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3.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tags/tag1.xml" ContentType="application/vnd.openxmlformats-officedocument.presentationml.tags+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9" r:id="rId1"/>
  </p:sldMasterIdLst>
  <p:notesMasterIdLst>
    <p:notesMasterId r:id="rId151"/>
  </p:notesMasterIdLst>
  <p:handoutMasterIdLst>
    <p:handoutMasterId r:id="rId152"/>
  </p:handoutMasterIdLst>
  <p:sldIdLst>
    <p:sldId id="2147471139" r:id="rId2"/>
    <p:sldId id="2147470976" r:id="rId3"/>
    <p:sldId id="7461" r:id="rId4"/>
    <p:sldId id="7909" r:id="rId5"/>
    <p:sldId id="7910" r:id="rId6"/>
    <p:sldId id="7999" r:id="rId7"/>
    <p:sldId id="7886" r:id="rId8"/>
    <p:sldId id="7888" r:id="rId9"/>
    <p:sldId id="5245" r:id="rId10"/>
    <p:sldId id="5509" r:id="rId11"/>
    <p:sldId id="6156" r:id="rId12"/>
    <p:sldId id="7026" r:id="rId13"/>
    <p:sldId id="7380" r:id="rId14"/>
    <p:sldId id="8214" r:id="rId15"/>
    <p:sldId id="5239" r:id="rId16"/>
    <p:sldId id="7404" r:id="rId17"/>
    <p:sldId id="7501" r:id="rId18"/>
    <p:sldId id="7095" r:id="rId19"/>
    <p:sldId id="7405" r:id="rId20"/>
    <p:sldId id="7918" r:id="rId21"/>
    <p:sldId id="7919" r:id="rId22"/>
    <p:sldId id="1240" r:id="rId23"/>
    <p:sldId id="7927" r:id="rId24"/>
    <p:sldId id="2147471140" r:id="rId25"/>
    <p:sldId id="2147471141" r:id="rId26"/>
    <p:sldId id="457" r:id="rId27"/>
    <p:sldId id="458" r:id="rId28"/>
    <p:sldId id="7928" r:id="rId29"/>
    <p:sldId id="2147471142" r:id="rId30"/>
    <p:sldId id="7929" r:id="rId31"/>
    <p:sldId id="676" r:id="rId32"/>
    <p:sldId id="459" r:id="rId33"/>
    <p:sldId id="7931" r:id="rId34"/>
    <p:sldId id="7932" r:id="rId35"/>
    <p:sldId id="460" r:id="rId36"/>
    <p:sldId id="543" r:id="rId37"/>
    <p:sldId id="544" r:id="rId38"/>
    <p:sldId id="7943" r:id="rId39"/>
    <p:sldId id="2147470828" r:id="rId40"/>
    <p:sldId id="7946" r:id="rId41"/>
    <p:sldId id="7947" r:id="rId42"/>
    <p:sldId id="7948" r:id="rId43"/>
    <p:sldId id="7949" r:id="rId44"/>
    <p:sldId id="7950" r:id="rId45"/>
    <p:sldId id="1137" r:id="rId46"/>
    <p:sldId id="1138" r:id="rId47"/>
    <p:sldId id="2147470577" r:id="rId48"/>
    <p:sldId id="1139" r:id="rId49"/>
    <p:sldId id="1140" r:id="rId50"/>
    <p:sldId id="1145" r:id="rId51"/>
    <p:sldId id="1153" r:id="rId52"/>
    <p:sldId id="301" r:id="rId53"/>
    <p:sldId id="2147470852" r:id="rId54"/>
    <p:sldId id="8028" r:id="rId55"/>
    <p:sldId id="2147471145" r:id="rId56"/>
    <p:sldId id="2147471146" r:id="rId57"/>
    <p:sldId id="7935" r:id="rId58"/>
    <p:sldId id="2147471147" r:id="rId59"/>
    <p:sldId id="2147471148" r:id="rId60"/>
    <p:sldId id="2147471137" r:id="rId61"/>
    <p:sldId id="2147471090" r:id="rId62"/>
    <p:sldId id="2147471091" r:id="rId63"/>
    <p:sldId id="2147471093" r:id="rId64"/>
    <p:sldId id="2147471094" r:id="rId65"/>
    <p:sldId id="2147471095" r:id="rId66"/>
    <p:sldId id="2147471132" r:id="rId67"/>
    <p:sldId id="2147471097" r:id="rId68"/>
    <p:sldId id="2147471098" r:id="rId69"/>
    <p:sldId id="2147471099" r:id="rId70"/>
    <p:sldId id="2147471100" r:id="rId71"/>
    <p:sldId id="2147471101" r:id="rId72"/>
    <p:sldId id="2147471133" r:id="rId73"/>
    <p:sldId id="2147471102" r:id="rId74"/>
    <p:sldId id="7890" r:id="rId75"/>
    <p:sldId id="7891" r:id="rId76"/>
    <p:sldId id="7892" r:id="rId77"/>
    <p:sldId id="7893" r:id="rId78"/>
    <p:sldId id="1241" r:id="rId79"/>
    <p:sldId id="2147471104" r:id="rId80"/>
    <p:sldId id="2147471134" r:id="rId81"/>
    <p:sldId id="2147471107" r:id="rId82"/>
    <p:sldId id="2147471108" r:id="rId83"/>
    <p:sldId id="2147471109" r:id="rId84"/>
    <p:sldId id="2147471110" r:id="rId85"/>
    <p:sldId id="2147471111" r:id="rId86"/>
    <p:sldId id="2147471112" r:id="rId87"/>
    <p:sldId id="2147471113" r:id="rId88"/>
    <p:sldId id="2147471114" r:id="rId89"/>
    <p:sldId id="2147471135" r:id="rId90"/>
    <p:sldId id="2147471117" r:id="rId91"/>
    <p:sldId id="2147471118" r:id="rId92"/>
    <p:sldId id="2147471119" r:id="rId93"/>
    <p:sldId id="2147471120" r:id="rId94"/>
    <p:sldId id="2147471121" r:id="rId95"/>
    <p:sldId id="2147471122" r:id="rId96"/>
    <p:sldId id="2147471123" r:id="rId97"/>
    <p:sldId id="2147471125" r:id="rId98"/>
    <p:sldId id="2147471126" r:id="rId99"/>
    <p:sldId id="2147471127" r:id="rId100"/>
    <p:sldId id="2147471129" r:id="rId101"/>
    <p:sldId id="2147471130" r:id="rId102"/>
    <p:sldId id="2147471131" r:id="rId103"/>
    <p:sldId id="1216" r:id="rId104"/>
    <p:sldId id="1282" r:id="rId105"/>
    <p:sldId id="1246" r:id="rId106"/>
    <p:sldId id="1288" r:id="rId107"/>
    <p:sldId id="1287" r:id="rId108"/>
    <p:sldId id="1302" r:id="rId109"/>
    <p:sldId id="7899" r:id="rId110"/>
    <p:sldId id="1248" r:id="rId111"/>
    <p:sldId id="1249" r:id="rId112"/>
    <p:sldId id="1254" r:id="rId113"/>
    <p:sldId id="1291" r:id="rId114"/>
    <p:sldId id="1257" r:id="rId115"/>
    <p:sldId id="1260" r:id="rId116"/>
    <p:sldId id="1266" r:id="rId117"/>
    <p:sldId id="1267" r:id="rId118"/>
    <p:sldId id="1299" r:id="rId119"/>
    <p:sldId id="8317" r:id="rId120"/>
    <p:sldId id="8290" r:id="rId121"/>
    <p:sldId id="8292" r:id="rId122"/>
    <p:sldId id="8295" r:id="rId123"/>
    <p:sldId id="8296" r:id="rId124"/>
    <p:sldId id="8337" r:id="rId125"/>
    <p:sldId id="8339" r:id="rId126"/>
    <p:sldId id="2147470933" r:id="rId127"/>
    <p:sldId id="2147470935" r:id="rId128"/>
    <p:sldId id="7934" r:id="rId129"/>
    <p:sldId id="7936" r:id="rId130"/>
    <p:sldId id="8265" r:id="rId131"/>
    <p:sldId id="8267" r:id="rId132"/>
    <p:sldId id="7940" r:id="rId133"/>
    <p:sldId id="2147470955" r:id="rId134"/>
    <p:sldId id="7944" r:id="rId135"/>
    <p:sldId id="8275" r:id="rId136"/>
    <p:sldId id="8320" r:id="rId137"/>
    <p:sldId id="2147470953" r:id="rId138"/>
    <p:sldId id="1169" r:id="rId139"/>
    <p:sldId id="8308" r:id="rId140"/>
    <p:sldId id="8314" r:id="rId141"/>
    <p:sldId id="2147470954" r:id="rId142"/>
    <p:sldId id="8303" r:id="rId143"/>
    <p:sldId id="8304" r:id="rId144"/>
    <p:sldId id="8305" r:id="rId145"/>
    <p:sldId id="8306" r:id="rId146"/>
    <p:sldId id="8251" r:id="rId147"/>
    <p:sldId id="8252" r:id="rId148"/>
    <p:sldId id="8254" r:id="rId149"/>
    <p:sldId id="2147471169" r:id="rId15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3553D60-07DE-4F1C-85BF-CF2D7047B8EE}">
          <p14:sldIdLst>
            <p14:sldId id="2147471139"/>
            <p14:sldId id="2147470976"/>
            <p14:sldId id="7461"/>
            <p14:sldId id="7909"/>
            <p14:sldId id="7910"/>
            <p14:sldId id="7999"/>
            <p14:sldId id="7886"/>
            <p14:sldId id="7888"/>
            <p14:sldId id="5245"/>
            <p14:sldId id="5509"/>
            <p14:sldId id="6156"/>
            <p14:sldId id="7026"/>
            <p14:sldId id="7380"/>
            <p14:sldId id="8214"/>
            <p14:sldId id="5239"/>
            <p14:sldId id="7404"/>
            <p14:sldId id="7501"/>
            <p14:sldId id="7095"/>
            <p14:sldId id="7405"/>
            <p14:sldId id="7918"/>
            <p14:sldId id="7919"/>
            <p14:sldId id="1240"/>
            <p14:sldId id="7927"/>
          </p14:sldIdLst>
        </p14:section>
        <p14:section name="Background" id="{2728E1B1-1D8F-4843-9815-C285FCECECA0}">
          <p14:sldIdLst>
            <p14:sldId id="2147471140"/>
            <p14:sldId id="2147471141"/>
            <p14:sldId id="457"/>
            <p14:sldId id="458"/>
          </p14:sldIdLst>
        </p14:section>
        <p14:section name="RowClone" id="{D5E49CB3-517D-DF41-B2CB-8767F745F86B}">
          <p14:sldIdLst>
            <p14:sldId id="7928"/>
            <p14:sldId id="2147471142"/>
            <p14:sldId id="7929"/>
            <p14:sldId id="676"/>
            <p14:sldId id="459"/>
            <p14:sldId id="7931"/>
            <p14:sldId id="7932"/>
          </p14:sldIdLst>
        </p14:section>
        <p14:section name="Ambit" id="{6175C1E1-3F42-3D47-AA5A-2B7EE8AF2C2B}">
          <p14:sldIdLst>
            <p14:sldId id="460"/>
            <p14:sldId id="543"/>
            <p14:sldId id="544"/>
            <p14:sldId id="7943"/>
            <p14:sldId id="2147470828"/>
          </p14:sldIdLst>
        </p14:section>
        <p14:section name="SIMDRAM &amp; MIMDRAM" id="{3CB1206C-6CE4-1D43-8359-22CEDF81420A}">
          <p14:sldIdLst>
            <p14:sldId id="7946"/>
            <p14:sldId id="7947"/>
            <p14:sldId id="7948"/>
            <p14:sldId id="7949"/>
            <p14:sldId id="7950"/>
            <p14:sldId id="1137"/>
            <p14:sldId id="1138"/>
            <p14:sldId id="2147470577"/>
            <p14:sldId id="1139"/>
            <p14:sldId id="1140"/>
            <p14:sldId id="1145"/>
            <p14:sldId id="1153"/>
            <p14:sldId id="301"/>
            <p14:sldId id="2147470852"/>
          </p14:sldIdLst>
        </p14:section>
        <p14:section name="COTS DRAM" id="{3D10EC52-FF6E-1D4B-AD95-1DE9DDF6B42E}">
          <p14:sldIdLst>
            <p14:sldId id="8028"/>
            <p14:sldId id="2147471145"/>
            <p14:sldId id="2147471146"/>
            <p14:sldId id="7935"/>
            <p14:sldId id="2147471147"/>
            <p14:sldId id="2147471148"/>
            <p14:sldId id="2147471137"/>
          </p14:sldIdLst>
        </p14:section>
        <p14:section name="FCDRAM-short" id="{CAAA3324-1237-1441-85C8-CBA731DCE4BD}">
          <p14:sldIdLst>
            <p14:sldId id="2147471090"/>
            <p14:sldId id="2147471091"/>
            <p14:sldId id="2147471093"/>
            <p14:sldId id="2147471094"/>
            <p14:sldId id="2147471095"/>
            <p14:sldId id="2147471132"/>
            <p14:sldId id="2147471097"/>
            <p14:sldId id="2147471098"/>
            <p14:sldId id="2147471099"/>
            <p14:sldId id="2147471100"/>
            <p14:sldId id="2147471101"/>
            <p14:sldId id="2147471133"/>
            <p14:sldId id="2147471102"/>
            <p14:sldId id="7890"/>
            <p14:sldId id="7891"/>
            <p14:sldId id="7892"/>
            <p14:sldId id="7893"/>
            <p14:sldId id="1241"/>
            <p14:sldId id="2147471104"/>
            <p14:sldId id="2147471134"/>
            <p14:sldId id="2147471107"/>
            <p14:sldId id="2147471108"/>
            <p14:sldId id="2147471109"/>
            <p14:sldId id="2147471110"/>
            <p14:sldId id="2147471111"/>
            <p14:sldId id="2147471112"/>
            <p14:sldId id="2147471113"/>
            <p14:sldId id="2147471114"/>
            <p14:sldId id="2147471135"/>
            <p14:sldId id="2147471117"/>
            <p14:sldId id="2147471118"/>
            <p14:sldId id="2147471119"/>
            <p14:sldId id="2147471120"/>
            <p14:sldId id="2147471121"/>
            <p14:sldId id="2147471122"/>
            <p14:sldId id="2147471123"/>
            <p14:sldId id="2147471125"/>
            <p14:sldId id="2147471126"/>
            <p14:sldId id="2147471127"/>
            <p14:sldId id="2147471129"/>
            <p14:sldId id="2147471130"/>
            <p14:sldId id="2147471131"/>
          </p14:sldIdLst>
        </p14:section>
        <p14:section name="simra-short" id="{ECA45192-4DFB-4FAB-AB4A-1C98D655B455}">
          <p14:sldIdLst>
            <p14:sldId id="1216"/>
            <p14:sldId id="1282"/>
            <p14:sldId id="1246"/>
            <p14:sldId id="1288"/>
            <p14:sldId id="1287"/>
            <p14:sldId id="1302"/>
            <p14:sldId id="7899"/>
            <p14:sldId id="1248"/>
            <p14:sldId id="1249"/>
            <p14:sldId id="1254"/>
            <p14:sldId id="1291"/>
            <p14:sldId id="1257"/>
            <p14:sldId id="1260"/>
            <p14:sldId id="1266"/>
            <p14:sldId id="1267"/>
            <p14:sldId id="1299"/>
          </p14:sldIdLst>
        </p14:section>
        <p14:section name="PuDHammer" id="{B6DBF090-1948-441F-AF65-67B3BB670B57}">
          <p14:sldIdLst>
            <p14:sldId id="8317"/>
            <p14:sldId id="8290"/>
            <p14:sldId id="8292"/>
            <p14:sldId id="8295"/>
            <p14:sldId id="8296"/>
            <p14:sldId id="8337"/>
            <p14:sldId id="8339"/>
            <p14:sldId id="2147470933"/>
            <p14:sldId id="2147470935"/>
            <p14:sldId id="7934"/>
            <p14:sldId id="7936"/>
            <p14:sldId id="8265"/>
            <p14:sldId id="8267"/>
            <p14:sldId id="7940"/>
            <p14:sldId id="2147470955"/>
            <p14:sldId id="7944"/>
            <p14:sldId id="8275"/>
            <p14:sldId id="8320"/>
            <p14:sldId id="2147470953"/>
            <p14:sldId id="1169"/>
            <p14:sldId id="8308"/>
            <p14:sldId id="8314"/>
            <p14:sldId id="2147470954"/>
            <p14:sldId id="8303"/>
            <p14:sldId id="8304"/>
            <p14:sldId id="8305"/>
            <p14:sldId id="8306"/>
            <p14:sldId id="8251"/>
            <p14:sldId id="8252"/>
            <p14:sldId id="8254"/>
            <p14:sldId id="2147471169"/>
          </p14:sldIdLst>
        </p14:section>
      </p14:sectionLst>
    </p:ext>
    <p:ext uri="{EFAFB233-063F-42B5-8137-9DF3F51BA10A}">
      <p15:sldGuideLst xmlns:p15="http://schemas.microsoft.com/office/powerpoint/2012/main">
        <p15:guide id="1" pos="4581" userDrawn="1">
          <p15:clr>
            <a:srgbClr val="A4A3A4"/>
          </p15:clr>
        </p15:guide>
        <p15:guide id="3" orient="horz" pos="1488" userDrawn="1">
          <p15:clr>
            <a:srgbClr val="A4A3A4"/>
          </p15:clr>
        </p15:guide>
        <p15:guide id="4" pos="4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32FF"/>
    <a:srgbClr val="C06900"/>
    <a:srgbClr val="BBC3FD"/>
    <a:srgbClr val="DADEFE"/>
    <a:srgbClr val="558BB8"/>
    <a:srgbClr val="4E8F00"/>
    <a:srgbClr val="E8E6FE"/>
    <a:srgbClr val="C00000"/>
    <a:srgbClr val="F9F2E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881" autoAdjust="0"/>
    <p:restoredTop sz="67363" autoAdjust="0"/>
  </p:normalViewPr>
  <p:slideViewPr>
    <p:cSldViewPr snapToGrid="0" showGuides="1">
      <p:cViewPr varScale="1">
        <p:scale>
          <a:sx n="79" d="100"/>
          <a:sy n="79" d="100"/>
        </p:scale>
        <p:origin x="3024" y="184"/>
      </p:cViewPr>
      <p:guideLst>
        <p:guide pos="4581"/>
        <p:guide orient="horz" pos="1488"/>
        <p:guide pos="4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notesMaster" Target="notesMasters/notesMaster1.xml"/><Relationship Id="rId156"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viewProps" Target="view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charts/_rels/chart1.xml.rels><?xml version="1.0" encoding="UTF-8" standalone="yes"?>
<Relationships xmlns="http://schemas.openxmlformats.org/package/2006/relationships"><Relationship Id="rId3" Type="http://schemas.openxmlformats.org/officeDocument/2006/relationships/oleObject" Target="file:////Users\geraldo\Downloads\energy_data%20movement.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geraldo\Downloads\energy_data%20movement.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450539791016692"/>
          <c:y val="0.20925669962517277"/>
          <c:w val="0.67405083293159773"/>
          <c:h val="0.63376124972111569"/>
        </c:manualLayout>
      </c:layout>
      <c:barChart>
        <c:barDir val="col"/>
        <c:grouping val="clustered"/>
        <c:varyColors val="0"/>
        <c:ser>
          <c:idx val="0"/>
          <c:order val="0"/>
          <c:tx>
            <c:strRef>
              <c:f>Sheet1!$B$1</c:f>
              <c:strCache>
                <c:ptCount val="1"/>
                <c:pt idx="0">
                  <c:v>Energy (pJ)</c:v>
                </c:pt>
              </c:strCache>
            </c:strRef>
          </c:tx>
          <c:spPr>
            <a:solidFill>
              <a:schemeClr val="accent1"/>
            </a:solidFill>
            <a:ln>
              <a:solidFill>
                <a:schemeClr val="tx1"/>
              </a:solidFill>
            </a:ln>
            <a:effectLst/>
          </c:spPr>
          <c:invertIfNegative val="0"/>
          <c:dLbls>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Sheet1!$B$2:$B$8</c:f>
              <c:numCache>
                <c:formatCode>General</c:formatCode>
                <c:ptCount val="7"/>
                <c:pt idx="0">
                  <c:v>0.1</c:v>
                </c:pt>
                <c:pt idx="1">
                  <c:v>0.9</c:v>
                </c:pt>
                <c:pt idx="2">
                  <c:v>1</c:v>
                </c:pt>
                <c:pt idx="3">
                  <c:v>3.1</c:v>
                </c:pt>
                <c:pt idx="4">
                  <c:v>3.7</c:v>
                </c:pt>
                <c:pt idx="5">
                  <c:v>5</c:v>
                </c:pt>
                <c:pt idx="6">
                  <c:v>640</c:v>
                </c:pt>
              </c:numCache>
            </c:numRef>
          </c:val>
          <c:extLst>
            <c:ext xmlns:c16="http://schemas.microsoft.com/office/drawing/2014/chart" uri="{C3380CC4-5D6E-409C-BE32-E72D297353CC}">
              <c16:uniqueId val="{00000000-D624-8D47-A68C-B1EE97E20108}"/>
            </c:ext>
          </c:extLst>
        </c:ser>
        <c:dLbls>
          <c:showLegendKey val="0"/>
          <c:showVal val="0"/>
          <c:showCatName val="0"/>
          <c:showSerName val="0"/>
          <c:showPercent val="0"/>
          <c:showBubbleSize val="0"/>
        </c:dLbls>
        <c:gapWidth val="80"/>
        <c:overlap val="-27"/>
        <c:axId val="924789647"/>
        <c:axId val="924791295"/>
      </c:barChart>
      <c:lineChart>
        <c:grouping val="standard"/>
        <c:varyColors val="0"/>
        <c:ser>
          <c:idx val="1"/>
          <c:order val="1"/>
          <c:tx>
            <c:strRef>
              <c:f>Sheet1!$C$1</c:f>
              <c:strCache>
                <c:ptCount val="1"/>
                <c:pt idx="0">
                  <c:v>ADD (int) Relative Cost</c:v>
                </c:pt>
              </c:strCache>
            </c:strRef>
          </c:tx>
          <c:spPr>
            <a:ln w="60325" cap="rnd">
              <a:solidFill>
                <a:schemeClr val="tx2"/>
              </a:solidFill>
              <a:round/>
            </a:ln>
            <a:effectLst/>
          </c:spPr>
          <c:marker>
            <c:symbol val="diamond"/>
            <c:size val="15"/>
            <c:spPr>
              <a:solidFill>
                <a:schemeClr val="tx2"/>
              </a:solidFill>
              <a:ln w="15875">
                <a:solidFill>
                  <a:schemeClr val="tx2"/>
                </a:solidFill>
              </a:ln>
              <a:effectLst/>
            </c:spPr>
          </c:marker>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Sheet1!$C$2:$C$8</c:f>
              <c:numCache>
                <c:formatCode>General</c:formatCode>
                <c:ptCount val="7"/>
                <c:pt idx="0">
                  <c:v>1</c:v>
                </c:pt>
                <c:pt idx="1">
                  <c:v>9</c:v>
                </c:pt>
                <c:pt idx="2">
                  <c:v>10</c:v>
                </c:pt>
                <c:pt idx="3">
                  <c:v>31</c:v>
                </c:pt>
                <c:pt idx="4">
                  <c:v>37</c:v>
                </c:pt>
                <c:pt idx="5">
                  <c:v>50</c:v>
                </c:pt>
                <c:pt idx="6">
                  <c:v>6400</c:v>
                </c:pt>
              </c:numCache>
            </c:numRef>
          </c:val>
          <c:smooth val="0"/>
          <c:extLst>
            <c:ext xmlns:c16="http://schemas.microsoft.com/office/drawing/2014/chart" uri="{C3380CC4-5D6E-409C-BE32-E72D297353CC}">
              <c16:uniqueId val="{00000001-D624-8D47-A68C-B1EE97E20108}"/>
            </c:ext>
          </c:extLst>
        </c:ser>
        <c:dLbls>
          <c:showLegendKey val="0"/>
          <c:showVal val="0"/>
          <c:showCatName val="0"/>
          <c:showSerName val="0"/>
          <c:showPercent val="0"/>
          <c:showBubbleSize val="0"/>
        </c:dLbls>
        <c:marker val="1"/>
        <c:smooth val="0"/>
        <c:axId val="924789647"/>
        <c:axId val="924791295"/>
      </c:lineChart>
      <c:catAx>
        <c:axId val="924789647"/>
        <c:scaling>
          <c:orientation val="minMax"/>
        </c:scaling>
        <c:delete val="0"/>
        <c:axPos val="b"/>
        <c:numFmt formatCode="General" sourceLinked="1"/>
        <c:majorTickMark val="out"/>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91295"/>
        <c:crosses val="autoZero"/>
        <c:auto val="1"/>
        <c:lblAlgn val="ctr"/>
        <c:lblOffset val="100"/>
        <c:noMultiLvlLbl val="0"/>
      </c:catAx>
      <c:valAx>
        <c:axId val="924791295"/>
        <c:scaling>
          <c:logBase val="10"/>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r>
                  <a:rPr lang="en-US" dirty="0"/>
                  <a:t>Energy for a 32-bit Operation (log scale)</a:t>
                </a:r>
              </a:p>
            </c:rich>
          </c:tx>
          <c:layout>
            <c:manualLayout>
              <c:xMode val="edge"/>
              <c:yMode val="edge"/>
              <c:x val="0.1477584051993501"/>
              <c:y val="0.16069507790308224"/>
            </c:manualLayout>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89647"/>
        <c:crosses val="autoZero"/>
        <c:crossBetween val="between"/>
      </c:valAx>
      <c:spPr>
        <a:noFill/>
        <a:ln>
          <a:noFill/>
        </a:ln>
        <a:effectLst/>
      </c:spPr>
    </c:plotArea>
    <c:legend>
      <c:legendPos val="t"/>
      <c:layout>
        <c:manualLayout>
          <c:xMode val="edge"/>
          <c:yMode val="edge"/>
          <c:x val="0.32499214383916297"/>
          <c:y val="0.145730285308277"/>
          <c:w val="0.50380604210188007"/>
          <c:h val="6.0940868771016982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00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450539791016692"/>
          <c:y val="0.20925669962517277"/>
          <c:w val="0.67405083293159773"/>
          <c:h val="0.63376124972111569"/>
        </c:manualLayout>
      </c:layout>
      <c:barChart>
        <c:barDir val="col"/>
        <c:grouping val="clustered"/>
        <c:varyColors val="0"/>
        <c:ser>
          <c:idx val="0"/>
          <c:order val="0"/>
          <c:tx>
            <c:strRef>
              <c:f>Sheet1!$B$1</c:f>
              <c:strCache>
                <c:ptCount val="1"/>
                <c:pt idx="0">
                  <c:v>Energy (pJ)</c:v>
                </c:pt>
              </c:strCache>
            </c:strRef>
          </c:tx>
          <c:spPr>
            <a:solidFill>
              <a:schemeClr val="accent1"/>
            </a:solidFill>
            <a:ln>
              <a:solidFill>
                <a:schemeClr val="tx1"/>
              </a:solidFill>
            </a:ln>
            <a:effectLst/>
          </c:spPr>
          <c:invertIfNegative val="0"/>
          <c:dLbls>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Sheet1!$B$2:$B$8</c:f>
              <c:numCache>
                <c:formatCode>General</c:formatCode>
                <c:ptCount val="7"/>
                <c:pt idx="0">
                  <c:v>0.1</c:v>
                </c:pt>
                <c:pt idx="1">
                  <c:v>0.9</c:v>
                </c:pt>
                <c:pt idx="2">
                  <c:v>1</c:v>
                </c:pt>
                <c:pt idx="3">
                  <c:v>3.1</c:v>
                </c:pt>
                <c:pt idx="4">
                  <c:v>3.7</c:v>
                </c:pt>
                <c:pt idx="5">
                  <c:v>5</c:v>
                </c:pt>
                <c:pt idx="6">
                  <c:v>640</c:v>
                </c:pt>
              </c:numCache>
            </c:numRef>
          </c:val>
          <c:extLst>
            <c:ext xmlns:c16="http://schemas.microsoft.com/office/drawing/2014/chart" uri="{C3380CC4-5D6E-409C-BE32-E72D297353CC}">
              <c16:uniqueId val="{00000000-D624-8D47-A68C-B1EE97E20108}"/>
            </c:ext>
          </c:extLst>
        </c:ser>
        <c:dLbls>
          <c:showLegendKey val="0"/>
          <c:showVal val="0"/>
          <c:showCatName val="0"/>
          <c:showSerName val="0"/>
          <c:showPercent val="0"/>
          <c:showBubbleSize val="0"/>
        </c:dLbls>
        <c:gapWidth val="80"/>
        <c:overlap val="-27"/>
        <c:axId val="924789647"/>
        <c:axId val="924791295"/>
      </c:barChart>
      <c:lineChart>
        <c:grouping val="standard"/>
        <c:varyColors val="0"/>
        <c:ser>
          <c:idx val="1"/>
          <c:order val="1"/>
          <c:tx>
            <c:strRef>
              <c:f>Sheet1!$C$1</c:f>
              <c:strCache>
                <c:ptCount val="1"/>
                <c:pt idx="0">
                  <c:v>ADD (int) Relative Cost</c:v>
                </c:pt>
              </c:strCache>
            </c:strRef>
          </c:tx>
          <c:spPr>
            <a:ln w="60325" cap="rnd">
              <a:solidFill>
                <a:schemeClr val="tx2"/>
              </a:solidFill>
              <a:round/>
            </a:ln>
            <a:effectLst/>
          </c:spPr>
          <c:marker>
            <c:symbol val="diamond"/>
            <c:size val="15"/>
            <c:spPr>
              <a:solidFill>
                <a:schemeClr val="tx2"/>
              </a:solidFill>
              <a:ln w="15875">
                <a:solidFill>
                  <a:schemeClr val="tx2"/>
                </a:solidFill>
              </a:ln>
              <a:effectLst/>
            </c:spPr>
          </c:marker>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Sheet1!$C$2:$C$8</c:f>
              <c:numCache>
                <c:formatCode>General</c:formatCode>
                <c:ptCount val="7"/>
                <c:pt idx="0">
                  <c:v>1</c:v>
                </c:pt>
                <c:pt idx="1">
                  <c:v>9</c:v>
                </c:pt>
                <c:pt idx="2">
                  <c:v>10</c:v>
                </c:pt>
                <c:pt idx="3">
                  <c:v>31</c:v>
                </c:pt>
                <c:pt idx="4">
                  <c:v>37</c:v>
                </c:pt>
                <c:pt idx="5">
                  <c:v>50</c:v>
                </c:pt>
                <c:pt idx="6">
                  <c:v>6400</c:v>
                </c:pt>
              </c:numCache>
            </c:numRef>
          </c:val>
          <c:smooth val="0"/>
          <c:extLst>
            <c:ext xmlns:c16="http://schemas.microsoft.com/office/drawing/2014/chart" uri="{C3380CC4-5D6E-409C-BE32-E72D297353CC}">
              <c16:uniqueId val="{00000001-D624-8D47-A68C-B1EE97E20108}"/>
            </c:ext>
          </c:extLst>
        </c:ser>
        <c:dLbls>
          <c:showLegendKey val="0"/>
          <c:showVal val="0"/>
          <c:showCatName val="0"/>
          <c:showSerName val="0"/>
          <c:showPercent val="0"/>
          <c:showBubbleSize val="0"/>
        </c:dLbls>
        <c:marker val="1"/>
        <c:smooth val="0"/>
        <c:axId val="924789647"/>
        <c:axId val="924791295"/>
      </c:lineChart>
      <c:catAx>
        <c:axId val="924789647"/>
        <c:scaling>
          <c:orientation val="minMax"/>
        </c:scaling>
        <c:delete val="0"/>
        <c:axPos val="b"/>
        <c:numFmt formatCode="General" sourceLinked="1"/>
        <c:majorTickMark val="out"/>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91295"/>
        <c:crosses val="autoZero"/>
        <c:auto val="1"/>
        <c:lblAlgn val="ctr"/>
        <c:lblOffset val="100"/>
        <c:noMultiLvlLbl val="0"/>
      </c:catAx>
      <c:valAx>
        <c:axId val="924791295"/>
        <c:scaling>
          <c:logBase val="10"/>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r>
                  <a:rPr lang="en-US" dirty="0"/>
                  <a:t>Energy for a 32-bit Operation (log scale)</a:t>
                </a:r>
              </a:p>
            </c:rich>
          </c:tx>
          <c:layout>
            <c:manualLayout>
              <c:xMode val="edge"/>
              <c:yMode val="edge"/>
              <c:x val="0.1477584051993501"/>
              <c:y val="0.16069507790308224"/>
            </c:manualLayout>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89647"/>
        <c:crosses val="autoZero"/>
        <c:crossBetween val="between"/>
      </c:valAx>
      <c:spPr>
        <a:noFill/>
        <a:ln>
          <a:noFill/>
        </a:ln>
        <a:effectLst/>
      </c:spPr>
    </c:plotArea>
    <c:legend>
      <c:legendPos val="t"/>
      <c:layout>
        <c:manualLayout>
          <c:xMode val="edge"/>
          <c:yMode val="edge"/>
          <c:x val="0.32499214383916297"/>
          <c:y val="0.145730285308277"/>
          <c:w val="0.50380604210188007"/>
          <c:h val="6.0940868771016982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00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047020006933096"/>
          <c:y val="2.2068074823980337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E39436ED-3A2F-2862-8073-0D924C0C89E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Veri Yer Tutucusu 2">
            <a:extLst>
              <a:ext uri="{FF2B5EF4-FFF2-40B4-BE49-F238E27FC236}">
                <a16:creationId xmlns:a16="http://schemas.microsoft.com/office/drawing/2014/main" id="{BA063A85-8898-4D61-9A7F-A273E2C7F07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87DB3DB-4725-4A1F-B97D-1A64A147E1D9}" type="datetimeFigureOut">
              <a:rPr lang="en-US" smtClean="0"/>
              <a:t>7/5/26</a:t>
            </a:fld>
            <a:endParaRPr lang="en-US"/>
          </a:p>
        </p:txBody>
      </p:sp>
      <p:sp>
        <p:nvSpPr>
          <p:cNvPr id="4" name="Alt Bilgi Yer Tutucusu 3">
            <a:extLst>
              <a:ext uri="{FF2B5EF4-FFF2-40B4-BE49-F238E27FC236}">
                <a16:creationId xmlns:a16="http://schemas.microsoft.com/office/drawing/2014/main" id="{1726CC8C-E2AA-0F50-59D6-6A2535884E3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ayt Numarası Yer Tutucusu 4">
            <a:extLst>
              <a:ext uri="{FF2B5EF4-FFF2-40B4-BE49-F238E27FC236}">
                <a16:creationId xmlns:a16="http://schemas.microsoft.com/office/drawing/2014/main" id="{81AA988F-7565-0EB9-D6B5-A22EF7ACF21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FEDECAA-E259-492A-83E2-C467E144FC47}" type="slidenum">
              <a:rPr lang="en-US" smtClean="0"/>
              <a:t>‹#›</a:t>
            </a:fld>
            <a:endParaRPr lang="en-US"/>
          </a:p>
        </p:txBody>
      </p:sp>
    </p:spTree>
    <p:extLst>
      <p:ext uri="{BB962C8B-B14F-4D97-AF65-F5344CB8AC3E}">
        <p14:creationId xmlns:p14="http://schemas.microsoft.com/office/powerpoint/2010/main" val="295678560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CEDFB7-0D3C-2A40-A7FB-460635D72FF1}" type="datetimeFigureOut">
              <a:rPr lang="en-US" smtClean="0"/>
              <a:t>7/5/26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15BD74-A3FE-8D41-A5F8-7391B7541C41}" type="slidenum">
              <a:rPr lang="en-US" smtClean="0"/>
              <a:t>‹#›</a:t>
            </a:fld>
            <a:endParaRPr lang="en-US"/>
          </a:p>
        </p:txBody>
      </p:sp>
    </p:spTree>
    <p:extLst>
      <p:ext uri="{BB962C8B-B14F-4D97-AF65-F5344CB8AC3E}">
        <p14:creationId xmlns:p14="http://schemas.microsoft.com/office/powerpoint/2010/main" val="122486824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363571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568840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Processing-in-Memory architectures alleviate data movement bottlenecks by moving computation to where the data resides. Such architectures can be implemented </a:t>
            </a:r>
          </a:p>
          <a:p>
            <a:endParaRPr lang="en-US" dirty="0"/>
          </a:p>
          <a:p>
            <a:r>
              <a:rPr lang="en-US" dirty="0"/>
              <a:t>[CLICK] by adding logic near the memory arrays, in what is called processing-near-memory or</a:t>
            </a:r>
          </a:p>
          <a:p>
            <a:endParaRPr lang="en-US" dirty="0"/>
          </a:p>
          <a:p>
            <a:r>
              <a:rPr lang="en-US" dirty="0"/>
              <a:t>[CLICK] by using the analog operating principles of the memory cells to perform computation, in what is called processing-using-memory</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AF323FB-BF2C-9B4E-83B8-1F1A8785A5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10293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8B89AC-92AC-00FD-11E6-F8EF169880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6282FD-134B-5DFA-C683-92F71DCF8A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0E5149-2135-166A-DB0B-9E19ECBA0E30}"/>
              </a:ext>
            </a:extLst>
          </p:cNvPr>
          <p:cNvSpPr>
            <a:spLocks noGrp="1"/>
          </p:cNvSpPr>
          <p:nvPr>
            <p:ph type="body" idx="1"/>
          </p:nvPr>
        </p:nvSpPr>
        <p:spPr/>
        <p:txBody>
          <a:bodyPr/>
          <a:lstStyle/>
          <a:p>
            <a:r>
              <a:rPr lang="en-US" dirty="0"/>
              <a:t>DRAM is used as the main memory in many computing systems. [CLICK]</a:t>
            </a:r>
          </a:p>
          <a:p>
            <a:r>
              <a:rPr lang="en-US" dirty="0"/>
              <a:t>a DRAM module consists of multiple DRAM chips [CLICK]</a:t>
            </a:r>
          </a:p>
          <a:p>
            <a:r>
              <a:rPr lang="en-US" dirty="0"/>
              <a:t>Each chip contains multiple banks [CLICK]</a:t>
            </a:r>
          </a:p>
          <a:p>
            <a:r>
              <a:rPr lang="en-US" dirty="0"/>
              <a:t>Each bank is composed of multiple subarrays and sense amplifiers [CLICK]</a:t>
            </a:r>
          </a:p>
          <a:p>
            <a:r>
              <a:rPr lang="en-US" dirty="0"/>
              <a:t>And within each subarray, there is a two dimensional array of DRAM cells. [CLICK]</a:t>
            </a:r>
          </a:p>
          <a:p>
            <a:r>
              <a:rPr lang="en-US" dirty="0"/>
              <a:t>These cells are organized into rows that are selected using </a:t>
            </a:r>
            <a:r>
              <a:rPr lang="en-US" dirty="0" err="1"/>
              <a:t>wordlines</a:t>
            </a:r>
            <a:r>
              <a:rPr lang="en-US" dirty="0"/>
              <a:t> [CLICK]</a:t>
            </a:r>
          </a:p>
          <a:p>
            <a:r>
              <a:rPr lang="en-US" dirty="0"/>
              <a:t>And the cells are connected to a row of sense amplifiers via </a:t>
            </a:r>
            <a:r>
              <a:rPr lang="en-US" dirty="0" err="1"/>
              <a:t>bitlines</a:t>
            </a:r>
            <a:r>
              <a:rPr lang="en-US" dirty="0"/>
              <a:t> [CLICK]</a:t>
            </a:r>
          </a:p>
          <a:p>
            <a:endParaRPr lang="en-US" dirty="0"/>
          </a:p>
          <a:p>
            <a:endParaRPr lang="en-US" dirty="0"/>
          </a:p>
        </p:txBody>
      </p:sp>
      <p:sp>
        <p:nvSpPr>
          <p:cNvPr id="5" name="Slayt Numarası Yer Tutucusu 4">
            <a:extLst>
              <a:ext uri="{FF2B5EF4-FFF2-40B4-BE49-F238E27FC236}">
                <a16:creationId xmlns:a16="http://schemas.microsoft.com/office/drawing/2014/main" id="{5D8E11BD-4640-7FC8-0CCD-30875229CA8C}"/>
              </a:ext>
            </a:extLst>
          </p:cNvPr>
          <p:cNvSpPr>
            <a:spLocks noGrp="1"/>
          </p:cNvSpPr>
          <p:nvPr>
            <p:ph type="sldNum" sz="quarter" idx="5"/>
          </p:nvPr>
        </p:nvSpPr>
        <p:spPr/>
        <p:txBody>
          <a:bodyPr/>
          <a:lstStyle/>
          <a:p>
            <a:fld id="{9215BD74-A3FE-8D41-A5F8-7391B7541C41}" type="slidenum">
              <a:rPr lang="en-US" smtClean="0"/>
              <a:t>24</a:t>
            </a:fld>
            <a:endParaRPr lang="en-US"/>
          </a:p>
        </p:txBody>
      </p:sp>
    </p:spTree>
    <p:extLst>
      <p:ext uri="{BB962C8B-B14F-4D97-AF65-F5344CB8AC3E}">
        <p14:creationId xmlns:p14="http://schemas.microsoft.com/office/powerpoint/2010/main" val="37011709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EB159A-3A8B-BD8C-21AF-E8066294E85E}"/>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A222D440-AAF8-8142-7829-7554F291C2D6}"/>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E46F6E4A-2FBE-C15E-DCB3-4156DDCE1F2A}"/>
              </a:ext>
            </a:extLst>
          </p:cNvPr>
          <p:cNvSpPr>
            <a:spLocks noGrp="1"/>
          </p:cNvSpPr>
          <p:nvPr>
            <p:ph type="body" idx="1"/>
          </p:nvPr>
        </p:nvSpPr>
        <p:spPr/>
        <p:txBody>
          <a:bodyPr/>
          <a:lstStyle/>
          <a:p>
            <a:r>
              <a:rPr lang="en-US" baseline="0"/>
              <a:t>Data is internally accessed in a row granularity. To access data, </a:t>
            </a:r>
          </a:p>
          <a:p>
            <a:r>
              <a:rPr lang="en-US" baseline="0"/>
              <a:t>[CLICK] the memory controller first needs to activate the row that contains the data and fetch the row’s content into the sense amplifiers </a:t>
            </a:r>
          </a:p>
          <a:p>
            <a:r>
              <a:rPr lang="en-US" baseline="0"/>
              <a:t>[CLICK] Then, column accesses are serviced from the sense amplifiers </a:t>
            </a:r>
          </a:p>
          <a:p>
            <a:r>
              <a:rPr lang="en-US" baseline="0"/>
              <a:t>[CLICK] Finally, the subarray needs to be </a:t>
            </a:r>
            <a:r>
              <a:rPr lang="en-US" baseline="0" err="1"/>
              <a:t>precharged</a:t>
            </a:r>
            <a:r>
              <a:rPr lang="en-US" baseline="0"/>
              <a:t> to get ready for the next row activation</a:t>
            </a:r>
          </a:p>
        </p:txBody>
      </p:sp>
      <p:sp>
        <p:nvSpPr>
          <p:cNvPr id="4" name="Slayt Numarası Yer Tutucusu 3">
            <a:extLst>
              <a:ext uri="{FF2B5EF4-FFF2-40B4-BE49-F238E27FC236}">
                <a16:creationId xmlns:a16="http://schemas.microsoft.com/office/drawing/2014/main" id="{25CED044-F9ED-47D2-7BDF-D0582103352A}"/>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81884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9215BD74-A3FE-8D41-A5F8-7391B7541C41}" type="slidenum">
              <a:rPr lang="en-US" smtClean="0"/>
              <a:t>29</a:t>
            </a:fld>
            <a:endParaRPr lang="en-US"/>
          </a:p>
        </p:txBody>
      </p:sp>
    </p:spTree>
    <p:extLst>
      <p:ext uri="{BB962C8B-B14F-4D97-AF65-F5344CB8AC3E}">
        <p14:creationId xmlns:p14="http://schemas.microsoft.com/office/powerpoint/2010/main" val="40221612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study, we focus on two prior in-DRAM operations. First one is in-DRAM Row-Copy, which is also called </a:t>
            </a:r>
            <a:r>
              <a:rPr lang="en-US" dirty="0" err="1"/>
              <a:t>RowClone</a:t>
            </a:r>
            <a:endParaRPr lang="en-US" dirty="0"/>
          </a:p>
          <a:p>
            <a:endParaRPr lang="en-US" dirty="0"/>
          </a:p>
          <a:p>
            <a:r>
              <a:rPr lang="en-US" dirty="0"/>
              <a:t>[CLICK] The </a:t>
            </a:r>
            <a:r>
              <a:rPr lang="en-US" dirty="0" err="1"/>
              <a:t>RowClone</a:t>
            </a:r>
            <a:r>
              <a:rPr lang="en-US" dirty="0"/>
              <a:t> operation copies the source row’s content to the destination row. Now let’s see how we perform </a:t>
            </a:r>
            <a:r>
              <a:rPr lang="en-US" dirty="0" err="1"/>
              <a:t>RowClone</a:t>
            </a:r>
            <a:endParaRPr lang="en-US" dirty="0"/>
          </a:p>
        </p:txBody>
      </p:sp>
      <p:sp>
        <p:nvSpPr>
          <p:cNvPr id="4" name="Slide Number Placeholder 3"/>
          <p:cNvSpPr>
            <a:spLocks noGrp="1"/>
          </p:cNvSpPr>
          <p:nvPr>
            <p:ph type="sldNum" sz="quarter" idx="5"/>
          </p:nvPr>
        </p:nvSpPr>
        <p:spPr/>
        <p:txBody>
          <a:bodyPr/>
          <a:lstStyle/>
          <a:p>
            <a:fld id="{BC575381-7527-4E0E-A355-7550D954D08C}" type="slidenum">
              <a:rPr lang="tr-TR" smtClean="0"/>
              <a:t>31</a:t>
            </a:fld>
            <a:endParaRPr lang="tr-TR"/>
          </a:p>
        </p:txBody>
      </p:sp>
    </p:spTree>
    <p:extLst>
      <p:ext uri="{BB962C8B-B14F-4D97-AF65-F5344CB8AC3E}">
        <p14:creationId xmlns:p14="http://schemas.microsoft.com/office/powerpoint/2010/main" val="5031195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pPr/>
              <a:t>35</a:t>
            </a:fld>
            <a:endParaRPr lang="en-US"/>
          </a:p>
        </p:txBody>
      </p:sp>
    </p:spTree>
    <p:extLst>
      <p:ext uri="{BB962C8B-B14F-4D97-AF65-F5344CB8AC3E}">
        <p14:creationId xmlns:p14="http://schemas.microsoft.com/office/powerpoint/2010/main" val="22958305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pPr/>
              <a:t>36</a:t>
            </a:fld>
            <a:endParaRPr lang="en-US"/>
          </a:p>
        </p:txBody>
      </p:sp>
    </p:spTree>
    <p:extLst>
      <p:ext uri="{BB962C8B-B14F-4D97-AF65-F5344CB8AC3E}">
        <p14:creationId xmlns:p14="http://schemas.microsoft.com/office/powerpoint/2010/main" val="6591284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pPr/>
              <a:t>37</a:t>
            </a:fld>
            <a:endParaRPr lang="en-US"/>
          </a:p>
        </p:txBody>
      </p:sp>
    </p:spTree>
    <p:extLst>
      <p:ext uri="{BB962C8B-B14F-4D97-AF65-F5344CB8AC3E}">
        <p14:creationId xmlns:p14="http://schemas.microsoft.com/office/powerpoint/2010/main" val="18236938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5644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0678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MIMDRAM’s key idea is to leverage fine-grained DRAM access for processing-using-DRAM operation</a:t>
            </a:r>
          </a:p>
          <a:p>
            <a:endParaRPr lang="en-US" dirty="0"/>
          </a:p>
          <a:p>
            <a:r>
              <a:rPr lang="en-US" dirty="0"/>
              <a:t>[CLICK] In traditional architectures, on every DRAM access, all rows in a DRAM mat are asserted even if only portion of that row will be accessed, since the global wordline propagates across all DRAM MATS. </a:t>
            </a:r>
          </a:p>
          <a:p>
            <a:endParaRPr lang="en-US" dirty="0"/>
          </a:p>
          <a:p>
            <a:r>
              <a:rPr lang="en-US" dirty="0"/>
              <a:t>[CLICK] Fine-Grained DRAM architectures segments the global wordline to access individual DRAM mats on an DRAM access. </a:t>
            </a:r>
          </a:p>
          <a:p>
            <a:endParaRPr lang="en-US" dirty="0"/>
          </a:p>
          <a:p>
            <a:r>
              <a:rPr lang="en-US" dirty="0"/>
              <a:t>[NEXT]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AF323FB-BF2C-9B4E-83B8-1F1A8785A5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56409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Fine-grained DRAM has been previously proposed for energy-efficient DRAM access</a:t>
            </a:r>
          </a:p>
          <a:p>
            <a:endParaRPr lang="en-US" dirty="0"/>
          </a:p>
          <a:p>
            <a:r>
              <a:rPr lang="en-US" dirty="0"/>
              <a:t>[NEXT]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AF323FB-BF2C-9B4E-83B8-1F1A8785A5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80396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context of processing-using-DRAM, fine-grained DRAM provides three benefits</a:t>
            </a:r>
          </a:p>
          <a:p>
            <a:endParaRPr lang="en-US" dirty="0"/>
          </a:p>
          <a:p>
            <a:r>
              <a:rPr lang="en-US" dirty="0"/>
              <a:t>[CLICK] First, it improves SIMD utilization for a single PUD operations, by accessing only the DRAM mats with the target input operands </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AF323FB-BF2C-9B4E-83B8-1F1A8785A5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58470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 we can leverage the unused DRAM mats to concurrently execute independent PUD operations, in a multiple instruction, multiple data execution model </a:t>
            </a:r>
          </a:p>
          <a:p>
            <a:endParaRPr lang="en-US" dirty="0"/>
          </a:p>
          <a:p>
            <a:r>
              <a:rPr lang="en-US" dirty="0"/>
              <a:t>[NEXT]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AF323FB-BF2C-9B4E-83B8-1F1A8785A5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86783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we can leverage the global and local data buses that connect DRAM mats to move data within a DRAM subarray, allowing for the implementation of vector reduction operations </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AF323FB-BF2C-9B4E-83B8-1F1A8785A5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83448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Third, since the number of DRAM rows in a single DRAM mat are on par with the number of SIMD lanes in vector ISAs, we can ease PUD’s programmability by leveraging current compiler infrastructure for such ISAs</a:t>
            </a:r>
          </a:p>
          <a:p>
            <a:endParaRPr lang="en-US" dirty="0"/>
          </a:p>
          <a:p>
            <a:r>
              <a:rPr lang="en-US" dirty="0"/>
              <a:t>[NEXT]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AF323FB-BF2C-9B4E-83B8-1F1A8785A5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32772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goal is to transparently from the user, extract SIMD parallelism from an application and schedule PUD instructions while maximizing SIMD utilization</a:t>
            </a:r>
          </a:p>
          <a:p>
            <a:endParaRPr lang="en-US" dirty="0"/>
          </a:p>
          <a:p>
            <a:r>
              <a:rPr lang="en-US" dirty="0"/>
              <a:t>[CLICK] To this end, we implemented three LLVM passed targeting PUD execution </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AF323FB-BF2C-9B4E-83B8-1F1A8785A5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50057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i="0" dirty="0">
                <a:effectLst/>
                <a:latin typeface="Helvetica" pitchFamily="2" charset="0"/>
              </a:rPr>
              <a:t>We evaluate MIMDRAM using twelve real-world applications</a:t>
            </a:r>
          </a:p>
          <a:p>
            <a:r>
              <a:rPr lang="en-US" sz="1600" i="0" dirty="0">
                <a:effectLst/>
                <a:latin typeface="Helvetica" pitchFamily="2" charset="0"/>
              </a:rPr>
              <a:t>and 495 multi-programmed application mixes.</a:t>
            </a:r>
          </a:p>
          <a:p>
            <a:r>
              <a:rPr lang="en-US" sz="1600" i="0" dirty="0">
                <a:effectLst/>
                <a:latin typeface="Helvetica" pitchFamily="2" charset="0"/>
              </a:rPr>
              <a:t>When using 64 DRAM subarrays per bank and 16</a:t>
            </a:r>
          </a:p>
          <a:p>
            <a:r>
              <a:rPr lang="en-US" sz="1600" i="0" dirty="0">
                <a:effectLst/>
                <a:latin typeface="Helvetica" pitchFamily="2" charset="0"/>
              </a:rPr>
              <a:t>banks for </a:t>
            </a:r>
            <a:r>
              <a:rPr lang="en-US" sz="1600" i="0" dirty="0" err="1">
                <a:effectLst/>
                <a:latin typeface="Helvetica" pitchFamily="2" charset="0"/>
              </a:rPr>
              <a:t>PuD</a:t>
            </a:r>
            <a:r>
              <a:rPr lang="en-US" sz="1600" i="0" dirty="0">
                <a:effectLst/>
                <a:latin typeface="Helvetica" pitchFamily="2" charset="0"/>
              </a:rPr>
              <a:t> computation in a DRAM chip, MIMDRAM</a:t>
            </a:r>
          </a:p>
          <a:p>
            <a:r>
              <a:rPr lang="en-US" sz="1600" i="0" dirty="0">
                <a:effectLst/>
                <a:latin typeface="Helvetica" pitchFamily="2" charset="0"/>
              </a:rPr>
              <a:t>provides 1) 13.2Å~/0.22Å~/173Å~ the performance,</a:t>
            </a:r>
          </a:p>
          <a:p>
            <a:r>
              <a:rPr lang="en-US" sz="1600" i="0" dirty="0">
                <a:effectLst/>
                <a:latin typeface="Helvetica" pitchFamily="2" charset="0"/>
              </a:rPr>
              <a:t>2) 0.0017Å~/0.00007Å~/0.004Å~ the energy consumption, 3)</a:t>
            </a:r>
          </a:p>
          <a:p>
            <a:r>
              <a:rPr lang="en-US" sz="1600" i="0" dirty="0">
                <a:effectLst/>
                <a:latin typeface="Helvetica" pitchFamily="2" charset="0"/>
              </a:rPr>
              <a:t>582.4Å~/13612Å~/272Å~ the performance per Watt of the</a:t>
            </a:r>
          </a:p>
          <a:p>
            <a:r>
              <a:rPr lang="en-US" sz="1600" i="0" dirty="0">
                <a:effectLst/>
                <a:latin typeface="Helvetica" pitchFamily="2" charset="0"/>
              </a:rPr>
              <a:t>CPU [</a:t>
            </a:r>
            <a:r>
              <a:rPr lang="en-US" sz="1600" i="0" dirty="0">
                <a:solidFill>
                  <a:srgbClr val="0000FF"/>
                </a:solidFill>
                <a:effectLst/>
                <a:latin typeface="Helvetica" pitchFamily="2" charset="0"/>
              </a:rPr>
              <a:t>215</a:t>
            </a:r>
            <a:r>
              <a:rPr lang="en-US" sz="1600" i="0" dirty="0">
                <a:effectLst/>
                <a:latin typeface="Helvetica" pitchFamily="2" charset="0"/>
              </a:rPr>
              <a:t>]/GPU [</a:t>
            </a:r>
            <a:r>
              <a:rPr lang="en-US" sz="1600" i="0" dirty="0">
                <a:solidFill>
                  <a:srgbClr val="0000FF"/>
                </a:solidFill>
                <a:effectLst/>
                <a:latin typeface="Helvetica" pitchFamily="2" charset="0"/>
              </a:rPr>
              <a:t>216</a:t>
            </a:r>
            <a:r>
              <a:rPr lang="en-US" sz="1600" i="0" dirty="0">
                <a:effectLst/>
                <a:latin typeface="Helvetica" pitchFamily="2" charset="0"/>
              </a:rPr>
              <a:t>]/SIMDRAM [</a:t>
            </a:r>
            <a:r>
              <a:rPr lang="en-US" sz="1600" i="0" dirty="0">
                <a:solidFill>
                  <a:srgbClr val="0000FF"/>
                </a:solidFill>
                <a:effectLst/>
                <a:latin typeface="Helvetica" pitchFamily="2" charset="0"/>
              </a:rPr>
              <a:t>174</a:t>
            </a:r>
            <a:r>
              <a:rPr lang="en-US" sz="1600" i="0" dirty="0">
                <a:effectLst/>
                <a:latin typeface="Helvetica" pitchFamily="2" charset="0"/>
              </a:rPr>
              <a:t>] baseline (Fig. 5) and</a:t>
            </a:r>
          </a:p>
          <a:p>
            <a:r>
              <a:rPr lang="en-US" sz="1600" i="0" dirty="0">
                <a:effectLst/>
                <a:latin typeface="Helvetica" pitchFamily="2" charset="0"/>
              </a:rPr>
              <a:t>4) when using a single DRAM subarray, 15.6°ø the SIMD</a:t>
            </a:r>
          </a:p>
          <a:p>
            <a:r>
              <a:rPr lang="en-US" sz="1600" i="0" dirty="0">
                <a:effectLst/>
                <a:latin typeface="Helvetica" pitchFamily="2" charset="0"/>
              </a:rPr>
              <a:t>utilization (i.e., SIMD efficiency) of the prior state-of-the-art</a:t>
            </a:r>
          </a:p>
          <a:p>
            <a:r>
              <a:rPr lang="en-US" sz="1600" i="0" dirty="0" err="1">
                <a:effectLst/>
                <a:latin typeface="Helvetica" pitchFamily="2" charset="0"/>
              </a:rPr>
              <a:t>PuD</a:t>
            </a:r>
            <a:r>
              <a:rPr lang="en-US" sz="1600" i="0" dirty="0">
                <a:effectLst/>
                <a:latin typeface="Helvetica" pitchFamily="2" charset="0"/>
              </a:rPr>
              <a:t> framework, SIMDRAM [</a:t>
            </a:r>
            <a:r>
              <a:rPr lang="en-US" sz="1600" i="0" dirty="0">
                <a:solidFill>
                  <a:srgbClr val="0000FF"/>
                </a:solidFill>
                <a:effectLst/>
                <a:latin typeface="Helvetica" pitchFamily="2" charset="0"/>
              </a:rPr>
              <a:t>174</a:t>
            </a:r>
            <a:r>
              <a:rPr lang="en-US" sz="1600" i="0" dirty="0">
                <a:effectLst/>
                <a:latin typeface="Helvetica" pitchFamily="2" charset="0"/>
              </a:rPr>
              <a:t>].</a:t>
            </a:r>
          </a:p>
          <a:p>
            <a:endParaRPr lang="en-US" sz="1600" i="0"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53</a:t>
            </a:fld>
            <a:endParaRPr lang="en-US"/>
          </a:p>
        </p:txBody>
      </p:sp>
    </p:spTree>
    <p:extLst>
      <p:ext uri="{BB962C8B-B14F-4D97-AF65-F5344CB8AC3E}">
        <p14:creationId xmlns:p14="http://schemas.microsoft.com/office/powerpoint/2010/main" val="17559844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7AACCE-4F32-3044-D208-BDCF9E61BA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F4286E-5792-CE78-FB3C-F023CC4B81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F31D61-69A4-5BFC-ADFC-FA11555C2CE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Hello, I am Ismail Emir Yuksel.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will be presenting our work, </a:t>
            </a:r>
            <a:r>
              <a:rPr lang="en-US" sz="1200" b="1" i="1" dirty="0">
                <a:solidFill>
                  <a:schemeClr val="bg1"/>
                </a:solidFill>
                <a:latin typeface="Cambria" panose="02040503050406030204" pitchFamily="18" charset="0"/>
              </a:rPr>
              <a:t>Functionally-Complete Boolean Logic in Real DRAM Chips</a:t>
            </a:r>
            <a:endParaRPr lang="en-US" baseline="0" dirty="0"/>
          </a:p>
        </p:txBody>
      </p:sp>
      <p:sp>
        <p:nvSpPr>
          <p:cNvPr id="5" name="Slayt Numarası Yer Tutucusu 4">
            <a:extLst>
              <a:ext uri="{FF2B5EF4-FFF2-40B4-BE49-F238E27FC236}">
                <a16:creationId xmlns:a16="http://schemas.microsoft.com/office/drawing/2014/main" id="{5901E91D-2437-0D80-61DE-963250F15EED}"/>
              </a:ext>
            </a:extLst>
          </p:cNvPr>
          <p:cNvSpPr>
            <a:spLocks noGrp="1"/>
          </p:cNvSpPr>
          <p:nvPr>
            <p:ph type="sldNum" sz="quarter" idx="5"/>
          </p:nvPr>
        </p:nvSpPr>
        <p:spPr/>
        <p:txBody>
          <a:bodyPr/>
          <a:lstStyle/>
          <a:p>
            <a:fld id="{9215BD74-A3FE-8D41-A5F8-7391B7541C41}" type="slidenum">
              <a:rPr lang="en-US" smtClean="0"/>
              <a:t>61</a:t>
            </a:fld>
            <a:endParaRPr lang="en-US"/>
          </a:p>
        </p:txBody>
      </p:sp>
    </p:spTree>
    <p:extLst>
      <p:ext uri="{BB962C8B-B14F-4D97-AF65-F5344CB8AC3E}">
        <p14:creationId xmlns:p14="http://schemas.microsoft.com/office/powerpoint/2010/main" val="14051168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2AB9B8-942E-B20A-D199-CA8B9AFBE7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0813F9-32F7-C0D6-2C3B-9C5F54F0C8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C7A041-B788-01CD-2D1F-2F130AABD487}"/>
              </a:ext>
            </a:extLst>
          </p:cNvPr>
          <p:cNvSpPr>
            <a:spLocks noGrp="1"/>
          </p:cNvSpPr>
          <p:nvPr>
            <p:ph type="body" idx="1"/>
          </p:nvPr>
        </p:nvSpPr>
        <p:spPr/>
        <p:txBody>
          <a:bodyPr/>
          <a:lstStyle/>
          <a:p>
            <a:r>
              <a:rPr lang="en-US" dirty="0"/>
              <a:t>Let’s start with an executive summary.</a:t>
            </a:r>
          </a:p>
          <a:p>
            <a:endParaRPr lang="en-US" dirty="0"/>
          </a:p>
          <a:p>
            <a:r>
              <a:rPr lang="en-US" dirty="0"/>
              <a:t>[CLICK] Processing-Using-DRAM is a promising paradigm that can alleviate the performance and energy bottlenecks caused by frequent data movement between main memory and processing units. </a:t>
            </a:r>
          </a:p>
          <a:p>
            <a:endParaRPr lang="en-US" dirty="0"/>
          </a:p>
          <a:p>
            <a:r>
              <a:rPr lang="en-US" dirty="0"/>
              <a:t>[CLICK] Proof-of-concept demonstrations on commercial-off-the-shelf DRAM chips do not provide</a:t>
            </a:r>
          </a:p>
          <a:p>
            <a:r>
              <a:rPr lang="en-US" dirty="0"/>
              <a:t>[CLICK]Functionally-complete operations, such as NAND or NOR</a:t>
            </a:r>
          </a:p>
          <a:p>
            <a:r>
              <a:rPr lang="en-US" dirty="0"/>
              <a:t>[CLICK] NOT operation</a:t>
            </a:r>
          </a:p>
          <a:p>
            <a:r>
              <a:rPr lang="en-US" dirty="0"/>
              <a:t>[CLICK] More than two-input AND </a:t>
            </a:r>
            <a:r>
              <a:rPr lang="en-US" dirty="0" err="1"/>
              <a:t>and</a:t>
            </a:r>
            <a:r>
              <a:rPr lang="en-US" dirty="0"/>
              <a:t> OR operations</a:t>
            </a:r>
          </a:p>
          <a:p>
            <a:endParaRPr lang="en-US" dirty="0"/>
          </a:p>
          <a:p>
            <a:r>
              <a:rPr lang="en-US" dirty="0"/>
              <a:t>[CLICK]In this study, we test 256 off-the-shelf DDR4 DRAM chips from two major manufacturers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t>
            </a:r>
            <a:r>
              <a:rPr lang="en-US" b="0" baseline="0" dirty="0"/>
              <a:t>Based on our analyses, we highlight that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[CLICK] We can perform NOT and up to 16-input AND, NAND, OR, and NOR operations with very high reliability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[CLICK] The impact of data patterns and the temperature on the reliability of these operations are small.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algn="l"/>
            <a:r>
              <a:rPr lang="en-US" b="0" i="0" dirty="0">
                <a:solidFill>
                  <a:srgbClr val="222222"/>
                </a:solidFill>
                <a:effectLst/>
                <a:latin typeface="Arial" panose="020B0604020202020204" pitchFamily="34" charset="0"/>
              </a:rPr>
              <a:t>our work demonstrates </a:t>
            </a:r>
            <a:r>
              <a:rPr lang="en-US" sz="1800" b="0" i="0" u="none" strike="noStrike" baseline="0" dirty="0">
                <a:latin typeface="NimbusRomNo9L-Regu"/>
              </a:rPr>
              <a:t>the capability of performing functionally-complete Boolean logic in COTS DRAM chips. </a:t>
            </a:r>
            <a:r>
              <a:rPr lang="en-US" sz="1800" b="0" i="0" u="none" strike="noStrike" baseline="0" dirty="0">
                <a:latin typeface="NimbusRomNo9L-ReguItal"/>
              </a:rPr>
              <a:t>We believe these empirical results demonstrate</a:t>
            </a:r>
          </a:p>
          <a:p>
            <a:pPr algn="l"/>
            <a:r>
              <a:rPr lang="en-US" sz="1800" b="0" i="0" u="none" strike="noStrike" baseline="0" dirty="0">
                <a:latin typeface="NimbusRomNo9L-ReguItal"/>
              </a:rPr>
              <a:t>the promising potential of using DRAM as a computation substrate. Now let’s delve in ..</a:t>
            </a:r>
            <a:endParaRPr lang="en-US" dirty="0"/>
          </a:p>
          <a:p>
            <a:endParaRPr lang="en-US" b="0" baseline="0" dirty="0"/>
          </a:p>
        </p:txBody>
      </p:sp>
      <p:sp>
        <p:nvSpPr>
          <p:cNvPr id="5" name="Slayt Numarası Yer Tutucusu 4">
            <a:extLst>
              <a:ext uri="{FF2B5EF4-FFF2-40B4-BE49-F238E27FC236}">
                <a16:creationId xmlns:a16="http://schemas.microsoft.com/office/drawing/2014/main" id="{6739C9DC-4908-96B4-30D5-B3D7CAF48FCD}"/>
              </a:ext>
            </a:extLst>
          </p:cNvPr>
          <p:cNvSpPr>
            <a:spLocks noGrp="1"/>
          </p:cNvSpPr>
          <p:nvPr>
            <p:ph type="sldNum" sz="quarter" idx="5"/>
          </p:nvPr>
        </p:nvSpPr>
        <p:spPr/>
        <p:txBody>
          <a:bodyPr/>
          <a:lstStyle/>
          <a:p>
            <a:fld id="{9215BD74-A3FE-8D41-A5F8-7391B7541C41}" type="slidenum">
              <a:rPr lang="en-US" smtClean="0"/>
              <a:t>62</a:t>
            </a:fld>
            <a:endParaRPr lang="en-US"/>
          </a:p>
        </p:txBody>
      </p:sp>
    </p:spTree>
    <p:extLst>
      <p:ext uri="{BB962C8B-B14F-4D97-AF65-F5344CB8AC3E}">
        <p14:creationId xmlns:p14="http://schemas.microsoft.com/office/powerpoint/2010/main" val="4674381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ECC2C9-DC90-BD64-F9DA-9021853354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6B72AD-6EAB-D3C2-6244-1F1F5526DD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B09E32-F084-DE72-1546-93E78661ADA0}"/>
              </a:ext>
            </a:extLst>
          </p:cNvPr>
          <p:cNvSpPr>
            <a:spLocks noGrp="1"/>
          </p:cNvSpPr>
          <p:nvPr>
            <p:ph type="body" idx="1"/>
          </p:nvPr>
        </p:nvSpPr>
        <p:spPr/>
        <p:txBody>
          <a:bodyPr/>
          <a:lstStyle/>
          <a:p>
            <a:r>
              <a:rPr lang="en-US" dirty="0"/>
              <a:t>DRAM is used as the main memory in many computing systems. [CLICK]</a:t>
            </a:r>
          </a:p>
          <a:p>
            <a:r>
              <a:rPr lang="en-US" dirty="0"/>
              <a:t>a DRAM module consists of multiple DRAM chips [CLICK]</a:t>
            </a:r>
          </a:p>
          <a:p>
            <a:r>
              <a:rPr lang="en-US" dirty="0"/>
              <a:t>Each chip contains multiple banks [CLICK]</a:t>
            </a:r>
          </a:p>
          <a:p>
            <a:r>
              <a:rPr lang="en-US" dirty="0"/>
              <a:t>Each bank is composed of multiple subarrays and sense amplifiers [CLICK]</a:t>
            </a:r>
          </a:p>
          <a:p>
            <a:r>
              <a:rPr lang="en-US" dirty="0"/>
              <a:t>And within each subarray, there is a two dimensional array of DRAM cells. [CLICK]</a:t>
            </a:r>
          </a:p>
          <a:p>
            <a:r>
              <a:rPr lang="en-US" dirty="0"/>
              <a:t>These cells are organized into rows that are selected using </a:t>
            </a:r>
            <a:r>
              <a:rPr lang="en-US" dirty="0" err="1"/>
              <a:t>wordlines</a:t>
            </a:r>
            <a:r>
              <a:rPr lang="en-US" dirty="0"/>
              <a:t> [CLICK]</a:t>
            </a:r>
          </a:p>
          <a:p>
            <a:r>
              <a:rPr lang="en-US" dirty="0"/>
              <a:t>And the cells are connected to a row of sense amplifiers via </a:t>
            </a:r>
            <a:r>
              <a:rPr lang="en-US" dirty="0" err="1"/>
              <a:t>bitlines</a:t>
            </a:r>
            <a:r>
              <a:rPr lang="en-US" dirty="0"/>
              <a:t> [CLICK]</a:t>
            </a:r>
          </a:p>
          <a:p>
            <a:endParaRPr lang="en-US" dirty="0"/>
          </a:p>
          <a:p>
            <a:endParaRPr lang="en-US" dirty="0"/>
          </a:p>
        </p:txBody>
      </p:sp>
      <p:sp>
        <p:nvSpPr>
          <p:cNvPr id="5" name="Slayt Numarası Yer Tutucusu 4">
            <a:extLst>
              <a:ext uri="{FF2B5EF4-FFF2-40B4-BE49-F238E27FC236}">
                <a16:creationId xmlns:a16="http://schemas.microsoft.com/office/drawing/2014/main" id="{FD93B6CB-7A76-5ECD-7E00-723F59CFF91F}"/>
              </a:ext>
            </a:extLst>
          </p:cNvPr>
          <p:cNvSpPr>
            <a:spLocks noGrp="1"/>
          </p:cNvSpPr>
          <p:nvPr>
            <p:ph type="sldNum" sz="quarter" idx="5"/>
          </p:nvPr>
        </p:nvSpPr>
        <p:spPr/>
        <p:txBody>
          <a:bodyPr/>
          <a:lstStyle/>
          <a:p>
            <a:fld id="{9215BD74-A3FE-8D41-A5F8-7391B7541C41}" type="slidenum">
              <a:rPr lang="en-US" smtClean="0"/>
              <a:t>63</a:t>
            </a:fld>
            <a:endParaRPr lang="en-US"/>
          </a:p>
        </p:txBody>
      </p:sp>
    </p:spTree>
    <p:extLst>
      <p:ext uri="{BB962C8B-B14F-4D97-AF65-F5344CB8AC3E}">
        <p14:creationId xmlns:p14="http://schemas.microsoft.com/office/powerpoint/2010/main" val="16331969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EF7A4-00B7-F945-C83F-CFADC184AC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61A623-0270-C146-5312-E7C5B670A5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3A0644-0074-962A-22B9-8B0E24ADEB0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baseline="0" dirty="0">
                <a:latin typeface="NimbusRomNo9L-Regu"/>
              </a:rPr>
              <a:t>To achieve high-density DRAM</a:t>
            </a:r>
            <a:r>
              <a:rPr lang="en-US" sz="1800" b="0" i="0" u="none" strike="noStrike" baseline="0" dirty="0">
                <a:latin typeface="+mn-lt"/>
              </a:rPr>
              <a:t> chips, open-</a:t>
            </a:r>
            <a:r>
              <a:rPr lang="en-US" sz="1800" b="0" i="0" u="none" strike="noStrike" baseline="0" dirty="0" err="1">
                <a:latin typeface="+mn-lt"/>
              </a:rPr>
              <a:t>bitline</a:t>
            </a:r>
            <a:r>
              <a:rPr lang="en-US" sz="1800" b="0" i="0" u="none" strike="noStrike" baseline="0" dirty="0">
                <a:latin typeface="+mn-lt"/>
              </a:rPr>
              <a:t> architecture is widely adopted in modern DRAM modules.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i="0" u="none" strike="noStrike" baseline="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baseline="0" dirty="0">
                <a:latin typeface="NimbusRomNo9L-Regu"/>
              </a:rPr>
              <a:t>[CLICK]</a:t>
            </a:r>
          </a:p>
          <a:p>
            <a:pPr algn="l"/>
            <a:r>
              <a:rPr lang="en-US" sz="1800" b="0" i="0" u="none" strike="noStrike" baseline="0" dirty="0">
                <a:latin typeface="NimbusRomNo9L-Regu"/>
              </a:rPr>
              <a:t>In this architecture each subarray’s </a:t>
            </a:r>
            <a:r>
              <a:rPr lang="en-US" sz="1800" b="0" i="0" u="none" strike="noStrike" baseline="0" dirty="0" err="1">
                <a:latin typeface="NimbusRomNo9L-Regu"/>
              </a:rPr>
              <a:t>bitlines</a:t>
            </a:r>
            <a:r>
              <a:rPr lang="en-US" sz="1800" b="0" i="0" u="none" strike="noStrike" baseline="0" dirty="0">
                <a:latin typeface="NimbusRomNo9L-Regu"/>
              </a:rPr>
              <a:t> are connected to two rows of sense amplifiers one above and one below the subarray,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baseline="0" dirty="0">
                <a:latin typeface="NimbusRomNo9L-Regu"/>
              </a:rPr>
              <a:t>This results in neighboring subarrays share common sense amplifiers.</a:t>
            </a:r>
          </a:p>
          <a:p>
            <a:pPr algn="l"/>
            <a:endParaRPr lang="en-US" sz="1800" b="0" i="0" u="none" strike="noStrike" baseline="0" dirty="0">
              <a:latin typeface="NimbusRomNo9L-Regu"/>
            </a:endParaRPr>
          </a:p>
          <a:p>
            <a:pPr algn="l"/>
            <a:endParaRPr lang="en-US" sz="1800" b="0" i="0" u="none" strike="noStrike" baseline="0" dirty="0">
              <a:latin typeface="NimbusRomNo9L-Regu"/>
            </a:endParaRPr>
          </a:p>
          <a:p>
            <a:pPr marL="0" lvl="0" indent="0" algn="l" rtl="0">
              <a:spcBef>
                <a:spcPts val="0"/>
              </a:spcBef>
              <a:spcAft>
                <a:spcPts val="0"/>
              </a:spcAft>
              <a:buClr>
                <a:schemeClr val="dk1"/>
              </a:buClr>
              <a:buSzPts val="1100"/>
              <a:buFont typeface="Arial"/>
              <a:buNone/>
            </a:pPr>
            <a:endParaRPr lang="en-US" sz="1600" dirty="0">
              <a:solidFill>
                <a:schemeClr val="dk1"/>
              </a:solidFill>
            </a:endParaRPr>
          </a:p>
        </p:txBody>
      </p:sp>
      <p:sp>
        <p:nvSpPr>
          <p:cNvPr id="4" name="Slide Number Placeholder 3">
            <a:extLst>
              <a:ext uri="{FF2B5EF4-FFF2-40B4-BE49-F238E27FC236}">
                <a16:creationId xmlns:a16="http://schemas.microsoft.com/office/drawing/2014/main" id="{A767A650-F839-409A-B3CF-5FE79F18A35E}"/>
              </a:ext>
            </a:extLst>
          </p:cNvPr>
          <p:cNvSpPr>
            <a:spLocks noGrp="1"/>
          </p:cNvSpPr>
          <p:nvPr>
            <p:ph type="sldNum" sz="quarter" idx="5"/>
          </p:nvPr>
        </p:nvSpPr>
        <p:spPr/>
        <p:txBody>
          <a:bodyPr/>
          <a:lstStyle/>
          <a:p>
            <a:fld id="{9215BD74-A3FE-8D41-A5F8-7391B7541C41}" type="slidenum">
              <a:rPr lang="en-US" smtClean="0"/>
              <a:t>64</a:t>
            </a:fld>
            <a:endParaRPr lang="en-US"/>
          </a:p>
        </p:txBody>
      </p:sp>
    </p:spTree>
    <p:extLst>
      <p:ext uri="{BB962C8B-B14F-4D97-AF65-F5344CB8AC3E}">
        <p14:creationId xmlns:p14="http://schemas.microsoft.com/office/powerpoint/2010/main" val="39585686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742EF-0143-4386-9030-845418E195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C7BC7D-3C7B-57AD-A76E-94AFAC4F7F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34A68B-B2B4-0EDC-CD82-612C5D68FA5A}"/>
              </a:ext>
            </a:extLst>
          </p:cNvPr>
          <p:cNvSpPr>
            <a:spLocks noGrp="1"/>
          </p:cNvSpPr>
          <p:nvPr>
            <p:ph type="body" idx="1"/>
          </p:nvPr>
        </p:nvSpPr>
        <p:spPr/>
        <p:txBody>
          <a:bodyPr/>
          <a:lstStyle/>
          <a:p>
            <a:pPr marL="0" lvl="0" indent="0" algn="l" rtl="0">
              <a:spcBef>
                <a:spcPts val="0"/>
              </a:spcBef>
              <a:spcAft>
                <a:spcPts val="0"/>
              </a:spcAft>
              <a:buClr>
                <a:schemeClr val="dk1"/>
              </a:buClr>
              <a:buSzPts val="1100"/>
              <a:buFont typeface="Arial"/>
              <a:buNone/>
            </a:pPr>
            <a:r>
              <a:rPr lang="en-US" sz="1400" dirty="0">
                <a:solidFill>
                  <a:schemeClr val="dk1"/>
                </a:solidFill>
              </a:rPr>
              <a:t>[Click] During an activation, another </a:t>
            </a:r>
            <a:r>
              <a:rPr lang="en-US" sz="1400" dirty="0" err="1">
                <a:solidFill>
                  <a:schemeClr val="dk1"/>
                </a:solidFill>
              </a:rPr>
              <a:t>bitline</a:t>
            </a:r>
            <a:r>
              <a:rPr lang="en-US" sz="1400" dirty="0">
                <a:solidFill>
                  <a:schemeClr val="dk1"/>
                </a:solidFill>
              </a:rPr>
              <a:t> in a neighboring subarray is also involved to serve as the reference of the sense amplifier, which is </a:t>
            </a:r>
            <a:r>
              <a:rPr lang="en-US" sz="1400" dirty="0" err="1">
                <a:solidFill>
                  <a:schemeClr val="dk1"/>
                </a:solidFill>
              </a:rPr>
              <a:t>bitline</a:t>
            </a:r>
            <a:r>
              <a:rPr lang="en-US" sz="1400" dirty="0">
                <a:solidFill>
                  <a:schemeClr val="dk1"/>
                </a:solidFill>
              </a:rPr>
              <a:t>-bar in this example.</a:t>
            </a:r>
          </a:p>
          <a:p>
            <a:pPr marL="0" lvl="0" indent="0" algn="l" rtl="0">
              <a:spcBef>
                <a:spcPts val="0"/>
              </a:spcBef>
              <a:spcAft>
                <a:spcPts val="0"/>
              </a:spcAft>
              <a:buClr>
                <a:schemeClr val="dk1"/>
              </a:buClr>
              <a:buSzPts val="1100"/>
              <a:buFont typeface="Arial"/>
              <a:buNone/>
            </a:pPr>
            <a:endParaRPr lang="en-US" sz="1400" dirty="0">
              <a:solidFill>
                <a:schemeClr val="dk1"/>
              </a:solidFill>
            </a:endParaRPr>
          </a:p>
          <a:p>
            <a:pPr marL="0" lvl="0" indent="0" algn="l" rtl="0">
              <a:spcBef>
                <a:spcPts val="0"/>
              </a:spcBef>
              <a:spcAft>
                <a:spcPts val="0"/>
              </a:spcAft>
              <a:buClr>
                <a:schemeClr val="dk1"/>
              </a:buClr>
              <a:buSzPts val="1100"/>
              <a:buFont typeface="Arial"/>
              <a:buNone/>
            </a:pPr>
            <a:r>
              <a:rPr lang="en-US" sz="1400" dirty="0">
                <a:solidFill>
                  <a:schemeClr val="dk1"/>
                </a:solidFill>
              </a:rPr>
              <a:t>After a successful activation, the </a:t>
            </a:r>
            <a:r>
              <a:rPr lang="en-US" sz="1400" dirty="0" err="1">
                <a:solidFill>
                  <a:schemeClr val="dk1"/>
                </a:solidFill>
              </a:rPr>
              <a:t>bitline</a:t>
            </a:r>
            <a:r>
              <a:rPr lang="en-US" sz="1400" dirty="0">
                <a:solidFill>
                  <a:schemeClr val="dk1"/>
                </a:solidFill>
              </a:rPr>
              <a:t> and </a:t>
            </a:r>
            <a:r>
              <a:rPr lang="en-US" sz="1400" dirty="0" err="1">
                <a:solidFill>
                  <a:schemeClr val="dk1"/>
                </a:solidFill>
              </a:rPr>
              <a:t>bitline</a:t>
            </a:r>
            <a:r>
              <a:rPr lang="en-US" sz="1400" dirty="0">
                <a:solidFill>
                  <a:schemeClr val="dk1"/>
                </a:solidFill>
              </a:rPr>
              <a:t>-bar have a complementary voltage </a:t>
            </a:r>
          </a:p>
          <a:p>
            <a:pPr marL="0" lvl="0" indent="0" algn="l" rtl="0">
              <a:spcBef>
                <a:spcPts val="0"/>
              </a:spcBef>
              <a:spcAft>
                <a:spcPts val="0"/>
              </a:spcAft>
              <a:buClr>
                <a:schemeClr val="dk1"/>
              </a:buClr>
              <a:buSzPts val="1100"/>
              <a:buFont typeface="Arial"/>
              <a:buNone/>
            </a:pPr>
            <a:r>
              <a:rPr lang="en-US" sz="1400" dirty="0">
                <a:solidFill>
                  <a:schemeClr val="dk1"/>
                </a:solidFill>
              </a:rPr>
              <a:t>[CLICK] as the sense amplifier consists of two back-to-back inverters.</a:t>
            </a:r>
          </a:p>
          <a:p>
            <a:pPr marL="0" lvl="0" indent="0" algn="l" rtl="0">
              <a:spcBef>
                <a:spcPts val="0"/>
              </a:spcBef>
              <a:spcAft>
                <a:spcPts val="0"/>
              </a:spcAft>
              <a:buClr>
                <a:schemeClr val="dk1"/>
              </a:buClr>
              <a:buSzPts val="1100"/>
              <a:buFont typeface="Arial"/>
              <a:buNone/>
            </a:pPr>
            <a:endParaRPr lang="en-US" sz="1600" dirty="0">
              <a:solidFill>
                <a:schemeClr val="dk1"/>
              </a:solidFill>
            </a:endParaRPr>
          </a:p>
        </p:txBody>
      </p:sp>
      <p:sp>
        <p:nvSpPr>
          <p:cNvPr id="4" name="Slide Number Placeholder 3">
            <a:extLst>
              <a:ext uri="{FF2B5EF4-FFF2-40B4-BE49-F238E27FC236}">
                <a16:creationId xmlns:a16="http://schemas.microsoft.com/office/drawing/2014/main" id="{4D15A9BD-3118-F838-8DBC-64489E5E3811}"/>
              </a:ext>
            </a:extLst>
          </p:cNvPr>
          <p:cNvSpPr>
            <a:spLocks noGrp="1"/>
          </p:cNvSpPr>
          <p:nvPr>
            <p:ph type="sldNum" sz="quarter" idx="5"/>
          </p:nvPr>
        </p:nvSpPr>
        <p:spPr/>
        <p:txBody>
          <a:bodyPr/>
          <a:lstStyle/>
          <a:p>
            <a:fld id="{9215BD74-A3FE-8D41-A5F8-7391B7541C41}" type="slidenum">
              <a:rPr lang="en-US" smtClean="0"/>
              <a:t>65</a:t>
            </a:fld>
            <a:endParaRPr lang="en-US"/>
          </a:p>
        </p:txBody>
      </p:sp>
    </p:spTree>
    <p:extLst>
      <p:ext uri="{BB962C8B-B14F-4D97-AF65-F5344CB8AC3E}">
        <p14:creationId xmlns:p14="http://schemas.microsoft.com/office/powerpoint/2010/main" val="27739377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AF613-42A9-E976-A797-399B9245431B}"/>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D25490F0-39A3-7499-71C2-61B58D86CAF7}"/>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87698263-C96E-944E-B27C-75EFF304B40F}"/>
              </a:ext>
            </a:extLst>
          </p:cNvPr>
          <p:cNvSpPr>
            <a:spLocks noGrp="1"/>
          </p:cNvSpPr>
          <p:nvPr>
            <p:ph type="body" idx="1"/>
          </p:nvPr>
        </p:nvSpPr>
        <p:spPr/>
        <p:txBody>
          <a:bodyPr/>
          <a:lstStyle/>
          <a:p>
            <a:r>
              <a:rPr lang="en-US" baseline="0"/>
              <a:t>Data is internally accessed in a row granularity. To access data, </a:t>
            </a:r>
          </a:p>
          <a:p>
            <a:r>
              <a:rPr lang="en-US" baseline="0"/>
              <a:t>[CLICK] the memory controller first needs to activate the row that contains the data and fetch the row’s content into the sense amplifiers </a:t>
            </a:r>
          </a:p>
          <a:p>
            <a:r>
              <a:rPr lang="en-US" baseline="0"/>
              <a:t>[CLICK] Then, column accesses are serviced from the sense amplifiers </a:t>
            </a:r>
          </a:p>
          <a:p>
            <a:r>
              <a:rPr lang="en-US" baseline="0"/>
              <a:t>[CLICK] Finally, the subarray needs to be </a:t>
            </a:r>
            <a:r>
              <a:rPr lang="en-US" baseline="0" err="1"/>
              <a:t>precharged</a:t>
            </a:r>
            <a:r>
              <a:rPr lang="en-US" baseline="0"/>
              <a:t> to get ready for the next row activation</a:t>
            </a:r>
          </a:p>
        </p:txBody>
      </p:sp>
      <p:sp>
        <p:nvSpPr>
          <p:cNvPr id="4" name="Slayt Numarası Yer Tutucusu 3">
            <a:extLst>
              <a:ext uri="{FF2B5EF4-FFF2-40B4-BE49-F238E27FC236}">
                <a16:creationId xmlns:a16="http://schemas.microsoft.com/office/drawing/2014/main" id="{6C5B05FB-0946-6C9A-F081-F5FAA6674BD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41212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82251-E298-AA7B-9047-B225A7D5BD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D0CC86-D1F0-D266-A692-322A849403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873048-6794-C983-2CA2-958FAA34AAE9}"/>
              </a:ext>
            </a:extLst>
          </p:cNvPr>
          <p:cNvSpPr>
            <a:spLocks noGrp="1"/>
          </p:cNvSpPr>
          <p:nvPr>
            <p:ph type="body" idx="1"/>
          </p:nvPr>
        </p:nvSpPr>
        <p:spPr/>
        <p:txBody>
          <a:bodyPr/>
          <a:lstStyle/>
          <a:p>
            <a:r>
              <a:rPr lang="en-US" dirty="0"/>
              <a:t>[CLICK]In this study, we experimentally demonstrate that off-the-shelf DRAM chips </a:t>
            </a:r>
          </a:p>
          <a:p>
            <a:r>
              <a:rPr lang="en-US" dirty="0"/>
              <a:t>[CLICK] Can simultaneously activating up to 48 DRAM rows in two neighboring subarrays</a:t>
            </a:r>
          </a:p>
          <a:p>
            <a:r>
              <a:rPr lang="en-US" dirty="0"/>
              <a:t>[CLICK] Can performing NOT operation with up to 32 output operands</a:t>
            </a:r>
          </a:p>
          <a:p>
            <a:r>
              <a:rPr lang="en-US" dirty="0"/>
              <a:t>[CLICK] Can performing up to 16-input AND, NAND, OR, and NOR operations</a:t>
            </a:r>
          </a:p>
        </p:txBody>
      </p:sp>
      <p:sp>
        <p:nvSpPr>
          <p:cNvPr id="4" name="Slide Number Placeholder 3">
            <a:extLst>
              <a:ext uri="{FF2B5EF4-FFF2-40B4-BE49-F238E27FC236}">
                <a16:creationId xmlns:a16="http://schemas.microsoft.com/office/drawing/2014/main" id="{E7CB0BAF-77D8-B741-1E49-DF2743376566}"/>
              </a:ext>
            </a:extLst>
          </p:cNvPr>
          <p:cNvSpPr>
            <a:spLocks noGrp="1"/>
          </p:cNvSpPr>
          <p:nvPr>
            <p:ph type="sldNum" sz="quarter" idx="5"/>
          </p:nvPr>
        </p:nvSpPr>
        <p:spPr/>
        <p:txBody>
          <a:bodyPr/>
          <a:lstStyle/>
          <a:p>
            <a:fld id="{9215BD74-A3FE-8D41-A5F8-7391B7541C41}" type="slidenum">
              <a:rPr lang="en-US" smtClean="0"/>
              <a:t>67</a:t>
            </a:fld>
            <a:endParaRPr lang="en-US"/>
          </a:p>
        </p:txBody>
      </p:sp>
    </p:spTree>
    <p:extLst>
      <p:ext uri="{BB962C8B-B14F-4D97-AF65-F5344CB8AC3E}">
        <p14:creationId xmlns:p14="http://schemas.microsoft.com/office/powerpoint/2010/main" val="35995047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A6254-185D-6369-63A7-E914A1F5A8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5C7A36-4103-3A04-A90B-D139FE19D3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F69084-CC6E-AFCB-3BBD-9F2625B70A37}"/>
              </a:ext>
            </a:extLst>
          </p:cNvPr>
          <p:cNvSpPr>
            <a:spLocks noGrp="1"/>
          </p:cNvSpPr>
          <p:nvPr>
            <p:ph type="body" idx="1"/>
          </p:nvPr>
        </p:nvSpPr>
        <p:spPr/>
        <p:txBody>
          <a:bodyPr/>
          <a:lstStyle/>
          <a:p>
            <a:r>
              <a:rPr lang="en-US" dirty="0"/>
              <a:t>[CLICK] We use a FPGA based DDR4 testing infrastructure developed from DRAM bender that </a:t>
            </a:r>
          </a:p>
          <a:p>
            <a:r>
              <a:rPr lang="en-US" dirty="0"/>
              <a:t>[CLICK] enables fine-grained control over DRAM commands, timings, and temperature</a:t>
            </a:r>
            <a:endParaRPr lang="en-CH" dirty="0"/>
          </a:p>
        </p:txBody>
      </p:sp>
      <p:sp>
        <p:nvSpPr>
          <p:cNvPr id="5" name="Slayt Numarası Yer Tutucusu 4">
            <a:extLst>
              <a:ext uri="{FF2B5EF4-FFF2-40B4-BE49-F238E27FC236}">
                <a16:creationId xmlns:a16="http://schemas.microsoft.com/office/drawing/2014/main" id="{EE361736-BE07-90BF-C9F7-A696765F73E4}"/>
              </a:ext>
            </a:extLst>
          </p:cNvPr>
          <p:cNvSpPr>
            <a:spLocks noGrp="1"/>
          </p:cNvSpPr>
          <p:nvPr>
            <p:ph type="sldNum" sz="quarter" idx="5"/>
          </p:nvPr>
        </p:nvSpPr>
        <p:spPr/>
        <p:txBody>
          <a:bodyPr/>
          <a:lstStyle/>
          <a:p>
            <a:fld id="{9215BD74-A3FE-8D41-A5F8-7391B7541C41}" type="slidenum">
              <a:rPr lang="en-US" smtClean="0"/>
              <a:t>68</a:t>
            </a:fld>
            <a:endParaRPr lang="en-US"/>
          </a:p>
        </p:txBody>
      </p:sp>
    </p:spTree>
    <p:extLst>
      <p:ext uri="{BB962C8B-B14F-4D97-AF65-F5344CB8AC3E}">
        <p14:creationId xmlns:p14="http://schemas.microsoft.com/office/powerpoint/2010/main" val="11646375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71DF29-940D-41BA-9D03-A7439604D8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811D51-6BC1-2B86-E790-9272B5407C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D4A84F-4543-B243-2D7D-9DC308A48BE0}"/>
              </a:ext>
            </a:extLst>
          </p:cNvPr>
          <p:cNvSpPr>
            <a:spLocks noGrp="1"/>
          </p:cNvSpPr>
          <p:nvPr>
            <p:ph type="body" idx="1"/>
          </p:nvPr>
        </p:nvSpPr>
        <p:spPr/>
        <p:txBody>
          <a:bodyPr/>
          <a:lstStyle/>
          <a:p>
            <a:r>
              <a:rPr lang="en-US" dirty="0"/>
              <a:t>And in our lab, we have many machines to test many DRAM modules and chips</a:t>
            </a:r>
            <a:endParaRPr lang="en-CH" dirty="0"/>
          </a:p>
        </p:txBody>
      </p:sp>
      <p:sp>
        <p:nvSpPr>
          <p:cNvPr id="4" name="Slide Number Placeholder 3">
            <a:extLst>
              <a:ext uri="{FF2B5EF4-FFF2-40B4-BE49-F238E27FC236}">
                <a16:creationId xmlns:a16="http://schemas.microsoft.com/office/drawing/2014/main" id="{7E1A1882-6E77-D277-F9E2-FC3F86CAF83E}"/>
              </a:ext>
            </a:extLst>
          </p:cNvPr>
          <p:cNvSpPr>
            <a:spLocks noGrp="1"/>
          </p:cNvSpPr>
          <p:nvPr>
            <p:ph type="sldNum" sz="quarter" idx="5"/>
          </p:nvPr>
        </p:nvSpPr>
        <p:spPr/>
        <p:txBody>
          <a:bodyPr/>
          <a:lstStyle/>
          <a:p>
            <a:fld id="{9215BD74-A3FE-8D41-A5F8-7391B7541C41}" type="slidenum">
              <a:rPr lang="en-US" smtClean="0"/>
              <a:t>69</a:t>
            </a:fld>
            <a:endParaRPr lang="en-US"/>
          </a:p>
        </p:txBody>
      </p:sp>
    </p:spTree>
    <p:extLst>
      <p:ext uri="{BB962C8B-B14F-4D97-AF65-F5344CB8AC3E}">
        <p14:creationId xmlns:p14="http://schemas.microsoft.com/office/powerpoint/2010/main" val="2210338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03F6D-C26E-070A-749E-93BDA5FA11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9887CD-6096-1AA1-B702-0715886DF0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82AB61-7D4B-44E3-B8D4-A037F0162850}"/>
              </a:ext>
            </a:extLst>
          </p:cNvPr>
          <p:cNvSpPr>
            <a:spLocks noGrp="1"/>
          </p:cNvSpPr>
          <p:nvPr>
            <p:ph type="body" idx="1"/>
          </p:nvPr>
        </p:nvSpPr>
        <p:spPr/>
        <p:txBody>
          <a:bodyPr/>
          <a:lstStyle/>
          <a:p>
            <a:r>
              <a:rPr lang="en-US" dirty="0"/>
              <a:t>And in our lab, we have many machines to test many DRAM modules and chips</a:t>
            </a:r>
            <a:endParaRPr lang="en-CH" dirty="0"/>
          </a:p>
        </p:txBody>
      </p:sp>
      <p:sp>
        <p:nvSpPr>
          <p:cNvPr id="4" name="Slide Number Placeholder 3">
            <a:extLst>
              <a:ext uri="{FF2B5EF4-FFF2-40B4-BE49-F238E27FC236}">
                <a16:creationId xmlns:a16="http://schemas.microsoft.com/office/drawing/2014/main" id="{EE699166-1C64-9565-5B52-0E93B36BF124}"/>
              </a:ext>
            </a:extLst>
          </p:cNvPr>
          <p:cNvSpPr>
            <a:spLocks noGrp="1"/>
          </p:cNvSpPr>
          <p:nvPr>
            <p:ph type="sldNum" sz="quarter" idx="5"/>
          </p:nvPr>
        </p:nvSpPr>
        <p:spPr/>
        <p:txBody>
          <a:bodyPr/>
          <a:lstStyle/>
          <a:p>
            <a:fld id="{9215BD74-A3FE-8D41-A5F8-7391B7541C41}" type="slidenum">
              <a:rPr lang="en-US" smtClean="0"/>
              <a:t>70</a:t>
            </a:fld>
            <a:endParaRPr lang="en-US"/>
          </a:p>
        </p:txBody>
      </p:sp>
    </p:spTree>
    <p:extLst>
      <p:ext uri="{BB962C8B-B14F-4D97-AF65-F5344CB8AC3E}">
        <p14:creationId xmlns:p14="http://schemas.microsoft.com/office/powerpoint/2010/main" val="1491483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740F99-5BB3-D6D6-880F-CDB44B3BFD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2F0E93-A84D-6F0B-6BA8-FDF7A8AD38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3D909A-D26E-2407-2863-4CAEF2322804}"/>
              </a:ext>
            </a:extLst>
          </p:cNvPr>
          <p:cNvSpPr>
            <a:spLocks noGrp="1"/>
          </p:cNvSpPr>
          <p:nvPr>
            <p:ph type="body" idx="1"/>
          </p:nvPr>
        </p:nvSpPr>
        <p:spPr/>
        <p:txBody>
          <a:bodyPr/>
          <a:lstStyle/>
          <a:p>
            <a:r>
              <a:rPr lang="en-US" dirty="0"/>
              <a:t>[CLICK]We test 256 DDR4 chips from two major DRAM manufacturers, </a:t>
            </a:r>
          </a:p>
          <a:p>
            <a:r>
              <a:rPr lang="en-US" dirty="0"/>
              <a:t>[CLICK] covering different die densities and revisions</a:t>
            </a:r>
            <a:endParaRPr lang="en-CH" dirty="0"/>
          </a:p>
        </p:txBody>
      </p:sp>
      <p:sp>
        <p:nvSpPr>
          <p:cNvPr id="5" name="Slayt Numarası Yer Tutucusu 4">
            <a:extLst>
              <a:ext uri="{FF2B5EF4-FFF2-40B4-BE49-F238E27FC236}">
                <a16:creationId xmlns:a16="http://schemas.microsoft.com/office/drawing/2014/main" id="{16AEF300-2E90-D645-D917-4F5DCD29769F}"/>
              </a:ext>
            </a:extLst>
          </p:cNvPr>
          <p:cNvSpPr>
            <a:spLocks noGrp="1"/>
          </p:cNvSpPr>
          <p:nvPr>
            <p:ph type="sldNum" sz="quarter" idx="5"/>
          </p:nvPr>
        </p:nvSpPr>
        <p:spPr/>
        <p:txBody>
          <a:bodyPr/>
          <a:lstStyle/>
          <a:p>
            <a:fld id="{9215BD74-A3FE-8D41-A5F8-7391B7541C41}" type="slidenum">
              <a:rPr lang="en-US" smtClean="0"/>
              <a:t>71</a:t>
            </a:fld>
            <a:endParaRPr lang="en-US"/>
          </a:p>
        </p:txBody>
      </p:sp>
    </p:spTree>
    <p:extLst>
      <p:ext uri="{BB962C8B-B14F-4D97-AF65-F5344CB8AC3E}">
        <p14:creationId xmlns:p14="http://schemas.microsoft.com/office/powerpoint/2010/main" val="39239319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EDA10-005C-2578-F689-B536DED367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601C21-E12A-3AD2-7522-33F1D66833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C670E8-597A-D2CE-04CF-82254D0349AA}"/>
              </a:ext>
            </a:extLst>
          </p:cNvPr>
          <p:cNvSpPr>
            <a:spLocks noGrp="1"/>
          </p:cNvSpPr>
          <p:nvPr>
            <p:ph type="body" idx="1"/>
          </p:nvPr>
        </p:nvSpPr>
        <p:spPr/>
        <p:txBody>
          <a:bodyPr/>
          <a:lstStyle/>
          <a:p>
            <a:r>
              <a:rPr lang="en-US" dirty="0"/>
              <a:t>[CLICK]In this study, we experimentally demonstrate that off-the-shelf DRAM chips </a:t>
            </a:r>
          </a:p>
          <a:p>
            <a:r>
              <a:rPr lang="en-US" dirty="0"/>
              <a:t>[CLICK] Can simultaneously activating up to 48 DRAM rows in two neighboring subarrays</a:t>
            </a:r>
          </a:p>
          <a:p>
            <a:r>
              <a:rPr lang="en-US" dirty="0"/>
              <a:t>[CLICK] Can performing NOT operation with up to 32 output operands</a:t>
            </a:r>
          </a:p>
          <a:p>
            <a:r>
              <a:rPr lang="en-US" dirty="0"/>
              <a:t>[CLICK] Can performing up to 16-input AND, NAND, OR, and NOR operations</a:t>
            </a:r>
          </a:p>
        </p:txBody>
      </p:sp>
      <p:sp>
        <p:nvSpPr>
          <p:cNvPr id="4" name="Slide Number Placeholder 3">
            <a:extLst>
              <a:ext uri="{FF2B5EF4-FFF2-40B4-BE49-F238E27FC236}">
                <a16:creationId xmlns:a16="http://schemas.microsoft.com/office/drawing/2014/main" id="{4438F241-DF6B-2039-9DB4-EF1D3B7E6520}"/>
              </a:ext>
            </a:extLst>
          </p:cNvPr>
          <p:cNvSpPr>
            <a:spLocks noGrp="1"/>
          </p:cNvSpPr>
          <p:nvPr>
            <p:ph type="sldNum" sz="quarter" idx="5"/>
          </p:nvPr>
        </p:nvSpPr>
        <p:spPr/>
        <p:txBody>
          <a:bodyPr/>
          <a:lstStyle/>
          <a:p>
            <a:fld id="{9215BD74-A3FE-8D41-A5F8-7391B7541C41}" type="slidenum">
              <a:rPr lang="en-US" smtClean="0"/>
              <a:t>72</a:t>
            </a:fld>
            <a:endParaRPr lang="en-US"/>
          </a:p>
        </p:txBody>
      </p:sp>
    </p:spTree>
    <p:extLst>
      <p:ext uri="{BB962C8B-B14F-4D97-AF65-F5344CB8AC3E}">
        <p14:creationId xmlns:p14="http://schemas.microsoft.com/office/powerpoint/2010/main" val="1392276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2904B-333E-DE11-7F63-C50C45B41585}"/>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DC3481C8-F647-6211-BFA7-1D8F02AD4F52}"/>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41652818-506F-BCD1-A948-E0E80F9C0F99}"/>
              </a:ext>
            </a:extLst>
          </p:cNvPr>
          <p:cNvSpPr>
            <a:spLocks noGrp="1"/>
          </p:cNvSpPr>
          <p:nvPr>
            <p:ph type="body" idx="1"/>
          </p:nvPr>
        </p:nvSpPr>
        <p:spPr/>
        <p:txBody>
          <a:bodyPr/>
          <a:lstStyle/>
          <a:p>
            <a:r>
              <a:rPr lang="en-US" dirty="0"/>
              <a:t>Our key observation is activating two rows in quick succession can simultaneously activate multiple rows in neighboring subarrays</a:t>
            </a:r>
          </a:p>
          <a:p>
            <a:endParaRPr lang="en-US" dirty="0"/>
          </a:p>
          <a:p>
            <a:r>
              <a:rPr lang="en-US" dirty="0"/>
              <a:t>[CLICK] You may remember this pictorial example where Subarray X and Subarray Y are neighbor subarrays and Row A is in Subarray X and Row B is in Subarray Y.</a:t>
            </a:r>
          </a:p>
          <a:p>
            <a:endParaRPr lang="en-US" dirty="0"/>
          </a:p>
          <a:p>
            <a:r>
              <a:rPr lang="en-US" dirty="0"/>
              <a:t>[CLICK] When we respect to the timing parameters between ACT and PRE and PRE and ACT, we activate a single row at a time.</a:t>
            </a:r>
          </a:p>
          <a:p>
            <a:endParaRPr lang="en-US" dirty="0"/>
          </a:p>
          <a:p>
            <a:r>
              <a:rPr lang="en-US" dirty="0"/>
              <a:t>[CLICK] However, when we greatly violate these timing parameters, we observe that we can activate multiple rows at once in neighboring subarrays </a:t>
            </a:r>
          </a:p>
        </p:txBody>
      </p:sp>
      <p:sp>
        <p:nvSpPr>
          <p:cNvPr id="4" name="Slayt Numarası Yer Tutucusu 3">
            <a:extLst>
              <a:ext uri="{FF2B5EF4-FFF2-40B4-BE49-F238E27FC236}">
                <a16:creationId xmlns:a16="http://schemas.microsoft.com/office/drawing/2014/main" id="{7D1E1508-1542-220B-0107-9684148D7014}"/>
              </a:ext>
            </a:extLst>
          </p:cNvPr>
          <p:cNvSpPr>
            <a:spLocks noGrp="1"/>
          </p:cNvSpPr>
          <p:nvPr>
            <p:ph type="sldNum" sz="quarter" idx="5"/>
          </p:nvPr>
        </p:nvSpPr>
        <p:spPr/>
        <p:txBody>
          <a:bodyPr/>
          <a:lstStyle/>
          <a:p>
            <a:fld id="{9215BD74-A3FE-8D41-A5F8-7391B7541C41}" type="slidenum">
              <a:rPr lang="en-US" smtClean="0"/>
              <a:t>73</a:t>
            </a:fld>
            <a:endParaRPr lang="en-US"/>
          </a:p>
        </p:txBody>
      </p:sp>
    </p:spTree>
    <p:extLst>
      <p:ext uri="{BB962C8B-B14F-4D97-AF65-F5344CB8AC3E}">
        <p14:creationId xmlns:p14="http://schemas.microsoft.com/office/powerpoint/2010/main" val="2785634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hypothesize that simultaneous many-row activation is possible due to the hierarchical DRAM row decoder design</a:t>
            </a:r>
          </a:p>
          <a:p>
            <a:endParaRPr lang="en-US" dirty="0"/>
          </a:p>
          <a:p>
            <a:r>
              <a:rPr lang="en-US" dirty="0"/>
              <a:t>[CLICK] Let’s recall a DRAM subarray where we have rows, sense amplifiers and row decoder circuitry</a:t>
            </a:r>
          </a:p>
          <a:p>
            <a:r>
              <a:rPr lang="en-US" dirty="0"/>
              <a:t>[CLICK] Row decoder circuitry decodes the row address that is sent with activate command and assert the corresponding </a:t>
            </a:r>
            <a:r>
              <a:rPr lang="en-US" dirty="0" err="1"/>
              <a:t>wordline</a:t>
            </a:r>
            <a:endParaRPr lang="en-US" dirty="0"/>
          </a:p>
          <a:p>
            <a:endParaRPr lang="en-US" dirty="0"/>
          </a:p>
          <a:p>
            <a:r>
              <a:rPr lang="en-US" dirty="0"/>
              <a:t>[CLICK] As we mentioned, row decoder circuitry is hierarchical and has multiple stages of decoders</a:t>
            </a:r>
          </a:p>
          <a:p>
            <a:r>
              <a:rPr lang="en-US" dirty="0"/>
              <a:t>[CLICK] Each decoder stage takes some parts of the row address and asserts intermediate signals that are essentially drives the </a:t>
            </a:r>
            <a:r>
              <a:rPr lang="en-US" dirty="0" err="1"/>
              <a:t>wordline</a:t>
            </a:r>
            <a:r>
              <a:rPr lang="en-US" dirty="0"/>
              <a:t> using such intermediate signals</a:t>
            </a:r>
          </a:p>
        </p:txBody>
      </p:sp>
      <p:sp>
        <p:nvSpPr>
          <p:cNvPr id="4" name="Slide Number Placeholder 3"/>
          <p:cNvSpPr>
            <a:spLocks noGrp="1"/>
          </p:cNvSpPr>
          <p:nvPr>
            <p:ph type="sldNum" sz="quarter" idx="5"/>
          </p:nvPr>
        </p:nvSpPr>
        <p:spPr/>
        <p:txBody>
          <a:bodyPr/>
          <a:lstStyle/>
          <a:p>
            <a:fld id="{9215BD74-A3FE-8D41-A5F8-7391B7541C41}" type="slidenum">
              <a:rPr lang="en-US" smtClean="0"/>
              <a:t>74</a:t>
            </a:fld>
            <a:endParaRPr lang="en-US"/>
          </a:p>
        </p:txBody>
      </p:sp>
    </p:spTree>
    <p:extLst>
      <p:ext uri="{BB962C8B-B14F-4D97-AF65-F5344CB8AC3E}">
        <p14:creationId xmlns:p14="http://schemas.microsoft.com/office/powerpoint/2010/main" val="14188583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explain it in a higher abstraction level,</a:t>
            </a:r>
          </a:p>
          <a:p>
            <a:endParaRPr lang="en-US" dirty="0"/>
          </a:p>
          <a:p>
            <a:r>
              <a:rPr lang="en-US" dirty="0"/>
              <a:t>[CLICK] We can visualize the row decoder as a tree which</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Each level of the tree represents a decoder stage</a:t>
            </a:r>
            <a:endParaRPr lang="en-CH" dirty="0"/>
          </a:p>
          <a:p>
            <a:endParaRPr lang="en-US" dirty="0"/>
          </a:p>
          <a:p>
            <a:r>
              <a:rPr lang="en-US" dirty="0"/>
              <a:t>[CLICK] each node represents a decoder output</a:t>
            </a:r>
          </a:p>
          <a:p>
            <a:endParaRPr lang="en-US" dirty="0"/>
          </a:p>
        </p:txBody>
      </p:sp>
      <p:sp>
        <p:nvSpPr>
          <p:cNvPr id="4" name="Slide Number Placeholder 3"/>
          <p:cNvSpPr>
            <a:spLocks noGrp="1"/>
          </p:cNvSpPr>
          <p:nvPr>
            <p:ph type="sldNum" sz="quarter" idx="5"/>
          </p:nvPr>
        </p:nvSpPr>
        <p:spPr/>
        <p:txBody>
          <a:bodyPr/>
          <a:lstStyle/>
          <a:p>
            <a:fld id="{9215BD74-A3FE-8D41-A5F8-7391B7541C41}" type="slidenum">
              <a:rPr lang="en-US" smtClean="0"/>
              <a:t>75</a:t>
            </a:fld>
            <a:endParaRPr lang="en-US"/>
          </a:p>
        </p:txBody>
      </p:sp>
    </p:spTree>
    <p:extLst>
      <p:ext uri="{BB962C8B-B14F-4D97-AF65-F5344CB8AC3E}">
        <p14:creationId xmlns:p14="http://schemas.microsoft.com/office/powerpoint/2010/main" val="32228134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dirty="0"/>
              <a:t>Let’s see an example when we activate a single row</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[CLICK] Assume that we issue ACT Row A command, which will essentially assert the </a:t>
            </a:r>
            <a:r>
              <a:rPr lang="en-US" dirty="0" err="1"/>
              <a:t>Wordline</a:t>
            </a:r>
            <a:r>
              <a:rPr lang="en-US" dirty="0"/>
              <a:t> A signal</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[CLICK] After issuing the activation command, the row decoder circuitry decodes Row A address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[CLICK] And assert corresponding signals in the tree</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[CLICK] After the decoding completed, row decoder follows the asserted nodes path from root to leaf</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[CLICK] As a result, it asserts </a:t>
            </a:r>
            <a:r>
              <a:rPr lang="en-US" dirty="0" err="1"/>
              <a:t>wordline</a:t>
            </a:r>
            <a:r>
              <a:rPr lang="en-US" dirty="0"/>
              <a:t>, in this it is </a:t>
            </a:r>
            <a:r>
              <a:rPr lang="en-US" dirty="0" err="1"/>
              <a:t>Wordline</a:t>
            </a:r>
            <a:r>
              <a:rPr lang="en-US" dirty="0"/>
              <a:t> A</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[CLICK] After a successful activation we can issue PRE command which </a:t>
            </a:r>
            <a:r>
              <a:rPr lang="en-US" dirty="0" err="1"/>
              <a:t>deasserts</a:t>
            </a:r>
            <a:r>
              <a:rPr lang="en-US" dirty="0"/>
              <a:t> every asserted signals in the row decoder circuitry including the </a:t>
            </a:r>
            <a:r>
              <a:rPr lang="en-US" dirty="0" err="1"/>
              <a:t>wordline</a:t>
            </a:r>
            <a:endParaRPr lang="en-US" dirty="0"/>
          </a:p>
        </p:txBody>
      </p:sp>
      <p:sp>
        <p:nvSpPr>
          <p:cNvPr id="4" name="Slide Number Placeholder 3"/>
          <p:cNvSpPr>
            <a:spLocks noGrp="1"/>
          </p:cNvSpPr>
          <p:nvPr>
            <p:ph type="sldNum" sz="quarter" idx="5"/>
          </p:nvPr>
        </p:nvSpPr>
        <p:spPr/>
        <p:txBody>
          <a:bodyPr/>
          <a:lstStyle/>
          <a:p>
            <a:fld id="{9215BD74-A3FE-8D41-A5F8-7391B7541C41}" type="slidenum">
              <a:rPr lang="en-US" smtClean="0"/>
              <a:t>76</a:t>
            </a:fld>
            <a:endParaRPr lang="en-US"/>
          </a:p>
        </p:txBody>
      </p:sp>
    </p:spTree>
    <p:extLst>
      <p:ext uri="{BB962C8B-B14F-4D97-AF65-F5344CB8AC3E}">
        <p14:creationId xmlns:p14="http://schemas.microsoft.com/office/powerpoint/2010/main" val="19330349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that was an activation of a single row, now let’s see a simultaneous activation of many rows.</a:t>
            </a:r>
          </a:p>
          <a:p>
            <a:endParaRPr lang="en-US" dirty="0"/>
          </a:p>
          <a:p>
            <a:r>
              <a:rPr lang="en-US" dirty="0"/>
              <a:t>[CLICK] Our hypothesis is back-to-back ACT commands with violated timings asserts many more signals in the circuitry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CH" dirty="0"/>
          </a:p>
        </p:txBody>
      </p:sp>
      <p:sp>
        <p:nvSpPr>
          <p:cNvPr id="4" name="Slide Number Placeholder 3"/>
          <p:cNvSpPr>
            <a:spLocks noGrp="1"/>
          </p:cNvSpPr>
          <p:nvPr>
            <p:ph type="sldNum" sz="quarter" idx="5"/>
          </p:nvPr>
        </p:nvSpPr>
        <p:spPr/>
        <p:txBody>
          <a:bodyPr/>
          <a:lstStyle/>
          <a:p>
            <a:fld id="{9215BD74-A3FE-8D41-A5F8-7391B7541C41}" type="slidenum">
              <a:rPr lang="en-US" smtClean="0"/>
              <a:t>77</a:t>
            </a:fld>
            <a:endParaRPr lang="en-US"/>
          </a:p>
        </p:txBody>
      </p:sp>
    </p:spTree>
    <p:extLst>
      <p:ext uri="{BB962C8B-B14F-4D97-AF65-F5344CB8AC3E}">
        <p14:creationId xmlns:p14="http://schemas.microsoft.com/office/powerpoint/2010/main" val="8580223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our time limited, I would like to refer you to our paper for more detailed circuitry and discussions about row decoder circuitry  </a:t>
            </a:r>
          </a:p>
          <a:p>
            <a:endParaRPr lang="en-CH" dirty="0"/>
          </a:p>
        </p:txBody>
      </p:sp>
      <p:sp>
        <p:nvSpPr>
          <p:cNvPr id="4" name="Slide Number Placeholder 3"/>
          <p:cNvSpPr>
            <a:spLocks noGrp="1"/>
          </p:cNvSpPr>
          <p:nvPr>
            <p:ph type="sldNum" sz="quarter" idx="5"/>
          </p:nvPr>
        </p:nvSpPr>
        <p:spPr/>
        <p:txBody>
          <a:bodyPr/>
          <a:lstStyle/>
          <a:p>
            <a:fld id="{9215BD74-A3FE-8D41-A5F8-7391B7541C41}" type="slidenum">
              <a:rPr lang="en-US" smtClean="0"/>
              <a:t>78</a:t>
            </a:fld>
            <a:endParaRPr lang="en-US"/>
          </a:p>
        </p:txBody>
      </p:sp>
    </p:spTree>
    <p:extLst>
      <p:ext uri="{BB962C8B-B14F-4D97-AF65-F5344CB8AC3E}">
        <p14:creationId xmlns:p14="http://schemas.microsoft.com/office/powerpoint/2010/main" val="293418356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D0AFBD-132A-CFD2-13F8-D8DC6D3ADA25}"/>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742F24E9-D224-370E-0555-A037BD2F85EC}"/>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CA28C2CC-BD3B-4023-BE4C-6C8082C70E93}"/>
              </a:ext>
            </a:extLst>
          </p:cNvPr>
          <p:cNvSpPr>
            <a:spLocks noGrp="1"/>
          </p:cNvSpPr>
          <p:nvPr>
            <p:ph type="body" idx="1"/>
          </p:nvPr>
        </p:nvSpPr>
        <p:spPr/>
        <p:txBody>
          <a:bodyPr/>
          <a:lstStyle/>
          <a:p>
            <a:r>
              <a:rPr lang="en-US" b="0" i="0" dirty="0">
                <a:solidFill>
                  <a:srgbClr val="222222"/>
                </a:solidFill>
                <a:effectLst/>
                <a:latin typeface="Arial" panose="020B0604020202020204" pitchFamily="34" charset="0"/>
              </a:rPr>
              <a:t>We observe when Row A and B in neighboring subarrays are activated with violated timing parameters</a:t>
            </a:r>
          </a:p>
          <a:p>
            <a:r>
              <a:rPr lang="en-US" b="0" i="0" dirty="0">
                <a:solidFill>
                  <a:srgbClr val="222222"/>
                </a:solidFill>
                <a:effectLst/>
                <a:latin typeface="Arial" panose="020B0604020202020204" pitchFamily="34" charset="0"/>
              </a:rPr>
              <a:t>[CLICK] Off-the-shelf DRAM chips have two distinct sets of simultaneous activation patterns in two neighboring subarrays</a:t>
            </a:r>
          </a:p>
          <a:p>
            <a:r>
              <a:rPr lang="en-US" b="0" i="0" dirty="0">
                <a:solidFill>
                  <a:srgbClr val="222222"/>
                </a:solidFill>
                <a:effectLst/>
                <a:latin typeface="Arial" panose="020B0604020202020204" pitchFamily="34" charset="0"/>
              </a:rPr>
              <a:t>[CLICK] First pattern is exactly the same number rows in each subarray are activated. </a:t>
            </a:r>
          </a:p>
          <a:p>
            <a:r>
              <a:rPr lang="en-US" b="0" i="0" dirty="0">
                <a:solidFill>
                  <a:srgbClr val="222222"/>
                </a:solidFill>
                <a:effectLst/>
                <a:latin typeface="Arial" panose="020B0604020202020204" pitchFamily="34" charset="0"/>
              </a:rPr>
              <a:t>[CLICK] We observe that we can activate up to 16 rows in neighboring subarrays, in other words a total of 32 rows</a:t>
            </a:r>
          </a:p>
          <a:p>
            <a:r>
              <a:rPr lang="en-US" b="0" i="0" dirty="0">
                <a:solidFill>
                  <a:srgbClr val="222222"/>
                </a:solidFill>
                <a:effectLst/>
                <a:latin typeface="Arial" panose="020B0604020202020204" pitchFamily="34" charset="0"/>
              </a:rPr>
              <a:t>[CLICK] Second pattern is twice as many rows in one subarray compared to its neighbor subarray are activated</a:t>
            </a:r>
          </a:p>
          <a:p>
            <a:r>
              <a:rPr lang="en-US" b="0" i="0" dirty="0">
                <a:solidFill>
                  <a:srgbClr val="222222"/>
                </a:solidFill>
                <a:effectLst/>
                <a:latin typeface="Arial" panose="020B0604020202020204" pitchFamily="34" charset="0"/>
              </a:rPr>
              <a:t>[CLICK] We observe that we can activate up to 16 rows in one subarray while activating up to 32 rows in its neighbor subarray, a total of 48 rows</a:t>
            </a:r>
            <a:endParaRPr lang="en-US" dirty="0"/>
          </a:p>
        </p:txBody>
      </p:sp>
      <p:sp>
        <p:nvSpPr>
          <p:cNvPr id="4" name="Slayt Numarası Yer Tutucusu 3">
            <a:extLst>
              <a:ext uri="{FF2B5EF4-FFF2-40B4-BE49-F238E27FC236}">
                <a16:creationId xmlns:a16="http://schemas.microsoft.com/office/drawing/2014/main" id="{13B51301-19A9-EF58-2D11-6EBA0189DA41}"/>
              </a:ext>
            </a:extLst>
          </p:cNvPr>
          <p:cNvSpPr>
            <a:spLocks noGrp="1"/>
          </p:cNvSpPr>
          <p:nvPr>
            <p:ph type="sldNum" sz="quarter" idx="5"/>
          </p:nvPr>
        </p:nvSpPr>
        <p:spPr/>
        <p:txBody>
          <a:bodyPr/>
          <a:lstStyle/>
          <a:p>
            <a:fld id="{9215BD74-A3FE-8D41-A5F8-7391B7541C41}" type="slidenum">
              <a:rPr lang="en-US" smtClean="0"/>
              <a:t>79</a:t>
            </a:fld>
            <a:endParaRPr lang="en-US"/>
          </a:p>
        </p:txBody>
      </p:sp>
    </p:spTree>
    <p:extLst>
      <p:ext uri="{BB962C8B-B14F-4D97-AF65-F5344CB8AC3E}">
        <p14:creationId xmlns:p14="http://schemas.microsoft.com/office/powerpoint/2010/main" val="30883770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150BA-3EEE-3E2A-C5A9-C6A6EEF57D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800BE1-8980-0F02-30EF-58D7D70C1A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D30147-45F4-EAD4-B265-7883E1DBC974}"/>
              </a:ext>
            </a:extLst>
          </p:cNvPr>
          <p:cNvSpPr>
            <a:spLocks noGrp="1"/>
          </p:cNvSpPr>
          <p:nvPr>
            <p:ph type="body" idx="1"/>
          </p:nvPr>
        </p:nvSpPr>
        <p:spPr/>
        <p:txBody>
          <a:bodyPr/>
          <a:lstStyle/>
          <a:p>
            <a:r>
              <a:rPr lang="en-US" dirty="0"/>
              <a:t>[CLICK]In this study, we experimentally demonstrate that off-the-shelf DRAM chips </a:t>
            </a:r>
          </a:p>
          <a:p>
            <a:r>
              <a:rPr lang="en-US" dirty="0"/>
              <a:t>[CLICK] Can simultaneously activating up to 48 DRAM rows in two neighboring subarrays</a:t>
            </a:r>
          </a:p>
          <a:p>
            <a:r>
              <a:rPr lang="en-US" dirty="0"/>
              <a:t>[CLICK] Can performing NOT operation with up to 32 output operands</a:t>
            </a:r>
          </a:p>
          <a:p>
            <a:r>
              <a:rPr lang="en-US" dirty="0"/>
              <a:t>[CLICK] Can performing up to 16-input AND, NAND, OR, and NOR operations</a:t>
            </a:r>
          </a:p>
        </p:txBody>
      </p:sp>
      <p:sp>
        <p:nvSpPr>
          <p:cNvPr id="4" name="Slide Number Placeholder 3">
            <a:extLst>
              <a:ext uri="{FF2B5EF4-FFF2-40B4-BE49-F238E27FC236}">
                <a16:creationId xmlns:a16="http://schemas.microsoft.com/office/drawing/2014/main" id="{4C389AF8-A283-6C40-580B-AA4EED4C1B1A}"/>
              </a:ext>
            </a:extLst>
          </p:cNvPr>
          <p:cNvSpPr>
            <a:spLocks noGrp="1"/>
          </p:cNvSpPr>
          <p:nvPr>
            <p:ph type="sldNum" sz="quarter" idx="5"/>
          </p:nvPr>
        </p:nvSpPr>
        <p:spPr/>
        <p:txBody>
          <a:bodyPr/>
          <a:lstStyle/>
          <a:p>
            <a:fld id="{9215BD74-A3FE-8D41-A5F8-7391B7541C41}" type="slidenum">
              <a:rPr lang="en-US" smtClean="0"/>
              <a:t>80</a:t>
            </a:fld>
            <a:endParaRPr lang="en-US"/>
          </a:p>
        </p:txBody>
      </p:sp>
    </p:spTree>
    <p:extLst>
      <p:ext uri="{BB962C8B-B14F-4D97-AF65-F5344CB8AC3E}">
        <p14:creationId xmlns:p14="http://schemas.microsoft.com/office/powerpoint/2010/main" val="270859067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E8EE3-26C8-EDC9-8C16-C75A25B138E5}"/>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586838C6-8856-68F7-BAD6-FD6B2109B866}"/>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89DD4D77-B55F-6D85-B5F1-9FBB3903ADFB}"/>
              </a:ext>
            </a:extLst>
          </p:cNvPr>
          <p:cNvSpPr>
            <a:spLocks noGrp="1"/>
          </p:cNvSpPr>
          <p:nvPr>
            <p:ph type="body" idx="1"/>
          </p:nvPr>
        </p:nvSpPr>
        <p:spPr/>
        <p:txBody>
          <a:bodyPr/>
          <a:lstStyle/>
          <a:p>
            <a:r>
              <a:rPr lang="en-US" dirty="0"/>
              <a:t>Our key idea is to leverage the connection between neighboring subarrays, </a:t>
            </a:r>
          </a:p>
          <a:p>
            <a:r>
              <a:rPr lang="en-US" dirty="0"/>
              <a:t>[CLICK] the NOT gate in the sense amplifier.</a:t>
            </a:r>
          </a:p>
          <a:p>
            <a:r>
              <a:rPr lang="en-US" dirty="0"/>
              <a:t>[CLICK] By simultaneously activating rows in neighboring subarrays, we can connect these rows through a NOT gate </a:t>
            </a:r>
          </a:p>
          <a:p>
            <a:r>
              <a:rPr lang="en-US" dirty="0"/>
              <a:t>[CLICK] As an example, source and destination in neighboring subarrays and if we first activate </a:t>
            </a:r>
            <a:r>
              <a:rPr lang="en-US" dirty="0" err="1"/>
              <a:t>src</a:t>
            </a:r>
            <a:endParaRPr lang="en-US" dirty="0"/>
          </a:p>
          <a:p>
            <a:r>
              <a:rPr lang="en-US" dirty="0"/>
              <a:t>[CLICK] and then activate destination, this result in sense amplifier to drive the negated </a:t>
            </a:r>
            <a:r>
              <a:rPr lang="en-US" dirty="0" err="1"/>
              <a:t>src</a:t>
            </a:r>
            <a:r>
              <a:rPr lang="en-US" dirty="0"/>
              <a:t> value to the </a:t>
            </a:r>
            <a:r>
              <a:rPr lang="en-US" dirty="0" err="1"/>
              <a:t>dst</a:t>
            </a:r>
            <a:endParaRPr lang="en-US" dirty="0"/>
          </a:p>
        </p:txBody>
      </p:sp>
      <p:sp>
        <p:nvSpPr>
          <p:cNvPr id="4" name="Slayt Numarası Yer Tutucusu 3">
            <a:extLst>
              <a:ext uri="{FF2B5EF4-FFF2-40B4-BE49-F238E27FC236}">
                <a16:creationId xmlns:a16="http://schemas.microsoft.com/office/drawing/2014/main" id="{9B5DA8C8-F821-FD7C-5A2E-2F6E2DF624BB}"/>
              </a:ext>
            </a:extLst>
          </p:cNvPr>
          <p:cNvSpPr>
            <a:spLocks noGrp="1"/>
          </p:cNvSpPr>
          <p:nvPr>
            <p:ph type="sldNum" sz="quarter" idx="5"/>
          </p:nvPr>
        </p:nvSpPr>
        <p:spPr/>
        <p:txBody>
          <a:bodyPr/>
          <a:lstStyle/>
          <a:p>
            <a:fld id="{9215BD74-A3FE-8D41-A5F8-7391B7541C41}" type="slidenum">
              <a:rPr lang="en-US" smtClean="0"/>
              <a:t>81</a:t>
            </a:fld>
            <a:endParaRPr lang="en-US"/>
          </a:p>
        </p:txBody>
      </p:sp>
    </p:spTree>
    <p:extLst>
      <p:ext uri="{BB962C8B-B14F-4D97-AF65-F5344CB8AC3E}">
        <p14:creationId xmlns:p14="http://schemas.microsoft.com/office/powerpoint/2010/main" val="25254478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0D667-B6B1-4E74-90A4-64BCE2B357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BA0D12-5015-1448-81F4-761D250391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604520-12D2-B5E5-D55C-887106007CF6}"/>
              </a:ext>
            </a:extLst>
          </p:cNvPr>
          <p:cNvSpPr>
            <a:spLocks noGrp="1"/>
          </p:cNvSpPr>
          <p:nvPr>
            <p:ph type="body" idx="1"/>
          </p:nvPr>
        </p:nvSpPr>
        <p:spPr/>
        <p:txBody>
          <a:bodyPr/>
          <a:lstStyle/>
          <a:p>
            <a:r>
              <a:rPr lang="en-US" dirty="0"/>
              <a:t>Let’s see how we can perform NOT operation in real DRAM chips at a lower abstraction-level</a:t>
            </a:r>
          </a:p>
          <a:p>
            <a:r>
              <a:rPr lang="en-US" dirty="0"/>
              <a:t>[CLICK] As an example, we have source and destination cells, both store GROUND (low voltage) and </a:t>
            </a:r>
            <a:r>
              <a:rPr lang="en-US" dirty="0" err="1"/>
              <a:t>bitlines</a:t>
            </a:r>
            <a:r>
              <a:rPr lang="en-US" dirty="0"/>
              <a:t> are </a:t>
            </a:r>
            <a:r>
              <a:rPr lang="en-US" dirty="0" err="1"/>
              <a:t>precharged</a:t>
            </a:r>
            <a:r>
              <a:rPr lang="en-US" dirty="0"/>
              <a:t> to </a:t>
            </a:r>
            <a:r>
              <a:rPr lang="en-US" dirty="0" err="1"/>
              <a:t>vdd</a:t>
            </a:r>
            <a:r>
              <a:rPr lang="en-US" dirty="0"/>
              <a:t> over two</a:t>
            </a:r>
          </a:p>
          <a:p>
            <a:r>
              <a:rPr lang="en-US" dirty="0"/>
              <a:t>[CLICK] We first issue an activation to the source, which asserts the source </a:t>
            </a:r>
            <a:r>
              <a:rPr lang="en-US" dirty="0" err="1"/>
              <a:t>wordline</a:t>
            </a:r>
            <a:r>
              <a:rPr lang="en-US" dirty="0"/>
              <a:t> and starts charge sharing process between source and its </a:t>
            </a:r>
            <a:r>
              <a:rPr lang="en-US" dirty="0" err="1"/>
              <a:t>bitline</a:t>
            </a:r>
            <a:endParaRPr lang="en-CH" dirty="0"/>
          </a:p>
        </p:txBody>
      </p:sp>
      <p:sp>
        <p:nvSpPr>
          <p:cNvPr id="4" name="Slide Number Placeholder 3">
            <a:extLst>
              <a:ext uri="{FF2B5EF4-FFF2-40B4-BE49-F238E27FC236}">
                <a16:creationId xmlns:a16="http://schemas.microsoft.com/office/drawing/2014/main" id="{C674DB40-9BBC-B7DC-67DA-4EAD795B47CF}"/>
              </a:ext>
            </a:extLst>
          </p:cNvPr>
          <p:cNvSpPr>
            <a:spLocks noGrp="1"/>
          </p:cNvSpPr>
          <p:nvPr>
            <p:ph type="sldNum" sz="quarter" idx="5"/>
          </p:nvPr>
        </p:nvSpPr>
        <p:spPr/>
        <p:txBody>
          <a:bodyPr/>
          <a:lstStyle/>
          <a:p>
            <a:fld id="{9215BD74-A3FE-8D41-A5F8-7391B7541C41}" type="slidenum">
              <a:rPr lang="en-US" smtClean="0"/>
              <a:t>82</a:t>
            </a:fld>
            <a:endParaRPr lang="en-US"/>
          </a:p>
        </p:txBody>
      </p:sp>
    </p:spTree>
    <p:extLst>
      <p:ext uri="{BB962C8B-B14F-4D97-AF65-F5344CB8AC3E}">
        <p14:creationId xmlns:p14="http://schemas.microsoft.com/office/powerpoint/2010/main" val="413556267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927529-0EA2-CB49-1EC7-73BE13634C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E625AE-E5CC-9C29-1E09-7731088C7C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1C461E-AACE-442D-A67C-F08604B891E2}"/>
              </a:ext>
            </a:extLst>
          </p:cNvPr>
          <p:cNvSpPr>
            <a:spLocks noGrp="1"/>
          </p:cNvSpPr>
          <p:nvPr>
            <p:ph type="body" idx="1"/>
          </p:nvPr>
        </p:nvSpPr>
        <p:spPr/>
        <p:txBody>
          <a:bodyPr/>
          <a:lstStyle/>
          <a:p>
            <a:r>
              <a:rPr lang="en-US" dirty="0"/>
              <a:t>We wait for nominal timing parameters, which assures sense amplifier amplifies the difference and</a:t>
            </a:r>
          </a:p>
          <a:p>
            <a:r>
              <a:rPr lang="en-US" dirty="0"/>
              <a:t>[CLICK] drives ground to the source’s </a:t>
            </a:r>
            <a:r>
              <a:rPr lang="en-US" dirty="0" err="1"/>
              <a:t>bitline</a:t>
            </a:r>
            <a:r>
              <a:rPr lang="en-US" dirty="0"/>
              <a:t> and VDD to the destination’s </a:t>
            </a:r>
            <a:r>
              <a:rPr lang="en-US" dirty="0" err="1"/>
              <a:t>bitline</a:t>
            </a:r>
            <a:endParaRPr lang="en-CH" dirty="0"/>
          </a:p>
        </p:txBody>
      </p:sp>
      <p:sp>
        <p:nvSpPr>
          <p:cNvPr id="4" name="Slide Number Placeholder 3">
            <a:extLst>
              <a:ext uri="{FF2B5EF4-FFF2-40B4-BE49-F238E27FC236}">
                <a16:creationId xmlns:a16="http://schemas.microsoft.com/office/drawing/2014/main" id="{FE5BF958-531B-569B-7DA4-7046CFE05438}"/>
              </a:ext>
            </a:extLst>
          </p:cNvPr>
          <p:cNvSpPr>
            <a:spLocks noGrp="1"/>
          </p:cNvSpPr>
          <p:nvPr>
            <p:ph type="sldNum" sz="quarter" idx="5"/>
          </p:nvPr>
        </p:nvSpPr>
        <p:spPr/>
        <p:txBody>
          <a:bodyPr/>
          <a:lstStyle/>
          <a:p>
            <a:fld id="{9215BD74-A3FE-8D41-A5F8-7391B7541C41}" type="slidenum">
              <a:rPr lang="en-US" smtClean="0"/>
              <a:t>83</a:t>
            </a:fld>
            <a:endParaRPr lang="en-US"/>
          </a:p>
        </p:txBody>
      </p:sp>
    </p:spTree>
    <p:extLst>
      <p:ext uri="{BB962C8B-B14F-4D97-AF65-F5344CB8AC3E}">
        <p14:creationId xmlns:p14="http://schemas.microsoft.com/office/powerpoint/2010/main" val="2630256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EB453F-3E64-C1E0-73D6-054739ED89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048B1-2C2E-8AB8-8B09-F92F8AE5FB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8D3C73-719B-4EBB-CA41-CC05260E35E9}"/>
              </a:ext>
            </a:extLst>
          </p:cNvPr>
          <p:cNvSpPr>
            <a:spLocks noGrp="1"/>
          </p:cNvSpPr>
          <p:nvPr>
            <p:ph type="body" idx="1"/>
          </p:nvPr>
        </p:nvSpPr>
        <p:spPr/>
        <p:txBody>
          <a:bodyPr/>
          <a:lstStyle/>
          <a:p>
            <a:r>
              <a:rPr lang="en-US" dirty="0"/>
              <a:t>We then issue back-to-back </a:t>
            </a:r>
            <a:r>
              <a:rPr lang="en-US" dirty="0" err="1"/>
              <a:t>precharge</a:t>
            </a:r>
            <a:r>
              <a:rPr lang="en-US" dirty="0"/>
              <a:t> and activation commands with violated timing parameters. This operation leads to </a:t>
            </a:r>
          </a:p>
          <a:p>
            <a:r>
              <a:rPr lang="en-US" dirty="0"/>
              <a:t>[CLICK] connecting destination cell to its </a:t>
            </a:r>
            <a:r>
              <a:rPr lang="en-US" dirty="0" err="1"/>
              <a:t>bitline</a:t>
            </a:r>
            <a:r>
              <a:rPr lang="en-US" dirty="0"/>
              <a:t> </a:t>
            </a:r>
          </a:p>
          <a:p>
            <a:r>
              <a:rPr lang="en-US" dirty="0"/>
              <a:t>[CLICK] keeping the sense amplifier enabled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keeping the destination’s </a:t>
            </a:r>
            <a:r>
              <a:rPr lang="en-US" dirty="0" err="1"/>
              <a:t>bitline</a:t>
            </a:r>
            <a:r>
              <a:rPr lang="en-US" dirty="0"/>
              <a:t> to VDD</a:t>
            </a:r>
          </a:p>
          <a:p>
            <a:endParaRPr lang="en-US" dirty="0"/>
          </a:p>
        </p:txBody>
      </p:sp>
      <p:sp>
        <p:nvSpPr>
          <p:cNvPr id="4" name="Slide Number Placeholder 3">
            <a:extLst>
              <a:ext uri="{FF2B5EF4-FFF2-40B4-BE49-F238E27FC236}">
                <a16:creationId xmlns:a16="http://schemas.microsoft.com/office/drawing/2014/main" id="{2293978B-E614-00B8-4ED4-D9B400818EEE}"/>
              </a:ext>
            </a:extLst>
          </p:cNvPr>
          <p:cNvSpPr>
            <a:spLocks noGrp="1"/>
          </p:cNvSpPr>
          <p:nvPr>
            <p:ph type="sldNum" sz="quarter" idx="5"/>
          </p:nvPr>
        </p:nvSpPr>
        <p:spPr/>
        <p:txBody>
          <a:bodyPr/>
          <a:lstStyle/>
          <a:p>
            <a:fld id="{9215BD74-A3FE-8D41-A5F8-7391B7541C41}" type="slidenum">
              <a:rPr lang="en-US" smtClean="0"/>
              <a:t>84</a:t>
            </a:fld>
            <a:endParaRPr lang="en-US"/>
          </a:p>
        </p:txBody>
      </p:sp>
    </p:spTree>
    <p:extLst>
      <p:ext uri="{BB962C8B-B14F-4D97-AF65-F5344CB8AC3E}">
        <p14:creationId xmlns:p14="http://schemas.microsoft.com/office/powerpoint/2010/main" val="58956095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0D0C2A-F3CC-EB73-76EB-F009343643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7EFEFA-6272-9E39-3D31-86C2D395CC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230338-28E8-E253-1F87-92CE252AD8B1}"/>
              </a:ext>
            </a:extLst>
          </p:cNvPr>
          <p:cNvSpPr>
            <a:spLocks noGrp="1"/>
          </p:cNvSpPr>
          <p:nvPr>
            <p:ph type="body" idx="1"/>
          </p:nvPr>
        </p:nvSpPr>
        <p:spPr/>
        <p:txBody>
          <a:bodyPr/>
          <a:lstStyle/>
          <a:p>
            <a:r>
              <a:rPr lang="en-US" dirty="0"/>
              <a:t>Eventually, as sense amplifier is enabled and </a:t>
            </a:r>
            <a:r>
              <a:rPr lang="en-US" dirty="0" err="1"/>
              <a:t>bitline</a:t>
            </a:r>
            <a:r>
              <a:rPr lang="en-US" dirty="0"/>
              <a:t> is still VDD, the negated value of the source, which is VDD, is written to </a:t>
            </a:r>
            <a:r>
              <a:rPr lang="en-US" dirty="0" err="1"/>
              <a:t>dst</a:t>
            </a:r>
            <a:endParaRPr lang="en-CH" dirty="0"/>
          </a:p>
        </p:txBody>
      </p:sp>
      <p:sp>
        <p:nvSpPr>
          <p:cNvPr id="4" name="Slide Number Placeholder 3">
            <a:extLst>
              <a:ext uri="{FF2B5EF4-FFF2-40B4-BE49-F238E27FC236}">
                <a16:creationId xmlns:a16="http://schemas.microsoft.com/office/drawing/2014/main" id="{7C34B101-FE73-AD0C-F275-001582C00C07}"/>
              </a:ext>
            </a:extLst>
          </p:cNvPr>
          <p:cNvSpPr>
            <a:spLocks noGrp="1"/>
          </p:cNvSpPr>
          <p:nvPr>
            <p:ph type="sldNum" sz="quarter" idx="5"/>
          </p:nvPr>
        </p:nvSpPr>
        <p:spPr/>
        <p:txBody>
          <a:bodyPr/>
          <a:lstStyle/>
          <a:p>
            <a:fld id="{9215BD74-A3FE-8D41-A5F8-7391B7541C41}" type="slidenum">
              <a:rPr lang="en-US" smtClean="0"/>
              <a:t>85</a:t>
            </a:fld>
            <a:endParaRPr lang="en-US"/>
          </a:p>
        </p:txBody>
      </p:sp>
    </p:spTree>
    <p:extLst>
      <p:ext uri="{BB962C8B-B14F-4D97-AF65-F5344CB8AC3E}">
        <p14:creationId xmlns:p14="http://schemas.microsoft.com/office/powerpoint/2010/main" val="24013176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2E90C-A954-6A69-67BF-FCEC686136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D65C29-89F3-7C7D-B2A1-80A904EA14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805448-7CA7-56AE-91E4-2DD7C0D4CA03}"/>
              </a:ext>
            </a:extLst>
          </p:cNvPr>
          <p:cNvSpPr>
            <a:spLocks noGrp="1"/>
          </p:cNvSpPr>
          <p:nvPr>
            <p:ph type="body" idx="1"/>
          </p:nvPr>
        </p:nvSpPr>
        <p:spPr/>
        <p:txBody>
          <a:bodyPr/>
          <a:lstStyle/>
          <a:p>
            <a:r>
              <a:rPr lang="en-US" dirty="0"/>
              <a:t>To evaluate the reliability of NOT Operation, </a:t>
            </a:r>
          </a:p>
          <a:p>
            <a:r>
              <a:rPr lang="en-US" dirty="0"/>
              <a:t>[CLICK]we define a metric called success rate</a:t>
            </a:r>
          </a:p>
          <a:p>
            <a:r>
              <a:rPr lang="en-US" dirty="0"/>
              <a:t>[CLICK] Success rate for a DRAM cell refers to percentage of correct trials </a:t>
            </a:r>
          </a:p>
          <a:p>
            <a:r>
              <a:rPr lang="en-US" dirty="0"/>
              <a:t>[CLICK] We test total of 10000 trials and record the success rate for each tested cell</a:t>
            </a:r>
            <a:endParaRPr lang="en-CH" dirty="0"/>
          </a:p>
        </p:txBody>
      </p:sp>
      <p:sp>
        <p:nvSpPr>
          <p:cNvPr id="5" name="Slayt Numarası Yer Tutucusu 4">
            <a:extLst>
              <a:ext uri="{FF2B5EF4-FFF2-40B4-BE49-F238E27FC236}">
                <a16:creationId xmlns:a16="http://schemas.microsoft.com/office/drawing/2014/main" id="{9177D760-0AE2-59D8-5F10-26E2A18C49BB}"/>
              </a:ext>
            </a:extLst>
          </p:cNvPr>
          <p:cNvSpPr>
            <a:spLocks noGrp="1"/>
          </p:cNvSpPr>
          <p:nvPr>
            <p:ph type="sldNum" sz="quarter" idx="5"/>
          </p:nvPr>
        </p:nvSpPr>
        <p:spPr/>
        <p:txBody>
          <a:bodyPr/>
          <a:lstStyle/>
          <a:p>
            <a:fld id="{9215BD74-A3FE-8D41-A5F8-7391B7541C41}" type="slidenum">
              <a:rPr lang="en-US" smtClean="0"/>
              <a:t>86</a:t>
            </a:fld>
            <a:endParaRPr lang="en-US"/>
          </a:p>
        </p:txBody>
      </p:sp>
    </p:spTree>
    <p:extLst>
      <p:ext uri="{BB962C8B-B14F-4D97-AF65-F5344CB8AC3E}">
        <p14:creationId xmlns:p14="http://schemas.microsoft.com/office/powerpoint/2010/main" val="420214418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3AA57-0903-4E30-44F1-8FAC857B65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F3AF53-B6D4-9389-FB6E-24E2162317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EDCDE7-2E2A-ACC2-FD1C-7AB1F9F104C7}"/>
              </a:ext>
            </a:extLst>
          </p:cNvPr>
          <p:cNvSpPr>
            <a:spLocks noGrp="1"/>
          </p:cNvSpPr>
          <p:nvPr>
            <p:ph type="body" idx="1"/>
          </p:nvPr>
        </p:nvSpPr>
        <p:spPr/>
        <p:txBody>
          <a:bodyPr/>
          <a:lstStyle/>
          <a:p>
            <a:r>
              <a:rPr lang="en-US" dirty="0"/>
              <a:t>This analysis provides two key takeaway lessons: [CLICK]</a:t>
            </a:r>
          </a:p>
          <a:p>
            <a:r>
              <a:rPr lang="en-US" dirty="0"/>
              <a:t>[CLICK] First, off-the-shelf DRAM chips can perform NOT operations with up to 32 destination rows</a:t>
            </a:r>
          </a:p>
          <a:p>
            <a:r>
              <a:rPr lang="en-US" dirty="0"/>
              <a:t>[CLICK] Second, temperature has a small effect on the reliability of NOT operations</a:t>
            </a:r>
            <a:endParaRPr lang="en-CH" dirty="0"/>
          </a:p>
        </p:txBody>
      </p:sp>
      <p:sp>
        <p:nvSpPr>
          <p:cNvPr id="5" name="Slayt Numarası Yer Tutucusu 4">
            <a:extLst>
              <a:ext uri="{FF2B5EF4-FFF2-40B4-BE49-F238E27FC236}">
                <a16:creationId xmlns:a16="http://schemas.microsoft.com/office/drawing/2014/main" id="{F5C55688-B065-17C8-BC89-75EDEA669F01}"/>
              </a:ext>
            </a:extLst>
          </p:cNvPr>
          <p:cNvSpPr>
            <a:spLocks noGrp="1"/>
          </p:cNvSpPr>
          <p:nvPr>
            <p:ph type="sldNum" sz="quarter" idx="5"/>
          </p:nvPr>
        </p:nvSpPr>
        <p:spPr/>
        <p:txBody>
          <a:bodyPr/>
          <a:lstStyle/>
          <a:p>
            <a:fld id="{9215BD74-A3FE-8D41-A5F8-7391B7541C41}" type="slidenum">
              <a:rPr lang="en-US" smtClean="0"/>
              <a:t>87</a:t>
            </a:fld>
            <a:endParaRPr lang="en-US"/>
          </a:p>
        </p:txBody>
      </p:sp>
    </p:spTree>
    <p:extLst>
      <p:ext uri="{BB962C8B-B14F-4D97-AF65-F5344CB8AC3E}">
        <p14:creationId xmlns:p14="http://schemas.microsoft.com/office/powerpoint/2010/main" val="16436600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05D845-3704-9863-B7C8-71B1158C92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E2E733-DE68-6082-B631-99FFE202EA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3094FE-0D4D-E985-676B-75A658D8D10A}"/>
              </a:ext>
            </a:extLst>
          </p:cNvPr>
          <p:cNvSpPr>
            <a:spLocks noGrp="1"/>
          </p:cNvSpPr>
          <p:nvPr>
            <p:ph type="body" idx="1"/>
          </p:nvPr>
        </p:nvSpPr>
        <p:spPr/>
        <p:txBody>
          <a:bodyPr/>
          <a:lstStyle/>
          <a:p>
            <a:r>
              <a:rPr lang="en-US" dirty="0"/>
              <a:t>Let’s take a look at our first results</a:t>
            </a:r>
          </a:p>
          <a:p>
            <a:r>
              <a:rPr lang="en-US" dirty="0"/>
              <a:t>[CLICK] In the x-axis you see the number of destination rows and y-axis shows the success rate distributions across tested DRAM cells</a:t>
            </a:r>
          </a:p>
          <a:p>
            <a:r>
              <a:rPr lang="en-US" dirty="0"/>
              <a:t>[CLICK] We observe that there is at least one DRAM cell that can perform the NOT operation with a 100% success rate in every tested number of destination rows</a:t>
            </a:r>
          </a:p>
          <a:p>
            <a:r>
              <a:rPr lang="en-US" dirty="0"/>
              <a:t>[CLICK] Our takeaway from this experiment is off-the-shelf DRAM chips are capable of performing NOT operations with up to 32 destination rows</a:t>
            </a:r>
          </a:p>
        </p:txBody>
      </p:sp>
      <p:sp>
        <p:nvSpPr>
          <p:cNvPr id="4" name="Slide Number Placeholder 3">
            <a:extLst>
              <a:ext uri="{FF2B5EF4-FFF2-40B4-BE49-F238E27FC236}">
                <a16:creationId xmlns:a16="http://schemas.microsoft.com/office/drawing/2014/main" id="{05D7476D-C229-8DA6-A8D9-2CB55E6A6B43}"/>
              </a:ext>
            </a:extLst>
          </p:cNvPr>
          <p:cNvSpPr>
            <a:spLocks noGrp="1"/>
          </p:cNvSpPr>
          <p:nvPr>
            <p:ph type="sldNum" sz="quarter" idx="5"/>
          </p:nvPr>
        </p:nvSpPr>
        <p:spPr/>
        <p:txBody>
          <a:bodyPr/>
          <a:lstStyle/>
          <a:p>
            <a:fld id="{9215BD74-A3FE-8D41-A5F8-7391B7541C41}" type="slidenum">
              <a:rPr lang="en-US" smtClean="0"/>
              <a:t>88</a:t>
            </a:fld>
            <a:endParaRPr lang="en-US"/>
          </a:p>
        </p:txBody>
      </p:sp>
    </p:spTree>
    <p:extLst>
      <p:ext uri="{BB962C8B-B14F-4D97-AF65-F5344CB8AC3E}">
        <p14:creationId xmlns:p14="http://schemas.microsoft.com/office/powerpoint/2010/main" val="102822075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10D471-4838-2FCF-D418-865BE0E965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BB3D94-4840-9E8A-52FC-E21FB8B1AD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D8F84A-C9B6-1526-D95F-84D38A328D0B}"/>
              </a:ext>
            </a:extLst>
          </p:cNvPr>
          <p:cNvSpPr>
            <a:spLocks noGrp="1"/>
          </p:cNvSpPr>
          <p:nvPr>
            <p:ph type="body" idx="1"/>
          </p:nvPr>
        </p:nvSpPr>
        <p:spPr/>
        <p:txBody>
          <a:bodyPr/>
          <a:lstStyle/>
          <a:p>
            <a:r>
              <a:rPr lang="en-US" dirty="0"/>
              <a:t>[CLICK]In this study, we experimentally demonstrate that off-the-shelf DRAM chips </a:t>
            </a:r>
          </a:p>
          <a:p>
            <a:r>
              <a:rPr lang="en-US" dirty="0"/>
              <a:t>[CLICK] Can simultaneously activating up to 48 DRAM rows in two neighboring subarrays</a:t>
            </a:r>
          </a:p>
          <a:p>
            <a:r>
              <a:rPr lang="en-US" dirty="0"/>
              <a:t>[CLICK] Can performing NOT operation with up to 32 output operands</a:t>
            </a:r>
          </a:p>
          <a:p>
            <a:r>
              <a:rPr lang="en-US" dirty="0"/>
              <a:t>[CLICK] Can performing up to 16-input AND, NAND, OR, and NOR operations</a:t>
            </a:r>
          </a:p>
        </p:txBody>
      </p:sp>
      <p:sp>
        <p:nvSpPr>
          <p:cNvPr id="4" name="Slide Number Placeholder 3">
            <a:extLst>
              <a:ext uri="{FF2B5EF4-FFF2-40B4-BE49-F238E27FC236}">
                <a16:creationId xmlns:a16="http://schemas.microsoft.com/office/drawing/2014/main" id="{51326F4C-9D96-5798-07B3-FBEF604F6663}"/>
              </a:ext>
            </a:extLst>
          </p:cNvPr>
          <p:cNvSpPr>
            <a:spLocks noGrp="1"/>
          </p:cNvSpPr>
          <p:nvPr>
            <p:ph type="sldNum" sz="quarter" idx="5"/>
          </p:nvPr>
        </p:nvSpPr>
        <p:spPr/>
        <p:txBody>
          <a:bodyPr/>
          <a:lstStyle/>
          <a:p>
            <a:fld id="{9215BD74-A3FE-8D41-A5F8-7391B7541C41}" type="slidenum">
              <a:rPr lang="en-US" smtClean="0"/>
              <a:t>89</a:t>
            </a:fld>
            <a:endParaRPr lang="en-US"/>
          </a:p>
        </p:txBody>
      </p:sp>
    </p:spTree>
    <p:extLst>
      <p:ext uri="{BB962C8B-B14F-4D97-AF65-F5344CB8AC3E}">
        <p14:creationId xmlns:p14="http://schemas.microsoft.com/office/powerpoint/2010/main" val="165490657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A12988-7FF0-64D3-86BF-0FA393205A86}"/>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08EB23E3-6315-E751-91ED-4D927D581EC4}"/>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CA1BC1A4-B2D5-8B3E-5AA5-F1295514950D}"/>
              </a:ext>
            </a:extLst>
          </p:cNvPr>
          <p:cNvSpPr>
            <a:spLocks noGrp="1"/>
          </p:cNvSpPr>
          <p:nvPr>
            <p:ph type="body" idx="1"/>
          </p:nvPr>
        </p:nvSpPr>
        <p:spPr/>
        <p:txBody>
          <a:bodyPr/>
          <a:lstStyle/>
          <a:p>
            <a:r>
              <a:rPr lang="en-US" dirty="0"/>
              <a:t>[CLICK] Let me give the key idea by showing four cells: X,Y,A, and B, two from each neighboring subarrays.</a:t>
            </a:r>
          </a:p>
          <a:p>
            <a:r>
              <a:rPr lang="en-US" dirty="0"/>
              <a:t>[CLICK] Now if we activate these four cells simultaneously, </a:t>
            </a:r>
          </a:p>
          <a:p>
            <a:r>
              <a:rPr lang="en-US" dirty="0"/>
              <a:t>[CLICK] the </a:t>
            </a:r>
            <a:r>
              <a:rPr lang="en-US" dirty="0" err="1"/>
              <a:t>bitline</a:t>
            </a:r>
            <a:r>
              <a:rPr lang="en-US" dirty="0"/>
              <a:t> at the bottom subarray becomes the function of voltages in X and Y and the </a:t>
            </a:r>
            <a:r>
              <a:rPr lang="en-US" dirty="0" err="1"/>
              <a:t>bitline</a:t>
            </a:r>
            <a:r>
              <a:rPr lang="en-US" dirty="0"/>
              <a:t> at the top subarray becomes the function of voltages in A and B</a:t>
            </a:r>
          </a:p>
          <a:p>
            <a:r>
              <a:rPr lang="en-US" dirty="0"/>
              <a:t>[CLICK] Sense amplifier will compare voltage at the bottom </a:t>
            </a:r>
            <a:r>
              <a:rPr lang="en-US" dirty="0" err="1"/>
              <a:t>bitline</a:t>
            </a:r>
            <a:r>
              <a:rPr lang="en-US" dirty="0"/>
              <a:t> to the voltage at the top </a:t>
            </a:r>
            <a:r>
              <a:rPr lang="en-US" dirty="0" err="1"/>
              <a:t>bitline</a:t>
            </a:r>
            <a:r>
              <a:rPr lang="en-US" dirty="0"/>
              <a:t> and figure out which one is higher</a:t>
            </a:r>
          </a:p>
        </p:txBody>
      </p:sp>
      <p:sp>
        <p:nvSpPr>
          <p:cNvPr id="4" name="Slayt Numarası Yer Tutucusu 3">
            <a:extLst>
              <a:ext uri="{FF2B5EF4-FFF2-40B4-BE49-F238E27FC236}">
                <a16:creationId xmlns:a16="http://schemas.microsoft.com/office/drawing/2014/main" id="{7DB972FC-C664-2046-9A76-F5C0256767BD}"/>
              </a:ext>
            </a:extLst>
          </p:cNvPr>
          <p:cNvSpPr>
            <a:spLocks noGrp="1"/>
          </p:cNvSpPr>
          <p:nvPr>
            <p:ph type="sldNum" sz="quarter" idx="5"/>
          </p:nvPr>
        </p:nvSpPr>
        <p:spPr/>
        <p:txBody>
          <a:bodyPr/>
          <a:lstStyle/>
          <a:p>
            <a:fld id="{9215BD74-A3FE-8D41-A5F8-7391B7541C41}" type="slidenum">
              <a:rPr lang="en-US" smtClean="0"/>
              <a:t>90</a:t>
            </a:fld>
            <a:endParaRPr lang="en-US"/>
          </a:p>
        </p:txBody>
      </p:sp>
    </p:spTree>
    <p:extLst>
      <p:ext uri="{BB962C8B-B14F-4D97-AF65-F5344CB8AC3E}">
        <p14:creationId xmlns:p14="http://schemas.microsoft.com/office/powerpoint/2010/main" val="261177387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807E74-79E8-E8F6-3F2C-8B1F45255C3B}"/>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96C79AB8-34E5-318D-000B-52FB7FA713CC}"/>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5E605950-A567-240C-D51F-B0F2EAD4E09B}"/>
              </a:ext>
            </a:extLst>
          </p:cNvPr>
          <p:cNvSpPr>
            <a:spLocks noGrp="1"/>
          </p:cNvSpPr>
          <p:nvPr>
            <p:ph type="body" idx="1"/>
          </p:nvPr>
        </p:nvSpPr>
        <p:spPr/>
        <p:txBody>
          <a:bodyPr/>
          <a:lstStyle/>
          <a:p>
            <a:r>
              <a:rPr lang="en-US" dirty="0"/>
              <a:t>Now let me show you the basic intuition to perform two-input AND </a:t>
            </a:r>
            <a:r>
              <a:rPr lang="en-US" dirty="0" err="1"/>
              <a:t>and</a:t>
            </a:r>
            <a:r>
              <a:rPr lang="en-US" dirty="0"/>
              <a:t> NAND operations.</a:t>
            </a:r>
          </a:p>
          <a:p>
            <a:r>
              <a:rPr lang="en-US" dirty="0"/>
              <a:t>[CLICK] For this example, we have two subarrays: reference and compute subarrays, each of which consists of two cells. </a:t>
            </a:r>
          </a:p>
          <a:p>
            <a:r>
              <a:rPr lang="en-US" dirty="0"/>
              <a:t>[CLICK] Reference subarray’s cells store VDD and VDD/2 as a side note we store VDD/2,using </a:t>
            </a:r>
            <a:r>
              <a:rPr lang="en-US" dirty="0" err="1"/>
              <a:t>FracDRAM’s</a:t>
            </a:r>
            <a:r>
              <a:rPr lang="en-US" dirty="0"/>
              <a:t> technique. </a:t>
            </a:r>
          </a:p>
          <a:p>
            <a:r>
              <a:rPr lang="en-US" dirty="0"/>
              <a:t>[CLICK] and in the compute subarray we have X and Y. </a:t>
            </a:r>
          </a:p>
          <a:p>
            <a:r>
              <a:rPr lang="en-US" dirty="0"/>
              <a:t>With this setup, if we activate all these four cells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[CLICK] using ACT-PRE-ACT sequence, we will get AND of X and Y in the compute subarray and NAND of X and Y in the reference subarray.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To simplify things assume </a:t>
            </a:r>
            <a:r>
              <a:rPr lang="en-US" dirty="0" err="1"/>
              <a:t>bitlines</a:t>
            </a:r>
            <a:r>
              <a:rPr lang="en-US" dirty="0"/>
              <a:t> will have the average value of their corresponding cell’s voltage values. Such as, Reference </a:t>
            </a:r>
            <a:r>
              <a:rPr lang="en-US" dirty="0" err="1"/>
              <a:t>bitline</a:t>
            </a:r>
            <a:r>
              <a:rPr lang="en-US" dirty="0"/>
              <a:t> will be the average of VDD and VDD half.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let me prove that that is the case. I am going to cover all combinations of X and Y values.</a:t>
            </a:r>
          </a:p>
        </p:txBody>
      </p:sp>
      <p:sp>
        <p:nvSpPr>
          <p:cNvPr id="4" name="Slayt Numarası Yer Tutucusu 3">
            <a:extLst>
              <a:ext uri="{FF2B5EF4-FFF2-40B4-BE49-F238E27FC236}">
                <a16:creationId xmlns:a16="http://schemas.microsoft.com/office/drawing/2014/main" id="{6860E21B-459C-4008-BE54-E87C8F2F83E5}"/>
              </a:ext>
            </a:extLst>
          </p:cNvPr>
          <p:cNvSpPr>
            <a:spLocks noGrp="1"/>
          </p:cNvSpPr>
          <p:nvPr>
            <p:ph type="sldNum" sz="quarter" idx="5"/>
          </p:nvPr>
        </p:nvSpPr>
        <p:spPr/>
        <p:txBody>
          <a:bodyPr/>
          <a:lstStyle/>
          <a:p>
            <a:fld id="{9215BD74-A3FE-8D41-A5F8-7391B7541C41}" type="slidenum">
              <a:rPr lang="en-US" smtClean="0"/>
              <a:t>91</a:t>
            </a:fld>
            <a:endParaRPr lang="en-US"/>
          </a:p>
        </p:txBody>
      </p:sp>
    </p:spTree>
    <p:extLst>
      <p:ext uri="{BB962C8B-B14F-4D97-AF65-F5344CB8AC3E}">
        <p14:creationId xmlns:p14="http://schemas.microsoft.com/office/powerpoint/2010/main" val="225976167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4E3E10-F921-4D81-ADD7-0D09416C8E02}"/>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E31FEB76-11D3-6327-8780-37043605DFD0}"/>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05E60338-36D5-8F91-1BC2-BC9648010146}"/>
              </a:ext>
            </a:extLst>
          </p:cNvPr>
          <p:cNvSpPr>
            <a:spLocks noGrp="1"/>
          </p:cNvSpPr>
          <p:nvPr>
            <p:ph type="body" idx="1"/>
          </p:nvPr>
        </p:nvSpPr>
        <p:spPr/>
        <p:txBody>
          <a:bodyPr/>
          <a:lstStyle/>
          <a:p>
            <a:r>
              <a:rPr lang="en-US" dirty="0"/>
              <a:t>In the first row of truth table, X and Y are GND.</a:t>
            </a:r>
          </a:p>
          <a:p>
            <a:r>
              <a:rPr lang="en-US" dirty="0"/>
              <a:t>[CLICK] This results in </a:t>
            </a:r>
            <a:r>
              <a:rPr lang="en-US" dirty="0" err="1"/>
              <a:t>bitline</a:t>
            </a:r>
            <a:r>
              <a:rPr lang="en-US" dirty="0"/>
              <a:t> in the compute subarray to be GND and the reference </a:t>
            </a:r>
            <a:r>
              <a:rPr lang="en-US" dirty="0" err="1"/>
              <a:t>bitline</a:t>
            </a:r>
            <a:r>
              <a:rPr lang="en-US" dirty="0"/>
              <a:t> is 3 </a:t>
            </a:r>
            <a:r>
              <a:rPr lang="en-US" dirty="0" err="1"/>
              <a:t>vdd</a:t>
            </a:r>
            <a:r>
              <a:rPr lang="en-US" dirty="0"/>
              <a:t> over 4.</a:t>
            </a:r>
          </a:p>
          <a:p>
            <a:r>
              <a:rPr lang="en-US" dirty="0"/>
              <a:t>[CLICK] Sense amplifier will amplify the voltage difference and since 3 </a:t>
            </a:r>
            <a:r>
              <a:rPr lang="en-US" dirty="0" err="1"/>
              <a:t>vdd</a:t>
            </a:r>
            <a:r>
              <a:rPr lang="en-US" dirty="0"/>
              <a:t> over 4 is greater than GND, reference cells store VDD and compute cells store GND</a:t>
            </a:r>
          </a:p>
        </p:txBody>
      </p:sp>
      <p:sp>
        <p:nvSpPr>
          <p:cNvPr id="4" name="Slayt Numarası Yer Tutucusu 3">
            <a:extLst>
              <a:ext uri="{FF2B5EF4-FFF2-40B4-BE49-F238E27FC236}">
                <a16:creationId xmlns:a16="http://schemas.microsoft.com/office/drawing/2014/main" id="{B5390A85-AFA7-C800-B1F8-3F65E6134CB0}"/>
              </a:ext>
            </a:extLst>
          </p:cNvPr>
          <p:cNvSpPr>
            <a:spLocks noGrp="1"/>
          </p:cNvSpPr>
          <p:nvPr>
            <p:ph type="sldNum" sz="quarter" idx="5"/>
          </p:nvPr>
        </p:nvSpPr>
        <p:spPr/>
        <p:txBody>
          <a:bodyPr/>
          <a:lstStyle/>
          <a:p>
            <a:fld id="{9215BD74-A3FE-8D41-A5F8-7391B7541C41}" type="slidenum">
              <a:rPr lang="en-US" smtClean="0"/>
              <a:t>92</a:t>
            </a:fld>
            <a:endParaRPr lang="en-US"/>
          </a:p>
        </p:txBody>
      </p:sp>
    </p:spTree>
    <p:extLst>
      <p:ext uri="{BB962C8B-B14F-4D97-AF65-F5344CB8AC3E}">
        <p14:creationId xmlns:p14="http://schemas.microsoft.com/office/powerpoint/2010/main" val="201900579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C2DC0-2D74-AC38-6868-2B0DDCB6825F}"/>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77FD7514-2429-392B-01BE-896FBFF111F0}"/>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2657FAE7-AED3-21AA-88D3-3D9438B6F17C}"/>
              </a:ext>
            </a:extLst>
          </p:cNvPr>
          <p:cNvSpPr>
            <a:spLocks noGrp="1"/>
          </p:cNvSpPr>
          <p:nvPr>
            <p:ph type="body" idx="1"/>
          </p:nvPr>
        </p:nvSpPr>
        <p:spPr/>
        <p:txBody>
          <a:bodyPr/>
          <a:lstStyle/>
          <a:p>
            <a:r>
              <a:rPr lang="en-US" dirty="0"/>
              <a:t>In the second row of truth table, X is GND and Y is VDD</a:t>
            </a:r>
          </a:p>
          <a:p>
            <a:r>
              <a:rPr lang="en-US" dirty="0"/>
              <a:t>[CLICK] As the </a:t>
            </a:r>
            <a:r>
              <a:rPr lang="en-US" dirty="0" err="1"/>
              <a:t>bitline</a:t>
            </a:r>
            <a:r>
              <a:rPr lang="en-US" dirty="0"/>
              <a:t> voltage in compute subarray is lower than reference subarray’s </a:t>
            </a:r>
            <a:r>
              <a:rPr lang="en-US" dirty="0" err="1"/>
              <a:t>bitline</a:t>
            </a:r>
            <a:r>
              <a:rPr lang="en-US" dirty="0"/>
              <a:t> voltage</a:t>
            </a:r>
          </a:p>
          <a:p>
            <a:r>
              <a:rPr lang="en-US" dirty="0"/>
              <a:t>[CLICK] reference cells store VDD and compute cells store GND</a:t>
            </a:r>
          </a:p>
          <a:p>
            <a:endParaRPr lang="en-US" dirty="0"/>
          </a:p>
        </p:txBody>
      </p:sp>
      <p:sp>
        <p:nvSpPr>
          <p:cNvPr id="4" name="Slayt Numarası Yer Tutucusu 3">
            <a:extLst>
              <a:ext uri="{FF2B5EF4-FFF2-40B4-BE49-F238E27FC236}">
                <a16:creationId xmlns:a16="http://schemas.microsoft.com/office/drawing/2014/main" id="{8336AFBF-B307-8614-20C8-A190AA23D019}"/>
              </a:ext>
            </a:extLst>
          </p:cNvPr>
          <p:cNvSpPr>
            <a:spLocks noGrp="1"/>
          </p:cNvSpPr>
          <p:nvPr>
            <p:ph type="sldNum" sz="quarter" idx="5"/>
          </p:nvPr>
        </p:nvSpPr>
        <p:spPr/>
        <p:txBody>
          <a:bodyPr/>
          <a:lstStyle/>
          <a:p>
            <a:fld id="{9215BD74-A3FE-8D41-A5F8-7391B7541C41}" type="slidenum">
              <a:rPr lang="en-US" smtClean="0"/>
              <a:t>93</a:t>
            </a:fld>
            <a:endParaRPr lang="en-US"/>
          </a:p>
        </p:txBody>
      </p:sp>
    </p:spTree>
    <p:extLst>
      <p:ext uri="{BB962C8B-B14F-4D97-AF65-F5344CB8AC3E}">
        <p14:creationId xmlns:p14="http://schemas.microsoft.com/office/powerpoint/2010/main" val="219266188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57419E-D7FC-1CFF-1DBA-441AA78222E2}"/>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8AA7B24C-4D1A-E96C-D001-24DD36FBF3BF}"/>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991B5A6B-33EC-CA3E-8CD5-6CBCBE46B53E}"/>
              </a:ext>
            </a:extLst>
          </p:cNvPr>
          <p:cNvSpPr>
            <a:spLocks noGrp="1"/>
          </p:cNvSpPr>
          <p:nvPr>
            <p:ph type="body" idx="1"/>
          </p:nvPr>
        </p:nvSpPr>
        <p:spPr/>
        <p:txBody>
          <a:bodyPr/>
          <a:lstStyle/>
          <a:p>
            <a:r>
              <a:rPr lang="en-US" dirty="0"/>
              <a:t>In the third row of truth table, X is VDD and Y is GND</a:t>
            </a:r>
          </a:p>
          <a:p>
            <a:r>
              <a:rPr lang="en-US" dirty="0"/>
              <a:t>[CLICK] This results in </a:t>
            </a:r>
            <a:r>
              <a:rPr lang="en-US" dirty="0" err="1"/>
              <a:t>bitline</a:t>
            </a:r>
            <a:r>
              <a:rPr lang="en-US" dirty="0"/>
              <a:t> in the compute subarray to be VDD half and the reference </a:t>
            </a:r>
            <a:r>
              <a:rPr lang="en-US" dirty="0" err="1"/>
              <a:t>bitline</a:t>
            </a:r>
            <a:r>
              <a:rPr lang="en-US" dirty="0"/>
              <a:t> is 3 </a:t>
            </a:r>
            <a:r>
              <a:rPr lang="en-US" dirty="0" err="1"/>
              <a:t>vdd</a:t>
            </a:r>
            <a:r>
              <a:rPr lang="en-US" dirty="0"/>
              <a:t> over 4.</a:t>
            </a:r>
          </a:p>
          <a:p>
            <a:r>
              <a:rPr lang="en-US" dirty="0"/>
              <a:t>[CLICK] Again, the sense amplifier will amplify the voltage difference and since 3 </a:t>
            </a:r>
            <a:r>
              <a:rPr lang="en-US" dirty="0" err="1"/>
              <a:t>vdd</a:t>
            </a:r>
            <a:r>
              <a:rPr lang="en-US" dirty="0"/>
              <a:t> over 4 is greater than </a:t>
            </a:r>
            <a:r>
              <a:rPr lang="en-US" dirty="0" err="1"/>
              <a:t>vdd</a:t>
            </a:r>
            <a:r>
              <a:rPr lang="en-US" dirty="0"/>
              <a:t> half, reference cells store VDD and compute cells store GND</a:t>
            </a:r>
          </a:p>
          <a:p>
            <a:endParaRPr lang="en-US" dirty="0"/>
          </a:p>
        </p:txBody>
      </p:sp>
      <p:sp>
        <p:nvSpPr>
          <p:cNvPr id="4" name="Slayt Numarası Yer Tutucusu 3">
            <a:extLst>
              <a:ext uri="{FF2B5EF4-FFF2-40B4-BE49-F238E27FC236}">
                <a16:creationId xmlns:a16="http://schemas.microsoft.com/office/drawing/2014/main" id="{A0003F20-D1E4-5807-8A9F-C704376B1E96}"/>
              </a:ext>
            </a:extLst>
          </p:cNvPr>
          <p:cNvSpPr>
            <a:spLocks noGrp="1"/>
          </p:cNvSpPr>
          <p:nvPr>
            <p:ph type="sldNum" sz="quarter" idx="5"/>
          </p:nvPr>
        </p:nvSpPr>
        <p:spPr/>
        <p:txBody>
          <a:bodyPr/>
          <a:lstStyle/>
          <a:p>
            <a:fld id="{9215BD74-A3FE-8D41-A5F8-7391B7541C41}" type="slidenum">
              <a:rPr lang="en-US" smtClean="0"/>
              <a:t>94</a:t>
            </a:fld>
            <a:endParaRPr lang="en-US"/>
          </a:p>
        </p:txBody>
      </p:sp>
    </p:spTree>
    <p:extLst>
      <p:ext uri="{BB962C8B-B14F-4D97-AF65-F5344CB8AC3E}">
        <p14:creationId xmlns:p14="http://schemas.microsoft.com/office/powerpoint/2010/main" val="399884317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7A6267-BEC0-D776-9D70-8CEAB74679A4}"/>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DE1A99D5-FAF2-F2E0-5137-F24C3D6AF169}"/>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6BEEA60A-DE76-B843-C6F2-1348947A3001}"/>
              </a:ext>
            </a:extLst>
          </p:cNvPr>
          <p:cNvSpPr>
            <a:spLocks noGrp="1"/>
          </p:cNvSpPr>
          <p:nvPr>
            <p:ph type="body" idx="1"/>
          </p:nvPr>
        </p:nvSpPr>
        <p:spPr/>
        <p:txBody>
          <a:bodyPr/>
          <a:lstStyle/>
          <a:p>
            <a:r>
              <a:rPr lang="en-US" dirty="0"/>
              <a:t>In the last row of truth table, X and Y are both VDD</a:t>
            </a:r>
          </a:p>
          <a:p>
            <a:r>
              <a:rPr lang="en-US" dirty="0"/>
              <a:t>[CLICK] This results in </a:t>
            </a:r>
            <a:r>
              <a:rPr lang="en-US" dirty="0" err="1"/>
              <a:t>bitline</a:t>
            </a:r>
            <a:r>
              <a:rPr lang="en-US" dirty="0"/>
              <a:t> in the compute subarray to be VDD and the reference </a:t>
            </a:r>
            <a:r>
              <a:rPr lang="en-US" dirty="0" err="1"/>
              <a:t>bitline</a:t>
            </a:r>
            <a:r>
              <a:rPr lang="en-US" dirty="0"/>
              <a:t> is 3 </a:t>
            </a:r>
            <a:r>
              <a:rPr lang="en-US" dirty="0" err="1"/>
              <a:t>vdd</a:t>
            </a:r>
            <a:r>
              <a:rPr lang="en-US" dirty="0"/>
              <a:t> over 4.</a:t>
            </a:r>
          </a:p>
          <a:p>
            <a:r>
              <a:rPr lang="en-US" dirty="0"/>
              <a:t>[CLICK] Again, the sense amplifier will amplify the voltage difference. However, this time compute subarray’s </a:t>
            </a:r>
            <a:r>
              <a:rPr lang="en-US" dirty="0" err="1"/>
              <a:t>bitline</a:t>
            </a:r>
            <a:r>
              <a:rPr lang="en-US" dirty="0"/>
              <a:t> is greater than. As a results reference cells store GND and compute cells store VDD</a:t>
            </a:r>
          </a:p>
          <a:p>
            <a:r>
              <a:rPr lang="en-US" dirty="0"/>
              <a:t>Consequently, this example shows compute subarray stores the result of the and operation of X and Y. and reference subarray cells store the result of the </a:t>
            </a:r>
            <a:r>
              <a:rPr lang="en-US" dirty="0" err="1"/>
              <a:t>nand</a:t>
            </a:r>
            <a:r>
              <a:rPr lang="en-US" dirty="0"/>
              <a:t> of operation of X and Y.</a:t>
            </a:r>
          </a:p>
          <a:p>
            <a:endParaRPr lang="en-US" dirty="0"/>
          </a:p>
        </p:txBody>
      </p:sp>
      <p:sp>
        <p:nvSpPr>
          <p:cNvPr id="4" name="Slayt Numarası Yer Tutucusu 3">
            <a:extLst>
              <a:ext uri="{FF2B5EF4-FFF2-40B4-BE49-F238E27FC236}">
                <a16:creationId xmlns:a16="http://schemas.microsoft.com/office/drawing/2014/main" id="{052A0684-8A2C-CF22-E654-872E5A404AC6}"/>
              </a:ext>
            </a:extLst>
          </p:cNvPr>
          <p:cNvSpPr>
            <a:spLocks noGrp="1"/>
          </p:cNvSpPr>
          <p:nvPr>
            <p:ph type="sldNum" sz="quarter" idx="5"/>
          </p:nvPr>
        </p:nvSpPr>
        <p:spPr/>
        <p:txBody>
          <a:bodyPr/>
          <a:lstStyle/>
          <a:p>
            <a:fld id="{9215BD74-A3FE-8D41-A5F8-7391B7541C41}" type="slidenum">
              <a:rPr lang="en-US" smtClean="0"/>
              <a:t>95</a:t>
            </a:fld>
            <a:endParaRPr lang="en-US"/>
          </a:p>
        </p:txBody>
      </p:sp>
    </p:spTree>
    <p:extLst>
      <p:ext uri="{BB962C8B-B14F-4D97-AF65-F5344CB8AC3E}">
        <p14:creationId xmlns:p14="http://schemas.microsoft.com/office/powerpoint/2010/main" val="202043089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07CAA3-71D8-5CE0-F57B-9257A3D34A41}"/>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12DA92E7-26E3-FFBF-65F0-7D72B05DD768}"/>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A1B3140E-8EB2-6492-11A7-DA86FE70AF53}"/>
              </a:ext>
            </a:extLst>
          </p:cNvPr>
          <p:cNvSpPr>
            <a:spLocks noGrp="1"/>
          </p:cNvSpPr>
          <p:nvPr>
            <p:ph type="body" idx="1"/>
          </p:nvPr>
        </p:nvSpPr>
        <p:spPr/>
        <p:txBody>
          <a:bodyPr/>
          <a:lstStyle/>
          <a:p>
            <a:endParaRPr lang="en-US" dirty="0"/>
          </a:p>
        </p:txBody>
      </p:sp>
      <p:sp>
        <p:nvSpPr>
          <p:cNvPr id="4" name="Slayt Numarası Yer Tutucusu 3">
            <a:extLst>
              <a:ext uri="{FF2B5EF4-FFF2-40B4-BE49-F238E27FC236}">
                <a16:creationId xmlns:a16="http://schemas.microsoft.com/office/drawing/2014/main" id="{46406C39-8422-0B6F-6AA7-012D00909147}"/>
              </a:ext>
            </a:extLst>
          </p:cNvPr>
          <p:cNvSpPr>
            <a:spLocks noGrp="1"/>
          </p:cNvSpPr>
          <p:nvPr>
            <p:ph type="sldNum" sz="quarter" idx="5"/>
          </p:nvPr>
        </p:nvSpPr>
        <p:spPr/>
        <p:txBody>
          <a:bodyPr/>
          <a:lstStyle/>
          <a:p>
            <a:fld id="{9215BD74-A3FE-8D41-A5F8-7391B7541C41}" type="slidenum">
              <a:rPr lang="en-US" smtClean="0"/>
              <a:t>96</a:t>
            </a:fld>
            <a:endParaRPr lang="en-US"/>
          </a:p>
        </p:txBody>
      </p:sp>
    </p:spTree>
    <p:extLst>
      <p:ext uri="{BB962C8B-B14F-4D97-AF65-F5344CB8AC3E}">
        <p14:creationId xmlns:p14="http://schemas.microsoft.com/office/powerpoint/2010/main" val="379139627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D2C5C-594E-26DA-FAA2-A592D36D4C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C693F2-AB9D-EE7F-56D5-93E16FB059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783E4B-3D73-D6B2-6E24-B94A298DCDA5}"/>
              </a:ext>
            </a:extLst>
          </p:cNvPr>
          <p:cNvSpPr>
            <a:spLocks noGrp="1"/>
          </p:cNvSpPr>
          <p:nvPr>
            <p:ph type="body" idx="1"/>
          </p:nvPr>
        </p:nvSpPr>
        <p:spPr/>
        <p:txBody>
          <a:bodyPr/>
          <a:lstStyle/>
          <a:p>
            <a:endParaRPr lang="en-CH" dirty="0"/>
          </a:p>
        </p:txBody>
      </p:sp>
      <p:sp>
        <p:nvSpPr>
          <p:cNvPr id="5" name="Slayt Numarası Yer Tutucusu 4">
            <a:extLst>
              <a:ext uri="{FF2B5EF4-FFF2-40B4-BE49-F238E27FC236}">
                <a16:creationId xmlns:a16="http://schemas.microsoft.com/office/drawing/2014/main" id="{E6B6FA57-72CC-AEAE-31C8-98608E386CBC}"/>
              </a:ext>
            </a:extLst>
          </p:cNvPr>
          <p:cNvSpPr>
            <a:spLocks noGrp="1"/>
          </p:cNvSpPr>
          <p:nvPr>
            <p:ph type="sldNum" sz="quarter" idx="5"/>
          </p:nvPr>
        </p:nvSpPr>
        <p:spPr/>
        <p:txBody>
          <a:bodyPr/>
          <a:lstStyle/>
          <a:p>
            <a:fld id="{9215BD74-A3FE-8D41-A5F8-7391B7541C41}" type="slidenum">
              <a:rPr lang="en-US" smtClean="0"/>
              <a:t>97</a:t>
            </a:fld>
            <a:endParaRPr lang="en-US"/>
          </a:p>
        </p:txBody>
      </p:sp>
    </p:spTree>
    <p:extLst>
      <p:ext uri="{BB962C8B-B14F-4D97-AF65-F5344CB8AC3E}">
        <p14:creationId xmlns:p14="http://schemas.microsoft.com/office/powerpoint/2010/main" val="47561737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B300B0-E262-EB03-5C46-BF6BAFB2E7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664707-E15C-C4FA-1852-1B34FCD3E6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F6D48C-2F6B-03BA-B2DD-9E791A91CA7A}"/>
              </a:ext>
            </a:extLst>
          </p:cNvPr>
          <p:cNvSpPr>
            <a:spLocks noGrp="1"/>
          </p:cNvSpPr>
          <p:nvPr>
            <p:ph type="body" idx="1"/>
          </p:nvPr>
        </p:nvSpPr>
        <p:spPr/>
        <p:txBody>
          <a:bodyPr/>
          <a:lstStyle/>
          <a:p>
            <a:r>
              <a:rPr lang="en-US" dirty="0"/>
              <a:t>Let’s see our first results</a:t>
            </a:r>
          </a:p>
          <a:p>
            <a:r>
              <a:rPr lang="en-US" dirty="0"/>
              <a:t>[CLICK] Here is the plot, in the x-axis we have the number of input operands and y-axis shows the success rate distribution across dram cells and the hue shows the type of operation</a:t>
            </a:r>
          </a:p>
          <a:p>
            <a:r>
              <a:rPr lang="en-US" dirty="0"/>
              <a:t>[CLICK] Our key takeaway from this experiment is off-the-shelf DRAM chips can perform 2, 4, 8, 16 input AND, NAND, OR, and NOR operations</a:t>
            </a:r>
            <a:endParaRPr lang="en-CH" dirty="0"/>
          </a:p>
        </p:txBody>
      </p:sp>
      <p:sp>
        <p:nvSpPr>
          <p:cNvPr id="4" name="Slide Number Placeholder 3">
            <a:extLst>
              <a:ext uri="{FF2B5EF4-FFF2-40B4-BE49-F238E27FC236}">
                <a16:creationId xmlns:a16="http://schemas.microsoft.com/office/drawing/2014/main" id="{1B2BA67C-034C-F229-E7D1-5B808BC8B4D4}"/>
              </a:ext>
            </a:extLst>
          </p:cNvPr>
          <p:cNvSpPr>
            <a:spLocks noGrp="1"/>
          </p:cNvSpPr>
          <p:nvPr>
            <p:ph type="sldNum" sz="quarter" idx="5"/>
          </p:nvPr>
        </p:nvSpPr>
        <p:spPr/>
        <p:txBody>
          <a:bodyPr/>
          <a:lstStyle/>
          <a:p>
            <a:fld id="{9215BD74-A3FE-8D41-A5F8-7391B7541C41}" type="slidenum">
              <a:rPr lang="en-US" smtClean="0"/>
              <a:t>98</a:t>
            </a:fld>
            <a:endParaRPr lang="en-US"/>
          </a:p>
        </p:txBody>
      </p:sp>
    </p:spTree>
    <p:extLst>
      <p:ext uri="{BB962C8B-B14F-4D97-AF65-F5344CB8AC3E}">
        <p14:creationId xmlns:p14="http://schemas.microsoft.com/office/powerpoint/2010/main" val="17366249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D733A8-0E3B-B035-CBB9-76D4B07AC4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4C03B9-EAD3-F6A4-F992-2E53914927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644926-647D-9DE6-4910-879A6CA2BCFF}"/>
              </a:ext>
            </a:extLst>
          </p:cNvPr>
          <p:cNvSpPr>
            <a:spLocks noGrp="1"/>
          </p:cNvSpPr>
          <p:nvPr>
            <p:ph type="body" idx="1"/>
          </p:nvPr>
        </p:nvSpPr>
        <p:spPr/>
        <p:txBody>
          <a:bodyPr/>
          <a:lstStyle/>
          <a:p>
            <a:r>
              <a:rPr lang="en-US" dirty="0"/>
              <a:t>Let’s see our first results</a:t>
            </a:r>
          </a:p>
          <a:p>
            <a:r>
              <a:rPr lang="en-US" dirty="0"/>
              <a:t>[CLICK] Here is the plot, in the x-axis we have the number of input operands and y-axis shows the success rate distribution across dram cells and the hue shows the type of operation</a:t>
            </a:r>
          </a:p>
          <a:p>
            <a:r>
              <a:rPr lang="en-US" dirty="0"/>
              <a:t>[CLICK] Our key takeaway from this experiment is off-the-shelf DRAM chips can perform 2, 4, 8, 16 input AND, NAND, OR, and NOR operations</a:t>
            </a:r>
            <a:endParaRPr lang="en-CH" dirty="0"/>
          </a:p>
        </p:txBody>
      </p:sp>
      <p:sp>
        <p:nvSpPr>
          <p:cNvPr id="4" name="Slide Number Placeholder 3">
            <a:extLst>
              <a:ext uri="{FF2B5EF4-FFF2-40B4-BE49-F238E27FC236}">
                <a16:creationId xmlns:a16="http://schemas.microsoft.com/office/drawing/2014/main" id="{C51CE4BD-CCEF-E70D-7152-A9D242313A47}"/>
              </a:ext>
            </a:extLst>
          </p:cNvPr>
          <p:cNvSpPr>
            <a:spLocks noGrp="1"/>
          </p:cNvSpPr>
          <p:nvPr>
            <p:ph type="sldNum" sz="quarter" idx="5"/>
          </p:nvPr>
        </p:nvSpPr>
        <p:spPr/>
        <p:txBody>
          <a:bodyPr/>
          <a:lstStyle/>
          <a:p>
            <a:fld id="{9215BD74-A3FE-8D41-A5F8-7391B7541C41}" type="slidenum">
              <a:rPr lang="en-US" smtClean="0"/>
              <a:t>99</a:t>
            </a:fld>
            <a:endParaRPr lang="en-US"/>
          </a:p>
        </p:txBody>
      </p:sp>
    </p:spTree>
    <p:extLst>
      <p:ext uri="{BB962C8B-B14F-4D97-AF65-F5344CB8AC3E}">
        <p14:creationId xmlns:p14="http://schemas.microsoft.com/office/powerpoint/2010/main" val="33876042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7DDF8D-7C6A-9A0B-A2FF-D3AF5E28C1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13A5FE-7D3F-45F7-F483-384CC9C77A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87EF6E-9A6C-F1B2-59F2-BFEA069FB389}"/>
              </a:ext>
            </a:extLst>
          </p:cNvPr>
          <p:cNvSpPr>
            <a:spLocks noGrp="1"/>
          </p:cNvSpPr>
          <p:nvPr>
            <p:ph type="body" idx="1"/>
          </p:nvPr>
        </p:nvSpPr>
        <p:spPr/>
        <p:txBody>
          <a:bodyPr/>
          <a:lstStyle/>
          <a:p>
            <a:r>
              <a:rPr lang="en-US" b="0" baseline="0" dirty="0"/>
              <a:t>The extended version of our study is available on </a:t>
            </a:r>
            <a:r>
              <a:rPr lang="en-US" b="0" baseline="0" dirty="0" err="1"/>
              <a:t>arxiv</a:t>
            </a:r>
            <a:endParaRPr lang="en-US" b="0" baseline="0" dirty="0"/>
          </a:p>
        </p:txBody>
      </p:sp>
      <p:sp>
        <p:nvSpPr>
          <p:cNvPr id="5" name="Slayt Numarası Yer Tutucusu 4">
            <a:extLst>
              <a:ext uri="{FF2B5EF4-FFF2-40B4-BE49-F238E27FC236}">
                <a16:creationId xmlns:a16="http://schemas.microsoft.com/office/drawing/2014/main" id="{A66F3AF3-80D4-7FA5-A1CE-7FE067DAF409}"/>
              </a:ext>
            </a:extLst>
          </p:cNvPr>
          <p:cNvSpPr>
            <a:spLocks noGrp="1"/>
          </p:cNvSpPr>
          <p:nvPr>
            <p:ph type="sldNum" sz="quarter" idx="5"/>
          </p:nvPr>
        </p:nvSpPr>
        <p:spPr/>
        <p:txBody>
          <a:bodyPr/>
          <a:lstStyle/>
          <a:p>
            <a:fld id="{9215BD74-A3FE-8D41-A5F8-7391B7541C41}" type="slidenum">
              <a:rPr lang="en-US" smtClean="0"/>
              <a:t>100</a:t>
            </a:fld>
            <a:endParaRPr lang="en-US"/>
          </a:p>
        </p:txBody>
      </p:sp>
    </p:spTree>
    <p:extLst>
      <p:ext uri="{BB962C8B-B14F-4D97-AF65-F5344CB8AC3E}">
        <p14:creationId xmlns:p14="http://schemas.microsoft.com/office/powerpoint/2010/main" val="403062156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08B21F-41BB-9B36-AC43-3F47F81EE6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E3FCB0-99FB-1F9D-F284-DE942E8DF8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DA9C26-B3A5-3483-0348-ABC8C8B1E4F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Hello, I am Ismail Emir Yuksel.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will be presenting our work, </a:t>
            </a:r>
            <a:r>
              <a:rPr lang="en-US" sz="1200" b="1" i="1" dirty="0">
                <a:solidFill>
                  <a:schemeClr val="bg1"/>
                </a:solidFill>
                <a:latin typeface="Cambria" panose="02040503050406030204" pitchFamily="18" charset="0"/>
              </a:rPr>
              <a:t>Functionally-Complete Boolean Logic in Real DRAM Chips</a:t>
            </a:r>
            <a:endParaRPr lang="en-US" baseline="0" dirty="0"/>
          </a:p>
        </p:txBody>
      </p:sp>
      <p:sp>
        <p:nvSpPr>
          <p:cNvPr id="5" name="Slayt Numarası Yer Tutucusu 4">
            <a:extLst>
              <a:ext uri="{FF2B5EF4-FFF2-40B4-BE49-F238E27FC236}">
                <a16:creationId xmlns:a16="http://schemas.microsoft.com/office/drawing/2014/main" id="{DE86A10C-BB2C-31D6-151C-398D9E6ECE95}"/>
              </a:ext>
            </a:extLst>
          </p:cNvPr>
          <p:cNvSpPr>
            <a:spLocks noGrp="1"/>
          </p:cNvSpPr>
          <p:nvPr>
            <p:ph type="sldNum" sz="quarter" idx="5"/>
          </p:nvPr>
        </p:nvSpPr>
        <p:spPr/>
        <p:txBody>
          <a:bodyPr/>
          <a:lstStyle/>
          <a:p>
            <a:fld id="{9215BD74-A3FE-8D41-A5F8-7391B7541C41}" type="slidenum">
              <a:rPr lang="en-US" smtClean="0"/>
              <a:t>102</a:t>
            </a:fld>
            <a:endParaRPr lang="en-US"/>
          </a:p>
        </p:txBody>
      </p:sp>
    </p:spTree>
    <p:extLst>
      <p:ext uri="{BB962C8B-B14F-4D97-AF65-F5344CB8AC3E}">
        <p14:creationId xmlns:p14="http://schemas.microsoft.com/office/powerpoint/2010/main" val="39758893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Hello, I am Ismail Emir Yuksel.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will be presenting our work, </a:t>
            </a:r>
            <a:r>
              <a:rPr lang="en-US" sz="1200" b="1" i="1" dirty="0">
                <a:solidFill>
                  <a:schemeClr val="bg1"/>
                </a:solidFill>
              </a:rPr>
              <a:t>Simultaneous Many-Row Activation in Off-the-Shelf DRAM Chips</a:t>
            </a:r>
            <a:endParaRPr lang="en-US" baseline="0" dirty="0"/>
          </a:p>
        </p:txBody>
      </p:sp>
      <p:sp>
        <p:nvSpPr>
          <p:cNvPr id="5" name="Slayt Numarası Yer Tutucusu 4">
            <a:extLst>
              <a:ext uri="{FF2B5EF4-FFF2-40B4-BE49-F238E27FC236}">
                <a16:creationId xmlns:a16="http://schemas.microsoft.com/office/drawing/2014/main" id="{E0E09FD4-9E67-62A1-9F31-AAC81428376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817292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leveraging simultaneous many-row activation, we can</a:t>
            </a:r>
          </a:p>
          <a:p>
            <a:endParaRPr lang="en-US" dirty="0"/>
          </a:p>
          <a:p>
            <a:r>
              <a:rPr lang="en-US" dirty="0"/>
              <a:t>[CLICK] Perform majority operations with more than three inputs</a:t>
            </a:r>
          </a:p>
          <a:p>
            <a:endParaRPr lang="en-US" dirty="0"/>
          </a:p>
          <a:p>
            <a:r>
              <a:rPr lang="en-US" dirty="0"/>
              <a:t>[CLICK] We can increase the robustness of majority operations</a:t>
            </a:r>
          </a:p>
          <a:p>
            <a:endParaRPr lang="en-US" dirty="0"/>
          </a:p>
          <a:p>
            <a:r>
              <a:rPr lang="en-US" dirty="0"/>
              <a:t>[CLICK] And we can copy one row’s content to multiple rows</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994972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Our key idea is to simultaneously activate many rows to perform MAJX operations where X is greater than 3</a:t>
            </a:r>
          </a:p>
          <a:p>
            <a:endParaRPr lang="en-US"/>
          </a:p>
          <a:p>
            <a:r>
              <a:rPr lang="en-US"/>
              <a:t>[CLICK] For example, if we can activate 5 rows at once </a:t>
            </a:r>
          </a:p>
          <a:p>
            <a:r>
              <a:rPr lang="en-US"/>
              <a:t>[CLICK] we can perform MAJ5 operations</a:t>
            </a:r>
          </a:p>
          <a:p>
            <a:endParaRPr lang="en-US"/>
          </a:p>
          <a:p>
            <a:r>
              <a:rPr lang="en-US"/>
              <a:t>[CLICK] Or if we simultaneously activate seven rows, </a:t>
            </a:r>
          </a:p>
          <a:p>
            <a:r>
              <a:rPr lang="en-US"/>
              <a:t>[CLICK] we can perform MAJ7</a:t>
            </a:r>
            <a:endParaRPr lang="en-CH"/>
          </a:p>
        </p:txBody>
      </p:sp>
      <p:sp>
        <p:nvSpPr>
          <p:cNvPr id="4" name="Slide Number Placeholder 3"/>
          <p:cNvSpPr>
            <a:spLocks noGrp="1"/>
          </p:cNvSpPr>
          <p:nvPr>
            <p:ph type="sldNum" sz="quarter" idx="5"/>
          </p:nvPr>
        </p:nvSpPr>
        <p:spPr/>
        <p:txBody>
          <a:bodyPr/>
          <a:lstStyle/>
          <a:p>
            <a:fld id="{9215BD74-A3FE-8D41-A5F8-7391B7541C41}" type="slidenum">
              <a:rPr lang="en-US" smtClean="0"/>
              <a:t>105</a:t>
            </a:fld>
            <a:endParaRPr lang="en-US"/>
          </a:p>
        </p:txBody>
      </p:sp>
    </p:spTree>
    <p:extLst>
      <p:ext uri="{BB962C8B-B14F-4D97-AF65-F5344CB8AC3E}">
        <p14:creationId xmlns:p14="http://schemas.microsoft.com/office/powerpoint/2010/main" val="17308761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 let’s see how we can perform majority operations in real chips</a:t>
            </a:r>
          </a:p>
          <a:p>
            <a:endParaRPr lang="en-US"/>
          </a:p>
          <a:p>
            <a:r>
              <a:rPr lang="en-US"/>
              <a:t>[CLICK] For MAJX, we need to activate X rows simultaneously</a:t>
            </a:r>
          </a:p>
          <a:p>
            <a:r>
              <a:rPr lang="en-US"/>
              <a:t>[CLICK] However, we can simultaneously activate 2, 4, 8, 16, and 32 rows</a:t>
            </a:r>
          </a:p>
          <a:p>
            <a:endParaRPr lang="en-US"/>
          </a:p>
          <a:p>
            <a:r>
              <a:rPr lang="en-US"/>
              <a:t>[CLICK] The question is straightforward: How do we perform MAJX by simultaneously activating more than X rows? For example MAJ5 with 8-row activation</a:t>
            </a:r>
          </a:p>
          <a:p>
            <a:r>
              <a:rPr lang="en-US"/>
              <a:t>[CLICK] The answer is we prevent some rows from contributing to charge using the Frac operation, which is demonstrated in the prior work. Basically, these rows will be neutral rows, as if they are not activated</a:t>
            </a:r>
          </a:p>
          <a:p>
            <a:endParaRPr lang="en-US"/>
          </a:p>
          <a:p>
            <a:r>
              <a:rPr lang="en-US"/>
              <a:t>[CLICK] For example, MAJ5 with 5-row activation will be the same as MAJ5 with 8-row activation where three of these rows are neutral rows</a:t>
            </a:r>
          </a:p>
        </p:txBody>
      </p:sp>
      <p:sp>
        <p:nvSpPr>
          <p:cNvPr id="4" name="Slide Number Placeholder 3"/>
          <p:cNvSpPr>
            <a:spLocks noGrp="1"/>
          </p:cNvSpPr>
          <p:nvPr>
            <p:ph type="sldNum" sz="quarter" idx="5"/>
          </p:nvPr>
        </p:nvSpPr>
        <p:spPr/>
        <p:txBody>
          <a:bodyPr/>
          <a:lstStyle/>
          <a:p>
            <a:fld id="{9215BD74-A3FE-8D41-A5F8-7391B7541C41}" type="slidenum">
              <a:rPr lang="en-US" smtClean="0"/>
              <a:t>106</a:t>
            </a:fld>
            <a:endParaRPr lang="en-US"/>
          </a:p>
        </p:txBody>
      </p:sp>
    </p:spTree>
    <p:extLst>
      <p:ext uri="{BB962C8B-B14F-4D97-AF65-F5344CB8AC3E}">
        <p14:creationId xmlns:p14="http://schemas.microsoft.com/office/powerpoint/2010/main" val="308589998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are done with performing MAJX operations, let’s see how we can increase the robustness of these operations</a:t>
            </a:r>
            <a:endParaRPr lang="en-CH" dirty="0"/>
          </a:p>
        </p:txBody>
      </p:sp>
      <p:sp>
        <p:nvSpPr>
          <p:cNvPr id="4" name="Slide Number Placeholder 3"/>
          <p:cNvSpPr>
            <a:spLocks noGrp="1"/>
          </p:cNvSpPr>
          <p:nvPr>
            <p:ph type="sldNum" sz="quarter" idx="5"/>
          </p:nvPr>
        </p:nvSpPr>
        <p:spPr/>
        <p:txBody>
          <a:bodyPr/>
          <a:lstStyle/>
          <a:p>
            <a:fld id="{9215BD74-A3FE-8D41-A5F8-7391B7541C41}" type="slidenum">
              <a:rPr lang="en-US" smtClean="0"/>
              <a:t>107</a:t>
            </a:fld>
            <a:endParaRPr lang="en-US"/>
          </a:p>
        </p:txBody>
      </p:sp>
    </p:spTree>
    <p:extLst>
      <p:ext uri="{BB962C8B-B14F-4D97-AF65-F5344CB8AC3E}">
        <p14:creationId xmlns:p14="http://schemas.microsoft.com/office/powerpoint/2010/main" val="328111218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Our key idea is to store multiple copies of majority operations’ input operands, which we call Input Replication</a:t>
            </a:r>
          </a:p>
          <a:p>
            <a:endParaRPr lang="en-US"/>
          </a:p>
          <a:p>
            <a:r>
              <a:rPr lang="en-US"/>
              <a:t>[CLICK] For example, we can increase the success rate of MAJ3 operation by activating 6 rows and replicating input operands two times</a:t>
            </a:r>
          </a:p>
        </p:txBody>
      </p:sp>
      <p:sp>
        <p:nvSpPr>
          <p:cNvPr id="4" name="Slide Number Placeholder 3"/>
          <p:cNvSpPr>
            <a:spLocks noGrp="1"/>
          </p:cNvSpPr>
          <p:nvPr>
            <p:ph type="sldNum" sz="quarter" idx="5"/>
          </p:nvPr>
        </p:nvSpPr>
        <p:spPr/>
        <p:txBody>
          <a:bodyPr/>
          <a:lstStyle/>
          <a:p>
            <a:fld id="{9215BD74-A3FE-8D41-A5F8-7391B7541C41}" type="slidenum">
              <a:rPr lang="en-US" smtClean="0"/>
              <a:t>108</a:t>
            </a:fld>
            <a:endParaRPr lang="en-US"/>
          </a:p>
        </p:txBody>
      </p:sp>
    </p:spTree>
    <p:extLst>
      <p:ext uri="{BB962C8B-B14F-4D97-AF65-F5344CB8AC3E}">
        <p14:creationId xmlns:p14="http://schemas.microsoft.com/office/powerpoint/2010/main" val="348621903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we mentioned previously; we carefully sweep</a:t>
            </a:r>
          </a:p>
          <a:p>
            <a:endParaRPr lang="en-US"/>
          </a:p>
          <a:p>
            <a:r>
              <a:rPr lang="en-US"/>
              <a:t>[CLICK] Row Addresses and timing parameters</a:t>
            </a:r>
          </a:p>
          <a:p>
            <a:r>
              <a:rPr lang="en-US"/>
              <a:t>[CLICK] Temperature and </a:t>
            </a:r>
            <a:r>
              <a:rPr lang="en-US" err="1"/>
              <a:t>wordline</a:t>
            </a:r>
            <a:r>
              <a:rPr lang="en-US"/>
              <a:t> voltage</a:t>
            </a:r>
          </a:p>
          <a:p>
            <a:endParaRPr lang="en-CH"/>
          </a:p>
        </p:txBody>
      </p:sp>
      <p:sp>
        <p:nvSpPr>
          <p:cNvPr id="4" name="Slide Number Placeholder 3"/>
          <p:cNvSpPr>
            <a:spLocks noGrp="1"/>
          </p:cNvSpPr>
          <p:nvPr>
            <p:ph type="sldNum" sz="quarter" idx="5"/>
          </p:nvPr>
        </p:nvSpPr>
        <p:spPr/>
        <p:txBody>
          <a:bodyPr/>
          <a:lstStyle/>
          <a:p>
            <a:fld id="{9215BD74-A3FE-8D41-A5F8-7391B7541C41}" type="slidenum">
              <a:rPr lang="en-US" smtClean="0"/>
              <a:t>109</a:t>
            </a:fld>
            <a:endParaRPr lang="en-US"/>
          </a:p>
        </p:txBody>
      </p:sp>
    </p:spTree>
    <p:extLst>
      <p:ext uri="{BB962C8B-B14F-4D97-AF65-F5344CB8AC3E}">
        <p14:creationId xmlns:p14="http://schemas.microsoft.com/office/powerpoint/2010/main" val="249377152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analysis provides three key takeaway lessons: </a:t>
            </a:r>
          </a:p>
          <a:p>
            <a:r>
              <a:rPr lang="en-US" dirty="0"/>
              <a:t>[CLICK] First, off-the-shelf DRAM chips are </a:t>
            </a:r>
            <a:r>
              <a:rPr lang="en-US" sz="1200" b="0" dirty="0">
                <a:solidFill>
                  <a:schemeClr val="accent4">
                    <a:lumMod val="75000"/>
                  </a:schemeClr>
                </a:solidFill>
                <a:latin typeface="+mj-lt"/>
              </a:rPr>
              <a:t>capable of performing MAJ5, MAJ7, MAJ9 operations</a:t>
            </a:r>
          </a:p>
          <a:p>
            <a:r>
              <a:rPr lang="en-US" dirty="0"/>
              <a:t>[CLICK] Second, </a:t>
            </a:r>
            <a:r>
              <a:rPr lang="en-US" sz="1200" b="0" dirty="0">
                <a:solidFill>
                  <a:schemeClr val="accent4">
                    <a:lumMod val="75000"/>
                  </a:schemeClr>
                </a:solidFill>
                <a:latin typeface="+mj-lt"/>
              </a:rPr>
              <a:t>storing multiple copies of MAJX’s input operands significantly increases the MAJX’s success rate</a:t>
            </a:r>
          </a:p>
          <a:p>
            <a:r>
              <a:rPr lang="en-US" sz="1200" b="0" dirty="0">
                <a:solidFill>
                  <a:schemeClr val="accent4">
                    <a:lumMod val="75000"/>
                  </a:schemeClr>
                </a:solidFill>
                <a:latin typeface="+mj-lt"/>
              </a:rPr>
              <a:t>[CLICK] Voltage and temperature slightly affects the success rate whereas data pattern affects significantly</a:t>
            </a:r>
          </a:p>
          <a:p>
            <a:endParaRPr lang="en-US" sz="1200" b="1" dirty="0">
              <a:solidFill>
                <a:schemeClr val="accent4">
                  <a:lumMod val="75000"/>
                </a:schemeClr>
              </a:solidFill>
              <a:latin typeface="+mj-lt"/>
            </a:endParaRPr>
          </a:p>
          <a:p>
            <a:endParaRPr lang="en-CH" dirty="0"/>
          </a:p>
        </p:txBody>
      </p:sp>
      <p:sp>
        <p:nvSpPr>
          <p:cNvPr id="4" name="Slide Number Placeholder 3"/>
          <p:cNvSpPr>
            <a:spLocks noGrp="1"/>
          </p:cNvSpPr>
          <p:nvPr>
            <p:ph type="sldNum" sz="quarter" idx="5"/>
          </p:nvPr>
        </p:nvSpPr>
        <p:spPr/>
        <p:txBody>
          <a:bodyPr/>
          <a:lstStyle/>
          <a:p>
            <a:fld id="{9215BD74-A3FE-8D41-A5F8-7391B7541C41}" type="slidenum">
              <a:rPr lang="en-US" smtClean="0"/>
              <a:t>110</a:t>
            </a:fld>
            <a:endParaRPr lang="en-US"/>
          </a:p>
        </p:txBody>
      </p:sp>
    </p:spTree>
    <p:extLst>
      <p:ext uri="{BB962C8B-B14F-4D97-AF65-F5344CB8AC3E}">
        <p14:creationId xmlns:p14="http://schemas.microsoft.com/office/powerpoint/2010/main" val="405780166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 me show you the first result the robustness of tested majority operations. In this figure, each subplot shows a different majority operation, from left to right the number of input operand in majority operation increases.</a:t>
            </a:r>
          </a:p>
          <a:p>
            <a:endParaRPr lang="en-US" dirty="0"/>
          </a:p>
          <a:p>
            <a:r>
              <a:rPr lang="en-US" dirty="0"/>
              <a:t>[CLICK] x-axis shows the number simultaneously activated rows</a:t>
            </a:r>
          </a:p>
          <a:p>
            <a:r>
              <a:rPr lang="en-US" dirty="0"/>
              <a:t>[CLICK] For this analysis, we will first focus on one data pattern: all ones or zeros</a:t>
            </a:r>
          </a:p>
          <a:p>
            <a:endParaRPr lang="en-US" dirty="0"/>
          </a:p>
          <a:p>
            <a:r>
              <a:rPr lang="en-US" dirty="0"/>
              <a:t>[CLICK] Let’s take look at the MAJ3 results where we use boxplot to show the success rate distributions</a:t>
            </a:r>
          </a:p>
          <a:p>
            <a:r>
              <a:rPr lang="en-US" dirty="0"/>
              <a:t>[CLICK] To simplify things, we focus on one distribution point that achieves highest success rate</a:t>
            </a:r>
          </a:p>
          <a:p>
            <a:endParaRPr lang="en-US" dirty="0"/>
          </a:p>
          <a:p>
            <a:r>
              <a:rPr lang="en-US" dirty="0"/>
              <a:t>[CLICK] From this figure we conclude that off-the-shelf DRAM chips are capable of performing up to nine-input majority operations</a:t>
            </a:r>
          </a:p>
        </p:txBody>
      </p:sp>
      <p:sp>
        <p:nvSpPr>
          <p:cNvPr id="4" name="Slide Number Placeholder 3"/>
          <p:cNvSpPr>
            <a:spLocks noGrp="1"/>
          </p:cNvSpPr>
          <p:nvPr>
            <p:ph type="sldNum" sz="quarter" idx="5"/>
          </p:nvPr>
        </p:nvSpPr>
        <p:spPr/>
        <p:txBody>
          <a:bodyPr/>
          <a:lstStyle/>
          <a:p>
            <a:fld id="{9215BD74-A3FE-8D41-A5F8-7391B7541C41}" type="slidenum">
              <a:rPr lang="en-US" smtClean="0"/>
              <a:t>111</a:t>
            </a:fld>
            <a:endParaRPr lang="en-US"/>
          </a:p>
        </p:txBody>
      </p:sp>
    </p:spTree>
    <p:extLst>
      <p:ext uri="{BB962C8B-B14F-4D97-AF65-F5344CB8AC3E}">
        <p14:creationId xmlns:p14="http://schemas.microsoft.com/office/powerpoint/2010/main" val="20544536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let’s see how input replication affects the success rate</a:t>
            </a:r>
            <a:endParaRPr lang="en-CH" dirty="0"/>
          </a:p>
          <a:p>
            <a:endParaRPr lang="en-US" dirty="0"/>
          </a:p>
          <a:p>
            <a:r>
              <a:rPr lang="en-US" dirty="0"/>
              <a:t>[CLICK] Again, here, let’s first focus on MAJ3 operation</a:t>
            </a:r>
          </a:p>
          <a:p>
            <a:r>
              <a:rPr lang="en-US" dirty="0"/>
              <a:t>[CLICK] We observe that when we increase the number of input operand copies in majority-of-three operation, we observe a drastic 30.81% increase in average success rate</a:t>
            </a:r>
          </a:p>
          <a:p>
            <a:endParaRPr lang="en-US" dirty="0"/>
          </a:p>
          <a:p>
            <a:r>
              <a:rPr lang="en-US" dirty="0"/>
              <a:t>[CLICK] And this increasing trend in success rate is consistent across all tested majority operations</a:t>
            </a:r>
          </a:p>
          <a:p>
            <a:endParaRPr lang="en-US" dirty="0"/>
          </a:p>
          <a:p>
            <a:r>
              <a:rPr lang="en-US" dirty="0"/>
              <a:t>[CLICK] Hence, we conclude that storing multiple copies of input operands increases the success rate of MAJ3, 5, 7, and 9 operations</a:t>
            </a:r>
            <a:endParaRPr lang="en-CH" dirty="0"/>
          </a:p>
        </p:txBody>
      </p:sp>
      <p:sp>
        <p:nvSpPr>
          <p:cNvPr id="4" name="Slide Number Placeholder 3"/>
          <p:cNvSpPr>
            <a:spLocks noGrp="1"/>
          </p:cNvSpPr>
          <p:nvPr>
            <p:ph type="sldNum" sz="quarter" idx="5"/>
          </p:nvPr>
        </p:nvSpPr>
        <p:spPr/>
        <p:txBody>
          <a:bodyPr/>
          <a:lstStyle/>
          <a:p>
            <a:fld id="{9215BD74-A3FE-8D41-A5F8-7391B7541C41}" type="slidenum">
              <a:rPr lang="en-US" smtClean="0"/>
              <a:t>112</a:t>
            </a:fld>
            <a:endParaRPr lang="en-US"/>
          </a:p>
        </p:txBody>
      </p:sp>
    </p:spTree>
    <p:extLst>
      <p:ext uri="{BB962C8B-B14F-4D97-AF65-F5344CB8AC3E}">
        <p14:creationId xmlns:p14="http://schemas.microsoft.com/office/powerpoint/2010/main" val="182950744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I will show how we can copy one row’s content to multiple rows</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488677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Our key idea is since we can activate many rows simultaneously, we can copy one row’s content to other simultaneously activated rows</a:t>
            </a:r>
          </a:p>
          <a:p>
            <a:endParaRPr lang="en-US" dirty="0"/>
          </a:p>
          <a:p>
            <a:r>
              <a:rPr lang="en-US" dirty="0"/>
              <a:t>[CLICK] Let’s recall the </a:t>
            </a:r>
            <a:r>
              <a:rPr lang="en-US" dirty="0" err="1"/>
              <a:t>RowClone</a:t>
            </a:r>
            <a:r>
              <a:rPr lang="en-US" dirty="0"/>
              <a:t> example where we copy source to destination</a:t>
            </a:r>
          </a:p>
          <a:p>
            <a:r>
              <a:rPr lang="en-US" dirty="0"/>
              <a:t>[CLICK] In </a:t>
            </a:r>
            <a:r>
              <a:rPr lang="en-US" dirty="0" err="1"/>
              <a:t>RowClone</a:t>
            </a:r>
            <a:r>
              <a:rPr lang="en-US" dirty="0"/>
              <a:t>, we first activate the source row which will copy its content to sense amplifiers</a:t>
            </a:r>
          </a:p>
          <a:p>
            <a:r>
              <a:rPr lang="en-US" dirty="0"/>
              <a:t>[CLICK] And then, we activate destination row to drive the sense amplifier’s content to destination row</a:t>
            </a:r>
          </a:p>
          <a:p>
            <a:endParaRPr lang="en-US" dirty="0"/>
          </a:p>
          <a:p>
            <a:r>
              <a:rPr lang="en-US" dirty="0"/>
              <a:t>[CLICK] In our mechanism, which we call Multi-</a:t>
            </a:r>
            <a:r>
              <a:rPr lang="en-US" dirty="0" err="1"/>
              <a:t>RowCopy</a:t>
            </a:r>
            <a:r>
              <a:rPr lang="en-US" dirty="0"/>
              <a:t>, we have several destination rows</a:t>
            </a:r>
          </a:p>
          <a:p>
            <a:r>
              <a:rPr lang="en-US" dirty="0"/>
              <a:t>[CLICK] Here we activate many destination rows simultaneously </a:t>
            </a:r>
          </a:p>
          <a:p>
            <a:r>
              <a:rPr lang="en-US" dirty="0"/>
              <a:t>[CLICK] and thus sense amplifier drives its content to these destination rows. </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80951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 me show you the first result</a:t>
            </a:r>
          </a:p>
          <a:p>
            <a:endParaRPr lang="en-US" dirty="0"/>
          </a:p>
          <a:p>
            <a:r>
              <a:rPr lang="en-US" dirty="0"/>
              <a:t>[CLICK] In this plot, y-axis shows the success rate</a:t>
            </a:r>
          </a:p>
          <a:p>
            <a:r>
              <a:rPr lang="en-US" dirty="0"/>
              <a:t>[CLICK] x-axis shows the number of destination rows from 1 to 31</a:t>
            </a:r>
          </a:p>
          <a:p>
            <a:r>
              <a:rPr lang="en-US" dirty="0"/>
              <a:t>[CLICK] And we plot the success rate distribution as a box-and-whiskers plot</a:t>
            </a:r>
          </a:p>
          <a:p>
            <a:endParaRPr lang="en-US" dirty="0"/>
          </a:p>
          <a:p>
            <a:r>
              <a:rPr lang="en-US" dirty="0"/>
              <a:t>[CLICK] We observe that the average success rate is higher than 99.98% across all tested number of destination rows</a:t>
            </a:r>
          </a:p>
          <a:p>
            <a:endParaRPr lang="en-US" dirty="0"/>
          </a:p>
          <a:p>
            <a:r>
              <a:rPr lang="en-US" dirty="0"/>
              <a:t>[CLICK] Hence, we conclude that off-the-shelf DRAM chips can copy one row’s content to up to 31 rows with a very high success rate</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072843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The extended version of our study is available on </a:t>
            </a:r>
            <a:r>
              <a:rPr lang="en-US" b="0" baseline="0" dirty="0" err="1"/>
              <a:t>arxiv</a:t>
            </a:r>
            <a:endParaRPr lang="en-US" b="0" baseline="0" dirty="0"/>
          </a:p>
          <a:p>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61141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our work is artifact evaluated and got every badges</a:t>
            </a:r>
          </a:p>
          <a:p>
            <a:endParaRPr lang="en-US" dirty="0"/>
          </a:p>
          <a:p>
            <a:r>
              <a:rPr lang="en-US" dirty="0"/>
              <a:t>[CLICK] You can download our code from </a:t>
            </a:r>
            <a:r>
              <a:rPr lang="en-US" dirty="0" err="1"/>
              <a:t>github</a:t>
            </a:r>
            <a:r>
              <a:rPr lang="en-US" dirty="0"/>
              <a:t> and start testing right away!</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701490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Hello, I am Ismail Emir Yuksel.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will be presenting our work, </a:t>
            </a:r>
            <a:r>
              <a:rPr lang="en-US" sz="1200" b="1" i="1" dirty="0">
                <a:solidFill>
                  <a:schemeClr val="bg1"/>
                </a:solidFill>
              </a:rPr>
              <a:t>Simultaneous Many-Row Activation in Off-the-Shelf DRAM Chips</a:t>
            </a:r>
            <a:endParaRPr lang="en-US" baseline="0" dirty="0"/>
          </a:p>
        </p:txBody>
      </p:sp>
      <p:sp>
        <p:nvSpPr>
          <p:cNvPr id="5" name="Slayt Numarası Yer Tutucusu 4">
            <a:extLst>
              <a:ext uri="{FF2B5EF4-FFF2-40B4-BE49-F238E27FC236}">
                <a16:creationId xmlns:a16="http://schemas.microsoft.com/office/drawing/2014/main" id="{E0E09FD4-9E67-62A1-9F31-AAC814283767}"/>
              </a:ext>
            </a:extLst>
          </p:cNvPr>
          <p:cNvSpPr>
            <a:spLocks noGrp="1"/>
          </p:cNvSpPr>
          <p:nvPr>
            <p:ph type="sldNum" sz="quarter" idx="5"/>
          </p:nvPr>
        </p:nvSpPr>
        <p:spPr/>
        <p:txBody>
          <a:bodyPr/>
          <a:lstStyle/>
          <a:p>
            <a:fld id="{9215BD74-A3FE-8D41-A5F8-7391B7541C41}" type="slidenum">
              <a:rPr lang="en-US" smtClean="0"/>
              <a:t>118</a:t>
            </a:fld>
            <a:endParaRPr lang="en-US"/>
          </a:p>
        </p:txBody>
      </p:sp>
    </p:spTree>
    <p:extLst>
      <p:ext uri="{BB962C8B-B14F-4D97-AF65-F5344CB8AC3E}">
        <p14:creationId xmlns:p14="http://schemas.microsoft.com/office/powerpoint/2010/main" val="308887873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A3225-207E-60EB-F2D8-B8EC265A8C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8C93DA-4D0E-F5C8-3205-5481D4B1FD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5FCECE-D6D4-BDBF-0B9C-A3CCC23D5D0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Hello, I am Ismail Emir Yuksel.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will be presenting our work, </a:t>
            </a:r>
            <a:r>
              <a:rPr lang="en-US" sz="1200" b="1" i="1" dirty="0" err="1">
                <a:solidFill>
                  <a:schemeClr val="bg1"/>
                </a:solidFill>
              </a:rPr>
              <a:t>PuDHammer</a:t>
            </a:r>
            <a:r>
              <a:rPr lang="en-US" sz="1200" b="1" i="1" dirty="0">
                <a:solidFill>
                  <a:schemeClr val="bg1"/>
                </a:solidFill>
              </a:rPr>
              <a:t> [..]</a:t>
            </a:r>
            <a:endParaRPr lang="en-US" baseline="0" dirty="0"/>
          </a:p>
        </p:txBody>
      </p:sp>
      <p:sp>
        <p:nvSpPr>
          <p:cNvPr id="5" name="Slayt Numarası Yer Tutucusu 4">
            <a:extLst>
              <a:ext uri="{FF2B5EF4-FFF2-40B4-BE49-F238E27FC236}">
                <a16:creationId xmlns:a16="http://schemas.microsoft.com/office/drawing/2014/main" id="{A245F09F-FE05-D20A-3E00-748FC8F76271}"/>
              </a:ext>
            </a:extLst>
          </p:cNvPr>
          <p:cNvSpPr>
            <a:spLocks noGrp="1"/>
          </p:cNvSpPr>
          <p:nvPr>
            <p:ph type="sldNum" sz="quarter" idx="5"/>
          </p:nvPr>
        </p:nvSpPr>
        <p:spPr/>
        <p:txBody>
          <a:bodyPr/>
          <a:lstStyle/>
          <a:p>
            <a:fld id="{9215BD74-A3FE-8D41-A5F8-7391B7541C41}" type="slidenum">
              <a:rPr lang="en-US" smtClean="0"/>
              <a:t>119</a:t>
            </a:fld>
            <a:endParaRPr lang="en-US"/>
          </a:p>
        </p:txBody>
      </p:sp>
    </p:spTree>
    <p:extLst>
      <p:ext uri="{BB962C8B-B14F-4D97-AF65-F5344CB8AC3E}">
        <p14:creationId xmlns:p14="http://schemas.microsoft.com/office/powerpoint/2010/main" val="3903987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2E5A5B-D783-47E5-668F-F7A1E051A317}"/>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6C7BF196-34A3-1AE4-367F-FE02B2DF1CFB}"/>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1FB17AA2-7246-581F-5DA8-E53FBFD0C2C3}"/>
              </a:ext>
            </a:extLst>
          </p:cNvPr>
          <p:cNvSpPr>
            <a:spLocks noGrp="1"/>
          </p:cNvSpPr>
          <p:nvPr>
            <p:ph type="body" idx="1"/>
          </p:nvPr>
        </p:nvSpPr>
        <p:spPr/>
        <p:txBody>
          <a:bodyPr/>
          <a:lstStyle/>
          <a:p>
            <a:endParaRPr lang="en-US" dirty="0"/>
          </a:p>
        </p:txBody>
      </p:sp>
      <p:sp>
        <p:nvSpPr>
          <p:cNvPr id="4" name="Slayt Numarası Yer Tutucusu 3">
            <a:extLst>
              <a:ext uri="{FF2B5EF4-FFF2-40B4-BE49-F238E27FC236}">
                <a16:creationId xmlns:a16="http://schemas.microsoft.com/office/drawing/2014/main" id="{DAD3A543-CDE7-0EC8-A79D-2725365DC7DE}"/>
              </a:ext>
            </a:extLst>
          </p:cNvPr>
          <p:cNvSpPr>
            <a:spLocks noGrp="1"/>
          </p:cNvSpPr>
          <p:nvPr>
            <p:ph type="sldNum" sz="quarter" idx="5"/>
          </p:nvPr>
        </p:nvSpPr>
        <p:spPr/>
        <p:txBody>
          <a:bodyPr/>
          <a:lstStyle/>
          <a:p>
            <a:fld id="{9215BD74-A3FE-8D41-A5F8-7391B7541C41}" type="slidenum">
              <a:rPr lang="en-US" smtClean="0"/>
              <a:t>120</a:t>
            </a:fld>
            <a:endParaRPr lang="en-US"/>
          </a:p>
        </p:txBody>
      </p:sp>
    </p:spTree>
    <p:extLst>
      <p:ext uri="{BB962C8B-B14F-4D97-AF65-F5344CB8AC3E}">
        <p14:creationId xmlns:p14="http://schemas.microsoft.com/office/powerpoint/2010/main" val="406226586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F1F07C-094E-811E-48C0-601C5EDFED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30B042-D763-D43C-F759-160B932C9F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A26A23-5DE7-7765-EF34-214313DE9474}"/>
              </a:ext>
            </a:extLst>
          </p:cNvPr>
          <p:cNvSpPr>
            <a:spLocks noGrp="1"/>
          </p:cNvSpPr>
          <p:nvPr>
            <p:ph type="body" idx="1"/>
          </p:nvPr>
        </p:nvSpPr>
        <p:spPr/>
        <p:txBody>
          <a:bodyPr/>
          <a:lstStyle/>
          <a:p>
            <a:r>
              <a:rPr lang="en-US" dirty="0"/>
              <a:t>We categorize multiple-row activation into two categories</a:t>
            </a:r>
          </a:p>
          <a:p>
            <a:r>
              <a:rPr lang="en-US" dirty="0"/>
              <a:t>First, consecutive multiple-row activation, CoMRA</a:t>
            </a:r>
          </a:p>
          <a:p>
            <a:r>
              <a:rPr lang="en-US" dirty="0"/>
              <a:t>Second, simultaneous multiple-row </a:t>
            </a:r>
            <a:r>
              <a:rPr lang="en-US" dirty="0" err="1"/>
              <a:t>activatio</a:t>
            </a:r>
            <a:r>
              <a:rPr lang="en-US" dirty="0"/>
              <a:t>,, SiMRA</a:t>
            </a:r>
          </a:p>
          <a:p>
            <a:r>
              <a:rPr lang="en-US" dirty="0"/>
              <a:t>Now, let me dive deeper into these two and give their key ideas</a:t>
            </a:r>
          </a:p>
          <a:p>
            <a:endParaRPr lang="en-CH" dirty="0"/>
          </a:p>
        </p:txBody>
      </p:sp>
      <p:sp>
        <p:nvSpPr>
          <p:cNvPr id="4" name="Slide Number Placeholder 3">
            <a:extLst>
              <a:ext uri="{FF2B5EF4-FFF2-40B4-BE49-F238E27FC236}">
                <a16:creationId xmlns:a16="http://schemas.microsoft.com/office/drawing/2014/main" id="{A671609C-6D1B-ECC8-E9C8-384B07738A43}"/>
              </a:ext>
            </a:extLst>
          </p:cNvPr>
          <p:cNvSpPr>
            <a:spLocks noGrp="1"/>
          </p:cNvSpPr>
          <p:nvPr>
            <p:ph type="sldNum" sz="quarter" idx="5"/>
          </p:nvPr>
        </p:nvSpPr>
        <p:spPr/>
        <p:txBody>
          <a:bodyPr/>
          <a:lstStyle/>
          <a:p>
            <a:fld id="{9215BD74-A3FE-8D41-A5F8-7391B7541C41}" type="slidenum">
              <a:rPr lang="en-US" smtClean="0"/>
              <a:t>121</a:t>
            </a:fld>
            <a:endParaRPr lang="en-US"/>
          </a:p>
        </p:txBody>
      </p:sp>
    </p:spTree>
    <p:extLst>
      <p:ext uri="{BB962C8B-B14F-4D97-AF65-F5344CB8AC3E}">
        <p14:creationId xmlns:p14="http://schemas.microsoft.com/office/powerpoint/2010/main" val="24627345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However, if we violate the timing between PRE and ACT </a:t>
            </a:r>
            <a:r>
              <a:rPr lang="en-US" dirty="0" err="1"/>
              <a:t>dst</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can activate destination row without deactivating sense amplifier and keeping the </a:t>
            </a:r>
            <a:r>
              <a:rPr lang="en-US" dirty="0" err="1"/>
              <a:t>bitlines</a:t>
            </a:r>
            <a:r>
              <a:rPr lang="en-US" dirty="0"/>
              <a:t> at source voltage level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As a result of this, we can perform in-dram row copy operation: source row can be copied to destination row</a:t>
            </a:r>
          </a:p>
          <a:p>
            <a:endParaRPr lang="en-CH" dirty="0"/>
          </a:p>
        </p:txBody>
      </p:sp>
      <p:sp>
        <p:nvSpPr>
          <p:cNvPr id="4" name="Slide Number Placeholder 3"/>
          <p:cNvSpPr>
            <a:spLocks noGrp="1"/>
          </p:cNvSpPr>
          <p:nvPr>
            <p:ph type="sldNum" sz="quarter" idx="5"/>
          </p:nvPr>
        </p:nvSpPr>
        <p:spPr/>
        <p:txBody>
          <a:bodyPr/>
          <a:lstStyle/>
          <a:p>
            <a:fld id="{9215BD74-A3FE-8D41-A5F8-7391B7541C41}" type="slidenum">
              <a:rPr lang="en-US" smtClean="0"/>
              <a:t>122</a:t>
            </a:fld>
            <a:endParaRPr lang="en-US"/>
          </a:p>
        </p:txBody>
      </p:sp>
    </p:spTree>
    <p:extLst>
      <p:ext uri="{BB962C8B-B14F-4D97-AF65-F5344CB8AC3E}">
        <p14:creationId xmlns:p14="http://schemas.microsoft.com/office/powerpoint/2010/main" val="5659888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7946D-F911-0DA7-89B0-6E1695A325DB}"/>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FA25D27A-CF62-A853-61DF-97F8AC9FB7D5}"/>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49281CE8-712D-A872-477D-C687D55CAF04}"/>
              </a:ext>
            </a:extLst>
          </p:cNvPr>
          <p:cNvSpPr>
            <a:spLocks noGrp="1"/>
          </p:cNvSpPr>
          <p:nvPr>
            <p:ph type="body" idx="1"/>
          </p:nvPr>
        </p:nvSpPr>
        <p:spPr/>
        <p:txBody>
          <a:bodyPr/>
          <a:lstStyle/>
          <a:p>
            <a:r>
              <a:rPr lang="en-US" dirty="0"/>
              <a:t>Now let’s see how SiMRA works</a:t>
            </a:r>
          </a:p>
          <a:p>
            <a:r>
              <a:rPr lang="en-US" dirty="0"/>
              <a:t>[CLICK] The key observation is activating two rows in quick succession can simultaneously activate many rows in a subarray</a:t>
            </a:r>
          </a:p>
          <a:p>
            <a:r>
              <a:rPr lang="en-US" dirty="0"/>
              <a:t>[CLICK] In this pictorial example Row A and Row B is in Subarray X.</a:t>
            </a:r>
          </a:p>
          <a:p>
            <a:r>
              <a:rPr lang="en-US" dirty="0"/>
              <a:t>[CLICK] When we respect to the timing parameters between ACT and PRE and PRE and ACT</a:t>
            </a:r>
          </a:p>
          <a:p>
            <a:r>
              <a:rPr lang="en-US" dirty="0"/>
              <a:t>[CLICK] we activate a single row at a time.</a:t>
            </a:r>
          </a:p>
          <a:p>
            <a:r>
              <a:rPr lang="en-US" dirty="0"/>
              <a:t>[CLICK] However, when we greatly violate these timing parameters, </a:t>
            </a:r>
            <a:br>
              <a:rPr lang="en-US" dirty="0"/>
            </a:br>
            <a:r>
              <a:rPr lang="en-US" dirty="0"/>
              <a:t>we can activate many rows at once in the same subarray</a:t>
            </a:r>
          </a:p>
        </p:txBody>
      </p:sp>
      <p:sp>
        <p:nvSpPr>
          <p:cNvPr id="4" name="Slayt Numarası Yer Tutucusu 3">
            <a:extLst>
              <a:ext uri="{FF2B5EF4-FFF2-40B4-BE49-F238E27FC236}">
                <a16:creationId xmlns:a16="http://schemas.microsoft.com/office/drawing/2014/main" id="{957B1133-93F4-1768-3F09-FFA550BAD4BC}"/>
              </a:ext>
            </a:extLst>
          </p:cNvPr>
          <p:cNvSpPr>
            <a:spLocks noGrp="1"/>
          </p:cNvSpPr>
          <p:nvPr>
            <p:ph type="sldNum" sz="quarter" idx="5"/>
          </p:nvPr>
        </p:nvSpPr>
        <p:spPr/>
        <p:txBody>
          <a:bodyPr/>
          <a:lstStyle/>
          <a:p>
            <a:fld id="{9215BD74-A3FE-8D41-A5F8-7391B7541C41}" type="slidenum">
              <a:rPr lang="en-US" smtClean="0"/>
              <a:t>123</a:t>
            </a:fld>
            <a:endParaRPr lang="en-US"/>
          </a:p>
        </p:txBody>
      </p:sp>
    </p:spTree>
    <p:extLst>
      <p:ext uri="{BB962C8B-B14F-4D97-AF65-F5344CB8AC3E}">
        <p14:creationId xmlns:p14="http://schemas.microsoft.com/office/powerpoint/2010/main" val="30847223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Read disturbance bitflips have significant system-level implications because they break memory isolation.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dirty="0"/>
              <a:t>Even activating a single DRAM row disturbs the data integrity of </a:t>
            </a:r>
            <a:r>
              <a:rPr lang="en-US" dirty="0" err="1"/>
              <a:t>ther</a:t>
            </a:r>
            <a:r>
              <a:rPr lang="en-US" dirty="0"/>
              <a:t> </a:t>
            </a:r>
            <a:r>
              <a:rPr lang="en-US" dirty="0" err="1"/>
              <a:t>unaccessed</a:t>
            </a:r>
            <a:r>
              <a:rPr lang="en-US" dirty="0"/>
              <a:t> DRAM rows.</a:t>
            </a:r>
          </a:p>
          <a:p>
            <a:endParaRPr lang="en-US" dirty="0"/>
          </a:p>
          <a:p>
            <a:r>
              <a:rPr lang="en-US" b="1" dirty="0"/>
              <a:t>[CLICK]</a:t>
            </a:r>
            <a:r>
              <a:rPr lang="en-US" dirty="0"/>
              <a:t> A prominent example of read disturbance is </a:t>
            </a:r>
            <a:r>
              <a:rPr lang="en-US" dirty="0" err="1"/>
              <a:t>RowHammer</a:t>
            </a:r>
            <a:r>
              <a:rPr lang="en-US" dirty="0"/>
              <a:t>.</a:t>
            </a:r>
          </a:p>
          <a:p>
            <a:endParaRPr lang="en-US" dirty="0"/>
          </a:p>
          <a:p>
            <a:r>
              <a:rPr lang="en-GB" b="1" dirty="0"/>
              <a:t>[CLICKx9]</a:t>
            </a:r>
            <a:r>
              <a:rPr lang="en-GB" dirty="0"/>
              <a:t> Repeatedly activating and closing a DRAM row many times causes </a:t>
            </a:r>
            <a:r>
              <a:rPr lang="en-GB" dirty="0" err="1"/>
              <a:t>RowHammer</a:t>
            </a:r>
            <a:r>
              <a:rPr lang="en-GB" dirty="0"/>
              <a:t> bitflips in adjacent rows</a:t>
            </a:r>
          </a:p>
          <a:p>
            <a:endParaRPr lang="en-GB" dirty="0"/>
          </a:p>
          <a:p>
            <a:r>
              <a:rPr lang="en-GB" dirty="0"/>
              <a:t>We call the repeatedly activated row the aggressor row and the rows that have bitflips victim rows.</a:t>
            </a:r>
          </a:p>
          <a:p>
            <a:endParaRPr lang="en-CH" dirty="0"/>
          </a:p>
        </p:txBody>
      </p:sp>
      <p:sp>
        <p:nvSpPr>
          <p:cNvPr id="4" name="Slide Number Placeholder 3"/>
          <p:cNvSpPr>
            <a:spLocks noGrp="1"/>
          </p:cNvSpPr>
          <p:nvPr>
            <p:ph type="sldNum" sz="quarter" idx="5"/>
          </p:nvPr>
        </p:nvSpPr>
        <p:spPr/>
        <p:txBody>
          <a:bodyPr/>
          <a:lstStyle/>
          <a:p>
            <a:fld id="{9215BD74-A3FE-8D41-A5F8-7391B7541C41}" type="slidenum">
              <a:rPr lang="en-US" smtClean="0"/>
              <a:t>124</a:t>
            </a:fld>
            <a:endParaRPr lang="en-US"/>
          </a:p>
        </p:txBody>
      </p:sp>
    </p:spTree>
    <p:extLst>
      <p:ext uri="{BB962C8B-B14F-4D97-AF65-F5344CB8AC3E}">
        <p14:creationId xmlns:p14="http://schemas.microsoft.com/office/powerpoint/2010/main" val="180083256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9215BD74-A3FE-8D41-A5F8-7391B7541C41}" type="slidenum">
              <a:rPr lang="en-US" smtClean="0"/>
              <a:t>125</a:t>
            </a:fld>
            <a:endParaRPr lang="en-US"/>
          </a:p>
        </p:txBody>
      </p:sp>
    </p:spTree>
    <p:extLst>
      <p:ext uri="{BB962C8B-B14F-4D97-AF65-F5344CB8AC3E}">
        <p14:creationId xmlns:p14="http://schemas.microsoft.com/office/powerpoint/2010/main" val="208778944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We test 316 DDR4 chips from four major DRAM manufacturers, </a:t>
            </a:r>
          </a:p>
          <a:p>
            <a:r>
              <a:rPr lang="en-US" dirty="0"/>
              <a:t>[CLICK] covering different die densities and revisions</a:t>
            </a:r>
            <a:endParaRPr lang="en-CH" dirty="0"/>
          </a:p>
        </p:txBody>
      </p:sp>
      <p:sp>
        <p:nvSpPr>
          <p:cNvPr id="5" name="Slayt Numarası Yer Tutucusu 4">
            <a:extLst>
              <a:ext uri="{FF2B5EF4-FFF2-40B4-BE49-F238E27FC236}">
                <a16:creationId xmlns:a16="http://schemas.microsoft.com/office/drawing/2014/main" id="{356D7060-3310-7338-E057-EF71108F03ED}"/>
              </a:ext>
            </a:extLst>
          </p:cNvPr>
          <p:cNvSpPr>
            <a:spLocks noGrp="1"/>
          </p:cNvSpPr>
          <p:nvPr>
            <p:ph type="sldNum" sz="quarter" idx="5"/>
          </p:nvPr>
        </p:nvSpPr>
        <p:spPr/>
        <p:txBody>
          <a:bodyPr/>
          <a:lstStyle/>
          <a:p>
            <a:fld id="{9215BD74-A3FE-8D41-A5F8-7391B7541C41}" type="slidenum">
              <a:rPr lang="en-US" smtClean="0"/>
              <a:t>126</a:t>
            </a:fld>
            <a:endParaRPr lang="en-US"/>
          </a:p>
        </p:txBody>
      </p:sp>
    </p:spTree>
    <p:extLst>
      <p:ext uri="{BB962C8B-B14F-4D97-AF65-F5344CB8AC3E}">
        <p14:creationId xmlns:p14="http://schemas.microsoft.com/office/powerpoint/2010/main" val="206180543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hammer using CoMRA access pattern, we use two versions of hammering: </a:t>
            </a:r>
          </a:p>
          <a:p>
            <a:endParaRPr lang="en-US" dirty="0"/>
          </a:p>
          <a:p>
            <a:r>
              <a:rPr lang="en-US" dirty="0"/>
              <a:t>[CLICK] First, double-sided where we sandwich a victim row </a:t>
            </a:r>
          </a:p>
          <a:p>
            <a:r>
              <a:rPr lang="en-US" dirty="0"/>
              <a:t>[CLICK] We adapt CoMRA to perform copy operation to sandwich a victim row for double-sided</a:t>
            </a:r>
          </a:p>
          <a:p>
            <a:endParaRPr lang="en-US" dirty="0"/>
          </a:p>
          <a:p>
            <a:r>
              <a:rPr lang="en-US" dirty="0"/>
              <a:t>[CLICK] Second, single-sided where a single aggressor row disturbs its neighboring victim rows</a:t>
            </a:r>
          </a:p>
          <a:p>
            <a:r>
              <a:rPr lang="en-US" dirty="0"/>
              <a:t>[CLICK] To perform single-sided CoMRA, we perform the copy operation between two rows that are far away from each other</a:t>
            </a:r>
            <a:endParaRPr lang="en-CH" dirty="0"/>
          </a:p>
        </p:txBody>
      </p:sp>
      <p:sp>
        <p:nvSpPr>
          <p:cNvPr id="4" name="Slide Number Placeholder 3"/>
          <p:cNvSpPr>
            <a:spLocks noGrp="1"/>
          </p:cNvSpPr>
          <p:nvPr>
            <p:ph type="sldNum" sz="quarter" idx="5"/>
          </p:nvPr>
        </p:nvSpPr>
        <p:spPr/>
        <p:txBody>
          <a:bodyPr/>
          <a:lstStyle/>
          <a:p>
            <a:fld id="{9215BD74-A3FE-8D41-A5F8-7391B7541C41}" type="slidenum">
              <a:rPr lang="en-US" smtClean="0"/>
              <a:t>127</a:t>
            </a:fld>
            <a:endParaRPr lang="en-US"/>
          </a:p>
        </p:txBody>
      </p:sp>
    </p:spTree>
    <p:extLst>
      <p:ext uri="{BB962C8B-B14F-4D97-AF65-F5344CB8AC3E}">
        <p14:creationId xmlns:p14="http://schemas.microsoft.com/office/powerpoint/2010/main" val="392529696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906EC7-BB04-016E-FD4A-11D80D9B42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5CCDFD-313B-EDE0-CE23-2BD8A14B7D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295E6E-DEDE-91A4-1787-6A54C1911B39}"/>
              </a:ext>
            </a:extLst>
          </p:cNvPr>
          <p:cNvSpPr>
            <a:spLocks noGrp="1"/>
          </p:cNvSpPr>
          <p:nvPr>
            <p:ph type="body" idx="1"/>
          </p:nvPr>
        </p:nvSpPr>
        <p:spPr/>
        <p:txBody>
          <a:bodyPr/>
          <a:lstStyle/>
          <a:p>
            <a:r>
              <a:rPr lang="en-US" dirty="0"/>
              <a:t>To evaluate the read disturbance vulnerability of DRAM chips, we use widely-adopted metric called </a:t>
            </a:r>
            <a:r>
              <a:rPr lang="en-US" dirty="0" err="1"/>
              <a:t>Hcfirst</a:t>
            </a:r>
            <a:endParaRPr lang="en-US" dirty="0"/>
          </a:p>
          <a:p>
            <a:endParaRPr lang="en-US" dirty="0"/>
          </a:p>
          <a:p>
            <a:r>
              <a:rPr lang="en-US" dirty="0"/>
              <a:t>[CLICK] which is the minimum hammer count required to induce the first bitflip and lower the </a:t>
            </a:r>
            <a:r>
              <a:rPr lang="en-US" dirty="0" err="1"/>
              <a:t>Hcfirst</a:t>
            </a:r>
            <a:r>
              <a:rPr lang="en-US" dirty="0"/>
              <a:t> worse the read disturbance is</a:t>
            </a:r>
          </a:p>
          <a:p>
            <a:r>
              <a:rPr lang="en-US" dirty="0"/>
              <a:t>[CLICK] Here we have a double sided scenario where we sandwich a victim row</a:t>
            </a:r>
          </a:p>
          <a:p>
            <a:r>
              <a:rPr lang="en-US" dirty="0"/>
              <a:t>[CLICK] We count one </a:t>
            </a:r>
            <a:r>
              <a:rPr lang="en-US" dirty="0" err="1"/>
              <a:t>CoMRa</a:t>
            </a:r>
            <a:r>
              <a:rPr lang="en-US" dirty="0"/>
              <a:t> operation, ACT-PRE-ACT as 1 Hammer and we record bitflips in victim</a:t>
            </a:r>
            <a:endParaRPr lang="en-CH" dirty="0"/>
          </a:p>
        </p:txBody>
      </p:sp>
      <p:sp>
        <p:nvSpPr>
          <p:cNvPr id="4" name="Slide Number Placeholder 3">
            <a:extLst>
              <a:ext uri="{FF2B5EF4-FFF2-40B4-BE49-F238E27FC236}">
                <a16:creationId xmlns:a16="http://schemas.microsoft.com/office/drawing/2014/main" id="{6DE70651-606E-7DDD-521E-3D0131551EF5}"/>
              </a:ext>
            </a:extLst>
          </p:cNvPr>
          <p:cNvSpPr>
            <a:spLocks noGrp="1"/>
          </p:cNvSpPr>
          <p:nvPr>
            <p:ph type="sldNum" sz="quarter" idx="5"/>
          </p:nvPr>
        </p:nvSpPr>
        <p:spPr/>
        <p:txBody>
          <a:bodyPr/>
          <a:lstStyle/>
          <a:p>
            <a:fld id="{9215BD74-A3FE-8D41-A5F8-7391B7541C41}" type="slidenum">
              <a:rPr lang="en-US" smtClean="0"/>
              <a:t>128</a:t>
            </a:fld>
            <a:endParaRPr lang="en-US"/>
          </a:p>
        </p:txBody>
      </p:sp>
    </p:spTree>
    <p:extLst>
      <p:ext uri="{BB962C8B-B14F-4D97-AF65-F5344CB8AC3E}">
        <p14:creationId xmlns:p14="http://schemas.microsoft.com/office/powerpoint/2010/main" val="91306806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15BD74-A3FE-8D41-A5F8-7391B7541C41}" type="slidenum">
              <a:rPr lang="en-US" smtClean="0"/>
              <a:t>129</a:t>
            </a:fld>
            <a:endParaRPr lang="en-US"/>
          </a:p>
        </p:txBody>
      </p:sp>
    </p:spTree>
    <p:extLst>
      <p:ext uri="{BB962C8B-B14F-4D97-AF65-F5344CB8AC3E}">
        <p14:creationId xmlns:p14="http://schemas.microsoft.com/office/powerpoint/2010/main" val="23631810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experiment,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t>
            </a:r>
          </a:p>
          <a:p>
            <a:r>
              <a:rPr lang="en-US" dirty="0"/>
              <a:t>we investigate how much </a:t>
            </a:r>
            <a:r>
              <a:rPr lang="en-US" dirty="0" err="1"/>
              <a:t>Hcfirst</a:t>
            </a:r>
            <a:r>
              <a:rPr lang="en-US" dirty="0"/>
              <a:t> changes when we perform CoMRA compared to </a:t>
            </a:r>
            <a:r>
              <a:rPr lang="en-US" dirty="0" err="1"/>
              <a:t>RowHammer</a:t>
            </a:r>
            <a:endParaRPr lang="en-US" dirty="0"/>
          </a:p>
          <a:p>
            <a:r>
              <a:rPr lang="en-US" dirty="0"/>
              <a:t>[CLICK] across all the tested DRAM rows sorted by reducing </a:t>
            </a:r>
            <a:r>
              <a:rPr lang="en-US" dirty="0" err="1"/>
              <a:t>Hcfirst</a:t>
            </a:r>
            <a:r>
              <a:rPr lang="en-US" dirty="0"/>
              <a:t> changes value on the x-axis.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Each curve in this plot represents a different DRAM vendor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let me walk through what this plot represents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X-axis from P1 to P100 shows 99% of the tested rows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Similarly, from P50 to P100 represents 50% of the tested rows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t>
            </a:r>
            <a:r>
              <a:rPr lang="en-US" dirty="0" err="1"/>
              <a:t>Hcfirst</a:t>
            </a:r>
            <a:r>
              <a:rPr lang="en-US" dirty="0"/>
              <a:t> change of -50 means </a:t>
            </a:r>
            <a:r>
              <a:rPr lang="en-US" dirty="0" err="1"/>
              <a:t>Hcfirst</a:t>
            </a:r>
            <a:r>
              <a:rPr lang="en-US" dirty="0"/>
              <a:t> reduction of 50%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example, a victim row has </a:t>
            </a:r>
            <a:r>
              <a:rPr lang="en-US" dirty="0" err="1"/>
              <a:t>Hcfirst</a:t>
            </a:r>
            <a:r>
              <a:rPr lang="en-US" dirty="0"/>
              <a:t> of 100 for </a:t>
            </a:r>
            <a:r>
              <a:rPr lang="en-US" dirty="0" err="1"/>
              <a:t>RowHammer</a:t>
            </a:r>
            <a:r>
              <a:rPr lang="en-US" dirty="0"/>
              <a:t> while having 50 for CoMRA</a:t>
            </a:r>
          </a:p>
          <a:p>
            <a:endParaRPr lang="en-US" dirty="0"/>
          </a:p>
        </p:txBody>
      </p:sp>
      <p:sp>
        <p:nvSpPr>
          <p:cNvPr id="4" name="Slide Number Placeholder 3"/>
          <p:cNvSpPr>
            <a:spLocks noGrp="1"/>
          </p:cNvSpPr>
          <p:nvPr>
            <p:ph type="sldNum" sz="quarter" idx="5"/>
          </p:nvPr>
        </p:nvSpPr>
        <p:spPr/>
        <p:txBody>
          <a:bodyPr/>
          <a:lstStyle/>
          <a:p>
            <a:fld id="{9215BD74-A3FE-8D41-A5F8-7391B7541C41}" type="slidenum">
              <a:rPr lang="en-US" smtClean="0"/>
              <a:t>130</a:t>
            </a:fld>
            <a:endParaRPr lang="en-US"/>
          </a:p>
        </p:txBody>
      </p:sp>
    </p:spTree>
    <p:extLst>
      <p:ext uri="{BB962C8B-B14F-4D97-AF65-F5344CB8AC3E}">
        <p14:creationId xmlns:p14="http://schemas.microsoft.com/office/powerpoint/2010/main" val="258391825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307A2-6199-3022-27C4-217B627471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B9F522-4790-ECF5-BB96-B2F910B177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093716-B206-6549-865D-E7359B64333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9A1DEB9-8136-6416-1D95-52735EE186AD}"/>
              </a:ext>
            </a:extLst>
          </p:cNvPr>
          <p:cNvSpPr>
            <a:spLocks noGrp="1"/>
          </p:cNvSpPr>
          <p:nvPr>
            <p:ph type="sldNum" sz="quarter" idx="5"/>
          </p:nvPr>
        </p:nvSpPr>
        <p:spPr/>
        <p:txBody>
          <a:bodyPr/>
          <a:lstStyle/>
          <a:p>
            <a:fld id="{9215BD74-A3FE-8D41-A5F8-7391B7541C41}" type="slidenum">
              <a:rPr lang="en-US" smtClean="0"/>
              <a:t>131</a:t>
            </a:fld>
            <a:endParaRPr lang="en-US"/>
          </a:p>
        </p:txBody>
      </p:sp>
    </p:spTree>
    <p:extLst>
      <p:ext uri="{BB962C8B-B14F-4D97-AF65-F5344CB8AC3E}">
        <p14:creationId xmlns:p14="http://schemas.microsoft.com/office/powerpoint/2010/main" val="41060397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294E5-3589-4D9C-0206-BAF66984723D}"/>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8CA70A7E-A743-9C26-A301-E196B2BE54CF}"/>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7123E592-A1FF-3312-4CA9-A75D6104ED3F}"/>
              </a:ext>
            </a:extLst>
          </p:cNvPr>
          <p:cNvSpPr>
            <a:spLocks noGrp="1"/>
          </p:cNvSpPr>
          <p:nvPr>
            <p:ph type="body" idx="1"/>
          </p:nvPr>
        </p:nvSpPr>
        <p:spPr/>
        <p:txBody>
          <a:bodyPr/>
          <a:lstStyle/>
          <a:p>
            <a:r>
              <a:rPr lang="en-US"/>
              <a:t>Our key observation is activating two rows in quick succession can simultaneously activate many rows in a subarray</a:t>
            </a:r>
          </a:p>
          <a:p>
            <a:endParaRPr lang="en-US"/>
          </a:p>
          <a:p>
            <a:r>
              <a:rPr lang="en-US"/>
              <a:t>[CLICK] You may remember this pictorial example where Row A and Row B is in Subarray X.</a:t>
            </a:r>
          </a:p>
          <a:p>
            <a:endParaRPr lang="en-US"/>
          </a:p>
          <a:p>
            <a:r>
              <a:rPr lang="en-US"/>
              <a:t>[CLICK] When we respect to the timing parameters between ACT and PRE and PRE and ACT</a:t>
            </a:r>
          </a:p>
          <a:p>
            <a:r>
              <a:rPr lang="en-US"/>
              <a:t>[CLICK] we activate a single row at a time.</a:t>
            </a:r>
          </a:p>
          <a:p>
            <a:endParaRPr lang="en-US"/>
          </a:p>
          <a:p>
            <a:r>
              <a:rPr lang="en-US"/>
              <a:t>[CLICK] However, when we greatly violate these timing parameters, we observe that we can activate many rows at once in the same subarray</a:t>
            </a:r>
          </a:p>
        </p:txBody>
      </p:sp>
      <p:sp>
        <p:nvSpPr>
          <p:cNvPr id="4" name="Slayt Numarası Yer Tutucusu 3">
            <a:extLst>
              <a:ext uri="{FF2B5EF4-FFF2-40B4-BE49-F238E27FC236}">
                <a16:creationId xmlns:a16="http://schemas.microsoft.com/office/drawing/2014/main" id="{C33A3B74-E618-B300-1755-F08D8C36D9C7}"/>
              </a:ext>
            </a:extLst>
          </p:cNvPr>
          <p:cNvSpPr>
            <a:spLocks noGrp="1"/>
          </p:cNvSpPr>
          <p:nvPr>
            <p:ph type="sldNum" sz="quarter" idx="5"/>
          </p:nvPr>
        </p:nvSpPr>
        <p:spPr/>
        <p:txBody>
          <a:bodyPr/>
          <a:lstStyle/>
          <a:p>
            <a:fld id="{9215BD74-A3FE-8D41-A5F8-7391B7541C41}" type="slidenum">
              <a:rPr lang="en-US" smtClean="0"/>
              <a:t>132</a:t>
            </a:fld>
            <a:endParaRPr lang="en-US"/>
          </a:p>
        </p:txBody>
      </p:sp>
    </p:spTree>
    <p:extLst>
      <p:ext uri="{BB962C8B-B14F-4D97-AF65-F5344CB8AC3E}">
        <p14:creationId xmlns:p14="http://schemas.microsoft.com/office/powerpoint/2010/main" val="91841074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protect their DRAM chips against RowHammer, DRAM vendors currently implement proprietary RowHammer mitigation mechanisms typically called Target Row Refresh or (TRR)</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The key idea of TRR is to refresh nearby rows upon detecting an aggressor row</a:t>
            </a:r>
          </a:p>
          <a:p>
            <a:endParaRPr lang="en-US" dirty="0"/>
          </a:p>
          <a:p>
            <a:r>
              <a:rPr lang="en-US" dirty="0"/>
              <a:t>[CLICK] We demonstrate how TRR operates at a high-level.</a:t>
            </a:r>
          </a:p>
          <a:p>
            <a:r>
              <a:rPr lang="en-US" dirty="0"/>
              <a:t>[CLICK] The TRR mechanism detects [CLICK] an aggressor row as a result of [CLICK] repeatedly activating and precharging the same row. [CLICK]</a:t>
            </a:r>
          </a:p>
          <a:p>
            <a:r>
              <a:rPr lang="en-US" dirty="0"/>
              <a:t>[CLICK] To protect the neighbor victim rows from experiencing RowHammer bit flips, [CLICK] TRR refreshes the victim rows by performing TRR-induced refresh operations. TRR refreshes victim rows by piggybacking TRR-induced refreshes to the REFRESH commands that the memory controller periodically issues.</a:t>
            </a:r>
          </a:p>
          <a:p>
            <a:endParaRPr lang="en-CH" dirty="0"/>
          </a:p>
        </p:txBody>
      </p:sp>
      <p:sp>
        <p:nvSpPr>
          <p:cNvPr id="4" name="Slide Number Placeholder 3"/>
          <p:cNvSpPr>
            <a:spLocks noGrp="1"/>
          </p:cNvSpPr>
          <p:nvPr>
            <p:ph type="sldNum" sz="quarter" idx="5"/>
          </p:nvPr>
        </p:nvSpPr>
        <p:spPr/>
        <p:txBody>
          <a:bodyPr/>
          <a:lstStyle/>
          <a:p>
            <a:fld id="{EF7F79D3-8C36-4CB5-B03B-F440DA7B71AF}" type="slidenum">
              <a:rPr lang="en-US" smtClean="0"/>
              <a:t>138</a:t>
            </a:fld>
            <a:endParaRPr lang="en-US"/>
          </a:p>
        </p:txBody>
      </p:sp>
    </p:spTree>
    <p:extLst>
      <p:ext uri="{BB962C8B-B14F-4D97-AF65-F5344CB8AC3E}">
        <p14:creationId xmlns:p14="http://schemas.microsoft.com/office/powerpoint/2010/main" val="328430798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286A3D-8234-D13E-D8D1-CD28D3E574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73B43B-7761-DAD0-BD5E-60094B7AC9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3019F7-32FC-B862-66EB-A5EFD95C028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We have more content in the paper, including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a:t>
            </a:r>
          </a:p>
          <a:p>
            <a:endParaRPr lang="en-CH" dirty="0"/>
          </a:p>
        </p:txBody>
      </p:sp>
      <p:sp>
        <p:nvSpPr>
          <p:cNvPr id="4" name="Slide Number Placeholder 3">
            <a:extLst>
              <a:ext uri="{FF2B5EF4-FFF2-40B4-BE49-F238E27FC236}">
                <a16:creationId xmlns:a16="http://schemas.microsoft.com/office/drawing/2014/main" id="{757CA538-50A5-0459-AAAA-4BA53F69455A}"/>
              </a:ext>
            </a:extLst>
          </p:cNvPr>
          <p:cNvSpPr>
            <a:spLocks noGrp="1"/>
          </p:cNvSpPr>
          <p:nvPr>
            <p:ph type="sldNum" sz="quarter" idx="5"/>
          </p:nvPr>
        </p:nvSpPr>
        <p:spPr/>
        <p:txBody>
          <a:bodyPr/>
          <a:lstStyle/>
          <a:p>
            <a:fld id="{9215BD74-A3FE-8D41-A5F8-7391B7541C41}" type="slidenum">
              <a:rPr lang="en-US" smtClean="0"/>
              <a:t>146</a:t>
            </a:fld>
            <a:endParaRPr lang="en-US"/>
          </a:p>
        </p:txBody>
      </p:sp>
    </p:spTree>
    <p:extLst>
      <p:ext uri="{BB962C8B-B14F-4D97-AF65-F5344CB8AC3E}">
        <p14:creationId xmlns:p14="http://schemas.microsoft.com/office/powerpoint/2010/main" val="262693355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7BD177-36BD-677E-509D-831DAAA955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FA2E74-2FD9-DDD0-DE07-9D1A2166D9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97C9D8-0A71-0171-812D-C52C810CF62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The extended version of our study is available on </a:t>
            </a:r>
            <a:r>
              <a:rPr lang="en-US" b="0" baseline="0" dirty="0" err="1"/>
              <a:t>arxiv</a:t>
            </a:r>
            <a:endParaRPr lang="en-US" b="0" baseline="0" dirty="0"/>
          </a:p>
          <a:p>
            <a:endParaRPr lang="en-CH" dirty="0"/>
          </a:p>
        </p:txBody>
      </p:sp>
      <p:sp>
        <p:nvSpPr>
          <p:cNvPr id="4" name="Slide Number Placeholder 3">
            <a:extLst>
              <a:ext uri="{FF2B5EF4-FFF2-40B4-BE49-F238E27FC236}">
                <a16:creationId xmlns:a16="http://schemas.microsoft.com/office/drawing/2014/main" id="{D91886A2-92B2-8B23-7CD4-74EB6D7B3C35}"/>
              </a:ext>
            </a:extLst>
          </p:cNvPr>
          <p:cNvSpPr>
            <a:spLocks noGrp="1"/>
          </p:cNvSpPr>
          <p:nvPr>
            <p:ph type="sldNum" sz="quarter" idx="5"/>
          </p:nvPr>
        </p:nvSpPr>
        <p:spPr/>
        <p:txBody>
          <a:bodyPr/>
          <a:lstStyle/>
          <a:p>
            <a:fld id="{9215BD74-A3FE-8D41-A5F8-7391B7541C41}" type="slidenum">
              <a:rPr lang="en-US" smtClean="0"/>
              <a:t>147</a:t>
            </a:fld>
            <a:endParaRPr lang="en-US"/>
          </a:p>
        </p:txBody>
      </p:sp>
    </p:spTree>
    <p:extLst>
      <p:ext uri="{BB962C8B-B14F-4D97-AF65-F5344CB8AC3E}">
        <p14:creationId xmlns:p14="http://schemas.microsoft.com/office/powerpoint/2010/main" val="236301009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4E025-1F41-1571-633C-811EA9FE18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1EFB34-A714-D897-66B4-30B7DEBB1F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A2E79A-4AAF-AF9C-17A0-DA9315FCE57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Hello, I am Ismail Emir Yuksel.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will be presenting our work, </a:t>
            </a:r>
            <a:r>
              <a:rPr lang="en-US" sz="1200" b="1" i="1" dirty="0">
                <a:solidFill>
                  <a:schemeClr val="bg1"/>
                </a:solidFill>
              </a:rPr>
              <a:t>Simultaneous Many-Row Activation in Off-the-Shelf DRAM Chips</a:t>
            </a:r>
            <a:endParaRPr lang="en-US" baseline="0" dirty="0"/>
          </a:p>
        </p:txBody>
      </p:sp>
      <p:sp>
        <p:nvSpPr>
          <p:cNvPr id="5" name="Slayt Numarası Yer Tutucusu 4">
            <a:extLst>
              <a:ext uri="{FF2B5EF4-FFF2-40B4-BE49-F238E27FC236}">
                <a16:creationId xmlns:a16="http://schemas.microsoft.com/office/drawing/2014/main" id="{CFD138FA-F683-7847-A6A0-3C5CBBED9B5D}"/>
              </a:ext>
            </a:extLst>
          </p:cNvPr>
          <p:cNvSpPr>
            <a:spLocks noGrp="1"/>
          </p:cNvSpPr>
          <p:nvPr>
            <p:ph type="sldNum" sz="quarter" idx="5"/>
          </p:nvPr>
        </p:nvSpPr>
        <p:spPr/>
        <p:txBody>
          <a:bodyPr/>
          <a:lstStyle/>
          <a:p>
            <a:fld id="{9215BD74-A3FE-8D41-A5F8-7391B7541C41}" type="slidenum">
              <a:rPr lang="en-US" smtClean="0"/>
              <a:t>148</a:t>
            </a:fld>
            <a:endParaRPr lang="en-US"/>
          </a:p>
        </p:txBody>
      </p:sp>
    </p:spTree>
    <p:extLst>
      <p:ext uri="{BB962C8B-B14F-4D97-AF65-F5344CB8AC3E}">
        <p14:creationId xmlns:p14="http://schemas.microsoft.com/office/powerpoint/2010/main" val="19679515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alpha val="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37D21-5C65-774B-5797-D7198375AF67}"/>
              </a:ext>
            </a:extLst>
          </p:cNvPr>
          <p:cNvSpPr>
            <a:spLocks noGrp="1"/>
          </p:cNvSpPr>
          <p:nvPr>
            <p:ph type="ctrTitle"/>
          </p:nvPr>
        </p:nvSpPr>
        <p:spPr>
          <a:xfrm>
            <a:off x="0" y="0"/>
            <a:ext cx="9144000" cy="3509963"/>
          </a:xfrm>
          <a:prstGeom prst="rect">
            <a:avLst/>
          </a:prstGeom>
          <a:solidFill>
            <a:schemeClr val="accent5">
              <a:lumMod val="20000"/>
              <a:lumOff val="80000"/>
            </a:schemeClr>
          </a:solidFill>
        </p:spPr>
        <p:txBody>
          <a:bodyPr anchor="ctr"/>
          <a:lstStyle>
            <a:lvl1pPr algn="ctr">
              <a:defRPr sz="6000" b="1"/>
            </a:lvl1pPr>
          </a:lstStyle>
          <a:p>
            <a:r>
              <a:rPr lang="en-GB" dirty="0"/>
              <a:t>Click to edit Master title style</a:t>
            </a:r>
            <a:endParaRPr lang="en-CH" dirty="0"/>
          </a:p>
        </p:txBody>
      </p:sp>
      <p:sp>
        <p:nvSpPr>
          <p:cNvPr id="3" name="Subtitle 2">
            <a:extLst>
              <a:ext uri="{FF2B5EF4-FFF2-40B4-BE49-F238E27FC236}">
                <a16:creationId xmlns:a16="http://schemas.microsoft.com/office/drawing/2014/main" id="{5D54458E-F726-4C13-4CA5-38BBFBA77E1B}"/>
              </a:ext>
            </a:extLst>
          </p:cNvPr>
          <p:cNvSpPr>
            <a:spLocks noGrp="1"/>
          </p:cNvSpPr>
          <p:nvPr>
            <p:ph type="subTitle" idx="1"/>
          </p:nvPr>
        </p:nvSpPr>
        <p:spPr>
          <a:xfrm>
            <a:off x="0" y="4309240"/>
            <a:ext cx="9144000" cy="948559"/>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CH" dirty="0"/>
          </a:p>
        </p:txBody>
      </p:sp>
    </p:spTree>
    <p:extLst>
      <p:ext uri="{BB962C8B-B14F-4D97-AF65-F5344CB8AC3E}">
        <p14:creationId xmlns:p14="http://schemas.microsoft.com/office/powerpoint/2010/main" val="21569113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5510203-4A38-BEC5-17AE-4137FEB589AA}"/>
              </a:ext>
            </a:extLst>
          </p:cNvPr>
          <p:cNvSpPr/>
          <p:nvPr userDrawn="1"/>
        </p:nvSpPr>
        <p:spPr>
          <a:xfrm>
            <a:off x="0" y="0"/>
            <a:ext cx="9144000" cy="770467"/>
          </a:xfrm>
          <a:prstGeom prst="rect">
            <a:avLst/>
          </a:prstGeom>
          <a:solidFill>
            <a:srgbClr val="E8E2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4" name="Title 1">
            <a:extLst>
              <a:ext uri="{FF2B5EF4-FFF2-40B4-BE49-F238E27FC236}">
                <a16:creationId xmlns:a16="http://schemas.microsoft.com/office/drawing/2014/main" id="{A5C14D87-C1A1-9B34-F9EE-C16B2703A155}"/>
              </a:ext>
            </a:extLst>
          </p:cNvPr>
          <p:cNvSpPr>
            <a:spLocks noGrp="1"/>
          </p:cNvSpPr>
          <p:nvPr>
            <p:ph type="title"/>
          </p:nvPr>
        </p:nvSpPr>
        <p:spPr>
          <a:xfrm>
            <a:off x="0" y="0"/>
            <a:ext cx="9143999" cy="770467"/>
          </a:xfrm>
          <a:prstGeom prst="rect">
            <a:avLst/>
          </a:prstGeom>
        </p:spPr>
        <p:txBody>
          <a:bodyPr anchor="ctr"/>
          <a:lstStyle>
            <a:lvl1pPr>
              <a:lnSpc>
                <a:spcPct val="100000"/>
              </a:lnSpc>
              <a:spcAft>
                <a:spcPts val="600"/>
              </a:spcAft>
              <a:defRPr sz="4400" b="1">
                <a:solidFill>
                  <a:schemeClr val="accent5"/>
                </a:solidFill>
                <a:latin typeface="+mj-lt"/>
                <a:cs typeface="Segoe UI" panose="020B0502040204020203" pitchFamily="34" charset="0"/>
              </a:defRPr>
            </a:lvl1pPr>
          </a:lstStyle>
          <a:p>
            <a:r>
              <a:rPr lang="en-US" dirty="0"/>
              <a:t>Click to edit Master title style</a:t>
            </a:r>
          </a:p>
        </p:txBody>
      </p:sp>
      <p:sp>
        <p:nvSpPr>
          <p:cNvPr id="15" name="Content Placeholder 2">
            <a:extLst>
              <a:ext uri="{FF2B5EF4-FFF2-40B4-BE49-F238E27FC236}">
                <a16:creationId xmlns:a16="http://schemas.microsoft.com/office/drawing/2014/main" id="{290E273E-82D5-A23A-8D54-5E0202853CDA}"/>
              </a:ext>
            </a:extLst>
          </p:cNvPr>
          <p:cNvSpPr>
            <a:spLocks noGrp="1"/>
          </p:cNvSpPr>
          <p:nvPr>
            <p:ph idx="1" hasCustomPrompt="1"/>
          </p:nvPr>
        </p:nvSpPr>
        <p:spPr>
          <a:xfrm>
            <a:off x="0" y="770468"/>
            <a:ext cx="9143999" cy="5585248"/>
          </a:xfrm>
          <a:prstGeom prst="rect">
            <a:avLst/>
          </a:prstGeom>
        </p:spPr>
        <p:txBody>
          <a:bodyPr/>
          <a:lstStyle>
            <a:lvl1pPr marL="177800" indent="-177800">
              <a:buFont typeface="Arial" panose="020B0604020202020204" pitchFamily="34" charset="0"/>
              <a:buChar char="•"/>
              <a:tabLst/>
              <a:defRPr sz="2400">
                <a:latin typeface="+mn-lt"/>
              </a:defRPr>
            </a:lvl1pPr>
            <a:lvl2pPr marL="133350" indent="-133350">
              <a:buFont typeface="Wingdings" panose="05000000000000000000" pitchFamily="2" charset="2"/>
              <a:buChar char="§"/>
              <a:tabLst/>
              <a:defRPr sz="2000">
                <a:latin typeface="Cambria" panose="02040503050406030204" pitchFamily="18" charset="0"/>
              </a:defRPr>
            </a:lvl2pPr>
            <a:lvl3pPr marL="533400" indent="-177800">
              <a:buFont typeface="Arial" panose="020B0604020202020204" pitchFamily="34" charset="0"/>
              <a:buChar char="•"/>
              <a:tabLst/>
              <a:defRPr sz="2400">
                <a:latin typeface="+mn-lt"/>
              </a:defRPr>
            </a:lvl3pPr>
            <a:lvl4pPr marL="895350" indent="-177800">
              <a:buFont typeface="Arial" panose="020B0604020202020204" pitchFamily="34" charset="0"/>
              <a:buChar char="•"/>
              <a:defRPr sz="2400">
                <a:latin typeface="+mn-lt"/>
              </a:defRPr>
            </a:lvl4pPr>
            <a:lvl5pPr marL="1257300" indent="-182563">
              <a:buFont typeface="Arial" panose="020B0604020202020204" pitchFamily="34" charset="0"/>
              <a:buChar char="•"/>
              <a:defRPr sz="2400">
                <a:latin typeface="+mn-lt"/>
              </a:defRPr>
            </a:lvl5pPr>
          </a:lstStyle>
          <a:p>
            <a:pPr lvl="0"/>
            <a:r>
              <a:rPr lang="en-US" dirty="0"/>
              <a:t>Edit Master text styles</a:t>
            </a:r>
          </a:p>
          <a:p>
            <a:pPr lvl="2"/>
            <a:r>
              <a:rPr lang="en-US" dirty="0"/>
              <a:t>Second Level</a:t>
            </a:r>
          </a:p>
          <a:p>
            <a:pPr lvl="3"/>
            <a:r>
              <a:rPr lang="en-US" dirty="0"/>
              <a:t>Third Level</a:t>
            </a:r>
          </a:p>
          <a:p>
            <a:pPr lvl="4"/>
            <a:r>
              <a:rPr lang="en-US" dirty="0"/>
              <a:t>Fourth Level</a:t>
            </a:r>
          </a:p>
        </p:txBody>
      </p:sp>
      <p:sp>
        <p:nvSpPr>
          <p:cNvPr id="16" name="Slide Number Placeholder 5">
            <a:extLst>
              <a:ext uri="{FF2B5EF4-FFF2-40B4-BE49-F238E27FC236}">
                <a16:creationId xmlns:a16="http://schemas.microsoft.com/office/drawing/2014/main" id="{FCB3072D-8CA7-A209-38A9-5AA4CF94DBFD}"/>
              </a:ext>
            </a:extLst>
          </p:cNvPr>
          <p:cNvSpPr txBox="1">
            <a:spLocks/>
          </p:cNvSpPr>
          <p:nvPr userDrawn="1"/>
        </p:nvSpPr>
        <p:spPr>
          <a:xfrm>
            <a:off x="8153400" y="6457019"/>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schemeClr val="accent5"/>
                </a:solidFill>
                <a:latin typeface="+mj-lt"/>
              </a:rPr>
              <a:pPr/>
              <a:t>‹#›</a:t>
            </a:fld>
            <a:endParaRPr lang="en-US">
              <a:solidFill>
                <a:schemeClr val="accent5"/>
              </a:solidFill>
              <a:latin typeface="+mj-lt"/>
            </a:endParaRPr>
          </a:p>
        </p:txBody>
      </p:sp>
      <p:pic>
        <p:nvPicPr>
          <p:cNvPr id="17" name="Picture 16" descr="safari.png">
            <a:extLst>
              <a:ext uri="{FF2B5EF4-FFF2-40B4-BE49-F238E27FC236}">
                <a16:creationId xmlns:a16="http://schemas.microsoft.com/office/drawing/2014/main" id="{9DDDF654-98B5-AF26-6208-3475B0D4D394}"/>
              </a:ext>
            </a:extLst>
          </p:cNvPr>
          <p:cNvPicPr>
            <a:picLocks noChangeAspect="1"/>
          </p:cNvPicPr>
          <p:nvPr userDrawn="1"/>
        </p:nvPicPr>
        <p:blipFill>
          <a:blip r:embed="rId2" cstate="print"/>
          <a:stretch>
            <a:fillRect/>
          </a:stretch>
        </p:blipFill>
        <p:spPr>
          <a:xfrm>
            <a:off x="75991" y="6499732"/>
            <a:ext cx="1080120" cy="312522"/>
          </a:xfrm>
          <a:prstGeom prst="rect">
            <a:avLst/>
          </a:prstGeom>
        </p:spPr>
      </p:pic>
      <p:cxnSp>
        <p:nvCxnSpPr>
          <p:cNvPr id="18" name="Düz Bağlayıcı 5">
            <a:extLst>
              <a:ext uri="{FF2B5EF4-FFF2-40B4-BE49-F238E27FC236}">
                <a16:creationId xmlns:a16="http://schemas.microsoft.com/office/drawing/2014/main" id="{0A05A837-1A6D-BB93-E1A7-40C680CAFE53}"/>
              </a:ext>
            </a:extLst>
          </p:cNvPr>
          <p:cNvCxnSpPr/>
          <p:nvPr userDrawn="1"/>
        </p:nvCxnSpPr>
        <p:spPr>
          <a:xfrm>
            <a:off x="0" y="770467"/>
            <a:ext cx="9144000" cy="0"/>
          </a:xfrm>
          <a:prstGeom prst="line">
            <a:avLst/>
          </a:prstGeom>
          <a:ln w="44450">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5845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824627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134874"/>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3"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sv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mailto:ismail.yuksel@safari.ethz.ch"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7.pn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2.xml"/><Relationship Id="rId4" Type="http://schemas.openxmlformats.org/officeDocument/2006/relationships/image" Target="../media/image12.tiff"/></Relationships>
</file>

<file path=ppt/slides/_rels/slide14.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13.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2.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doi.org/10.1109/T-C.1969.222754" TargetMode="Externa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hyperlink" Target="https://safari.ethz.ch/architecture/fall2020/lib/exe/fetch.php?media=stone_logic_in_memory_1970.pdf" TargetMode="External"/><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21.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image" Target="../media/image22.tif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hyperlink" Target="https://people.inf.ethz.ch/omutlu/pub/ambit-bulk-bitwise-dram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ambit-bulk-bitwise-dram_micro17-lightning-talk.pdf" TargetMode="External"/><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2.xml"/><Relationship Id="rId6" Type="http://schemas.openxmlformats.org/officeDocument/2006/relationships/hyperlink" Target="https://people.inf.ethz.ch/omutlu/pub/ambit-bulk-bitwise-dram_micro17-lightning-talk.pptx" TargetMode="External"/><Relationship Id="rId5" Type="http://schemas.openxmlformats.org/officeDocument/2006/relationships/hyperlink" Target="https://people.inf.ethz.ch/omutlu/pub/ambit-bulk-bitwise-dram_micro17-talk.pdf" TargetMode="External"/><Relationship Id="rId10" Type="http://schemas.openxmlformats.org/officeDocument/2006/relationships/image" Target="../media/image24.tiff"/><Relationship Id="rId4" Type="http://schemas.openxmlformats.org/officeDocument/2006/relationships/hyperlink" Target="https://people.inf.ethz.ch/omutlu/pub/ambit-bulk-bitwise-dram_micro17-talk.pptx" TargetMode="External"/><Relationship Id="rId9" Type="http://schemas.openxmlformats.org/officeDocument/2006/relationships/hyperlink" Target="https://people.inf.ethz.ch/omutlu/pub/ambit-bulk-bitwise-dram_micro17-poster.pdf" TargetMode="External"/></Relationships>
</file>

<file path=ppt/slides/_rels/slide40.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2.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25.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900.png"/><Relationship Id="rId7" Type="http://schemas.openxmlformats.org/officeDocument/2006/relationships/image" Target="../media/image1510.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000.png"/><Relationship Id="rId5" Type="http://schemas.openxmlformats.org/officeDocument/2006/relationships/image" Target="../media/image1440.png"/><Relationship Id="rId4" Type="http://schemas.openxmlformats.org/officeDocument/2006/relationships/image" Target="../media/image1360.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2.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25.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hyperlink" Target="https://arxiv.org/pdf/2402.19080.pdf" TargetMode="Externa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taco.acm.org/" TargetMode="External"/><Relationship Id="rId2" Type="http://schemas.openxmlformats.org/officeDocument/2006/relationships/hyperlink" Target="https://arxiv.org/pdf/2207.13795" TargetMode="Externa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hyperlink" Target="https://doi.org/10.1145/3673653" TargetMode="External"/><Relationship Id="rId4" Type="http://schemas.openxmlformats.org/officeDocument/2006/relationships/hyperlink" Target="https://arxiv.org/abs/2207.13795" TargetMode="Externa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s://github.com/cmu-safari/pidram" TargetMode="External"/><Relationship Id="rId2" Type="http://schemas.openxmlformats.org/officeDocument/2006/relationships/hyperlink" Target="https://arxiv.org/pdf/2111.00082.pdf" TargetMode="Externa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hyperlink" Target="https://www.youtube.com/watch?v=qeukNs5XI3g&amp;t=4192s"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s://github.com/cmu-safari/pidram" TargetMode="External"/><Relationship Id="rId2" Type="http://schemas.openxmlformats.org/officeDocument/2006/relationships/hyperlink" Target="https://arxiv.org/pdf/2111.00082.pdf" TargetMode="External"/><Relationship Id="rId1" Type="http://schemas.openxmlformats.org/officeDocument/2006/relationships/slideLayout" Target="../slideLayouts/slideLayout2.xml"/><Relationship Id="rId5" Type="http://schemas.openxmlformats.org/officeDocument/2006/relationships/image" Target="../media/image33.jpg"/><Relationship Id="rId4" Type="http://schemas.openxmlformats.org/officeDocument/2006/relationships/hyperlink" Target="https://www.youtube.com/watch?v=qeukNs5XI3g&amp;t=4192s" TargetMode="External"/></Relationships>
</file>

<file path=ppt/slides/_rels/slide58.xml.rels><?xml version="1.0" encoding="UTF-8" standalone="yes"?>
<Relationships xmlns="http://schemas.openxmlformats.org/package/2006/relationships"><Relationship Id="rId3" Type="http://schemas.openxmlformats.org/officeDocument/2006/relationships/hyperlink" Target="https://github.com/cmu-safari/pidram" TargetMode="External"/><Relationship Id="rId2" Type="http://schemas.openxmlformats.org/officeDocument/2006/relationships/hyperlink" Target="https://arxiv.org/pdf/2111.00082.pdf" TargetMode="Externa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hyperlink" Target="https://www.youtube.com/watch?v=qeukNs5XI3g&amp;t=4192s" TargetMode="External"/></Relationships>
</file>

<file path=ppt/slides/_rels/slide59.xml.rels><?xml version="1.0" encoding="UTF-8" standalone="yes"?>
<Relationships xmlns="http://schemas.openxmlformats.org/package/2006/relationships"><Relationship Id="rId8" Type="http://schemas.openxmlformats.org/officeDocument/2006/relationships/hyperlink" Target="https://people.inf.ethz.ch/omutlu/pub/PiDRAM_comparch22-lecture-slides.pptx" TargetMode="External"/><Relationship Id="rId3" Type="http://schemas.openxmlformats.org/officeDocument/2006/relationships/hyperlink" Target="http://taco.acm.org/" TargetMode="External"/><Relationship Id="rId7" Type="http://schemas.openxmlformats.org/officeDocument/2006/relationships/hyperlink" Target="https://people.inf.ethz.ch/omutlu/pub/PiDRAM_hipeac23-talk.pdf" TargetMode="External"/><Relationship Id="rId12" Type="http://schemas.openxmlformats.org/officeDocument/2006/relationships/image" Target="../media/image35.png"/><Relationship Id="rId2" Type="http://schemas.openxmlformats.org/officeDocument/2006/relationships/hyperlink" Target="https://people.inf.ethz.ch/omutlu/pub/PiDRAM_taco23.pdf" TargetMode="External"/><Relationship Id="rId1" Type="http://schemas.openxmlformats.org/officeDocument/2006/relationships/slideLayout" Target="../slideLayouts/slideLayout2.xml"/><Relationship Id="rId6" Type="http://schemas.openxmlformats.org/officeDocument/2006/relationships/hyperlink" Target="https://people.inf.ethz.ch/omutlu/pub/PiDRAM_hipeac23-talk.pptx" TargetMode="External"/><Relationship Id="rId11" Type="http://schemas.openxmlformats.org/officeDocument/2006/relationships/hyperlink" Target="https://github.com/CMU-SAFARI/PiDRAM" TargetMode="External"/><Relationship Id="rId5" Type="http://schemas.openxmlformats.org/officeDocument/2006/relationships/hyperlink" Target="https://www.hipeac.net/2023/toulouse/" TargetMode="External"/><Relationship Id="rId10" Type="http://schemas.openxmlformats.org/officeDocument/2006/relationships/hyperlink" Target="https://www.youtube.com/watch?v=JyWxkeQA0W8" TargetMode="External"/><Relationship Id="rId4" Type="http://schemas.openxmlformats.org/officeDocument/2006/relationships/hyperlink" Target="https://arxiv.org/abs/2111.00082" TargetMode="External"/><Relationship Id="rId9" Type="http://schemas.openxmlformats.org/officeDocument/2006/relationships/hyperlink" Target="https://people.inf.ethz.ch/omutlu/pub/PiDRAM_comparch22-lecture-slides.pdf"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6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3.emf"/></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s://arxiv.org/pdf/2211.05838" TargetMode="External"/></Relationships>
</file>

<file path=ppt/slides/_rels/slide6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1.JPG"/></Relationships>
</file>

<file path=ppt/slides/_rels/slide7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44.svg"/></Relationships>
</file>

<file path=ppt/slides/_rels/slide85.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44.svg"/></Relationships>
</file>

<file path=ppt/slides/_rels/slide86.xml.rels><?xml version="1.0" encoding="UTF-8" standalone="yes"?>
<Relationships xmlns="http://schemas.openxmlformats.org/package/2006/relationships"><Relationship Id="rId3" Type="http://schemas.openxmlformats.org/officeDocument/2006/relationships/image" Target="../media/image47.sv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48.svg"/></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44.svg"/></Relationships>
</file>

<file path=ppt/slides/_rels/slide92.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44.svg"/></Relationships>
</file>

<file path=ppt/slides/_rels/slide93.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44.svg"/></Relationships>
</file>

<file path=ppt/slides/_rels/slide94.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44.svg"/></Relationships>
</file>

<file path=ppt/slides/_rels/slide95.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44.svg"/></Relationships>
</file>

<file path=ppt/slides/_rels/slide96.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44.svg"/></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61.xml"/><Relationship Id="rId1" Type="http://schemas.openxmlformats.org/officeDocument/2006/relationships/slideLayout" Target="../slideLayouts/slideLayout3.xml"/><Relationship Id="rId4" Type="http://schemas.openxmlformats.org/officeDocument/2006/relationships/image" Target="../media/image3.emf"/></Relationships>
</file>

<file path=ppt/slides/_rels/slide10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2.xml"/><Relationship Id="rId1" Type="http://schemas.openxmlformats.org/officeDocument/2006/relationships/slideLayout" Target="../slideLayouts/slideLayout3.xml"/><Relationship Id="rId6" Type="http://schemas.openxmlformats.org/officeDocument/2006/relationships/image" Target="../media/image53.png"/><Relationship Id="rId5" Type="http://schemas.openxmlformats.org/officeDocument/2006/relationships/image" Target="../media/image3.emf"/><Relationship Id="rId4" Type="http://schemas.openxmlformats.org/officeDocument/2006/relationships/image" Target="../media/image2.svg"/></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notesSlide" Target="../notesSlides/notesSlide68.xml"/><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image" Target="../media/image55.png"/></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76.xml"/><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53.png"/></Relationships>
</file>

<file path=ppt/slides/_rels/slide11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7.xml"/><Relationship Id="rId1" Type="http://schemas.openxmlformats.org/officeDocument/2006/relationships/slideLayout" Target="../slideLayouts/slideLayout3.xml"/><Relationship Id="rId6" Type="http://schemas.openxmlformats.org/officeDocument/2006/relationships/image" Target="../media/image62.png"/><Relationship Id="rId5" Type="http://schemas.openxmlformats.org/officeDocument/2006/relationships/image" Target="../media/image3.emf"/><Relationship Id="rId4" Type="http://schemas.openxmlformats.org/officeDocument/2006/relationships/image" Target="../media/image61.svg"/></Relationships>
</file>

<file path=ppt/slides/_rels/slide1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78.xml"/><Relationship Id="rId1" Type="http://schemas.openxmlformats.org/officeDocument/2006/relationships/slideLayout" Target="../slideLayouts/slideLayout3.xml"/><Relationship Id="rId4" Type="http://schemas.openxmlformats.org/officeDocument/2006/relationships/image" Target="../media/image3.emf"/></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notesSlide" Target="../notesSlides/notesSlide86.xml"/><Relationship Id="rId1" Type="http://schemas.openxmlformats.org/officeDocument/2006/relationships/slideLayout" Target="../slideLayouts/slideLayout2.xml"/><Relationship Id="rId5" Type="http://schemas.openxmlformats.org/officeDocument/2006/relationships/image" Target="../media/image47.svg"/><Relationship Id="rId4" Type="http://schemas.openxmlformats.org/officeDocument/2006/relationships/image" Target="../media/image44.svg"/></Relationships>
</file>

<file path=ppt/slides/_rels/slide128.xml.rels><?xml version="1.0" encoding="UTF-8" standalone="yes"?>
<Relationships xmlns="http://schemas.openxmlformats.org/package/2006/relationships"><Relationship Id="rId3" Type="http://schemas.openxmlformats.org/officeDocument/2006/relationships/image" Target="../media/image64.gif"/><Relationship Id="rId2" Type="http://schemas.openxmlformats.org/officeDocument/2006/relationships/notesSlide" Target="../notesSlides/notesSlide87.xml"/><Relationship Id="rId1" Type="http://schemas.openxmlformats.org/officeDocument/2006/relationships/slideLayout" Target="../slideLayouts/slideLayout2.xml"/><Relationship Id="rId6" Type="http://schemas.openxmlformats.org/officeDocument/2006/relationships/image" Target="../media/image44.svg"/><Relationship Id="rId5" Type="http://schemas.openxmlformats.org/officeDocument/2006/relationships/image" Target="../media/image47.svg"/><Relationship Id="rId4" Type="http://schemas.openxmlformats.org/officeDocument/2006/relationships/image" Target="../media/image54.svg"/></Relationships>
</file>

<file path=ppt/slides/_rels/slide12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notesSlide" Target="../notesSlides/notesSlide92.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70.svg"/><Relationship Id="rId4" Type="http://schemas.openxmlformats.org/officeDocument/2006/relationships/image" Target="../media/image69.svg"/></Relationships>
</file>

<file path=ppt/slides/_rels/slide139.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95.xml"/><Relationship Id="rId1" Type="http://schemas.openxmlformats.org/officeDocument/2006/relationships/slideLayout" Target="../slideLayouts/slideLayout3.xml"/><Relationship Id="rId4" Type="http://schemas.openxmlformats.org/officeDocument/2006/relationships/image" Target="../media/image3.emf"/></Relationships>
</file>

<file path=ppt/slides/_rels/slide14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sv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6EB6E-2E97-8EAC-B518-4AFBB201EE74}"/>
              </a:ext>
            </a:extLst>
          </p:cNvPr>
          <p:cNvSpPr>
            <a:spLocks noGrp="1"/>
          </p:cNvSpPr>
          <p:nvPr>
            <p:ph type="ctrTitle"/>
          </p:nvPr>
        </p:nvSpPr>
        <p:spPr/>
        <p:txBody>
          <a:bodyPr/>
          <a:lstStyle/>
          <a:p>
            <a:r>
              <a:rPr lang="en-US" altLang="en-US" sz="5400" dirty="0">
                <a:solidFill>
                  <a:schemeClr val="accent5"/>
                </a:solidFill>
                <a:ea typeface="ＭＳ Ｐゴシック" charset="-128"/>
              </a:rPr>
              <a:t>7</a:t>
            </a:r>
            <a:r>
              <a:rPr lang="en-US" altLang="en-US" sz="5400" baseline="30000" dirty="0">
                <a:solidFill>
                  <a:schemeClr val="accent5"/>
                </a:solidFill>
                <a:ea typeface="ＭＳ Ｐゴシック" charset="-128"/>
              </a:rPr>
              <a:t>th</a:t>
            </a:r>
            <a:r>
              <a:rPr lang="en-US" altLang="en-US" sz="5400" dirty="0">
                <a:solidFill>
                  <a:schemeClr val="accent5"/>
                </a:solidFill>
                <a:ea typeface="ＭＳ Ｐゴシック" charset="-128"/>
              </a:rPr>
              <a:t> Workshop on </a:t>
            </a:r>
            <a:br>
              <a:rPr lang="en-US" altLang="en-US" sz="5400" dirty="0">
                <a:solidFill>
                  <a:schemeClr val="accent5"/>
                </a:solidFill>
                <a:ea typeface="ＭＳ Ｐゴシック" charset="-128"/>
              </a:rPr>
            </a:br>
            <a:r>
              <a:rPr lang="en-US" altLang="en-US" sz="5400" dirty="0">
                <a:solidFill>
                  <a:schemeClr val="accent5"/>
                </a:solidFill>
                <a:ea typeface="ＭＳ Ｐゴシック" panose="020B0600070205080204" pitchFamily="34" charset="-128"/>
              </a:rPr>
              <a:t>Memory-Centric Computing</a:t>
            </a:r>
            <a:br>
              <a:rPr lang="en-US" altLang="en-US" sz="5400" dirty="0">
                <a:solidFill>
                  <a:srgbClr val="C00000"/>
                </a:solidFill>
                <a:ea typeface="ＭＳ Ｐゴシック" panose="020B0600070205080204" pitchFamily="34" charset="-128"/>
              </a:rPr>
            </a:br>
            <a:r>
              <a:rPr lang="en-US" altLang="en-US" sz="4800" dirty="0">
                <a:solidFill>
                  <a:schemeClr val="accent3"/>
                </a:solidFill>
                <a:ea typeface="ＭＳ Ｐゴシック" panose="020B0600070205080204" pitchFamily="34" charset="-128"/>
              </a:rPr>
              <a:t>Processing-Using-Memory </a:t>
            </a:r>
            <a:br>
              <a:rPr lang="en-US" altLang="en-US" sz="4800" dirty="0">
                <a:solidFill>
                  <a:schemeClr val="accent3"/>
                </a:solidFill>
                <a:ea typeface="ＭＳ Ｐゴシック" panose="020B0600070205080204" pitchFamily="34" charset="-128"/>
              </a:rPr>
            </a:br>
            <a:r>
              <a:rPr lang="en-US" altLang="en-US" sz="4800" dirty="0">
                <a:solidFill>
                  <a:schemeClr val="accent3"/>
                </a:solidFill>
                <a:ea typeface="ＭＳ Ｐゴシック" panose="020B0600070205080204" pitchFamily="34" charset="-128"/>
              </a:rPr>
              <a:t>in Real DRAM Chips</a:t>
            </a:r>
            <a:endParaRPr lang="en-CH" sz="6600" dirty="0">
              <a:solidFill>
                <a:schemeClr val="accent3"/>
              </a:solidFill>
            </a:endParaRPr>
          </a:p>
        </p:txBody>
      </p:sp>
      <p:sp>
        <p:nvSpPr>
          <p:cNvPr id="6" name="Rectangle 5">
            <a:extLst>
              <a:ext uri="{FF2B5EF4-FFF2-40B4-BE49-F238E27FC236}">
                <a16:creationId xmlns:a16="http://schemas.microsoft.com/office/drawing/2014/main" id="{67F21D3C-932C-2799-49C8-7153495DC442}"/>
              </a:ext>
            </a:extLst>
          </p:cNvPr>
          <p:cNvSpPr txBox="1">
            <a:spLocks noChangeArrowheads="1"/>
          </p:cNvSpPr>
          <p:nvPr/>
        </p:nvSpPr>
        <p:spPr bwMode="auto">
          <a:xfrm>
            <a:off x="647700" y="3509963"/>
            <a:ext cx="7848600" cy="2533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rtl="0" eaLnBrk="0" fontAlgn="base" hangingPunct="0">
              <a:spcBef>
                <a:spcPct val="20000"/>
              </a:spcBef>
              <a:spcAft>
                <a:spcPct val="0"/>
              </a:spcAft>
              <a:buClr>
                <a:schemeClr val="accent1"/>
              </a:buClr>
              <a:buSzPct val="65000"/>
              <a:buFont typeface="Wingdings" pitchFamily="2" charset="2"/>
              <a:buNone/>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r>
              <a:rPr kumimoji="0" lang="en-US" altLang="en-US" sz="3200" b="1" i="0" u="none" strike="noStrike" kern="0" cap="none" spc="0" normalizeH="0" baseline="0" noProof="0" dirty="0">
                <a:ln>
                  <a:noFill/>
                </a:ln>
                <a:solidFill>
                  <a:schemeClr val="accent2"/>
                </a:solidFill>
                <a:effectLst/>
                <a:uLnTx/>
                <a:uFillTx/>
                <a:latin typeface="Aptos" panose="020B0004020202020204" pitchFamily="34" charset="0"/>
                <a:ea typeface="ＭＳ Ｐゴシック" panose="020B0600070205080204" pitchFamily="34" charset="-128"/>
              </a:rPr>
              <a:t>İsmail Emir Yüksel</a:t>
            </a:r>
            <a:endParaRPr kumimoji="0" lang="en-US" altLang="en-US" sz="2800" b="0" i="0" u="none" strike="noStrike" kern="0" cap="none" spc="0" normalizeH="0" baseline="0" noProof="0" dirty="0">
              <a:ln>
                <a:noFill/>
              </a:ln>
              <a:solidFill>
                <a:schemeClr val="accent2"/>
              </a:solidFill>
              <a:effectLst/>
              <a:uLnTx/>
              <a:uFillTx/>
              <a:latin typeface="Aptos" panose="020B0004020202020204" pitchFamily="34" charset="0"/>
              <a:ea typeface="ＭＳ Ｐゴシック" panose="020B0600070205080204" pitchFamily="34" charset="-128"/>
            </a:endParaRP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r>
              <a:rPr kumimoji="0" lang="en-US" altLang="en-US" sz="2800" b="0" i="0" u="none" strike="noStrike" kern="0" cap="none" spc="0" normalizeH="0" baseline="0" noProof="0" dirty="0">
                <a:ln>
                  <a:noFill/>
                </a:ln>
                <a:solidFill>
                  <a:srgbClr val="000000"/>
                </a:solidFill>
                <a:effectLst/>
                <a:uLnTx/>
                <a:uFillTx/>
                <a:latin typeface="Aptos" panose="020B0004020202020204" pitchFamily="34" charset="0"/>
                <a:ea typeface="ＭＳ Ｐゴシック" panose="020B0600070205080204" pitchFamily="34" charset="-128"/>
              </a:rPr>
              <a:t>ICS 2026</a:t>
            </a: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r>
              <a:rPr kumimoji="0" lang="en-US" altLang="en-US" sz="2800" b="0" i="0" u="none" strike="noStrike" kern="0" cap="none" spc="0" normalizeH="0" baseline="0" noProof="0" dirty="0">
                <a:ln>
                  <a:noFill/>
                </a:ln>
                <a:solidFill>
                  <a:srgbClr val="000000"/>
                </a:solidFill>
                <a:effectLst/>
                <a:uLnTx/>
                <a:uFillTx/>
                <a:latin typeface="Aptos" panose="020B0004020202020204" pitchFamily="34" charset="0"/>
                <a:ea typeface="ＭＳ Ｐゴシック" panose="020B0600070205080204" pitchFamily="34" charset="-128"/>
              </a:rPr>
              <a:t>6 July 2026</a:t>
            </a:r>
            <a:endParaRPr kumimoji="0" lang="en-US" altLang="en-US" sz="2400" b="0" i="0" u="none" strike="noStrike" kern="0" cap="none" spc="0" normalizeH="0" baseline="0" noProof="0" dirty="0">
              <a:ln>
                <a:noFill/>
              </a:ln>
              <a:solidFill>
                <a:srgbClr val="000000"/>
              </a:solidFill>
              <a:effectLst/>
              <a:uLnTx/>
              <a:uFillTx/>
              <a:latin typeface="Aptos" panose="020B0004020202020204" pitchFamily="34" charset="0"/>
              <a:ea typeface="ＭＳ Ｐゴシック" panose="020B0600070205080204" pitchFamily="34" charset="-128"/>
            </a:endParaRPr>
          </a:p>
        </p:txBody>
      </p:sp>
      <p:pic>
        <p:nvPicPr>
          <p:cNvPr id="7" name="Graphic 6">
            <a:extLst>
              <a:ext uri="{FF2B5EF4-FFF2-40B4-BE49-F238E27FC236}">
                <a16:creationId xmlns:a16="http://schemas.microsoft.com/office/drawing/2014/main" id="{BBD687E8-B22C-8656-4F45-EE4525B2DB7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47366" y="6098730"/>
            <a:ext cx="2875694" cy="553229"/>
          </a:xfrm>
          <a:prstGeom prst="rect">
            <a:avLst/>
          </a:prstGeom>
        </p:spPr>
      </p:pic>
      <p:pic>
        <p:nvPicPr>
          <p:cNvPr id="8" name="Picture 7">
            <a:extLst>
              <a:ext uri="{FF2B5EF4-FFF2-40B4-BE49-F238E27FC236}">
                <a16:creationId xmlns:a16="http://schemas.microsoft.com/office/drawing/2014/main" id="{5D149F43-7F9E-E20A-C5AC-4064F6CB340C}"/>
              </a:ext>
            </a:extLst>
          </p:cNvPr>
          <p:cNvPicPr>
            <a:picLocks noChangeAspect="1"/>
          </p:cNvPicPr>
          <p:nvPr/>
        </p:nvPicPr>
        <p:blipFill rotWithShape="1">
          <a:blip r:embed="rId3"/>
          <a:srcRect l="11820" t="33599" r="12247" b="30996"/>
          <a:stretch/>
        </p:blipFill>
        <p:spPr>
          <a:xfrm>
            <a:off x="5778421" y="6098730"/>
            <a:ext cx="3215631" cy="553229"/>
          </a:xfrm>
          <a:prstGeom prst="rect">
            <a:avLst/>
          </a:prstGeom>
        </p:spPr>
      </p:pic>
    </p:spTree>
    <p:extLst>
      <p:ext uri="{BB962C8B-B14F-4D97-AF65-F5344CB8AC3E}">
        <p14:creationId xmlns:p14="http://schemas.microsoft.com/office/powerpoint/2010/main" val="30031244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B7103-557E-6EC3-1452-A805C09E9D8C}"/>
              </a:ext>
            </a:extLst>
          </p:cNvPr>
          <p:cNvSpPr>
            <a:spLocks noGrp="1"/>
          </p:cNvSpPr>
          <p:nvPr>
            <p:ph type="title"/>
          </p:nvPr>
        </p:nvSpPr>
        <p:spPr/>
        <p:txBody>
          <a:bodyPr/>
          <a:lstStyle/>
          <a:p>
            <a:r>
              <a:rPr lang="en-US" dirty="0"/>
              <a:t>Brief Self Introduction</a:t>
            </a:r>
          </a:p>
        </p:txBody>
      </p:sp>
      <p:sp>
        <p:nvSpPr>
          <p:cNvPr id="3" name="Content Placeholder 2">
            <a:extLst>
              <a:ext uri="{FF2B5EF4-FFF2-40B4-BE49-F238E27FC236}">
                <a16:creationId xmlns:a16="http://schemas.microsoft.com/office/drawing/2014/main" id="{702A6793-5650-BEE9-441A-F662AE0B9A3C}"/>
              </a:ext>
            </a:extLst>
          </p:cNvPr>
          <p:cNvSpPr>
            <a:spLocks noGrp="1"/>
          </p:cNvSpPr>
          <p:nvPr>
            <p:ph idx="1"/>
          </p:nvPr>
        </p:nvSpPr>
        <p:spPr>
          <a:xfrm>
            <a:off x="0" y="770468"/>
            <a:ext cx="9143999" cy="5585248"/>
          </a:xfrm>
          <a:prstGeom prst="rect">
            <a:avLst/>
          </a:prstGeom>
        </p:spPr>
        <p:txBody>
          <a:bodyPr/>
          <a:lstStyle/>
          <a:p>
            <a:r>
              <a:rPr lang="en-US" sz="2800" b="1" dirty="0">
                <a:solidFill>
                  <a:schemeClr val="accent3"/>
                </a:solidFill>
              </a:rPr>
              <a:t>Ismail Emir Yuksel</a:t>
            </a:r>
          </a:p>
          <a:p>
            <a:pPr lvl="2"/>
            <a:r>
              <a:rPr lang="en-US" dirty="0"/>
              <a:t>Researcher @ SAFARI Research Group since September 2022</a:t>
            </a:r>
          </a:p>
          <a:p>
            <a:pPr lvl="3"/>
            <a:r>
              <a:rPr lang="en-US" dirty="0"/>
              <a:t>PhD @ ETH Zurich (Feb 2024 – ongoing)</a:t>
            </a:r>
          </a:p>
          <a:p>
            <a:pPr lvl="2"/>
            <a:r>
              <a:rPr lang="en-US" dirty="0">
                <a:hlinkClick r:id="rId2"/>
              </a:rPr>
              <a:t>ismail.yuksel@safari.ethz.ch</a:t>
            </a:r>
            <a:endParaRPr lang="en-US" dirty="0"/>
          </a:p>
          <a:p>
            <a:pPr lvl="2"/>
            <a:endParaRPr lang="en-US" dirty="0"/>
          </a:p>
          <a:p>
            <a:pPr lvl="2"/>
            <a:endParaRPr lang="en-US" dirty="0"/>
          </a:p>
          <a:p>
            <a:r>
              <a:rPr lang="en-US" sz="2800" b="1" dirty="0"/>
              <a:t>Research interests:</a:t>
            </a:r>
          </a:p>
          <a:p>
            <a:pPr lvl="2"/>
            <a:r>
              <a:rPr lang="en-US" dirty="0">
                <a:solidFill>
                  <a:schemeClr val="accent3"/>
                </a:solidFill>
              </a:rPr>
              <a:t>Computer architecture</a:t>
            </a:r>
          </a:p>
          <a:p>
            <a:pPr lvl="2"/>
            <a:r>
              <a:rPr lang="en-US" dirty="0">
                <a:solidFill>
                  <a:schemeClr val="accent3"/>
                </a:solidFill>
              </a:rPr>
              <a:t>Processing-in-Memory (specifically Processing-using-DRAM)</a:t>
            </a:r>
          </a:p>
          <a:p>
            <a:pPr lvl="2"/>
            <a:r>
              <a:rPr lang="en-US" dirty="0">
                <a:solidFill>
                  <a:schemeClr val="accent2"/>
                </a:solidFill>
              </a:rPr>
              <a:t>DRAM Safety, Security and Reliability</a:t>
            </a:r>
          </a:p>
          <a:p>
            <a:pPr lvl="2"/>
            <a:r>
              <a:rPr lang="en-US" dirty="0">
                <a:solidFill>
                  <a:schemeClr val="accent2"/>
                </a:solidFill>
              </a:rPr>
              <a:t>Hardware security, safety, reliability, performance, availability, fairness, energy efficiency</a:t>
            </a:r>
          </a:p>
          <a:p>
            <a:pPr lvl="2"/>
            <a:r>
              <a:rPr lang="en-US" dirty="0"/>
              <a:t>...</a:t>
            </a:r>
          </a:p>
        </p:txBody>
      </p:sp>
    </p:spTree>
    <p:extLst>
      <p:ext uri="{BB962C8B-B14F-4D97-AF65-F5344CB8AC3E}">
        <p14:creationId xmlns:p14="http://schemas.microsoft.com/office/powerpoint/2010/main" val="3761609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Problem</a:t>
            </a:r>
          </a:p>
        </p:txBody>
      </p:sp>
      <p:sp>
        <p:nvSpPr>
          <p:cNvPr id="3" name="Content Placeholder 2"/>
          <p:cNvSpPr>
            <a:spLocks noGrp="1"/>
          </p:cNvSpPr>
          <p:nvPr>
            <p:ph idx="1"/>
          </p:nvPr>
        </p:nvSpPr>
        <p:spPr/>
        <p:txBody>
          <a:bodyPr anchor="ct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Tree>
    <p:extLst>
      <p:ext uri="{BB962C8B-B14F-4D97-AF65-F5344CB8AC3E}">
        <p14:creationId xmlns:p14="http://schemas.microsoft.com/office/powerpoint/2010/main" val="24983059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p:txBody>
          <a:bodyPr/>
          <a:lstStyle/>
          <a:p>
            <a:endParaRPr lang="en-US" dirty="0">
              <a:solidFill>
                <a:srgbClr val="0000FF"/>
              </a:solidFill>
              <a:latin typeface="Aptos" panose="020B0004020202020204" pitchFamily="34" charset="0"/>
            </a:endParaRPr>
          </a:p>
          <a:p>
            <a:r>
              <a:rPr lang="en-US" dirty="0">
                <a:solidFill>
                  <a:srgbClr val="0000FF"/>
                </a:solidFill>
                <a:latin typeface="Aptos" panose="020B0004020202020204" pitchFamily="34" charset="0"/>
              </a:rPr>
              <a:t>Important workloads are all data intensive</a:t>
            </a:r>
          </a:p>
          <a:p>
            <a:pPr marL="344487" lvl="1" indent="0">
              <a:buNone/>
            </a:pPr>
            <a:endParaRPr lang="en-US" dirty="0">
              <a:latin typeface="Aptos" panose="020B0004020202020204" pitchFamily="34" charset="0"/>
            </a:endParaRPr>
          </a:p>
          <a:p>
            <a:pPr marL="344487" lvl="1" indent="0">
              <a:buNone/>
            </a:pPr>
            <a:endParaRPr lang="en-US" dirty="0">
              <a:latin typeface="Aptos" panose="020B0004020202020204" pitchFamily="34" charset="0"/>
            </a:endParaRPr>
          </a:p>
          <a:p>
            <a:r>
              <a:rPr lang="en-US" dirty="0">
                <a:latin typeface="Aptos" panose="020B0004020202020204" pitchFamily="34" charset="0"/>
              </a:rPr>
              <a:t>They require rapid and efficient processing of large amounts of data</a:t>
            </a:r>
          </a:p>
          <a:p>
            <a:pPr lvl="1"/>
            <a:endParaRPr lang="en-US" dirty="0">
              <a:latin typeface="Aptos" panose="020B0004020202020204" pitchFamily="34" charset="0"/>
            </a:endParaRPr>
          </a:p>
          <a:p>
            <a:pPr lvl="1"/>
            <a:endParaRPr lang="en-US" dirty="0">
              <a:latin typeface="Aptos" panose="020B0004020202020204" pitchFamily="34" charset="0"/>
            </a:endParaRPr>
          </a:p>
          <a:p>
            <a:r>
              <a:rPr lang="en-US" dirty="0">
                <a:solidFill>
                  <a:srgbClr val="0000FF"/>
                </a:solidFill>
                <a:latin typeface="Aptos" panose="020B0004020202020204" pitchFamily="34" charset="0"/>
              </a:rPr>
              <a:t>Data is increasing</a:t>
            </a:r>
          </a:p>
          <a:p>
            <a:pPr lvl="2"/>
            <a:r>
              <a:rPr lang="en-US" dirty="0">
                <a:latin typeface="Aptos" panose="020B0004020202020204" pitchFamily="34" charset="0"/>
              </a:rPr>
              <a:t>We can generate more than we can process</a:t>
            </a:r>
          </a:p>
          <a:p>
            <a:pPr lvl="2"/>
            <a:r>
              <a:rPr lang="en-US" dirty="0">
                <a:latin typeface="Aptos" panose="020B0004020202020204" pitchFamily="34" charset="0"/>
              </a:rPr>
              <a:t>We need to perform more sophisticated analyses on more data</a:t>
            </a:r>
          </a:p>
          <a:p>
            <a:pPr lvl="1"/>
            <a:endParaRPr lang="en-US" dirty="0">
              <a:latin typeface="Aptos" panose="020B0004020202020204" pitchFamily="34" charset="0"/>
            </a:endParaRPr>
          </a:p>
        </p:txBody>
      </p:sp>
    </p:spTree>
    <p:extLst>
      <p:ext uri="{BB962C8B-B14F-4D97-AF65-F5344CB8AC3E}">
        <p14:creationId xmlns:p14="http://schemas.microsoft.com/office/powerpoint/2010/main" val="308851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045C2-D56A-F349-9D1D-3A399E622465}"/>
              </a:ext>
            </a:extLst>
          </p:cNvPr>
          <p:cNvSpPr>
            <a:spLocks noGrp="1"/>
          </p:cNvSpPr>
          <p:nvPr>
            <p:ph type="title"/>
          </p:nvPr>
        </p:nvSpPr>
        <p:spPr/>
        <p:txBody>
          <a:bodyPr/>
          <a:lstStyle/>
          <a:p>
            <a:r>
              <a:rPr lang="en-US" sz="3600" dirty="0"/>
              <a:t>Huge Demand for Performance &amp; Efficiency</a:t>
            </a:r>
          </a:p>
        </p:txBody>
      </p:sp>
      <p:pic>
        <p:nvPicPr>
          <p:cNvPr id="5" name="Picture 4">
            <a:extLst>
              <a:ext uri="{FF2B5EF4-FFF2-40B4-BE49-F238E27FC236}">
                <a16:creationId xmlns:a16="http://schemas.microsoft.com/office/drawing/2014/main" id="{F576AFB4-569C-7941-BC9F-F91503D373B6}"/>
              </a:ext>
            </a:extLst>
          </p:cNvPr>
          <p:cNvPicPr>
            <a:picLocks noChangeAspect="1"/>
          </p:cNvPicPr>
          <p:nvPr/>
        </p:nvPicPr>
        <p:blipFill>
          <a:blip r:embed="rId2"/>
          <a:stretch>
            <a:fillRect/>
          </a:stretch>
        </p:blipFill>
        <p:spPr>
          <a:xfrm>
            <a:off x="0" y="1133228"/>
            <a:ext cx="9144000" cy="5115172"/>
          </a:xfrm>
          <a:prstGeom prst="rect">
            <a:avLst/>
          </a:prstGeom>
        </p:spPr>
      </p:pic>
      <p:sp>
        <p:nvSpPr>
          <p:cNvPr id="6" name="TextBox 5">
            <a:extLst>
              <a:ext uri="{FF2B5EF4-FFF2-40B4-BE49-F238E27FC236}">
                <a16:creationId xmlns:a16="http://schemas.microsoft.com/office/drawing/2014/main" id="{1F3EA380-E863-364E-AE27-A90C0B722468}"/>
              </a:ext>
            </a:extLst>
          </p:cNvPr>
          <p:cNvSpPr txBox="1"/>
          <p:nvPr/>
        </p:nvSpPr>
        <p:spPr>
          <a:xfrm>
            <a:off x="2438400" y="6462299"/>
            <a:ext cx="3801041"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Source: https://</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youtu.be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/Bh13Idwcb0Q?t=283</a:t>
            </a:r>
          </a:p>
        </p:txBody>
      </p:sp>
      <p:sp>
        <p:nvSpPr>
          <p:cNvPr id="7" name="Rectangle 6">
            <a:extLst>
              <a:ext uri="{FF2B5EF4-FFF2-40B4-BE49-F238E27FC236}">
                <a16:creationId xmlns:a16="http://schemas.microsoft.com/office/drawing/2014/main" id="{5436C082-34DA-45B5-2FC4-7D479EF01D6A}"/>
              </a:ext>
            </a:extLst>
          </p:cNvPr>
          <p:cNvSpPr/>
          <p:nvPr/>
        </p:nvSpPr>
        <p:spPr>
          <a:xfrm>
            <a:off x="899592" y="5327393"/>
            <a:ext cx="360040" cy="261847"/>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FDB9768-9DD6-F20A-BB41-ACFA8C93AF57}"/>
              </a:ext>
            </a:extLst>
          </p:cNvPr>
          <p:cNvSpPr/>
          <p:nvPr/>
        </p:nvSpPr>
        <p:spPr>
          <a:xfrm>
            <a:off x="4139952" y="5301208"/>
            <a:ext cx="542156" cy="271541"/>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a:extLst>
              <a:ext uri="{FF2B5EF4-FFF2-40B4-BE49-F238E27FC236}">
                <a16:creationId xmlns:a16="http://schemas.microsoft.com/office/drawing/2014/main" id="{558BE895-4DFF-F30A-0B9E-D3A9CB3B389E}"/>
              </a:ext>
            </a:extLst>
          </p:cNvPr>
          <p:cNvCxnSpPr/>
          <p:nvPr/>
        </p:nvCxnSpPr>
        <p:spPr>
          <a:xfrm>
            <a:off x="1187624" y="5805264"/>
            <a:ext cx="3384376"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36FEE302-F021-F952-3B8C-5E71CEB450DD}"/>
              </a:ext>
            </a:extLst>
          </p:cNvPr>
          <p:cNvSpPr txBox="1"/>
          <p:nvPr/>
        </p:nvSpPr>
        <p:spPr>
          <a:xfrm>
            <a:off x="4867383" y="4881934"/>
            <a:ext cx="4074096" cy="923330"/>
          </a:xfrm>
          <a:prstGeom prst="rect">
            <a:avLst/>
          </a:prstGeom>
          <a:noFill/>
        </p:spPr>
        <p:txBody>
          <a:bodyPr wrap="square">
            <a:spAutoFit/>
          </a:bodyPr>
          <a:lstStyle/>
          <a:p>
            <a:pPr algn="ctr"/>
            <a:r>
              <a:rPr lang="en-US" b="1" dirty="0">
                <a:solidFill>
                  <a:srgbClr val="FF0000"/>
                </a:solidFill>
              </a:rPr>
              <a:t>~4 orders of magnitude increase in memory requirement </a:t>
            </a:r>
          </a:p>
          <a:p>
            <a:pPr algn="ctr"/>
            <a:r>
              <a:rPr lang="en-US" b="1" dirty="0">
                <a:solidFill>
                  <a:srgbClr val="FF0000"/>
                </a:solidFill>
              </a:rPr>
              <a:t>in just a few years!</a:t>
            </a:r>
          </a:p>
        </p:txBody>
      </p:sp>
    </p:spTree>
    <p:extLst>
      <p:ext uri="{BB962C8B-B14F-4D97-AF65-F5344CB8AC3E}">
        <p14:creationId xmlns:p14="http://schemas.microsoft.com/office/powerpoint/2010/main" val="22445017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a:xfrm>
            <a:off x="0" y="0"/>
            <a:ext cx="9270609" cy="770467"/>
          </a:xfrm>
        </p:spPr>
        <p:txBody>
          <a:bodyPr/>
          <a:lstStyle/>
          <a:p>
            <a:pPr lvl="0">
              <a:defRPr/>
            </a:pPr>
            <a:r>
              <a:rPr kumimoji="0" lang="en-US" sz="3600" i="0" u="none" strike="noStrike" kern="0" cap="none" spc="0" normalizeH="0" baseline="0" noProof="0" dirty="0">
                <a:ln>
                  <a:noFill/>
                </a:ln>
                <a:effectLst/>
                <a:uLnTx/>
                <a:uFillTx/>
                <a:cs typeface="+mj-cs"/>
              </a:rPr>
              <a:t>Huge Demand for Performance &amp; Efficiency</a:t>
            </a:r>
            <a:endParaRPr lang="en-US" dirty="0"/>
          </a:p>
        </p:txBody>
      </p:sp>
      <p:pic>
        <p:nvPicPr>
          <p:cNvPr id="5" name="Picture 2" descr="https://www.genome.gov/images/content/costpermb2015_4.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2730010"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new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sequencing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pic>
        <p:nvPicPr>
          <p:cNvPr id="13" name="Picture 8">
            <a:extLst>
              <a:ext uri="{FF2B5EF4-FFF2-40B4-BE49-F238E27FC236}">
                <a16:creationId xmlns:a16="http://schemas.microsoft.com/office/drawing/2014/main" id="{4F672907-0893-4BCD-B2CB-90E270348FDF}"/>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660801" y="980728"/>
            <a:ext cx="2080800" cy="1523680"/>
          </a:xfrm>
          <a:prstGeom prst="rect">
            <a:avLst/>
          </a:prstGeom>
          <a:noFill/>
          <a:ln w="9525">
            <a:noFill/>
            <a:round/>
            <a:headEnd/>
            <a:tailEnd/>
          </a:ln>
        </p:spPr>
      </p:pic>
      <p:sp>
        <p:nvSpPr>
          <p:cNvPr id="14" name="Text Box 19">
            <a:extLst>
              <a:ext uri="{FF2B5EF4-FFF2-40B4-BE49-F238E27FC236}">
                <a16:creationId xmlns:a16="http://schemas.microsoft.com/office/drawing/2014/main" id="{709093E6-2A90-DB75-A786-298F87CDA2FA}"/>
              </a:ext>
            </a:extLst>
          </p:cNvPr>
          <p:cNvSpPr txBox="1">
            <a:spLocks noChangeArrowheads="1"/>
          </p:cNvSpPr>
          <p:nvPr/>
        </p:nvSpPr>
        <p:spPr bwMode="auto">
          <a:xfrm>
            <a:off x="6381120" y="2504408"/>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4047782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956604"/>
            <a:ext cx="9143999" cy="5399112"/>
          </a:xfrm>
        </p:spPr>
        <p:txBody>
          <a:bodyPr/>
          <a:lstStyle/>
          <a:p>
            <a:pPr marL="0" indent="0" algn="ctr">
              <a:buNone/>
            </a:pPr>
            <a:r>
              <a:rPr lang="en-US" sz="2800" dirty="0">
                <a:solidFill>
                  <a:srgbClr val="0000FF"/>
                </a:solidFill>
                <a:latin typeface="+mj-lt"/>
              </a:rPr>
              <a:t>Data access is the major performance and energy bottleneck</a:t>
            </a:r>
          </a:p>
          <a:p>
            <a:endParaRPr lang="en-US" sz="1050" dirty="0">
              <a:latin typeface="+mj-lt"/>
            </a:endParaRPr>
          </a:p>
          <a:p>
            <a:pPr marL="0" indent="0">
              <a:buNone/>
            </a:pPr>
            <a:endParaRPr lang="en-US" sz="2800" dirty="0">
              <a:latin typeface="+mj-lt"/>
            </a:endParaRPr>
          </a:p>
          <a:p>
            <a:pPr marL="0" indent="0" algn="ctr">
              <a:buNone/>
            </a:pPr>
            <a:r>
              <a:rPr lang="en-US" sz="5400" dirty="0">
                <a:latin typeface="+mj-lt"/>
              </a:rPr>
              <a:t>Our current</a:t>
            </a:r>
          </a:p>
          <a:p>
            <a:pPr marL="0" indent="0" algn="ctr">
              <a:buNone/>
            </a:pPr>
            <a:r>
              <a:rPr lang="en-US" sz="5400" dirty="0">
                <a:solidFill>
                  <a:srgbClr val="0000FF"/>
                </a:solidFill>
                <a:latin typeface="+mj-lt"/>
              </a:rPr>
              <a:t>design principles </a:t>
            </a:r>
          </a:p>
          <a:p>
            <a:pPr marL="0" indent="0" algn="ctr">
              <a:buNone/>
            </a:pPr>
            <a:r>
              <a:rPr lang="en-US" sz="5400" dirty="0">
                <a:solidFill>
                  <a:srgbClr val="0000FF"/>
                </a:solidFill>
                <a:latin typeface="+mj-lt"/>
              </a:rPr>
              <a:t>cause </a:t>
            </a:r>
            <a:r>
              <a:rPr lang="en-US" sz="5400" dirty="0">
                <a:solidFill>
                  <a:srgbClr val="FF0000"/>
                </a:solidFill>
                <a:latin typeface="+mj-lt"/>
              </a:rPr>
              <a:t>great energy waste</a:t>
            </a:r>
          </a:p>
          <a:p>
            <a:pPr marL="0" indent="0" algn="ctr">
              <a:buNone/>
            </a:pPr>
            <a:r>
              <a:rPr lang="en-US" sz="3200" dirty="0">
                <a:solidFill>
                  <a:srgbClr val="FF0000"/>
                </a:solidFill>
                <a:latin typeface="+mj-lt"/>
              </a:rPr>
              <a:t>(and great performance loss)</a:t>
            </a:r>
          </a:p>
        </p:txBody>
      </p:sp>
    </p:spTree>
    <p:extLst>
      <p:ext uri="{BB962C8B-B14F-4D97-AF65-F5344CB8AC3E}">
        <p14:creationId xmlns:p14="http://schemas.microsoft.com/office/powerpoint/2010/main" val="2792034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C7BF3-7AC6-C89F-5F68-87FA708D5C13}"/>
              </a:ext>
            </a:extLst>
          </p:cNvPr>
          <p:cNvSpPr>
            <a:spLocks noGrp="1"/>
          </p:cNvSpPr>
          <p:nvPr>
            <p:ph type="title"/>
          </p:nvPr>
        </p:nvSpPr>
        <p:spPr/>
        <p:txBody>
          <a:bodyPr/>
          <a:lstStyle/>
          <a:p>
            <a:r>
              <a:rPr lang="en-US" dirty="0"/>
              <a:t>Data Movement Bottleneck</a:t>
            </a:r>
          </a:p>
        </p:txBody>
      </p:sp>
      <p:sp>
        <p:nvSpPr>
          <p:cNvPr id="3" name="Content Placeholder 2">
            <a:extLst>
              <a:ext uri="{FF2B5EF4-FFF2-40B4-BE49-F238E27FC236}">
                <a16:creationId xmlns:a16="http://schemas.microsoft.com/office/drawing/2014/main" id="{1CC1834D-6E47-DF34-5182-D590B164A16B}"/>
              </a:ext>
            </a:extLst>
          </p:cNvPr>
          <p:cNvSpPr>
            <a:spLocks noGrp="1"/>
          </p:cNvSpPr>
          <p:nvPr>
            <p:ph idx="1"/>
          </p:nvPr>
        </p:nvSpPr>
        <p:spPr>
          <a:xfrm>
            <a:off x="1" y="1020165"/>
            <a:ext cx="9143999" cy="1638111"/>
          </a:xfrm>
        </p:spPr>
        <p:txBody>
          <a:bodyPr/>
          <a:lstStyle/>
          <a:p>
            <a:pPr>
              <a:spcBef>
                <a:spcPts val="1800"/>
              </a:spcBef>
            </a:pPr>
            <a:r>
              <a:rPr lang="en-US" dirty="0">
                <a:latin typeface="+mj-lt"/>
              </a:rPr>
              <a:t>Today’s computing systems are processor centric</a:t>
            </a:r>
          </a:p>
          <a:p>
            <a:pPr>
              <a:spcBef>
                <a:spcPts val="1800"/>
              </a:spcBef>
            </a:pPr>
            <a:r>
              <a:rPr lang="en-US" dirty="0">
                <a:latin typeface="+mj-lt"/>
              </a:rPr>
              <a:t>All data is processed in the processor </a:t>
            </a:r>
            <a:r>
              <a:rPr lang="en-US" dirty="0">
                <a:latin typeface="+mj-lt"/>
                <a:sym typeface="Wingdings"/>
              </a:rPr>
              <a:t> </a:t>
            </a:r>
            <a:r>
              <a:rPr lang="en-US" dirty="0">
                <a:solidFill>
                  <a:schemeClr val="accent2"/>
                </a:solidFill>
                <a:latin typeface="+mj-lt"/>
                <a:sym typeface="Wingdings"/>
              </a:rPr>
              <a:t>at great system cost</a:t>
            </a:r>
            <a:endParaRPr lang="en-US" dirty="0">
              <a:solidFill>
                <a:schemeClr val="accent2"/>
              </a:solidFill>
              <a:latin typeface="+mj-lt"/>
            </a:endParaRPr>
          </a:p>
        </p:txBody>
      </p:sp>
      <p:sp>
        <p:nvSpPr>
          <p:cNvPr id="5" name="Left-Right Arrow 4">
            <a:extLst>
              <a:ext uri="{FF2B5EF4-FFF2-40B4-BE49-F238E27FC236}">
                <a16:creationId xmlns:a16="http://schemas.microsoft.com/office/drawing/2014/main" id="{56726425-0FFF-3A82-2E52-D3B8AE75D1EB}"/>
              </a:ext>
            </a:extLst>
          </p:cNvPr>
          <p:cNvSpPr/>
          <p:nvPr/>
        </p:nvSpPr>
        <p:spPr>
          <a:xfrm>
            <a:off x="3594586" y="3017875"/>
            <a:ext cx="2455449" cy="1046254"/>
          </a:xfrm>
          <a:prstGeom prst="leftRightArrow">
            <a:avLst/>
          </a:prstGeom>
          <a:solidFill>
            <a:schemeClr val="accent4">
              <a:lumMod val="20000"/>
              <a:lumOff val="80000"/>
            </a:schemeClr>
          </a:solidFill>
          <a:ln w="28575">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b="1" dirty="0">
                <a:solidFill>
                  <a:schemeClr val="tx1"/>
                </a:solidFill>
                <a:latin typeface="+mj-lt"/>
              </a:rPr>
              <a:t>Memory</a:t>
            </a:r>
          </a:p>
          <a:p>
            <a:pPr algn="ctr"/>
            <a:r>
              <a:rPr lang="en-US" b="1" dirty="0">
                <a:solidFill>
                  <a:schemeClr val="tx1"/>
                </a:solidFill>
                <a:latin typeface="+mj-lt"/>
              </a:rPr>
              <a:t>Channel</a:t>
            </a:r>
          </a:p>
        </p:txBody>
      </p:sp>
      <p:sp>
        <p:nvSpPr>
          <p:cNvPr id="6" name="Rounded Rectangle 12">
            <a:extLst>
              <a:ext uri="{FF2B5EF4-FFF2-40B4-BE49-F238E27FC236}">
                <a16:creationId xmlns:a16="http://schemas.microsoft.com/office/drawing/2014/main" id="{65144336-FC2D-12C6-866E-FDCE964DAE3C}"/>
              </a:ext>
            </a:extLst>
          </p:cNvPr>
          <p:cNvSpPr/>
          <p:nvPr/>
        </p:nvSpPr>
        <p:spPr>
          <a:xfrm>
            <a:off x="6198397" y="2455738"/>
            <a:ext cx="1531089" cy="2247014"/>
          </a:xfrm>
          <a:prstGeom prst="roundRect">
            <a:avLst/>
          </a:prstGeom>
          <a:solidFill>
            <a:schemeClr val="accent5">
              <a:lumMod val="20000"/>
              <a:lumOff val="80000"/>
            </a:schemeClr>
          </a:solidFill>
          <a:ln w="28575">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t"/>
          <a:lstStyle/>
          <a:p>
            <a:pPr algn="ctr"/>
            <a:endParaRPr lang="en-US" sz="1600">
              <a:solidFill>
                <a:schemeClr val="tx1"/>
              </a:solidFill>
              <a:latin typeface="+mj-lt"/>
            </a:endParaRPr>
          </a:p>
        </p:txBody>
      </p:sp>
      <p:sp>
        <p:nvSpPr>
          <p:cNvPr id="11" name="TextBox 10">
            <a:extLst>
              <a:ext uri="{FF2B5EF4-FFF2-40B4-BE49-F238E27FC236}">
                <a16:creationId xmlns:a16="http://schemas.microsoft.com/office/drawing/2014/main" id="{D09293A9-E3FB-5E30-8BAB-1A1423E42C4E}"/>
              </a:ext>
            </a:extLst>
          </p:cNvPr>
          <p:cNvSpPr txBox="1"/>
          <p:nvPr/>
        </p:nvSpPr>
        <p:spPr>
          <a:xfrm>
            <a:off x="6209513" y="2609165"/>
            <a:ext cx="1519973" cy="584775"/>
          </a:xfrm>
          <a:prstGeom prst="rect">
            <a:avLst/>
          </a:prstGeom>
          <a:noFill/>
        </p:spPr>
        <p:txBody>
          <a:bodyPr wrap="square">
            <a:spAutoFit/>
          </a:bodyPr>
          <a:lstStyle/>
          <a:p>
            <a:pPr algn="ctr"/>
            <a:r>
              <a:rPr lang="en-US" sz="1600" b="1" dirty="0">
                <a:solidFill>
                  <a:schemeClr val="tx1"/>
                </a:solidFill>
                <a:latin typeface="+mj-lt"/>
              </a:rPr>
              <a:t>Main Memory</a:t>
            </a:r>
          </a:p>
          <a:p>
            <a:pPr algn="ctr"/>
            <a:r>
              <a:rPr lang="en-US" sz="1600" b="1" dirty="0">
                <a:latin typeface="+mj-lt"/>
              </a:rPr>
              <a:t>(DRAM)</a:t>
            </a:r>
            <a:endParaRPr lang="en-US" sz="1600" b="1" dirty="0">
              <a:solidFill>
                <a:schemeClr val="tx1"/>
              </a:solidFill>
              <a:latin typeface="+mj-lt"/>
            </a:endParaRPr>
          </a:p>
        </p:txBody>
      </p:sp>
      <p:sp>
        <p:nvSpPr>
          <p:cNvPr id="12" name="Rounded Rectangle 30">
            <a:extLst>
              <a:ext uri="{FF2B5EF4-FFF2-40B4-BE49-F238E27FC236}">
                <a16:creationId xmlns:a16="http://schemas.microsoft.com/office/drawing/2014/main" id="{7C1229F1-1317-7ED9-B4F4-A6FEC5DB5D7F}"/>
              </a:ext>
            </a:extLst>
          </p:cNvPr>
          <p:cNvSpPr/>
          <p:nvPr/>
        </p:nvSpPr>
        <p:spPr>
          <a:xfrm>
            <a:off x="1376415" y="2408579"/>
            <a:ext cx="2069808" cy="2247014"/>
          </a:xfrm>
          <a:prstGeom prst="roundRect">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00" b="1" dirty="0">
                <a:solidFill>
                  <a:schemeClr val="accent3"/>
                </a:solidFill>
                <a:latin typeface="+mj-lt"/>
              </a:rPr>
              <a:t>Computing Unit</a:t>
            </a:r>
          </a:p>
          <a:p>
            <a:pPr algn="ctr"/>
            <a:r>
              <a:rPr lang="en-US" sz="1600" b="1" dirty="0">
                <a:solidFill>
                  <a:schemeClr val="accent3"/>
                </a:solidFill>
                <a:latin typeface="+mj-lt"/>
              </a:rPr>
              <a:t>(CPU, GPU, FPGA, Accelerators)</a:t>
            </a:r>
          </a:p>
        </p:txBody>
      </p:sp>
      <p:sp>
        <p:nvSpPr>
          <p:cNvPr id="14" name="TextBox 13">
            <a:extLst>
              <a:ext uri="{FF2B5EF4-FFF2-40B4-BE49-F238E27FC236}">
                <a16:creationId xmlns:a16="http://schemas.microsoft.com/office/drawing/2014/main" id="{81944CDD-A0B7-F032-984A-9E9B1EFA47ED}"/>
              </a:ext>
            </a:extLst>
          </p:cNvPr>
          <p:cNvSpPr txBox="1"/>
          <p:nvPr/>
        </p:nvSpPr>
        <p:spPr>
          <a:xfrm>
            <a:off x="243662" y="4937360"/>
            <a:ext cx="8656675" cy="1046254"/>
          </a:xfrm>
          <a:prstGeom prst="roundRect">
            <a:avLst>
              <a:gd name="adj" fmla="val 9360"/>
            </a:avLst>
          </a:prstGeom>
          <a:solidFill>
            <a:schemeClr val="accent2">
              <a:lumMod val="20000"/>
              <a:lumOff val="80000"/>
            </a:schemeClr>
          </a:solidFill>
          <a:ln w="76200">
            <a:solidFill>
              <a:schemeClr val="accent2"/>
            </a:solidFill>
          </a:ln>
        </p:spPr>
        <p:txBody>
          <a:bodyPr wrap="square" rtlCol="0" anchor="ctr">
            <a:noAutofit/>
          </a:bodyPr>
          <a:lstStyle/>
          <a:p>
            <a:pPr lvl="0" algn="ctr">
              <a:defRPr/>
            </a:pPr>
            <a:r>
              <a:rPr lang="en-US" sz="2200" b="1" kern="0" dirty="0">
                <a:latin typeface="+mj-lt"/>
              </a:rPr>
              <a:t>More than</a:t>
            </a:r>
            <a:r>
              <a:rPr lang="en-US" sz="2200" b="1" kern="0" dirty="0">
                <a:solidFill>
                  <a:schemeClr val="bg1"/>
                </a:solidFill>
                <a:latin typeface="+mj-lt"/>
              </a:rPr>
              <a:t> </a:t>
            </a:r>
            <a:r>
              <a:rPr lang="en-US" sz="2200" b="1" kern="0" dirty="0">
                <a:solidFill>
                  <a:schemeClr val="accent2"/>
                </a:solidFill>
                <a:latin typeface="+mj-lt"/>
              </a:rPr>
              <a:t>60% </a:t>
            </a:r>
            <a:r>
              <a:rPr lang="en-US" sz="2200" b="1" kern="0" dirty="0">
                <a:latin typeface="+mj-lt"/>
              </a:rPr>
              <a:t>of the total system energy is spent on</a:t>
            </a:r>
            <a:r>
              <a:rPr lang="en-US" sz="2200" b="1" kern="0" dirty="0">
                <a:solidFill>
                  <a:schemeClr val="bg1"/>
                </a:solidFill>
                <a:latin typeface="+mj-lt"/>
              </a:rPr>
              <a:t> </a:t>
            </a:r>
            <a:r>
              <a:rPr lang="en-US" sz="2200" b="1" kern="0" dirty="0">
                <a:solidFill>
                  <a:schemeClr val="accent2"/>
                </a:solidFill>
                <a:latin typeface="+mj-lt"/>
              </a:rPr>
              <a:t>data movement</a:t>
            </a:r>
            <a:r>
              <a:rPr lang="en-US" sz="2200" b="1" kern="0" baseline="30000" dirty="0">
                <a:solidFill>
                  <a:schemeClr val="accent2"/>
                </a:solidFill>
                <a:latin typeface="+mj-lt"/>
              </a:rPr>
              <a:t>1</a:t>
            </a:r>
          </a:p>
        </p:txBody>
      </p:sp>
      <p:sp>
        <p:nvSpPr>
          <p:cNvPr id="15" name="Rectangle 14">
            <a:extLst>
              <a:ext uri="{FF2B5EF4-FFF2-40B4-BE49-F238E27FC236}">
                <a16:creationId xmlns:a16="http://schemas.microsoft.com/office/drawing/2014/main" id="{5F3C9BF1-FA4A-F435-FBD8-C400819D149C}"/>
              </a:ext>
            </a:extLst>
          </p:cNvPr>
          <p:cNvSpPr/>
          <p:nvPr/>
        </p:nvSpPr>
        <p:spPr>
          <a:xfrm>
            <a:off x="1115456" y="6514429"/>
            <a:ext cx="7784881" cy="261610"/>
          </a:xfrm>
          <a:prstGeom prst="rect">
            <a:avLst/>
          </a:prstGeom>
        </p:spPr>
        <p:txBody>
          <a:bodyPr wrap="square">
            <a:spAutoFit/>
          </a:bodyPr>
          <a:lstStyle/>
          <a:p>
            <a:r>
              <a:rPr lang="en-US" sz="1100" baseline="30000" dirty="0">
                <a:latin typeface="+mj-lt"/>
              </a:rPr>
              <a:t>1 </a:t>
            </a:r>
            <a:r>
              <a:rPr lang="en-US" sz="1100" dirty="0">
                <a:latin typeface="+mj-lt"/>
              </a:rPr>
              <a:t>A. </a:t>
            </a:r>
            <a:r>
              <a:rPr lang="en-US" sz="1100" dirty="0" err="1">
                <a:latin typeface="+mj-lt"/>
              </a:rPr>
              <a:t>Boroumand</a:t>
            </a:r>
            <a:r>
              <a:rPr lang="en-US" sz="1100" dirty="0">
                <a:latin typeface="+mj-lt"/>
              </a:rPr>
              <a:t> et al., “Google Workloads for Consumer Devices: Mitigating Data Movement Bottlenecks,” ASPLOS, 2018</a:t>
            </a:r>
          </a:p>
        </p:txBody>
      </p:sp>
      <p:sp>
        <p:nvSpPr>
          <p:cNvPr id="16" name="Rounded Rectangle 15">
            <a:extLst>
              <a:ext uri="{FF2B5EF4-FFF2-40B4-BE49-F238E27FC236}">
                <a16:creationId xmlns:a16="http://schemas.microsoft.com/office/drawing/2014/main" id="{8C9E7CCC-A692-6041-38AC-7FDE8A5F27F4}"/>
              </a:ext>
            </a:extLst>
          </p:cNvPr>
          <p:cNvSpPr/>
          <p:nvPr/>
        </p:nvSpPr>
        <p:spPr>
          <a:xfrm>
            <a:off x="6351649" y="3439699"/>
            <a:ext cx="252983" cy="262270"/>
          </a:xfrm>
          <a:prstGeom prst="roundRect">
            <a:avLst/>
          </a:prstGeom>
          <a:solidFill>
            <a:schemeClr val="accent5"/>
          </a:solidFill>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atin typeface="+mj-lt"/>
            </a:endParaRPr>
          </a:p>
        </p:txBody>
      </p:sp>
      <p:sp>
        <p:nvSpPr>
          <p:cNvPr id="17" name="Rounded Rectangle 16">
            <a:extLst>
              <a:ext uri="{FF2B5EF4-FFF2-40B4-BE49-F238E27FC236}">
                <a16:creationId xmlns:a16="http://schemas.microsoft.com/office/drawing/2014/main" id="{713B3205-9F5D-78CD-48E5-7DD8DC0EC096}"/>
              </a:ext>
            </a:extLst>
          </p:cNvPr>
          <p:cNvSpPr/>
          <p:nvPr/>
        </p:nvSpPr>
        <p:spPr>
          <a:xfrm>
            <a:off x="6676615" y="3439699"/>
            <a:ext cx="252983" cy="262270"/>
          </a:xfrm>
          <a:prstGeom prst="roundRect">
            <a:avLst/>
          </a:prstGeom>
          <a:solidFill>
            <a:schemeClr val="accent5"/>
          </a:solidFill>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atin typeface="+mj-lt"/>
            </a:endParaRPr>
          </a:p>
        </p:txBody>
      </p:sp>
      <p:sp>
        <p:nvSpPr>
          <p:cNvPr id="18" name="Rounded Rectangle 27">
            <a:extLst>
              <a:ext uri="{FF2B5EF4-FFF2-40B4-BE49-F238E27FC236}">
                <a16:creationId xmlns:a16="http://schemas.microsoft.com/office/drawing/2014/main" id="{408E8BFD-F775-014B-5496-EF2E3CBDCD3C}"/>
              </a:ext>
            </a:extLst>
          </p:cNvPr>
          <p:cNvSpPr/>
          <p:nvPr/>
        </p:nvSpPr>
        <p:spPr>
          <a:xfrm>
            <a:off x="7001581" y="3439699"/>
            <a:ext cx="252983" cy="262270"/>
          </a:xfrm>
          <a:prstGeom prst="roundRect">
            <a:avLst/>
          </a:prstGeom>
          <a:solidFill>
            <a:schemeClr val="accent5"/>
          </a:solidFill>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atin typeface="+mj-lt"/>
            </a:endParaRPr>
          </a:p>
        </p:txBody>
      </p:sp>
      <p:sp>
        <p:nvSpPr>
          <p:cNvPr id="19" name="Rounded Rectangle 28">
            <a:extLst>
              <a:ext uri="{FF2B5EF4-FFF2-40B4-BE49-F238E27FC236}">
                <a16:creationId xmlns:a16="http://schemas.microsoft.com/office/drawing/2014/main" id="{E1D5E060-274E-C0D7-2CD2-310011146113}"/>
              </a:ext>
            </a:extLst>
          </p:cNvPr>
          <p:cNvSpPr/>
          <p:nvPr/>
        </p:nvSpPr>
        <p:spPr>
          <a:xfrm>
            <a:off x="7323250" y="3439699"/>
            <a:ext cx="252983" cy="262270"/>
          </a:xfrm>
          <a:prstGeom prst="roundRect">
            <a:avLst/>
          </a:prstGeom>
          <a:solidFill>
            <a:schemeClr val="accent5"/>
          </a:solidFill>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atin typeface="+mj-lt"/>
            </a:endParaRPr>
          </a:p>
        </p:txBody>
      </p:sp>
      <p:pic>
        <p:nvPicPr>
          <p:cNvPr id="20" name="Graphic 19" descr="Single gear">
            <a:extLst>
              <a:ext uri="{FF2B5EF4-FFF2-40B4-BE49-F238E27FC236}">
                <a16:creationId xmlns:a16="http://schemas.microsoft.com/office/drawing/2014/main" id="{F13445BD-F9F1-9B42-9323-57D9AD41180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954119" y="3487296"/>
            <a:ext cx="914400" cy="914400"/>
          </a:xfrm>
          <a:prstGeom prst="rect">
            <a:avLst/>
          </a:prstGeom>
        </p:spPr>
      </p:pic>
    </p:spTree>
    <p:extLst>
      <p:ext uri="{BB962C8B-B14F-4D97-AF65-F5344CB8AC3E}">
        <p14:creationId xmlns:p14="http://schemas.microsoft.com/office/powerpoint/2010/main" val="2339050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2"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2"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par>
                          <p:cTn id="31" fill="hold">
                            <p:stCondLst>
                              <p:cond delay="0"/>
                            </p:stCondLst>
                            <p:childTnLst>
                              <p:par>
                                <p:cTn id="32" presetID="63" presetClass="path" presetSubtype="0" accel="50000" decel="50000" fill="hold" grpId="0" nodeType="afterEffect">
                                  <p:stCondLst>
                                    <p:cond delay="0"/>
                                  </p:stCondLst>
                                  <p:childTnLst>
                                    <p:animMotion origin="layout" path="M -3.33333E-6 -1.85185E-6 L -0.44479 -0.00254 " pathEditMode="relative" rAng="0" ptsTypes="AA">
                                      <p:cBhvr>
                                        <p:cTn id="33" dur="750" fill="hold"/>
                                        <p:tgtEl>
                                          <p:spTgt spid="16"/>
                                        </p:tgtEl>
                                        <p:attrNameLst>
                                          <p:attrName>ppt_x</p:attrName>
                                          <p:attrName>ppt_y</p:attrName>
                                        </p:attrNameLst>
                                      </p:cBhvr>
                                      <p:rCtr x="-22240" y="-139"/>
                                    </p:animMotion>
                                  </p:childTnLst>
                                </p:cTn>
                              </p:par>
                            </p:childTnLst>
                          </p:cTn>
                        </p:par>
                        <p:par>
                          <p:cTn id="34" fill="hold">
                            <p:stCondLst>
                              <p:cond delay="750"/>
                            </p:stCondLst>
                            <p:childTnLst>
                              <p:par>
                                <p:cTn id="35" presetID="35" presetClass="path" presetSubtype="0" accel="50000" decel="50000" fill="hold" grpId="0" nodeType="afterEffect">
                                  <p:stCondLst>
                                    <p:cond delay="0"/>
                                  </p:stCondLst>
                                  <p:childTnLst>
                                    <p:animMotion origin="layout" path="M -3.61111E-6 -1.85185E-6 L -0.47413 -0.00254 " pathEditMode="relative" rAng="0" ptsTypes="AA">
                                      <p:cBhvr>
                                        <p:cTn id="36" dur="750" fill="hold"/>
                                        <p:tgtEl>
                                          <p:spTgt spid="17"/>
                                        </p:tgtEl>
                                        <p:attrNameLst>
                                          <p:attrName>ppt_x</p:attrName>
                                          <p:attrName>ppt_y</p:attrName>
                                        </p:attrNameLst>
                                      </p:cBhvr>
                                      <p:rCtr x="-23715" y="-139"/>
                                    </p:animMotion>
                                  </p:childTnLst>
                                </p:cTn>
                              </p:par>
                            </p:childTnLst>
                          </p:cTn>
                        </p:par>
                        <p:par>
                          <p:cTn id="37" fill="hold">
                            <p:stCondLst>
                              <p:cond delay="1500"/>
                            </p:stCondLst>
                            <p:childTnLst>
                              <p:par>
                                <p:cTn id="38" presetID="63" presetClass="path" presetSubtype="0" accel="50000" decel="50000" fill="hold" grpId="1" nodeType="afterEffect">
                                  <p:stCondLst>
                                    <p:cond delay="0"/>
                                  </p:stCondLst>
                                  <p:childTnLst>
                                    <p:animMotion origin="layout" path="M -0.44479 -0.00254 L 3.33333E-6 4.44444E-6 " pathEditMode="relative" rAng="0" ptsTypes="AA">
                                      <p:cBhvr>
                                        <p:cTn id="39" dur="750" fill="hold"/>
                                        <p:tgtEl>
                                          <p:spTgt spid="16"/>
                                        </p:tgtEl>
                                        <p:attrNameLst>
                                          <p:attrName>ppt_x</p:attrName>
                                          <p:attrName>ppt_y</p:attrName>
                                        </p:attrNameLst>
                                      </p:cBhvr>
                                      <p:rCtr x="22031" y="0"/>
                                    </p:animMotion>
                                  </p:childTnLst>
                                </p:cTn>
                              </p:par>
                            </p:childTnLst>
                          </p:cTn>
                        </p:par>
                        <p:par>
                          <p:cTn id="40" fill="hold">
                            <p:stCondLst>
                              <p:cond delay="2250"/>
                            </p:stCondLst>
                            <p:childTnLst>
                              <p:par>
                                <p:cTn id="41" presetID="63" presetClass="path" presetSubtype="0" accel="50000" decel="50000" fill="hold" grpId="1" nodeType="afterEffect">
                                  <p:stCondLst>
                                    <p:cond delay="0"/>
                                  </p:stCondLst>
                                  <p:childTnLst>
                                    <p:animMotion origin="layout" path="M -0.48038 -0.00254 L -4.72222E-6 4.44444E-6 " pathEditMode="relative" rAng="0" ptsTypes="AA">
                                      <p:cBhvr>
                                        <p:cTn id="42" dur="750" fill="hold"/>
                                        <p:tgtEl>
                                          <p:spTgt spid="17"/>
                                        </p:tgtEl>
                                        <p:attrNameLst>
                                          <p:attrName>ppt_x</p:attrName>
                                          <p:attrName>ppt_y</p:attrName>
                                        </p:attrNameLst>
                                      </p:cBhvr>
                                      <p:rCtr x="23941" y="0"/>
                                    </p:animMotion>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1" grpId="0"/>
      <p:bldP spid="12" grpId="0" animBg="1"/>
      <p:bldP spid="14" grpId="0" animBg="1"/>
      <p:bldP spid="15" grpId="0"/>
      <p:bldP spid="16" grpId="0" animBg="1"/>
      <p:bldP spid="16" grpId="1" animBg="1"/>
      <p:bldP spid="16" grpId="2" animBg="1"/>
      <p:bldP spid="17" grpId="0" animBg="1"/>
      <p:bldP spid="17" grpId="1" animBg="1"/>
      <p:bldP spid="17" grpId="2" animBg="1"/>
      <p:bldP spid="18" grpId="0" animBg="1"/>
      <p:bldP spid="1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Processor-Centric System Performance</a:t>
            </a:r>
          </a:p>
        </p:txBody>
      </p:sp>
      <p:sp>
        <p:nvSpPr>
          <p:cNvPr id="3" name="Content Placeholder 2"/>
          <p:cNvSpPr>
            <a:spLocks noGrp="1"/>
          </p:cNvSpPr>
          <p:nvPr>
            <p:ph idx="1"/>
          </p:nvPr>
        </p:nvSpPr>
        <p:spPr/>
        <p:txBody>
          <a:bodyPr/>
          <a:lstStyle/>
          <a:p>
            <a:r>
              <a:rPr lang="en-US" dirty="0"/>
              <a:t>All of Google’s Data Center Workloads (2015): </a:t>
            </a: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4500458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p:txBody>
          <a:bodyPr/>
          <a:lstStyle/>
          <a:p>
            <a:r>
              <a:rPr lang="en-US" sz="4000" dirty="0">
                <a:ea typeface="ＭＳ Ｐゴシック" charset="0"/>
                <a:cs typeface="ＭＳ Ｐゴシック" charset="0"/>
              </a:rPr>
              <a:t>Data Movement vs. Computation Energy</a:t>
            </a: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19790" y="4869160"/>
            <a:ext cx="8497454"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mj-lt"/>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mj-lt"/>
                <a:ea typeface="+mn-ea"/>
                <a:cs typeface="+mn-cs"/>
              </a:rPr>
              <a:t>the energy of a complex addition </a:t>
            </a:r>
          </a:p>
        </p:txBody>
      </p:sp>
    </p:spTree>
    <p:extLst>
      <p:ext uri="{BB962C8B-B14F-4D97-AF65-F5344CB8AC3E}">
        <p14:creationId xmlns:p14="http://schemas.microsoft.com/office/powerpoint/2010/main" val="21760797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26EC4-A15A-354C-9F10-B13F9551D205}"/>
              </a:ext>
            </a:extLst>
          </p:cNvPr>
          <p:cNvSpPr>
            <a:spLocks noGrp="1"/>
          </p:cNvSpPr>
          <p:nvPr>
            <p:ph type="title"/>
          </p:nvPr>
        </p:nvSpPr>
        <p:spPr/>
        <p:txBody>
          <a:bodyPr/>
          <a:lstStyle/>
          <a:p>
            <a:r>
              <a:rPr lang="en-US" sz="4000" dirty="0">
                <a:ea typeface="ＭＳ Ｐゴシック" charset="0"/>
                <a:cs typeface="ＭＳ Ｐゴシック" charset="0"/>
              </a:rPr>
              <a:t>Data Movement vs. Computation Energy</a:t>
            </a:r>
            <a:endParaRPr lang="en-US" sz="4000" dirty="0"/>
          </a:p>
        </p:txBody>
      </p:sp>
      <p:sp>
        <p:nvSpPr>
          <p:cNvPr id="3" name="Content Placeholder 2">
            <a:extLst>
              <a:ext uri="{FF2B5EF4-FFF2-40B4-BE49-F238E27FC236}">
                <a16:creationId xmlns:a16="http://schemas.microsoft.com/office/drawing/2014/main" id="{4ADE657B-2448-8FD9-AC35-18883355C473}"/>
              </a:ext>
            </a:extLst>
          </p:cNvPr>
          <p:cNvSpPr>
            <a:spLocks noGrp="1"/>
          </p:cNvSpPr>
          <p:nvPr>
            <p:ph idx="1"/>
          </p:nvPr>
        </p:nvSpPr>
        <p:spPr/>
        <p:txBody>
          <a:bodyPr/>
          <a:lstStyle/>
          <a:p>
            <a:endParaRPr lang="en-CH"/>
          </a:p>
        </p:txBody>
      </p:sp>
      <p:graphicFrame>
        <p:nvGraphicFramePr>
          <p:cNvPr id="5" name="Chart 4">
            <a:extLst>
              <a:ext uri="{FF2B5EF4-FFF2-40B4-BE49-F238E27FC236}">
                <a16:creationId xmlns:a16="http://schemas.microsoft.com/office/drawing/2014/main" id="{4273B9C7-2C8E-0A45-976F-C3F7499F2EF0}"/>
              </a:ext>
            </a:extLst>
          </p:cNvPr>
          <p:cNvGraphicFramePr>
            <a:graphicFrameLocks/>
          </p:cNvGraphicFramePr>
          <p:nvPr>
            <p:extLst>
              <p:ext uri="{D42A27DB-BD31-4B8C-83A1-F6EECF244321}">
                <p14:modId xmlns:p14="http://schemas.microsoft.com/office/powerpoint/2010/main" val="50855056"/>
              </p:ext>
            </p:extLst>
          </p:nvPr>
        </p:nvGraphicFramePr>
        <p:xfrm>
          <a:off x="-1600200" y="309916"/>
          <a:ext cx="11201400" cy="5933722"/>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B0F6603D-44EC-1B49-91F1-F9C4B6635C9F}"/>
              </a:ext>
            </a:extLst>
          </p:cNvPr>
          <p:cNvSpPr txBox="1"/>
          <p:nvPr/>
        </p:nvSpPr>
        <p:spPr>
          <a:xfrm>
            <a:off x="1595132" y="6428250"/>
            <a:ext cx="656333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Han</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EIE: Efficient Inference Engine on Compressed Deep Neural Network,</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ISCA 2016.</a:t>
            </a:r>
          </a:p>
        </p:txBody>
      </p:sp>
    </p:spTree>
    <p:extLst>
      <p:ext uri="{BB962C8B-B14F-4D97-AF65-F5344CB8AC3E}">
        <p14:creationId xmlns:p14="http://schemas.microsoft.com/office/powerpoint/2010/main" val="2225240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26EC4-A15A-354C-9F10-B13F9551D205}"/>
              </a:ext>
            </a:extLst>
          </p:cNvPr>
          <p:cNvSpPr>
            <a:spLocks noGrp="1"/>
          </p:cNvSpPr>
          <p:nvPr>
            <p:ph type="title"/>
          </p:nvPr>
        </p:nvSpPr>
        <p:spPr/>
        <p:txBody>
          <a:bodyPr/>
          <a:lstStyle/>
          <a:p>
            <a:r>
              <a:rPr lang="en-US" sz="4000" dirty="0">
                <a:ea typeface="ＭＳ Ｐゴシック" charset="0"/>
                <a:cs typeface="ＭＳ Ｐゴシック" charset="0"/>
              </a:rPr>
              <a:t>Data Movement vs. Computation Energy</a:t>
            </a:r>
            <a:endParaRPr lang="en-US" sz="4000" dirty="0"/>
          </a:p>
        </p:txBody>
      </p:sp>
      <p:sp>
        <p:nvSpPr>
          <p:cNvPr id="6" name="Content Placeholder 5">
            <a:extLst>
              <a:ext uri="{FF2B5EF4-FFF2-40B4-BE49-F238E27FC236}">
                <a16:creationId xmlns:a16="http://schemas.microsoft.com/office/drawing/2014/main" id="{D06C8542-1381-633A-DF87-DCAD3DD433FD}"/>
              </a:ext>
            </a:extLst>
          </p:cNvPr>
          <p:cNvSpPr>
            <a:spLocks noGrp="1"/>
          </p:cNvSpPr>
          <p:nvPr>
            <p:ph idx="1"/>
          </p:nvPr>
        </p:nvSpPr>
        <p:spPr/>
        <p:txBody>
          <a:bodyPr/>
          <a:lstStyle/>
          <a:p>
            <a:endParaRPr lang="en-CH"/>
          </a:p>
        </p:txBody>
      </p:sp>
      <p:sp>
        <p:nvSpPr>
          <p:cNvPr id="4" name="Slide Number Placeholder 3">
            <a:extLst>
              <a:ext uri="{FF2B5EF4-FFF2-40B4-BE49-F238E27FC236}">
                <a16:creationId xmlns:a16="http://schemas.microsoft.com/office/drawing/2014/main" id="{2A49BD5A-66B4-0246-ABA0-C450E950874F}"/>
              </a:ext>
            </a:extLst>
          </p:cNvPr>
          <p:cNvSpPr>
            <a:spLocks noGrp="1"/>
          </p:cNvSpPr>
          <p:nvPr>
            <p:ph type="sldNum" sz="quarter" idx="4294967295"/>
          </p:nvPr>
        </p:nvSpPr>
        <p:spPr bwMode="auto">
          <a:xfrm>
            <a:off x="70104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defPPr>
              <a:defRPr lang="en-US"/>
            </a:defPPr>
            <a:lvl1pPr marL="0" algn="r" defTabSz="914400" rtl="0" eaLnBrk="1" latinLnBrk="0" hangingPunct="1">
              <a:defRPr sz="1600" kern="1200">
                <a:solidFill>
                  <a:schemeClr val="tx1"/>
                </a:solidFill>
                <a:latin typeface="Garamond" pitchFamily="18"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lang="en-US" altLang="en-US" smtClean="0"/>
              <a:pPr marL="0" marR="0" lvl="0" indent="0" algn="r" defTabSz="914400" rtl="0" eaLnBrk="0" fontAlgn="base" latinLnBrk="0" hangingPunct="0">
                <a:lnSpc>
                  <a:spcPct val="100000"/>
                </a:lnSpc>
                <a:spcBef>
                  <a:spcPct val="0"/>
                </a:spcBef>
                <a:spcAft>
                  <a:spcPct val="0"/>
                </a:spcAft>
                <a:buClrTx/>
                <a:buSzTx/>
                <a:buFontTx/>
                <a:buNone/>
                <a:tabLst/>
                <a:defRPr/>
              </a:pPr>
              <a:t>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graphicFrame>
        <p:nvGraphicFramePr>
          <p:cNvPr id="5" name="Chart 4">
            <a:extLst>
              <a:ext uri="{FF2B5EF4-FFF2-40B4-BE49-F238E27FC236}">
                <a16:creationId xmlns:a16="http://schemas.microsoft.com/office/drawing/2014/main" id="{4273B9C7-2C8E-0A45-976F-C3F7499F2EF0}"/>
              </a:ext>
            </a:extLst>
          </p:cNvPr>
          <p:cNvGraphicFramePr>
            <a:graphicFrameLocks/>
          </p:cNvGraphicFramePr>
          <p:nvPr/>
        </p:nvGraphicFramePr>
        <p:xfrm>
          <a:off x="-1600200" y="309916"/>
          <a:ext cx="11201400" cy="5933722"/>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B0F6603D-44EC-1B49-91F1-F9C4B6635C9F}"/>
              </a:ext>
            </a:extLst>
          </p:cNvPr>
          <p:cNvSpPr txBox="1"/>
          <p:nvPr/>
        </p:nvSpPr>
        <p:spPr>
          <a:xfrm>
            <a:off x="1595132" y="6428250"/>
            <a:ext cx="656333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Han</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EIE: Efficient Inference Engine on Compressed Deep Neural Network,</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ISCA 2016.</a:t>
            </a:r>
          </a:p>
        </p:txBody>
      </p:sp>
      <p:cxnSp>
        <p:nvCxnSpPr>
          <p:cNvPr id="7" name="Straight Arrow Connector 6">
            <a:extLst>
              <a:ext uri="{FF2B5EF4-FFF2-40B4-BE49-F238E27FC236}">
                <a16:creationId xmlns:a16="http://schemas.microsoft.com/office/drawing/2014/main" id="{F1008893-8A27-9240-93C2-6EECFADC9969}"/>
              </a:ext>
            </a:extLst>
          </p:cNvPr>
          <p:cNvCxnSpPr>
            <a:cxnSpLocks/>
          </p:cNvCxnSpPr>
          <p:nvPr/>
        </p:nvCxnSpPr>
        <p:spPr>
          <a:xfrm flipV="1">
            <a:off x="1905000" y="1676400"/>
            <a:ext cx="6477000" cy="289560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708F94A4-B4A7-C941-9E76-8E5F06CE95CE}"/>
              </a:ext>
            </a:extLst>
          </p:cNvPr>
          <p:cNvSpPr/>
          <p:nvPr/>
        </p:nvSpPr>
        <p:spPr>
          <a:xfrm>
            <a:off x="7848600" y="1129460"/>
            <a:ext cx="1176925" cy="461665"/>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6400X</a:t>
            </a:r>
            <a:endParaRPr kumimoji="0" lang="en-US" sz="24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endParaRPr>
          </a:p>
        </p:txBody>
      </p:sp>
      <p:sp>
        <p:nvSpPr>
          <p:cNvPr id="10" name="TextBox 9">
            <a:extLst>
              <a:ext uri="{FF2B5EF4-FFF2-40B4-BE49-F238E27FC236}">
                <a16:creationId xmlns:a16="http://schemas.microsoft.com/office/drawing/2014/main" id="{CC7F9D75-0F0F-1055-1031-865FCB768539}"/>
              </a:ext>
            </a:extLst>
          </p:cNvPr>
          <p:cNvSpPr txBox="1"/>
          <p:nvPr/>
        </p:nvSpPr>
        <p:spPr>
          <a:xfrm>
            <a:off x="0" y="5623500"/>
            <a:ext cx="9144000" cy="1261884"/>
          </a:xfrm>
          <a:prstGeom prst="rect">
            <a:avLst/>
          </a:prstGeom>
          <a:solidFill>
            <a:srgbClr val="FF6600"/>
          </a:solid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mj-lt"/>
                <a:ea typeface="+mn-ea"/>
                <a:cs typeface="+mn-cs"/>
              </a:rPr>
              <a:t>A memory access consumes 6400X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mj-lt"/>
                <a:ea typeface="+mn-ea"/>
                <a:cs typeface="+mn-cs"/>
              </a:rPr>
              <a:t>the energy of a simple integer addition </a:t>
            </a:r>
          </a:p>
        </p:txBody>
      </p:sp>
    </p:spTree>
    <p:extLst>
      <p:ext uri="{BB962C8B-B14F-4D97-AF65-F5344CB8AC3E}">
        <p14:creationId xmlns:p14="http://schemas.microsoft.com/office/powerpoint/2010/main" val="34868979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84BEF-C3FA-CC6B-865C-27EF07AE1FB1}"/>
              </a:ext>
            </a:extLst>
          </p:cNvPr>
          <p:cNvSpPr>
            <a:spLocks noGrp="1"/>
          </p:cNvSpPr>
          <p:nvPr>
            <p:ph type="title"/>
          </p:nvPr>
        </p:nvSpPr>
        <p:spPr/>
        <p:txBody>
          <a:bodyPr/>
          <a:lstStyle/>
          <a:p>
            <a:r>
              <a:rPr lang="en-US" dirty="0"/>
              <a:t>Energy Waste in Accelerators</a:t>
            </a:r>
            <a:endParaRPr lang="en-CH" dirty="0"/>
          </a:p>
        </p:txBody>
      </p:sp>
      <p:sp>
        <p:nvSpPr>
          <p:cNvPr id="3" name="Content Placeholder 2"/>
          <p:cNvSpPr>
            <a:spLocks noGrp="1"/>
          </p:cNvSpPr>
          <p:nvPr>
            <p:ph idx="1"/>
          </p:nvPr>
        </p:nvSpPr>
        <p:spPr/>
        <p:txBody>
          <a:bodyPr/>
          <a:lstStyle/>
          <a:p>
            <a:r>
              <a:rPr lang="en-US" sz="1800" dirty="0"/>
              <a:t>Amirali Boroumand, Saugata Ghose, </a:t>
            </a:r>
            <a:r>
              <a:rPr lang="en-US" sz="1800" dirty="0" err="1"/>
              <a:t>Youngsok</a:t>
            </a:r>
            <a:r>
              <a:rPr lang="en-US" sz="1800" dirty="0"/>
              <a:t> Kim, </a:t>
            </a:r>
            <a:r>
              <a:rPr lang="en-US" sz="1800" dirty="0" err="1"/>
              <a:t>Rachata</a:t>
            </a:r>
            <a:r>
              <a:rPr lang="en-US" sz="1800" dirty="0"/>
              <a:t> </a:t>
            </a:r>
            <a:r>
              <a:rPr lang="en-US" sz="1800" dirty="0" err="1"/>
              <a:t>Ausavarungnirun</a:t>
            </a:r>
            <a:r>
              <a:rPr lang="en-US" sz="1800" dirty="0"/>
              <a:t>, Eric </a:t>
            </a:r>
            <a:r>
              <a:rPr lang="en-US" sz="1800" dirty="0" err="1"/>
              <a:t>Shiu</a:t>
            </a:r>
            <a:r>
              <a:rPr lang="en-US" sz="1800" dirty="0"/>
              <a:t>, Rahul Thakur, </a:t>
            </a:r>
            <a:r>
              <a:rPr lang="en-US" sz="1800" dirty="0" err="1"/>
              <a:t>Daehyun</a:t>
            </a:r>
            <a:r>
              <a:rPr lang="en-US" sz="1800" dirty="0"/>
              <a:t> Kim, Aki </a:t>
            </a:r>
            <a:r>
              <a:rPr lang="en-US" sz="1800" dirty="0" err="1"/>
              <a:t>Kuusela</a:t>
            </a:r>
            <a:r>
              <a:rPr lang="en-US" sz="1800" dirty="0"/>
              <a:t>, Allan </a:t>
            </a:r>
            <a:r>
              <a:rPr lang="en-US" sz="1800" dirty="0" err="1"/>
              <a:t>Knies</a:t>
            </a:r>
            <a:r>
              <a:rPr lang="en-US" sz="1800" dirty="0"/>
              <a:t>, </a:t>
            </a:r>
            <a:r>
              <a:rPr lang="en-US" sz="1800" dirty="0" err="1"/>
              <a:t>Parthasarathy</a:t>
            </a:r>
            <a:r>
              <a:rPr lang="en-US" sz="1800" dirty="0"/>
              <a:t> </a:t>
            </a:r>
            <a:r>
              <a:rPr lang="en-US" sz="1800" dirty="0" err="1"/>
              <a:t>Ranganathan</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800" dirty="0">
                <a:solidFill>
                  <a:srgbClr val="0000FF"/>
                </a:solidFill>
              </a:rPr>
              <a:t> </a:t>
            </a:r>
            <a:br>
              <a:rPr lang="en-US" sz="1800" dirty="0"/>
            </a:br>
            <a:r>
              <a:rPr lang="en-US" sz="1800" i="1" dirty="0"/>
              <a:t>Proceedings of the </a:t>
            </a:r>
            <a:r>
              <a:rPr lang="en-US" sz="1800" i="1" dirty="0">
                <a:hlinkClick r:id="rId3"/>
              </a:rPr>
              <a:t>23rd International Conference on Architectural Support for Programming Languages and Operating Systems</a:t>
            </a:r>
            <a:r>
              <a:rPr lang="en-US" sz="1800" i="1" dirty="0"/>
              <a:t> (</a:t>
            </a:r>
            <a:r>
              <a:rPr lang="en-US" sz="1800" b="1" i="1" dirty="0"/>
              <a:t>ASPLOS</a:t>
            </a:r>
            <a:r>
              <a:rPr lang="en-US" sz="1800" i="1" dirty="0"/>
              <a:t>)</a:t>
            </a:r>
            <a:r>
              <a:rPr lang="en-US" sz="1800" dirty="0"/>
              <a:t>, Williamsburg, VA, USA, March 2018.</a:t>
            </a: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62.7% </a:t>
            </a:r>
            <a:r>
              <a:rPr kumimoji="0" lang="en-US" sz="3000" b="1"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is spent on </a:t>
            </a:r>
            <a:r>
              <a:rPr kumimoji="0" lang="en-US" sz="30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data movement</a:t>
            </a:r>
          </a:p>
        </p:txBody>
      </p:sp>
    </p:spTree>
    <p:extLst>
      <p:ext uri="{BB962C8B-B14F-4D97-AF65-F5344CB8AC3E}">
        <p14:creationId xmlns:p14="http://schemas.microsoft.com/office/powerpoint/2010/main" val="2018060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dirty="0"/>
              <a:t>Energy Waste in Accelerators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dirty="0"/>
            </a:br>
            <a:br>
              <a:rPr lang="en-US" dirty="0"/>
            </a:br>
            <a:br>
              <a:rPr lang="en-US" dirty="0"/>
            </a:br>
            <a:br>
              <a:rPr lang="en-US" dirty="0"/>
            </a:br>
            <a:endParaRPr lang="en-US" dirty="0"/>
          </a:p>
          <a:p>
            <a:pPr marL="0" indent="0">
              <a:buNone/>
            </a:pPr>
            <a:br>
              <a:rPr lang="en-US" dirty="0"/>
            </a:br>
            <a:br>
              <a:rPr lang="en-US" dirty="0"/>
            </a:br>
            <a:endParaRPr lang="en-US" dirty="0"/>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4453707"/>
            <a:ext cx="9144000" cy="1794693"/>
          </a:xfrm>
          <a:prstGeom prst="rect">
            <a:avLst/>
          </a:prstGeom>
        </p:spPr>
      </p:pic>
      <p:sp>
        <p:nvSpPr>
          <p:cNvPr id="5" name="Rectangle 4">
            <a:extLst>
              <a:ext uri="{FF2B5EF4-FFF2-40B4-BE49-F238E27FC236}">
                <a16:creationId xmlns:a16="http://schemas.microsoft.com/office/drawing/2014/main" id="{B36B1348-F067-3402-A629-42472D44DBC9}"/>
              </a:ext>
            </a:extLst>
          </p:cNvPr>
          <p:cNvSpPr/>
          <p:nvPr/>
        </p:nvSpPr>
        <p:spPr>
          <a:xfrm>
            <a:off x="0" y="32004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&gt; 90% </a:t>
            </a:r>
            <a:r>
              <a:rPr kumimoji="0" lang="en-US" sz="3000" b="1"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is spent on </a:t>
            </a:r>
            <a:r>
              <a:rPr kumimoji="0" lang="en-US" sz="30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memory</a:t>
            </a:r>
            <a:r>
              <a:rPr kumimoji="0" lang="en-US" sz="3000" b="1" i="0" u="none" strike="noStrike" kern="1200" cap="none" spc="0" normalizeH="0" baseline="0" noProof="0" dirty="0">
                <a:ln>
                  <a:noFill/>
                </a:ln>
                <a:solidFill>
                  <a:srgbClr val="C00000"/>
                </a:solidFill>
                <a:effectLst/>
                <a:uLnTx/>
                <a:uFillTx/>
                <a:latin typeface="Tahoma"/>
                <a:ea typeface="ＭＳ Ｐゴシック" panose="020B0600070205080204" pitchFamily="34" charset="-128"/>
                <a:cs typeface="+mn-cs"/>
              </a:rPr>
              <a:t> </a:t>
            </a:r>
            <a:r>
              <a:rPr kumimoji="0" lang="en-US" sz="3000" b="1"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in large ML models</a:t>
            </a:r>
          </a:p>
        </p:txBody>
      </p:sp>
    </p:spTree>
    <p:extLst>
      <p:ext uri="{BB962C8B-B14F-4D97-AF65-F5344CB8AC3E}">
        <p14:creationId xmlns:p14="http://schemas.microsoft.com/office/powerpoint/2010/main" val="12721161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Fundamental Problem</a:t>
            </a:r>
          </a:p>
        </p:txBody>
      </p:sp>
      <p:sp>
        <p:nvSpPr>
          <p:cNvPr id="3" name="Content Placeholder 2"/>
          <p:cNvSpPr>
            <a:spLocks noGrp="1"/>
          </p:cNvSpPr>
          <p:nvPr>
            <p:ph idx="1"/>
          </p:nvPr>
        </p:nvSpPr>
        <p:spPr/>
        <p:txBody>
          <a:bodyPr anchor="ctr"/>
          <a:lstStyle/>
          <a:p>
            <a:pPr marL="0" indent="0" algn="ctr">
              <a:buNone/>
            </a:pPr>
            <a:r>
              <a:rPr lang="en-US" sz="6000" dirty="0">
                <a:solidFill>
                  <a:srgbClr val="FF0000"/>
                </a:solidFill>
              </a:rPr>
              <a:t>Processing</a:t>
            </a:r>
            <a:r>
              <a:rPr lang="en-US" sz="6000" dirty="0"/>
              <a:t> of data </a:t>
            </a:r>
          </a:p>
          <a:p>
            <a:pPr marL="0" indent="0" algn="ctr">
              <a:buNone/>
            </a:pPr>
            <a:r>
              <a:rPr lang="en-US" sz="6000" dirty="0"/>
              <a:t>is performed </a:t>
            </a:r>
          </a:p>
          <a:p>
            <a:pPr marL="0" indent="0" algn="ctr">
              <a:buNone/>
            </a:pPr>
            <a:r>
              <a:rPr lang="en-US" sz="6000" dirty="0">
                <a:solidFill>
                  <a:srgbClr val="FF0000"/>
                </a:solidFill>
              </a:rPr>
              <a:t>far away from the data</a:t>
            </a:r>
          </a:p>
        </p:txBody>
      </p:sp>
    </p:spTree>
    <p:extLst>
      <p:ext uri="{BB962C8B-B14F-4D97-AF65-F5344CB8AC3E}">
        <p14:creationId xmlns:p14="http://schemas.microsoft.com/office/powerpoint/2010/main" val="33902238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a:t>
            </a:r>
            <a:r>
              <a:rPr lang="en-US" b="1" dirty="0"/>
              <a:t>Paradigm Shift </a:t>
            </a:r>
            <a:r>
              <a:rPr lang="en-US" dirty="0"/>
              <a:t>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Tree>
    <p:extLst>
      <p:ext uri="{BB962C8B-B14F-4D97-AF65-F5344CB8AC3E}">
        <p14:creationId xmlns:p14="http://schemas.microsoft.com/office/powerpoint/2010/main" val="8158547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6E630-A1E5-804C-A757-BA15C2E67AA0}"/>
              </a:ext>
            </a:extLst>
          </p:cNvPr>
          <p:cNvSpPr>
            <a:spLocks noGrp="1"/>
          </p:cNvSpPr>
          <p:nvPr>
            <p:ph type="title"/>
          </p:nvPr>
        </p:nvSpPr>
        <p:spPr/>
        <p:txBody>
          <a:bodyPr/>
          <a:lstStyle/>
          <a:p>
            <a:r>
              <a:rPr lang="en-US" dirty="0">
                <a:ea typeface="ＭＳ Ｐゴシック" charset="0"/>
              </a:rPr>
              <a:t>Process Data Where It Makes Sense </a:t>
            </a:r>
            <a:endParaRPr lang="en-US" sz="3600" dirty="0"/>
          </a:p>
        </p:txBody>
      </p:sp>
      <p:sp>
        <p:nvSpPr>
          <p:cNvPr id="17" name="Content Placeholder 16">
            <a:extLst>
              <a:ext uri="{FF2B5EF4-FFF2-40B4-BE49-F238E27FC236}">
                <a16:creationId xmlns:a16="http://schemas.microsoft.com/office/drawing/2014/main" id="{EEE9C59E-D3F8-3562-E49F-4870647B5DD3}"/>
              </a:ext>
            </a:extLst>
          </p:cNvPr>
          <p:cNvSpPr>
            <a:spLocks noGrp="1"/>
          </p:cNvSpPr>
          <p:nvPr>
            <p:ph idx="1"/>
          </p:nvPr>
        </p:nvSpPr>
        <p:spPr/>
        <p:txBody>
          <a:bodyPr/>
          <a:lstStyle/>
          <a:p>
            <a:endParaRPr lang="en-CH" dirty="0"/>
          </a:p>
        </p:txBody>
      </p:sp>
      <p:sp>
        <p:nvSpPr>
          <p:cNvPr id="3" name="Slide Number Placeholder 2">
            <a:extLst>
              <a:ext uri="{FF2B5EF4-FFF2-40B4-BE49-F238E27FC236}">
                <a16:creationId xmlns:a16="http://schemas.microsoft.com/office/drawing/2014/main" id="{78AEBD90-9301-6C4A-BC8C-2EDBB0E5DDF3}"/>
              </a:ext>
            </a:extLst>
          </p:cNvPr>
          <p:cNvSpPr>
            <a:spLocks noGrp="1"/>
          </p:cNvSpPr>
          <p:nvPr>
            <p:ph type="sldNum" sz="quarter" idx="4294967295"/>
          </p:nvPr>
        </p:nvSpPr>
        <p:spPr>
          <a:xfrm>
            <a:off x="0" y="0"/>
            <a:ext cx="0" cy="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77506" name="Picture 2" descr="Apple announces M1 Ultra with 20-core CPU and 64-core GPU">
            <a:extLst>
              <a:ext uri="{FF2B5EF4-FFF2-40B4-BE49-F238E27FC236}">
                <a16:creationId xmlns:a16="http://schemas.microsoft.com/office/drawing/2014/main" id="{39E66091-2514-8942-B762-7B5B63853B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36637"/>
            <a:ext cx="9144000" cy="513556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B2F3789-731D-3743-920B-1975EC699A4D}"/>
              </a:ext>
            </a:extLst>
          </p:cNvPr>
          <p:cNvSpPr txBox="1"/>
          <p:nvPr/>
        </p:nvSpPr>
        <p:spPr>
          <a:xfrm>
            <a:off x="1932065" y="6566356"/>
            <a:ext cx="5203669" cy="21544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https://</a:t>
            </a:r>
            <a:r>
              <a:rPr kumimoji="0" lang="en-US" sz="8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www.gsmarena.com</a:t>
            </a: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/apple_announces_m1_ultra_with_20core_cpu_and_64core_gpu-news-53481.php</a:t>
            </a:r>
          </a:p>
        </p:txBody>
      </p:sp>
      <p:sp>
        <p:nvSpPr>
          <p:cNvPr id="6" name="Rectangle 39">
            <a:extLst>
              <a:ext uri="{FF2B5EF4-FFF2-40B4-BE49-F238E27FC236}">
                <a16:creationId xmlns:a16="http://schemas.microsoft.com/office/drawing/2014/main" id="{F3942E71-DCB7-734B-AA89-8B7623663BCA}"/>
              </a:ext>
            </a:extLst>
          </p:cNvPr>
          <p:cNvSpPr>
            <a:spLocks noChangeArrowheads="1"/>
          </p:cNvSpPr>
          <p:nvPr/>
        </p:nvSpPr>
        <p:spPr bwMode="auto">
          <a:xfrm rot="5400000">
            <a:off x="1189528" y="2921226"/>
            <a:ext cx="3900363" cy="1375647"/>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ectangle 39">
            <a:extLst>
              <a:ext uri="{FF2B5EF4-FFF2-40B4-BE49-F238E27FC236}">
                <a16:creationId xmlns:a16="http://schemas.microsoft.com/office/drawing/2014/main" id="{5542B0FB-0C7F-4D40-80A7-3CAD0B7D5996}"/>
              </a:ext>
            </a:extLst>
          </p:cNvPr>
          <p:cNvSpPr>
            <a:spLocks noChangeArrowheads="1"/>
          </p:cNvSpPr>
          <p:nvPr/>
        </p:nvSpPr>
        <p:spPr bwMode="auto">
          <a:xfrm rot="5400000">
            <a:off x="4044671" y="2921226"/>
            <a:ext cx="3900363" cy="1375647"/>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5" name="TextBox 4">
            <a:extLst>
              <a:ext uri="{FF2B5EF4-FFF2-40B4-BE49-F238E27FC236}">
                <a16:creationId xmlns:a16="http://schemas.microsoft.com/office/drawing/2014/main" id="{05FAF078-3519-72EE-F756-8F1AAF73B425}"/>
              </a:ext>
            </a:extLst>
          </p:cNvPr>
          <p:cNvSpPr txBox="1"/>
          <p:nvPr/>
        </p:nvSpPr>
        <p:spPr>
          <a:xfrm>
            <a:off x="3048000" y="6140130"/>
            <a:ext cx="2933816"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Apple M1 Ultra System (2022)</a:t>
            </a:r>
          </a:p>
        </p:txBody>
      </p:sp>
      <p:sp>
        <p:nvSpPr>
          <p:cNvPr id="8" name="TextBox 7">
            <a:extLst>
              <a:ext uri="{FF2B5EF4-FFF2-40B4-BE49-F238E27FC236}">
                <a16:creationId xmlns:a16="http://schemas.microsoft.com/office/drawing/2014/main" id="{A2A1C5B9-D3CC-6035-D80C-A166B5BD945F}"/>
              </a:ext>
            </a:extLst>
          </p:cNvPr>
          <p:cNvSpPr txBox="1"/>
          <p:nvPr/>
        </p:nvSpPr>
        <p:spPr>
          <a:xfrm>
            <a:off x="2615830" y="5609553"/>
            <a:ext cx="864339"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FA00"/>
                </a:solidFill>
                <a:effectLst/>
                <a:uLnTx/>
                <a:uFillTx/>
                <a:latin typeface="Arial" panose="020B0604020202020204" pitchFamily="34" charset="0"/>
                <a:ea typeface="ＭＳ Ｐゴシック" panose="020B0600070205080204" pitchFamily="34" charset="-128"/>
                <a:cs typeface="+mn-cs"/>
              </a:rPr>
              <a:t>DRAM</a:t>
            </a:r>
          </a:p>
        </p:txBody>
      </p:sp>
      <p:sp>
        <p:nvSpPr>
          <p:cNvPr id="10" name="TextBox 9">
            <a:extLst>
              <a:ext uri="{FF2B5EF4-FFF2-40B4-BE49-F238E27FC236}">
                <a16:creationId xmlns:a16="http://schemas.microsoft.com/office/drawing/2014/main" id="{EFC8947E-A616-D75A-85A7-B17561B4DB64}"/>
              </a:ext>
            </a:extLst>
          </p:cNvPr>
          <p:cNvSpPr txBox="1"/>
          <p:nvPr/>
        </p:nvSpPr>
        <p:spPr>
          <a:xfrm>
            <a:off x="5562682" y="5617106"/>
            <a:ext cx="864339"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FA00"/>
                </a:solidFill>
                <a:effectLst/>
                <a:uLnTx/>
                <a:uFillTx/>
                <a:latin typeface="Arial" panose="020B0604020202020204" pitchFamily="34" charset="0"/>
                <a:ea typeface="ＭＳ Ｐゴシック" panose="020B0600070205080204" pitchFamily="34" charset="-128"/>
                <a:cs typeface="+mn-cs"/>
              </a:rPr>
              <a:t>DRAM</a:t>
            </a:r>
          </a:p>
        </p:txBody>
      </p:sp>
      <p:sp>
        <p:nvSpPr>
          <p:cNvPr id="11" name="TextBox 10">
            <a:extLst>
              <a:ext uri="{FF2B5EF4-FFF2-40B4-BE49-F238E27FC236}">
                <a16:creationId xmlns:a16="http://schemas.microsoft.com/office/drawing/2014/main" id="{773E168C-9134-1C6E-4F85-8F2B609395F6}"/>
              </a:ext>
            </a:extLst>
          </p:cNvPr>
          <p:cNvSpPr txBox="1"/>
          <p:nvPr/>
        </p:nvSpPr>
        <p:spPr>
          <a:xfrm>
            <a:off x="4122255" y="5263143"/>
            <a:ext cx="890052"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FDFF"/>
                </a:solidFill>
                <a:effectLst/>
                <a:uLnTx/>
                <a:uFillTx/>
                <a:latin typeface="Arial" panose="020B0604020202020204" pitchFamily="34" charset="0"/>
                <a:ea typeface="ＭＳ Ｐゴシック" panose="020B0600070205080204" pitchFamily="34" charset="-128"/>
                <a:cs typeface="+mn-cs"/>
              </a:rPr>
              <a:t>A lot of</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FDFF"/>
                </a:solidFill>
                <a:effectLst/>
                <a:uLnTx/>
                <a:uFillTx/>
                <a:latin typeface="Arial" panose="020B0604020202020204" pitchFamily="34" charset="0"/>
                <a:ea typeface="ＭＳ Ｐゴシック" panose="020B0600070205080204" pitchFamily="34" charset="-128"/>
                <a:cs typeface="+mn-cs"/>
              </a:rPr>
              <a:t>SRAM</a:t>
            </a:r>
          </a:p>
        </p:txBody>
      </p:sp>
      <p:sp>
        <p:nvSpPr>
          <p:cNvPr id="9" name="Rectangle 39">
            <a:extLst>
              <a:ext uri="{FF2B5EF4-FFF2-40B4-BE49-F238E27FC236}">
                <a16:creationId xmlns:a16="http://schemas.microsoft.com/office/drawing/2014/main" id="{007D205A-1318-551D-5272-8115998B1255}"/>
              </a:ext>
            </a:extLst>
          </p:cNvPr>
          <p:cNvSpPr>
            <a:spLocks noChangeArrowheads="1"/>
          </p:cNvSpPr>
          <p:nvPr/>
        </p:nvSpPr>
        <p:spPr bwMode="auto">
          <a:xfrm rot="5400000">
            <a:off x="-746620" y="2472860"/>
            <a:ext cx="3900363" cy="2272379"/>
          </a:xfrm>
          <a:prstGeom prst="rect">
            <a:avLst/>
          </a:pr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2" name="Rectangle 39">
            <a:extLst>
              <a:ext uri="{FF2B5EF4-FFF2-40B4-BE49-F238E27FC236}">
                <a16:creationId xmlns:a16="http://schemas.microsoft.com/office/drawing/2014/main" id="{3662BFAB-2D15-A3C2-7D02-D2FB2B6A3B5D}"/>
              </a:ext>
            </a:extLst>
          </p:cNvPr>
          <p:cNvSpPr>
            <a:spLocks noChangeArrowheads="1"/>
          </p:cNvSpPr>
          <p:nvPr/>
        </p:nvSpPr>
        <p:spPr bwMode="auto">
          <a:xfrm rot="5400000">
            <a:off x="6003240" y="2459876"/>
            <a:ext cx="3900364" cy="2298349"/>
          </a:xfrm>
          <a:prstGeom prst="rect">
            <a:avLst/>
          </a:pr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3" name="TextBox 12">
            <a:extLst>
              <a:ext uri="{FF2B5EF4-FFF2-40B4-BE49-F238E27FC236}">
                <a16:creationId xmlns:a16="http://schemas.microsoft.com/office/drawing/2014/main" id="{3D11B37C-D3AA-9992-83DB-6800B95039FA}"/>
              </a:ext>
            </a:extLst>
          </p:cNvPr>
          <p:cNvSpPr txBox="1"/>
          <p:nvPr/>
        </p:nvSpPr>
        <p:spPr>
          <a:xfrm>
            <a:off x="755576" y="5589240"/>
            <a:ext cx="992579"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Storage</a:t>
            </a:r>
          </a:p>
        </p:txBody>
      </p:sp>
      <p:sp>
        <p:nvSpPr>
          <p:cNvPr id="14" name="TextBox 13">
            <a:extLst>
              <a:ext uri="{FF2B5EF4-FFF2-40B4-BE49-F238E27FC236}">
                <a16:creationId xmlns:a16="http://schemas.microsoft.com/office/drawing/2014/main" id="{79A0D39A-0DC5-90B4-0DBB-6BBA80E3CBFA}"/>
              </a:ext>
            </a:extLst>
          </p:cNvPr>
          <p:cNvSpPr txBox="1"/>
          <p:nvPr/>
        </p:nvSpPr>
        <p:spPr>
          <a:xfrm>
            <a:off x="7470117" y="5610646"/>
            <a:ext cx="992579"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Storage</a:t>
            </a:r>
          </a:p>
        </p:txBody>
      </p:sp>
      <p:sp>
        <p:nvSpPr>
          <p:cNvPr id="15" name="Rectangle 39">
            <a:extLst>
              <a:ext uri="{FF2B5EF4-FFF2-40B4-BE49-F238E27FC236}">
                <a16:creationId xmlns:a16="http://schemas.microsoft.com/office/drawing/2014/main" id="{71AD81D4-F29E-78E6-F541-517C58C8DC66}"/>
              </a:ext>
            </a:extLst>
          </p:cNvPr>
          <p:cNvSpPr>
            <a:spLocks noChangeArrowheads="1"/>
          </p:cNvSpPr>
          <p:nvPr/>
        </p:nvSpPr>
        <p:spPr bwMode="auto">
          <a:xfrm rot="5400000">
            <a:off x="4317705" y="-3213695"/>
            <a:ext cx="534558" cy="9035225"/>
          </a:xfrm>
          <a:prstGeom prst="rect">
            <a:avLst/>
          </a:prstGeom>
          <a:noFill/>
          <a:ln w="50800">
            <a:solidFill>
              <a:srgbClr val="FFC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6" name="TextBox 15">
            <a:extLst>
              <a:ext uri="{FF2B5EF4-FFF2-40B4-BE49-F238E27FC236}">
                <a16:creationId xmlns:a16="http://schemas.microsoft.com/office/drawing/2014/main" id="{B793D85F-140C-F27C-6FA0-DFE552ECD580}"/>
              </a:ext>
            </a:extLst>
          </p:cNvPr>
          <p:cNvSpPr txBox="1"/>
          <p:nvPr/>
        </p:nvSpPr>
        <p:spPr>
          <a:xfrm>
            <a:off x="4104204" y="1108594"/>
            <a:ext cx="1031051"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C000"/>
                </a:solidFill>
                <a:effectLst/>
                <a:uLnTx/>
                <a:uFillTx/>
                <a:latin typeface="Arial" panose="020B0604020202020204" pitchFamily="34" charset="0"/>
                <a:ea typeface="ＭＳ Ｐゴシック" panose="020B0600070205080204" pitchFamily="34" charset="-128"/>
                <a:cs typeface="+mn-cs"/>
              </a:rPr>
              <a:t>Sensors</a:t>
            </a:r>
          </a:p>
        </p:txBody>
      </p:sp>
    </p:spTree>
    <p:extLst>
      <p:ext uri="{BB962C8B-B14F-4D97-AF65-F5344CB8AC3E}">
        <p14:creationId xmlns:p14="http://schemas.microsoft.com/office/powerpoint/2010/main" val="35750779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01404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30334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2" name="Rectangle 4"/>
          <p:cNvSpPr>
            <a:spLocks/>
          </p:cNvSpPr>
          <p:nvPr/>
        </p:nvSpPr>
        <p:spPr bwMode="auto">
          <a:xfrm>
            <a:off x="692150" y="131884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54321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31884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54321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38564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61001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38564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61001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33154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453391"/>
            <a:ext cx="54859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198559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098308"/>
            <a:ext cx="269304"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38234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481583"/>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38869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49110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36024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46265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36659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46900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31249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45244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3826101"/>
            <a:ext cx="211597" cy="2051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40494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543648"/>
            <a:ext cx="1179810"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28429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320944"/>
            <a:ext cx="1615827" cy="561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99499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708498"/>
            <a:ext cx="538609"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05849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63964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2752358"/>
            <a:ext cx="397545"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242148"/>
            <a:ext cx="807913"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17884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494548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609083"/>
            <a:ext cx="2133601" cy="2286000"/>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1194542" y="5991687"/>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
        <p:nvSpPr>
          <p:cNvPr id="3" name="Title 2">
            <a:extLst>
              <a:ext uri="{FF2B5EF4-FFF2-40B4-BE49-F238E27FC236}">
                <a16:creationId xmlns:a16="http://schemas.microsoft.com/office/drawing/2014/main" id="{EC189178-0F3C-9D39-0052-76AAE9611CA9}"/>
              </a:ext>
            </a:extLst>
          </p:cNvPr>
          <p:cNvSpPr>
            <a:spLocks noGrp="1"/>
          </p:cNvSpPr>
          <p:nvPr>
            <p:ph type="title"/>
          </p:nvPr>
        </p:nvSpPr>
        <p:spPr/>
        <p:txBody>
          <a:bodyPr/>
          <a:lstStyle/>
          <a:p>
            <a:r>
              <a:rPr lang="en-GB" dirty="0"/>
              <a:t>Memory as an Accelerator</a:t>
            </a:r>
            <a:endParaRPr lang="en-CH" dirty="0"/>
          </a:p>
        </p:txBody>
      </p:sp>
    </p:spTree>
    <p:extLst>
      <p:ext uri="{BB962C8B-B14F-4D97-AF65-F5344CB8AC3E}">
        <p14:creationId xmlns:p14="http://schemas.microsoft.com/office/powerpoint/2010/main" val="18755731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itle 45">
            <a:extLst>
              <a:ext uri="{FF2B5EF4-FFF2-40B4-BE49-F238E27FC236}">
                <a16:creationId xmlns:a16="http://schemas.microsoft.com/office/drawing/2014/main" id="{CF53D0C4-82A0-3276-EA04-65451B105F2A}"/>
              </a:ext>
            </a:extLst>
          </p:cNvPr>
          <p:cNvSpPr>
            <a:spLocks noGrp="1"/>
          </p:cNvSpPr>
          <p:nvPr>
            <p:ph type="title"/>
          </p:nvPr>
        </p:nvSpPr>
        <p:spPr/>
        <p:txBody>
          <a:bodyPr/>
          <a:lstStyle/>
          <a:p>
            <a:r>
              <a:rPr lang="en-GB" sz="4000" dirty="0"/>
              <a:t>Goal: Processing Inside Memory/Storage</a:t>
            </a:r>
            <a:endParaRPr lang="en-CH" sz="4000" dirty="0"/>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2"/>
            <a:r>
              <a:rPr lang="en-US" sz="2600" dirty="0">
                <a:latin typeface="Tahoma"/>
                <a:cs typeface="Tahoma"/>
              </a:rPr>
              <a:t>compute-capable memory &amp; controllers?</a:t>
            </a:r>
          </a:p>
          <a:p>
            <a:pPr lvl="2"/>
            <a:r>
              <a:rPr lang="en-US" dirty="0">
                <a:latin typeface="Tahoma"/>
                <a:cs typeface="Tahoma"/>
              </a:rPr>
              <a:t>p</a:t>
            </a:r>
            <a:r>
              <a:rPr lang="en-US" sz="2600" dirty="0">
                <a:latin typeface="Tahoma"/>
                <a:cs typeface="Tahoma"/>
              </a:rPr>
              <a:t>rocessors </a:t>
            </a:r>
            <a:r>
              <a:rPr lang="en-US" dirty="0">
                <a:latin typeface="Tahoma"/>
                <a:cs typeface="Tahoma"/>
              </a:rPr>
              <a:t>&amp;</a:t>
            </a:r>
            <a:r>
              <a:rPr lang="en-US" sz="2600" dirty="0">
                <a:latin typeface="Tahoma"/>
                <a:cs typeface="Tahoma"/>
              </a:rPr>
              <a:t> communication units?</a:t>
            </a:r>
          </a:p>
          <a:p>
            <a:pPr lvl="2"/>
            <a:r>
              <a:rPr lang="en-US" dirty="0">
                <a:latin typeface="Tahoma"/>
                <a:cs typeface="Tahoma"/>
              </a:rPr>
              <a:t>s</a:t>
            </a:r>
            <a:r>
              <a:rPr lang="en-US" sz="2600" dirty="0">
                <a:latin typeface="Tahoma"/>
                <a:cs typeface="Tahoma"/>
              </a:rPr>
              <a:t>oftware &amp; hardware interfaces?</a:t>
            </a:r>
          </a:p>
          <a:p>
            <a:pPr lvl="2"/>
            <a:r>
              <a:rPr lang="en-US" sz="2600" dirty="0">
                <a:latin typeface="Tahoma"/>
                <a:cs typeface="Tahoma"/>
              </a:rPr>
              <a:t>system software, compilers, languages?</a:t>
            </a:r>
          </a:p>
          <a:p>
            <a:pPr lvl="2"/>
            <a:r>
              <a:rPr lang="en-US" sz="2600" dirty="0">
                <a:latin typeface="Tahoma"/>
                <a:cs typeface="Tahoma"/>
              </a:rPr>
              <a:t>algorithms &amp; theoretical </a:t>
            </a:r>
            <a:r>
              <a:rPr lang="en-US" dirty="0">
                <a:latin typeface="Tahoma"/>
                <a:cs typeface="Tahoma"/>
              </a:rPr>
              <a:t>f</a:t>
            </a:r>
            <a:r>
              <a:rPr lang="en-US" sz="26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4572000" y="1411413"/>
            <a:ext cx="1871663" cy="1849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Memory/Storage</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1" y="1256557"/>
            <a:ext cx="1732481" cy="13803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a:t>
            </a:r>
          </a:p>
          <a:p>
            <a:pPr marL="0" marR="0" lvl="0" indent="0" algn="l" defTabSz="457200" rtl="0" eaLnBrk="1" fontAlgn="auto" latinLnBrk="0" hangingPunct="1">
              <a:lnSpc>
                <a:spcPct val="80000"/>
              </a:lnSpc>
              <a:spcBef>
                <a:spcPts val="0"/>
              </a:spcBef>
              <a:spcAft>
                <a:spcPts val="0"/>
              </a:spcAft>
              <a:buClrTx/>
              <a:buSzTx/>
              <a:buFontTx/>
              <a:buNone/>
              <a:tabLst/>
              <a:defRPr/>
            </a:pPr>
            <a:endParaRPr lang="en-US" sz="2200" dirty="0">
              <a:solidFill>
                <a:srgbClr val="000000"/>
              </a:solidFill>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ML Model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8858912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5014D-D8B4-7A2A-A0C1-0B802A673AE5}"/>
              </a:ext>
            </a:extLst>
          </p:cNvPr>
          <p:cNvSpPr>
            <a:spLocks noGrp="1"/>
          </p:cNvSpPr>
          <p:nvPr>
            <p:ph type="title"/>
          </p:nvPr>
        </p:nvSpPr>
        <p:spPr/>
        <p:txBody>
          <a:bodyPr/>
          <a:lstStyle/>
          <a:p>
            <a:r>
              <a:rPr lang="en-US" sz="4000" dirty="0"/>
              <a:t>Processing in/near Memory: An Old Idea</a:t>
            </a:r>
            <a:endParaRPr lang="en-CH" sz="4000" dirty="0"/>
          </a:p>
        </p:txBody>
      </p:sp>
      <p:sp>
        <p:nvSpPr>
          <p:cNvPr id="7" name="Content Placeholder 2">
            <a:extLst>
              <a:ext uri="{FF2B5EF4-FFF2-40B4-BE49-F238E27FC236}">
                <a16:creationId xmlns:a16="http://schemas.microsoft.com/office/drawing/2014/main" id="{D0DC6A04-D80E-184D-BC07-63C1F510EF16}"/>
              </a:ext>
            </a:extLst>
          </p:cNvPr>
          <p:cNvSpPr>
            <a:spLocks noGrp="1"/>
          </p:cNvSpPr>
          <p:nvPr>
            <p:ph idx="1"/>
          </p:nvPr>
        </p:nvSpPr>
        <p:spPr/>
        <p:txBody>
          <a:bodyPr/>
          <a:lstStyle/>
          <a:p>
            <a:r>
              <a:rPr lang="en-US" dirty="0"/>
              <a:t>Kautz, “</a:t>
            </a:r>
            <a:r>
              <a:rPr lang="en-US" dirty="0">
                <a:solidFill>
                  <a:srgbClr val="0000FF"/>
                </a:solidFill>
              </a:rPr>
              <a:t>Cellular Logic-in-Memory Arrays</a:t>
            </a:r>
            <a:r>
              <a:rPr lang="en-US" dirty="0"/>
              <a:t>”, IEEE TC 1969.</a:t>
            </a:r>
          </a:p>
        </p:txBody>
      </p:sp>
      <p:sp>
        <p:nvSpPr>
          <p:cNvPr id="8" name="TextBox 7">
            <a:extLst>
              <a:ext uri="{FF2B5EF4-FFF2-40B4-BE49-F238E27FC236}">
                <a16:creationId xmlns:a16="http://schemas.microsoft.com/office/drawing/2014/main" id="{B249EA16-0367-EB43-921A-3C42949CA66E}"/>
              </a:ext>
            </a:extLst>
          </p:cNvPr>
          <p:cNvSpPr txBox="1"/>
          <p:nvPr/>
        </p:nvSpPr>
        <p:spPr>
          <a:xfrm>
            <a:off x="3384816" y="6557759"/>
            <a:ext cx="2374368"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https://doi.org/10.1109/T-C.1969.222754</a:t>
            </a:r>
            <a:endParaRPr kumimoji="0" lang="en-US" sz="1000" b="0"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endParaRPr>
          </a:p>
        </p:txBody>
      </p:sp>
      <p:pic>
        <p:nvPicPr>
          <p:cNvPr id="3" name="Picture 2">
            <a:extLst>
              <a:ext uri="{FF2B5EF4-FFF2-40B4-BE49-F238E27FC236}">
                <a16:creationId xmlns:a16="http://schemas.microsoft.com/office/drawing/2014/main" id="{628C4192-E29D-E24F-8502-741864FE95A5}"/>
              </a:ext>
            </a:extLst>
          </p:cNvPr>
          <p:cNvPicPr>
            <a:picLocks noChangeAspect="1"/>
          </p:cNvPicPr>
          <p:nvPr/>
        </p:nvPicPr>
        <p:blipFill>
          <a:blip r:embed="rId3"/>
          <a:stretch>
            <a:fillRect/>
          </a:stretch>
        </p:blipFill>
        <p:spPr>
          <a:xfrm>
            <a:off x="93840" y="1545034"/>
            <a:ext cx="7422488" cy="1614853"/>
          </a:xfrm>
          <a:prstGeom prst="rect">
            <a:avLst/>
          </a:prstGeom>
          <a:ln>
            <a:noFill/>
          </a:ln>
        </p:spPr>
      </p:pic>
      <p:pic>
        <p:nvPicPr>
          <p:cNvPr id="4" name="Picture 3">
            <a:extLst>
              <a:ext uri="{FF2B5EF4-FFF2-40B4-BE49-F238E27FC236}">
                <a16:creationId xmlns:a16="http://schemas.microsoft.com/office/drawing/2014/main" id="{415F294C-7C0D-9C40-83D9-362BA2329E1C}"/>
              </a:ext>
            </a:extLst>
          </p:cNvPr>
          <p:cNvPicPr>
            <a:picLocks noChangeAspect="1"/>
          </p:cNvPicPr>
          <p:nvPr/>
        </p:nvPicPr>
        <p:blipFill>
          <a:blip r:embed="rId4"/>
          <a:stretch>
            <a:fillRect/>
          </a:stretch>
        </p:blipFill>
        <p:spPr>
          <a:xfrm>
            <a:off x="750743" y="3159887"/>
            <a:ext cx="3821257" cy="3260576"/>
          </a:xfrm>
          <a:prstGeom prst="rect">
            <a:avLst/>
          </a:prstGeom>
          <a:ln>
            <a:noFill/>
          </a:ln>
        </p:spPr>
      </p:pic>
      <p:pic>
        <p:nvPicPr>
          <p:cNvPr id="5" name="Picture 4">
            <a:extLst>
              <a:ext uri="{FF2B5EF4-FFF2-40B4-BE49-F238E27FC236}">
                <a16:creationId xmlns:a16="http://schemas.microsoft.com/office/drawing/2014/main" id="{B83F4E44-82BE-F649-AE47-8490FABD910C}"/>
              </a:ext>
            </a:extLst>
          </p:cNvPr>
          <p:cNvPicPr>
            <a:picLocks noChangeAspect="1"/>
          </p:cNvPicPr>
          <p:nvPr/>
        </p:nvPicPr>
        <p:blipFill>
          <a:blip r:embed="rId5"/>
          <a:stretch>
            <a:fillRect/>
          </a:stretch>
        </p:blipFill>
        <p:spPr>
          <a:xfrm>
            <a:off x="5127130" y="3594249"/>
            <a:ext cx="3289819" cy="2460750"/>
          </a:xfrm>
          <a:prstGeom prst="rect">
            <a:avLst/>
          </a:prstGeom>
          <a:noFill/>
          <a:ln>
            <a:noFill/>
          </a:ln>
        </p:spPr>
      </p:pic>
    </p:spTree>
    <p:extLst>
      <p:ext uri="{BB962C8B-B14F-4D97-AF65-F5344CB8AC3E}">
        <p14:creationId xmlns:p14="http://schemas.microsoft.com/office/powerpoint/2010/main" val="30938027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92169-91D1-9547-8D20-ED078F3E578F}"/>
              </a:ext>
            </a:extLst>
          </p:cNvPr>
          <p:cNvSpPr>
            <a:spLocks noGrp="1"/>
          </p:cNvSpPr>
          <p:nvPr>
            <p:ph type="title"/>
          </p:nvPr>
        </p:nvSpPr>
        <p:spPr/>
        <p:txBody>
          <a:bodyPr/>
          <a:lstStyle/>
          <a:p>
            <a:r>
              <a:rPr lang="en-US" sz="4000" dirty="0"/>
              <a:t>Processing in/near Memory: An Old Idea</a:t>
            </a:r>
          </a:p>
        </p:txBody>
      </p:sp>
      <p:sp>
        <p:nvSpPr>
          <p:cNvPr id="3" name="Content Placeholder 2">
            <a:extLst>
              <a:ext uri="{FF2B5EF4-FFF2-40B4-BE49-F238E27FC236}">
                <a16:creationId xmlns:a16="http://schemas.microsoft.com/office/drawing/2014/main" id="{270ED294-5647-F94B-A57E-CA0F09C77014}"/>
              </a:ext>
            </a:extLst>
          </p:cNvPr>
          <p:cNvSpPr>
            <a:spLocks noGrp="1"/>
          </p:cNvSpPr>
          <p:nvPr>
            <p:ph idx="1"/>
          </p:nvPr>
        </p:nvSpPr>
        <p:spPr>
          <a:xfrm>
            <a:off x="0" y="993964"/>
            <a:ext cx="9143999" cy="5361752"/>
          </a:xfrm>
        </p:spPr>
        <p:txBody>
          <a:bodyPr/>
          <a:lstStyle/>
          <a:p>
            <a:r>
              <a:rPr lang="en-US" dirty="0"/>
              <a:t>Stone, “</a:t>
            </a:r>
            <a:r>
              <a:rPr lang="en-US" dirty="0">
                <a:solidFill>
                  <a:srgbClr val="0000FF"/>
                </a:solidFill>
              </a:rPr>
              <a:t>A Logic-in-Memory Computer,</a:t>
            </a:r>
            <a:r>
              <a:rPr lang="en-US" dirty="0"/>
              <a:t>” IEEE TC 1970.</a:t>
            </a:r>
          </a:p>
        </p:txBody>
      </p:sp>
      <p:pic>
        <p:nvPicPr>
          <p:cNvPr id="5122" name="Picture 2" descr="https://lh4.googleusercontent.com/U1R3vifukrki6oE_6n0P6HEXhr0-6hnFc-YEWOmKgJErOZXD7VhesI797XMOeMxkM-noaFtXVfpS4SZ7WoDIcJ-N4M2SciBhN8Bh5H1JW9tYfXt6vybr78FdMyDrURzG_C9R2mlSuS8">
            <a:extLst>
              <a:ext uri="{FF2B5EF4-FFF2-40B4-BE49-F238E27FC236}">
                <a16:creationId xmlns:a16="http://schemas.microsoft.com/office/drawing/2014/main" id="{31087902-35DE-004D-94F5-7D884184D7E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36" y="2259569"/>
            <a:ext cx="9144000" cy="34702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27DE9C9-2D44-EB4D-B6C3-44873EE82368}"/>
              </a:ext>
            </a:extLst>
          </p:cNvPr>
          <p:cNvSpPr txBox="1"/>
          <p:nvPr/>
        </p:nvSpPr>
        <p:spPr>
          <a:xfrm>
            <a:off x="1475656" y="6467135"/>
            <a:ext cx="6631944"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https://safari.ethz.ch/architecture/fall2020/lib/exe/fetch.php?media=stone_logic_in_memory_1970.pdf</a:t>
            </a:r>
            <a:r>
              <a:rPr kumimoji="0" lang="en-US" sz="1100" b="0"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329621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71CB1-FFDA-03E2-F66D-FD85DFF222DB}"/>
              </a:ext>
            </a:extLst>
          </p:cNvPr>
          <p:cNvSpPr>
            <a:spLocks noGrp="1"/>
          </p:cNvSpPr>
          <p:nvPr>
            <p:ph type="title"/>
          </p:nvPr>
        </p:nvSpPr>
        <p:spPr/>
        <p:txBody>
          <a:bodyPr>
            <a:noAutofit/>
          </a:bodyPr>
          <a:lstStyle/>
          <a:p>
            <a:r>
              <a:rPr lang="en-US" sz="3600" dirty="0"/>
              <a:t>Processing-in-Memory: Two Types</a:t>
            </a:r>
            <a:endParaRPr lang="en-US" sz="2800" dirty="0">
              <a:solidFill>
                <a:srgbClr val="1A82C4"/>
              </a:solidFill>
            </a:endParaRPr>
          </a:p>
        </p:txBody>
      </p:sp>
      <p:grpSp>
        <p:nvGrpSpPr>
          <p:cNvPr id="4" name="Group 3">
            <a:extLst>
              <a:ext uri="{FF2B5EF4-FFF2-40B4-BE49-F238E27FC236}">
                <a16:creationId xmlns:a16="http://schemas.microsoft.com/office/drawing/2014/main" id="{E3906072-A2EB-CF4E-B3FA-28F4F772FBEF}"/>
              </a:ext>
            </a:extLst>
          </p:cNvPr>
          <p:cNvGrpSpPr/>
          <p:nvPr/>
        </p:nvGrpSpPr>
        <p:grpSpPr>
          <a:xfrm>
            <a:off x="385649" y="3544620"/>
            <a:ext cx="8269510" cy="2917121"/>
            <a:chOff x="416994" y="3429000"/>
            <a:chExt cx="8269510" cy="2917121"/>
          </a:xfrm>
        </p:grpSpPr>
        <p:sp>
          <p:nvSpPr>
            <p:cNvPr id="5" name="Rectangle 4">
              <a:extLst>
                <a:ext uri="{FF2B5EF4-FFF2-40B4-BE49-F238E27FC236}">
                  <a16:creationId xmlns:a16="http://schemas.microsoft.com/office/drawing/2014/main" id="{3D478B4F-A463-3645-CE4D-8A6A1AEE5053}"/>
                </a:ext>
              </a:extLst>
            </p:cNvPr>
            <p:cNvSpPr/>
            <p:nvPr/>
          </p:nvSpPr>
          <p:spPr>
            <a:xfrm>
              <a:off x="6343592" y="3837207"/>
              <a:ext cx="2334238" cy="2281204"/>
            </a:xfrm>
            <a:prstGeom prst="rect">
              <a:avLst/>
            </a:prstGeom>
            <a:solidFill>
              <a:srgbClr val="E3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j-lt"/>
                <a:ea typeface="+mn-ea"/>
                <a:cs typeface="+mn-cs"/>
              </a:endParaRPr>
            </a:p>
          </p:txBody>
        </p:sp>
        <p:sp>
          <p:nvSpPr>
            <p:cNvPr id="6" name="Rectangle 5">
              <a:extLst>
                <a:ext uri="{FF2B5EF4-FFF2-40B4-BE49-F238E27FC236}">
                  <a16:creationId xmlns:a16="http://schemas.microsoft.com/office/drawing/2014/main" id="{1C0DF4A2-D756-04F2-ED82-DB5B6FEB1BB9}"/>
                </a:ext>
              </a:extLst>
            </p:cNvPr>
            <p:cNvSpPr/>
            <p:nvPr/>
          </p:nvSpPr>
          <p:spPr>
            <a:xfrm>
              <a:off x="6343592" y="6112628"/>
              <a:ext cx="2342912" cy="233493"/>
            </a:xfrm>
            <a:prstGeom prst="rect">
              <a:avLst/>
            </a:prstGeom>
            <a:solidFill>
              <a:schemeClr val="accent2">
                <a:lumMod val="20000"/>
                <a:lumOff val="80000"/>
              </a:schemeClr>
            </a:solid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E16161"/>
                  </a:solidFill>
                  <a:effectLst/>
                  <a:uLnTx/>
                  <a:uFillTx/>
                  <a:latin typeface="+mj-lt"/>
                  <a:ea typeface="+mn-ea"/>
                  <a:cs typeface="Arial" panose="020B0604020202020204" pitchFamily="34" charset="0"/>
                </a:rPr>
                <a:t>Processing-Near-Bank</a:t>
              </a:r>
            </a:p>
          </p:txBody>
        </p:sp>
        <p:sp>
          <p:nvSpPr>
            <p:cNvPr id="7" name="Rectangle 6">
              <a:extLst>
                <a:ext uri="{FF2B5EF4-FFF2-40B4-BE49-F238E27FC236}">
                  <a16:creationId xmlns:a16="http://schemas.microsoft.com/office/drawing/2014/main" id="{64B78A6D-D02D-71C8-0F90-AAFAA3A3F14C}"/>
                </a:ext>
              </a:extLst>
            </p:cNvPr>
            <p:cNvSpPr/>
            <p:nvPr/>
          </p:nvSpPr>
          <p:spPr>
            <a:xfrm>
              <a:off x="6358845" y="3537542"/>
              <a:ext cx="2326611" cy="293010"/>
            </a:xfrm>
            <a:prstGeom prst="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mj-lt"/>
                  <a:ea typeface="+mn-ea"/>
                  <a:cs typeface="Arial" panose="020B0604020202020204" pitchFamily="34" charset="0"/>
                </a:rPr>
                <a:t>DRAM Bank</a:t>
              </a:r>
            </a:p>
          </p:txBody>
        </p:sp>
        <p:grpSp>
          <p:nvGrpSpPr>
            <p:cNvPr id="8" name="Group 7">
              <a:extLst>
                <a:ext uri="{FF2B5EF4-FFF2-40B4-BE49-F238E27FC236}">
                  <a16:creationId xmlns:a16="http://schemas.microsoft.com/office/drawing/2014/main" id="{46E1E609-5B77-53FB-3605-69C668E09E8F}"/>
                </a:ext>
              </a:extLst>
            </p:cNvPr>
            <p:cNvGrpSpPr/>
            <p:nvPr/>
          </p:nvGrpSpPr>
          <p:grpSpPr>
            <a:xfrm>
              <a:off x="416994" y="3429000"/>
              <a:ext cx="5954407" cy="2888405"/>
              <a:chOff x="416994" y="3429000"/>
              <a:chExt cx="5954407" cy="2888405"/>
            </a:xfrm>
          </p:grpSpPr>
          <p:cxnSp>
            <p:nvCxnSpPr>
              <p:cNvPr id="9" name="Straight Connector 8">
                <a:extLst>
                  <a:ext uri="{FF2B5EF4-FFF2-40B4-BE49-F238E27FC236}">
                    <a16:creationId xmlns:a16="http://schemas.microsoft.com/office/drawing/2014/main" id="{65ECA9E8-4B99-7DCF-EBB3-CFF89117EE10}"/>
                  </a:ext>
                </a:extLst>
              </p:cNvPr>
              <p:cNvCxnSpPr>
                <a:cxnSpLocks/>
                <a:stCxn id="42" idx="0"/>
              </p:cNvCxnSpPr>
              <p:nvPr/>
            </p:nvCxnSpPr>
            <p:spPr>
              <a:xfrm flipH="1" flipV="1">
                <a:off x="2417391" y="5605357"/>
                <a:ext cx="771000" cy="283721"/>
              </a:xfrm>
              <a:prstGeom prst="line">
                <a:avLst/>
              </a:prstGeom>
              <a:noFill/>
              <a:ln w="9525" cap="flat" cmpd="sng" algn="ctr">
                <a:solidFill>
                  <a:sysClr val="windowText" lastClr="000000"/>
                </a:solidFill>
                <a:prstDash val="dash"/>
                <a:miter lim="800000"/>
              </a:ln>
              <a:effectLst/>
            </p:spPr>
          </p:cxnSp>
          <p:cxnSp>
            <p:nvCxnSpPr>
              <p:cNvPr id="10" name="Straight Connector 9">
                <a:extLst>
                  <a:ext uri="{FF2B5EF4-FFF2-40B4-BE49-F238E27FC236}">
                    <a16:creationId xmlns:a16="http://schemas.microsoft.com/office/drawing/2014/main" id="{F91AE01F-022B-B37F-75AC-10DC21F823BE}"/>
                  </a:ext>
                </a:extLst>
              </p:cNvPr>
              <p:cNvCxnSpPr>
                <a:cxnSpLocks/>
              </p:cNvCxnSpPr>
              <p:nvPr/>
            </p:nvCxnSpPr>
            <p:spPr>
              <a:xfrm flipH="1" flipV="1">
                <a:off x="2433261" y="4308595"/>
                <a:ext cx="1143796" cy="1471779"/>
              </a:xfrm>
              <a:prstGeom prst="line">
                <a:avLst/>
              </a:prstGeom>
              <a:noFill/>
              <a:ln w="9525" cap="flat" cmpd="sng" algn="ctr">
                <a:solidFill>
                  <a:sysClr val="windowText" lastClr="000000"/>
                </a:solidFill>
                <a:prstDash val="dash"/>
                <a:miter lim="800000"/>
              </a:ln>
              <a:effectLst/>
            </p:spPr>
          </p:cxnSp>
          <p:grpSp>
            <p:nvGrpSpPr>
              <p:cNvPr id="11" name="Group 10">
                <a:extLst>
                  <a:ext uri="{FF2B5EF4-FFF2-40B4-BE49-F238E27FC236}">
                    <a16:creationId xmlns:a16="http://schemas.microsoft.com/office/drawing/2014/main" id="{8BF31969-137B-573C-539D-7DF3ADC1C359}"/>
                  </a:ext>
                </a:extLst>
              </p:cNvPr>
              <p:cNvGrpSpPr/>
              <p:nvPr/>
            </p:nvGrpSpPr>
            <p:grpSpPr>
              <a:xfrm>
                <a:off x="3034303" y="3429000"/>
                <a:ext cx="3180072" cy="2575996"/>
                <a:chOff x="3104761" y="2702044"/>
                <a:chExt cx="2503107" cy="2027625"/>
              </a:xfrm>
            </p:grpSpPr>
            <p:grpSp>
              <p:nvGrpSpPr>
                <p:cNvPr id="41" name="Group 40">
                  <a:extLst>
                    <a:ext uri="{FF2B5EF4-FFF2-40B4-BE49-F238E27FC236}">
                      <a16:creationId xmlns:a16="http://schemas.microsoft.com/office/drawing/2014/main" id="{27722869-5B7E-5D56-FD34-DC0C2EF5E75A}"/>
                    </a:ext>
                  </a:extLst>
                </p:cNvPr>
                <p:cNvGrpSpPr/>
                <p:nvPr/>
              </p:nvGrpSpPr>
              <p:grpSpPr>
                <a:xfrm>
                  <a:off x="3105186" y="3753062"/>
                  <a:ext cx="2163886" cy="976607"/>
                  <a:chOff x="1659954" y="548768"/>
                  <a:chExt cx="1668502" cy="753030"/>
                </a:xfrm>
              </p:grpSpPr>
              <p:sp>
                <p:nvSpPr>
                  <p:cNvPr id="133" name="Cube 132">
                    <a:extLst>
                      <a:ext uri="{FF2B5EF4-FFF2-40B4-BE49-F238E27FC236}">
                        <a16:creationId xmlns:a16="http://schemas.microsoft.com/office/drawing/2014/main" id="{87BF7633-46A9-2710-8264-B0C49679654B}"/>
                      </a:ext>
                    </a:extLst>
                  </p:cNvPr>
                  <p:cNvSpPr/>
                  <p:nvPr/>
                </p:nvSpPr>
                <p:spPr>
                  <a:xfrm>
                    <a:off x="1659954" y="554219"/>
                    <a:ext cx="1668502" cy="747579"/>
                  </a:xfrm>
                  <a:prstGeom prst="cube">
                    <a:avLst>
                      <a:gd name="adj" fmla="val 95887"/>
                    </a:avLst>
                  </a:prstGeom>
                  <a:solidFill>
                    <a:sysClr val="window" lastClr="FFFFFF">
                      <a:lumMod val="50000"/>
                    </a:sys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mj-lt"/>
                      <a:ea typeface="+mn-ea"/>
                      <a:cs typeface="+mn-cs"/>
                    </a:endParaRPr>
                  </a:p>
                </p:txBody>
              </p:sp>
              <p:grpSp>
                <p:nvGrpSpPr>
                  <p:cNvPr id="134" name="Group 133">
                    <a:extLst>
                      <a:ext uri="{FF2B5EF4-FFF2-40B4-BE49-F238E27FC236}">
                        <a16:creationId xmlns:a16="http://schemas.microsoft.com/office/drawing/2014/main" id="{93C0C863-00D0-12D7-6448-6151626D6CA3}"/>
                      </a:ext>
                    </a:extLst>
                  </p:cNvPr>
                  <p:cNvGrpSpPr/>
                  <p:nvPr/>
                </p:nvGrpSpPr>
                <p:grpSpPr>
                  <a:xfrm>
                    <a:off x="1849990" y="548768"/>
                    <a:ext cx="1316493" cy="723135"/>
                    <a:chOff x="1849990" y="548768"/>
                    <a:chExt cx="1316493" cy="723135"/>
                  </a:xfrm>
                </p:grpSpPr>
                <p:cxnSp>
                  <p:nvCxnSpPr>
                    <p:cNvPr id="135" name="Straight Connector 134">
                      <a:extLst>
                        <a:ext uri="{FF2B5EF4-FFF2-40B4-BE49-F238E27FC236}">
                          <a16:creationId xmlns:a16="http://schemas.microsoft.com/office/drawing/2014/main" id="{C2C3D016-78C0-0AC3-7BF7-82534548DEA6}"/>
                        </a:ext>
                      </a:extLst>
                    </p:cNvPr>
                    <p:cNvCxnSpPr>
                      <a:cxnSpLocks/>
                    </p:cNvCxnSpPr>
                    <p:nvPr/>
                  </p:nvCxnSpPr>
                  <p:spPr>
                    <a:xfrm flipV="1">
                      <a:off x="2132614" y="548768"/>
                      <a:ext cx="716832" cy="716831"/>
                    </a:xfrm>
                    <a:prstGeom prst="line">
                      <a:avLst/>
                    </a:prstGeom>
                    <a:noFill/>
                    <a:ln w="9525" cap="flat" cmpd="sng" algn="ctr">
                      <a:solidFill>
                        <a:sysClr val="windowText" lastClr="000000"/>
                      </a:solidFill>
                      <a:prstDash val="solid"/>
                      <a:miter lim="800000"/>
                    </a:ln>
                    <a:effectLst/>
                  </p:spPr>
                </p:cxnSp>
                <p:cxnSp>
                  <p:nvCxnSpPr>
                    <p:cNvPr id="136" name="Straight Connector 135">
                      <a:extLst>
                        <a:ext uri="{FF2B5EF4-FFF2-40B4-BE49-F238E27FC236}">
                          <a16:creationId xmlns:a16="http://schemas.microsoft.com/office/drawing/2014/main" id="{61C88949-762E-9832-4168-2F609D94A214}"/>
                        </a:ext>
                      </a:extLst>
                    </p:cNvPr>
                    <p:cNvCxnSpPr>
                      <a:cxnSpLocks noChangeAspect="1"/>
                    </p:cNvCxnSpPr>
                    <p:nvPr/>
                  </p:nvCxnSpPr>
                  <p:spPr>
                    <a:xfrm flipV="1">
                      <a:off x="1901824" y="551559"/>
                      <a:ext cx="713232" cy="720344"/>
                    </a:xfrm>
                    <a:prstGeom prst="line">
                      <a:avLst/>
                    </a:prstGeom>
                    <a:noFill/>
                    <a:ln w="9525" cap="flat" cmpd="sng" algn="ctr">
                      <a:solidFill>
                        <a:sysClr val="windowText" lastClr="000000"/>
                      </a:solidFill>
                      <a:prstDash val="solid"/>
                      <a:miter lim="800000"/>
                    </a:ln>
                    <a:effectLst/>
                  </p:spPr>
                </p:cxnSp>
                <p:cxnSp>
                  <p:nvCxnSpPr>
                    <p:cNvPr id="137" name="Straight Connector 136">
                      <a:extLst>
                        <a:ext uri="{FF2B5EF4-FFF2-40B4-BE49-F238E27FC236}">
                          <a16:creationId xmlns:a16="http://schemas.microsoft.com/office/drawing/2014/main" id="{8DF48F77-2738-01D4-B288-D35C1158C212}"/>
                        </a:ext>
                      </a:extLst>
                    </p:cNvPr>
                    <p:cNvCxnSpPr>
                      <a:cxnSpLocks/>
                    </p:cNvCxnSpPr>
                    <p:nvPr/>
                  </p:nvCxnSpPr>
                  <p:spPr>
                    <a:xfrm flipV="1">
                      <a:off x="2382270" y="550407"/>
                      <a:ext cx="708109" cy="719060"/>
                    </a:xfrm>
                    <a:prstGeom prst="line">
                      <a:avLst/>
                    </a:prstGeom>
                    <a:noFill/>
                    <a:ln w="9525" cap="flat" cmpd="sng" algn="ctr">
                      <a:solidFill>
                        <a:sysClr val="windowText" lastClr="000000"/>
                      </a:solidFill>
                      <a:prstDash val="solid"/>
                      <a:miter lim="800000"/>
                    </a:ln>
                    <a:effectLst/>
                  </p:spPr>
                </p:cxnSp>
                <p:cxnSp>
                  <p:nvCxnSpPr>
                    <p:cNvPr id="138" name="Straight Connector 137">
                      <a:extLst>
                        <a:ext uri="{FF2B5EF4-FFF2-40B4-BE49-F238E27FC236}">
                          <a16:creationId xmlns:a16="http://schemas.microsoft.com/office/drawing/2014/main" id="{5CE2DC34-63D5-0C16-5C71-FA14146E2685}"/>
                        </a:ext>
                      </a:extLst>
                    </p:cNvPr>
                    <p:cNvCxnSpPr>
                      <a:cxnSpLocks/>
                    </p:cNvCxnSpPr>
                    <p:nvPr/>
                  </p:nvCxnSpPr>
                  <p:spPr>
                    <a:xfrm>
                      <a:off x="2044699" y="889000"/>
                      <a:ext cx="941832" cy="0"/>
                    </a:xfrm>
                    <a:prstGeom prst="line">
                      <a:avLst/>
                    </a:prstGeom>
                    <a:noFill/>
                    <a:ln w="9525" cap="flat" cmpd="sng" algn="ctr">
                      <a:solidFill>
                        <a:sysClr val="windowText" lastClr="000000"/>
                      </a:solidFill>
                      <a:prstDash val="solid"/>
                      <a:miter lim="800000"/>
                    </a:ln>
                    <a:effectLst/>
                  </p:spPr>
                </p:cxnSp>
                <p:cxnSp>
                  <p:nvCxnSpPr>
                    <p:cNvPr id="139" name="Straight Connector 138">
                      <a:extLst>
                        <a:ext uri="{FF2B5EF4-FFF2-40B4-BE49-F238E27FC236}">
                          <a16:creationId xmlns:a16="http://schemas.microsoft.com/office/drawing/2014/main" id="{166F4447-5DDB-CED6-9AEE-409D8D78CDF9}"/>
                        </a:ext>
                      </a:extLst>
                    </p:cNvPr>
                    <p:cNvCxnSpPr>
                      <a:cxnSpLocks/>
                    </p:cNvCxnSpPr>
                    <p:nvPr/>
                  </p:nvCxnSpPr>
                  <p:spPr>
                    <a:xfrm>
                      <a:off x="1849990" y="1086348"/>
                      <a:ext cx="941832" cy="0"/>
                    </a:xfrm>
                    <a:prstGeom prst="line">
                      <a:avLst/>
                    </a:prstGeom>
                    <a:noFill/>
                    <a:ln w="9525" cap="flat" cmpd="sng" algn="ctr">
                      <a:solidFill>
                        <a:sysClr val="windowText" lastClr="000000"/>
                      </a:solidFill>
                      <a:prstDash val="solid"/>
                      <a:miter lim="800000"/>
                    </a:ln>
                    <a:effectLst/>
                  </p:spPr>
                </p:cxnSp>
                <p:cxnSp>
                  <p:nvCxnSpPr>
                    <p:cNvPr id="140" name="Straight Connector 139">
                      <a:extLst>
                        <a:ext uri="{FF2B5EF4-FFF2-40B4-BE49-F238E27FC236}">
                          <a16:creationId xmlns:a16="http://schemas.microsoft.com/office/drawing/2014/main" id="{9F1639CF-1717-3A87-CF81-ADFFA2114066}"/>
                        </a:ext>
                      </a:extLst>
                    </p:cNvPr>
                    <p:cNvCxnSpPr>
                      <a:cxnSpLocks/>
                    </p:cNvCxnSpPr>
                    <p:nvPr/>
                  </p:nvCxnSpPr>
                  <p:spPr>
                    <a:xfrm>
                      <a:off x="2224651" y="711698"/>
                      <a:ext cx="941832" cy="0"/>
                    </a:xfrm>
                    <a:prstGeom prst="line">
                      <a:avLst/>
                    </a:prstGeom>
                    <a:noFill/>
                    <a:ln w="9525" cap="flat" cmpd="sng" algn="ctr">
                      <a:solidFill>
                        <a:sysClr val="windowText" lastClr="000000"/>
                      </a:solidFill>
                      <a:prstDash val="solid"/>
                      <a:miter lim="800000"/>
                    </a:ln>
                    <a:effectLst/>
                  </p:spPr>
                </p:cxnSp>
              </p:grpSp>
            </p:grpSp>
            <p:sp>
              <p:nvSpPr>
                <p:cNvPr id="42" name="Parallelogram 123">
                  <a:extLst>
                    <a:ext uri="{FF2B5EF4-FFF2-40B4-BE49-F238E27FC236}">
                      <a16:creationId xmlns:a16="http://schemas.microsoft.com/office/drawing/2014/main" id="{6A2C84CF-C24C-3D69-B32F-AA5A257A2D1A}"/>
                    </a:ext>
                  </a:extLst>
                </p:cNvPr>
                <p:cNvSpPr/>
                <p:nvPr/>
              </p:nvSpPr>
              <p:spPr>
                <a:xfrm rot="608511">
                  <a:off x="3240568" y="4474784"/>
                  <a:ext cx="289377" cy="190610"/>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a typeface="+mn-ea"/>
                    <a:cs typeface="+mn-cs"/>
                  </a:endParaRPr>
                </a:p>
              </p:txBody>
            </p:sp>
            <p:sp>
              <p:nvSpPr>
                <p:cNvPr id="43" name="Parallelogram 123">
                  <a:extLst>
                    <a:ext uri="{FF2B5EF4-FFF2-40B4-BE49-F238E27FC236}">
                      <a16:creationId xmlns:a16="http://schemas.microsoft.com/office/drawing/2014/main" id="{791FB689-E138-8E89-9A9B-ED630F9FD58A}"/>
                    </a:ext>
                  </a:extLst>
                </p:cNvPr>
                <p:cNvSpPr/>
                <p:nvPr/>
              </p:nvSpPr>
              <p:spPr>
                <a:xfrm rot="608511">
                  <a:off x="3488468" y="4220991"/>
                  <a:ext cx="289377" cy="190610"/>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a typeface="+mn-ea"/>
                    <a:cs typeface="+mn-cs"/>
                  </a:endParaRPr>
                </a:p>
              </p:txBody>
            </p:sp>
            <p:sp>
              <p:nvSpPr>
                <p:cNvPr id="44" name="Parallelogram 123">
                  <a:extLst>
                    <a:ext uri="{FF2B5EF4-FFF2-40B4-BE49-F238E27FC236}">
                      <a16:creationId xmlns:a16="http://schemas.microsoft.com/office/drawing/2014/main" id="{B037094F-9A54-D32D-8D7D-029EE552E04B}"/>
                    </a:ext>
                  </a:extLst>
                </p:cNvPr>
                <p:cNvSpPr/>
                <p:nvPr/>
              </p:nvSpPr>
              <p:spPr>
                <a:xfrm rot="608511">
                  <a:off x="3731774" y="3984286"/>
                  <a:ext cx="289377" cy="190610"/>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a typeface="+mn-ea"/>
                    <a:cs typeface="+mn-cs"/>
                  </a:endParaRPr>
                </a:p>
              </p:txBody>
            </p:sp>
            <p:sp>
              <p:nvSpPr>
                <p:cNvPr id="45" name="Parallelogram 123">
                  <a:extLst>
                    <a:ext uri="{FF2B5EF4-FFF2-40B4-BE49-F238E27FC236}">
                      <a16:creationId xmlns:a16="http://schemas.microsoft.com/office/drawing/2014/main" id="{4918EF66-474D-0470-7719-FEB94B285B80}"/>
                    </a:ext>
                  </a:extLst>
                </p:cNvPr>
                <p:cNvSpPr/>
                <p:nvPr/>
              </p:nvSpPr>
              <p:spPr>
                <a:xfrm rot="608511">
                  <a:off x="3942615" y="3763435"/>
                  <a:ext cx="289377" cy="190610"/>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a typeface="+mn-ea"/>
                    <a:cs typeface="+mn-cs"/>
                  </a:endParaRPr>
                </a:p>
              </p:txBody>
            </p:sp>
            <p:grpSp>
              <p:nvGrpSpPr>
                <p:cNvPr id="46" name="Group 45">
                  <a:extLst>
                    <a:ext uri="{FF2B5EF4-FFF2-40B4-BE49-F238E27FC236}">
                      <a16:creationId xmlns:a16="http://schemas.microsoft.com/office/drawing/2014/main" id="{52A8D25A-678E-6AA6-93D2-757E8117F22E}"/>
                    </a:ext>
                  </a:extLst>
                </p:cNvPr>
                <p:cNvGrpSpPr/>
                <p:nvPr/>
              </p:nvGrpSpPr>
              <p:grpSpPr>
                <a:xfrm>
                  <a:off x="3546692" y="3763436"/>
                  <a:ext cx="991424" cy="901958"/>
                  <a:chOff x="3077365" y="1725423"/>
                  <a:chExt cx="764455" cy="695471"/>
                </a:xfrm>
              </p:grpSpPr>
              <p:sp>
                <p:nvSpPr>
                  <p:cNvPr id="129" name="Parallelogram 123">
                    <a:extLst>
                      <a:ext uri="{FF2B5EF4-FFF2-40B4-BE49-F238E27FC236}">
                        <a16:creationId xmlns:a16="http://schemas.microsoft.com/office/drawing/2014/main" id="{3AA75E80-8E1E-6EBE-5CBD-D0A604436282}"/>
                      </a:ext>
                    </a:extLst>
                  </p:cNvPr>
                  <p:cNvSpPr/>
                  <p:nvPr/>
                </p:nvSpPr>
                <p:spPr>
                  <a:xfrm rot="608511">
                    <a:off x="3077365" y="2273921"/>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a typeface="+mn-ea"/>
                      <a:cs typeface="+mn-cs"/>
                    </a:endParaRPr>
                  </a:p>
                </p:txBody>
              </p:sp>
              <p:sp>
                <p:nvSpPr>
                  <p:cNvPr id="130" name="Parallelogram 123">
                    <a:extLst>
                      <a:ext uri="{FF2B5EF4-FFF2-40B4-BE49-F238E27FC236}">
                        <a16:creationId xmlns:a16="http://schemas.microsoft.com/office/drawing/2014/main" id="{5522C7F8-902A-3452-2FBD-34F918D4FE8C}"/>
                      </a:ext>
                    </a:extLst>
                  </p:cNvPr>
                  <p:cNvSpPr/>
                  <p:nvPr/>
                </p:nvSpPr>
                <p:spPr>
                  <a:xfrm rot="608511">
                    <a:off x="3268513" y="207823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a typeface="+mn-ea"/>
                      <a:cs typeface="+mn-cs"/>
                    </a:endParaRPr>
                  </a:p>
                </p:txBody>
              </p:sp>
              <p:sp>
                <p:nvSpPr>
                  <p:cNvPr id="131" name="Parallelogram 123">
                    <a:extLst>
                      <a:ext uri="{FF2B5EF4-FFF2-40B4-BE49-F238E27FC236}">
                        <a16:creationId xmlns:a16="http://schemas.microsoft.com/office/drawing/2014/main" id="{AA486BD4-BCCD-32C4-77B8-E68A6B25A33E}"/>
                      </a:ext>
                    </a:extLst>
                  </p:cNvPr>
                  <p:cNvSpPr/>
                  <p:nvPr/>
                </p:nvSpPr>
                <p:spPr>
                  <a:xfrm rot="608511">
                    <a:off x="3456118" y="189571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a typeface="+mn-ea"/>
                      <a:cs typeface="+mn-cs"/>
                    </a:endParaRPr>
                  </a:p>
                </p:txBody>
              </p:sp>
              <p:sp>
                <p:nvSpPr>
                  <p:cNvPr id="132" name="Parallelogram 123">
                    <a:extLst>
                      <a:ext uri="{FF2B5EF4-FFF2-40B4-BE49-F238E27FC236}">
                        <a16:creationId xmlns:a16="http://schemas.microsoft.com/office/drawing/2014/main" id="{72CDAACD-2011-959C-9419-905008A49BA3}"/>
                      </a:ext>
                    </a:extLst>
                  </p:cNvPr>
                  <p:cNvSpPr/>
                  <p:nvPr/>
                </p:nvSpPr>
                <p:spPr>
                  <a:xfrm rot="608511">
                    <a:off x="3618691" y="1725423"/>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a typeface="+mn-ea"/>
                      <a:cs typeface="+mn-cs"/>
                    </a:endParaRPr>
                  </a:p>
                </p:txBody>
              </p:sp>
            </p:grpSp>
            <p:grpSp>
              <p:nvGrpSpPr>
                <p:cNvPr id="47" name="Group 46">
                  <a:extLst>
                    <a:ext uri="{FF2B5EF4-FFF2-40B4-BE49-F238E27FC236}">
                      <a16:creationId xmlns:a16="http://schemas.microsoft.com/office/drawing/2014/main" id="{8577D1B3-781C-7161-265B-ED05805007C6}"/>
                    </a:ext>
                  </a:extLst>
                </p:cNvPr>
                <p:cNvGrpSpPr/>
                <p:nvPr/>
              </p:nvGrpSpPr>
              <p:grpSpPr>
                <a:xfrm>
                  <a:off x="3859547" y="3760684"/>
                  <a:ext cx="991424" cy="901958"/>
                  <a:chOff x="3077365" y="1725423"/>
                  <a:chExt cx="764455" cy="695471"/>
                </a:xfrm>
              </p:grpSpPr>
              <p:sp>
                <p:nvSpPr>
                  <p:cNvPr id="125" name="Parallelogram 123">
                    <a:extLst>
                      <a:ext uri="{FF2B5EF4-FFF2-40B4-BE49-F238E27FC236}">
                        <a16:creationId xmlns:a16="http://schemas.microsoft.com/office/drawing/2014/main" id="{60144F42-BFF4-9F60-F5A3-25FECD3860B0}"/>
                      </a:ext>
                    </a:extLst>
                  </p:cNvPr>
                  <p:cNvSpPr/>
                  <p:nvPr/>
                </p:nvSpPr>
                <p:spPr>
                  <a:xfrm rot="608511">
                    <a:off x="3077365" y="2273921"/>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a typeface="+mn-ea"/>
                      <a:cs typeface="+mn-cs"/>
                    </a:endParaRPr>
                  </a:p>
                </p:txBody>
              </p:sp>
              <p:sp>
                <p:nvSpPr>
                  <p:cNvPr id="126" name="Parallelogram 123">
                    <a:extLst>
                      <a:ext uri="{FF2B5EF4-FFF2-40B4-BE49-F238E27FC236}">
                        <a16:creationId xmlns:a16="http://schemas.microsoft.com/office/drawing/2014/main" id="{67D3D742-6F75-B866-0BB9-8D944507DC15}"/>
                      </a:ext>
                    </a:extLst>
                  </p:cNvPr>
                  <p:cNvSpPr/>
                  <p:nvPr/>
                </p:nvSpPr>
                <p:spPr>
                  <a:xfrm rot="608511">
                    <a:off x="3268513" y="207823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a typeface="+mn-ea"/>
                      <a:cs typeface="+mn-cs"/>
                    </a:endParaRPr>
                  </a:p>
                </p:txBody>
              </p:sp>
              <p:sp>
                <p:nvSpPr>
                  <p:cNvPr id="127" name="Parallelogram 123">
                    <a:extLst>
                      <a:ext uri="{FF2B5EF4-FFF2-40B4-BE49-F238E27FC236}">
                        <a16:creationId xmlns:a16="http://schemas.microsoft.com/office/drawing/2014/main" id="{3939A4DD-54E5-9986-ACFD-29061FC318C8}"/>
                      </a:ext>
                    </a:extLst>
                  </p:cNvPr>
                  <p:cNvSpPr/>
                  <p:nvPr/>
                </p:nvSpPr>
                <p:spPr>
                  <a:xfrm rot="608511">
                    <a:off x="3456118" y="189571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a typeface="+mn-ea"/>
                      <a:cs typeface="+mn-cs"/>
                    </a:endParaRPr>
                  </a:p>
                </p:txBody>
              </p:sp>
              <p:sp>
                <p:nvSpPr>
                  <p:cNvPr id="128" name="Parallelogram 123">
                    <a:extLst>
                      <a:ext uri="{FF2B5EF4-FFF2-40B4-BE49-F238E27FC236}">
                        <a16:creationId xmlns:a16="http://schemas.microsoft.com/office/drawing/2014/main" id="{48CA9589-E2D1-34DE-66E4-28545A487A75}"/>
                      </a:ext>
                    </a:extLst>
                  </p:cNvPr>
                  <p:cNvSpPr/>
                  <p:nvPr/>
                </p:nvSpPr>
                <p:spPr>
                  <a:xfrm rot="608511">
                    <a:off x="3618691" y="1725423"/>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a typeface="+mn-ea"/>
                      <a:cs typeface="+mn-cs"/>
                    </a:endParaRPr>
                  </a:p>
                </p:txBody>
              </p:sp>
            </p:grpSp>
            <p:grpSp>
              <p:nvGrpSpPr>
                <p:cNvPr id="48" name="Group 47">
                  <a:extLst>
                    <a:ext uri="{FF2B5EF4-FFF2-40B4-BE49-F238E27FC236}">
                      <a16:creationId xmlns:a16="http://schemas.microsoft.com/office/drawing/2014/main" id="{78E1919D-AC5B-EE63-6743-9F0612B183F4}"/>
                    </a:ext>
                  </a:extLst>
                </p:cNvPr>
                <p:cNvGrpSpPr/>
                <p:nvPr/>
              </p:nvGrpSpPr>
              <p:grpSpPr>
                <a:xfrm>
                  <a:off x="4161030" y="3767909"/>
                  <a:ext cx="991424" cy="901958"/>
                  <a:chOff x="3077365" y="1725423"/>
                  <a:chExt cx="764455" cy="695471"/>
                </a:xfrm>
              </p:grpSpPr>
              <p:sp>
                <p:nvSpPr>
                  <p:cNvPr id="121" name="Parallelogram 123">
                    <a:extLst>
                      <a:ext uri="{FF2B5EF4-FFF2-40B4-BE49-F238E27FC236}">
                        <a16:creationId xmlns:a16="http://schemas.microsoft.com/office/drawing/2014/main" id="{53A1A16B-2C4E-539E-26DA-F4F078B1069F}"/>
                      </a:ext>
                    </a:extLst>
                  </p:cNvPr>
                  <p:cNvSpPr/>
                  <p:nvPr/>
                </p:nvSpPr>
                <p:spPr>
                  <a:xfrm rot="608511">
                    <a:off x="3077365" y="2273921"/>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a typeface="+mn-ea"/>
                      <a:cs typeface="+mn-cs"/>
                    </a:endParaRPr>
                  </a:p>
                </p:txBody>
              </p:sp>
              <p:sp>
                <p:nvSpPr>
                  <p:cNvPr id="122" name="Parallelogram 123">
                    <a:extLst>
                      <a:ext uri="{FF2B5EF4-FFF2-40B4-BE49-F238E27FC236}">
                        <a16:creationId xmlns:a16="http://schemas.microsoft.com/office/drawing/2014/main" id="{2B91E7BD-A55D-5C11-D936-C6D15BECB993}"/>
                      </a:ext>
                    </a:extLst>
                  </p:cNvPr>
                  <p:cNvSpPr/>
                  <p:nvPr/>
                </p:nvSpPr>
                <p:spPr>
                  <a:xfrm rot="608511">
                    <a:off x="3268513" y="207823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a typeface="+mn-ea"/>
                      <a:cs typeface="+mn-cs"/>
                    </a:endParaRPr>
                  </a:p>
                </p:txBody>
              </p:sp>
              <p:sp>
                <p:nvSpPr>
                  <p:cNvPr id="123" name="Parallelogram 123">
                    <a:extLst>
                      <a:ext uri="{FF2B5EF4-FFF2-40B4-BE49-F238E27FC236}">
                        <a16:creationId xmlns:a16="http://schemas.microsoft.com/office/drawing/2014/main" id="{3F67DAF1-4B33-6F3A-D564-3E2546F2E88F}"/>
                      </a:ext>
                    </a:extLst>
                  </p:cNvPr>
                  <p:cNvSpPr/>
                  <p:nvPr/>
                </p:nvSpPr>
                <p:spPr>
                  <a:xfrm rot="608511">
                    <a:off x="3456118" y="189571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a typeface="+mn-ea"/>
                      <a:cs typeface="+mn-cs"/>
                    </a:endParaRPr>
                  </a:p>
                </p:txBody>
              </p:sp>
              <p:sp>
                <p:nvSpPr>
                  <p:cNvPr id="124" name="Parallelogram 123">
                    <a:extLst>
                      <a:ext uri="{FF2B5EF4-FFF2-40B4-BE49-F238E27FC236}">
                        <a16:creationId xmlns:a16="http://schemas.microsoft.com/office/drawing/2014/main" id="{43119840-DAAC-9FCE-ADA0-20E47A62207D}"/>
                      </a:ext>
                    </a:extLst>
                  </p:cNvPr>
                  <p:cNvSpPr/>
                  <p:nvPr/>
                </p:nvSpPr>
                <p:spPr>
                  <a:xfrm rot="608511">
                    <a:off x="3618691" y="1725423"/>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a typeface="+mn-ea"/>
                      <a:cs typeface="+mn-cs"/>
                    </a:endParaRPr>
                  </a:p>
                </p:txBody>
              </p:sp>
            </p:grpSp>
            <p:sp>
              <p:nvSpPr>
                <p:cNvPr id="49" name="Can 48">
                  <a:extLst>
                    <a:ext uri="{FF2B5EF4-FFF2-40B4-BE49-F238E27FC236}">
                      <a16:creationId xmlns:a16="http://schemas.microsoft.com/office/drawing/2014/main" id="{59B30949-F5C4-EC22-6A51-A190B8F8E14F}"/>
                    </a:ext>
                  </a:extLst>
                </p:cNvPr>
                <p:cNvSpPr/>
                <p:nvPr/>
              </p:nvSpPr>
              <p:spPr>
                <a:xfrm>
                  <a:off x="3352096" y="4307966"/>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a typeface="+mn-ea"/>
                    <a:cs typeface="+mn-cs"/>
                  </a:endParaRPr>
                </a:p>
              </p:txBody>
            </p:sp>
            <p:sp>
              <p:nvSpPr>
                <p:cNvPr id="50" name="Can 49">
                  <a:extLst>
                    <a:ext uri="{FF2B5EF4-FFF2-40B4-BE49-F238E27FC236}">
                      <a16:creationId xmlns:a16="http://schemas.microsoft.com/office/drawing/2014/main" id="{5DB57BAE-D27B-5D4D-31E6-CCACF13924CB}"/>
                    </a:ext>
                  </a:extLst>
                </p:cNvPr>
                <p:cNvSpPr/>
                <p:nvPr/>
              </p:nvSpPr>
              <p:spPr>
                <a:xfrm>
                  <a:off x="3636617" y="4316296"/>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a typeface="+mn-ea"/>
                    <a:cs typeface="+mn-cs"/>
                  </a:endParaRPr>
                </a:p>
              </p:txBody>
            </p:sp>
            <p:sp>
              <p:nvSpPr>
                <p:cNvPr id="51" name="Can 50">
                  <a:extLst>
                    <a:ext uri="{FF2B5EF4-FFF2-40B4-BE49-F238E27FC236}">
                      <a16:creationId xmlns:a16="http://schemas.microsoft.com/office/drawing/2014/main" id="{0B502808-7302-3D8E-C3A1-61EF9BF7296B}"/>
                    </a:ext>
                  </a:extLst>
                </p:cNvPr>
                <p:cNvSpPr/>
                <p:nvPr/>
              </p:nvSpPr>
              <p:spPr>
                <a:xfrm>
                  <a:off x="3602969" y="4032304"/>
                  <a:ext cx="64604" cy="280156"/>
                </a:xfrm>
                <a:prstGeom prst="can">
                  <a:avLst/>
                </a:prstGeom>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tileRect r="-100000" b="-100000"/>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a typeface="+mn-ea"/>
                    <a:cs typeface="+mn-cs"/>
                  </a:endParaRPr>
                </a:p>
              </p:txBody>
            </p:sp>
            <p:sp>
              <p:nvSpPr>
                <p:cNvPr id="52" name="Can 51">
                  <a:extLst>
                    <a:ext uri="{FF2B5EF4-FFF2-40B4-BE49-F238E27FC236}">
                      <a16:creationId xmlns:a16="http://schemas.microsoft.com/office/drawing/2014/main" id="{E27022D1-B8AB-CF6E-5569-2166B9A2E278}"/>
                    </a:ext>
                  </a:extLst>
                </p:cNvPr>
                <p:cNvSpPr/>
                <p:nvPr/>
              </p:nvSpPr>
              <p:spPr>
                <a:xfrm>
                  <a:off x="3899306" y="4037081"/>
                  <a:ext cx="64604" cy="280156"/>
                </a:xfrm>
                <a:prstGeom prst="can">
                  <a:avLst/>
                </a:prstGeom>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tileRect r="-100000" b="-100000"/>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a typeface="+mn-ea"/>
                    <a:cs typeface="+mn-cs"/>
                  </a:endParaRPr>
                </a:p>
              </p:txBody>
            </p:sp>
            <p:sp>
              <p:nvSpPr>
                <p:cNvPr id="53" name="Can 52">
                  <a:extLst>
                    <a:ext uri="{FF2B5EF4-FFF2-40B4-BE49-F238E27FC236}">
                      <a16:creationId xmlns:a16="http://schemas.microsoft.com/office/drawing/2014/main" id="{1AEC25FA-7B2A-0E18-9434-7A4EB0ABEEBA}"/>
                    </a:ext>
                  </a:extLst>
                </p:cNvPr>
                <p:cNvSpPr/>
                <p:nvPr/>
              </p:nvSpPr>
              <p:spPr>
                <a:xfrm>
                  <a:off x="4974605" y="3585377"/>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a typeface="+mn-ea"/>
                    <a:cs typeface="+mn-cs"/>
                  </a:endParaRPr>
                </a:p>
              </p:txBody>
            </p:sp>
            <p:sp>
              <p:nvSpPr>
                <p:cNvPr id="54" name="Can 53">
                  <a:extLst>
                    <a:ext uri="{FF2B5EF4-FFF2-40B4-BE49-F238E27FC236}">
                      <a16:creationId xmlns:a16="http://schemas.microsoft.com/office/drawing/2014/main" id="{E95700CC-0A48-C7E1-B743-B04B577C4E13}"/>
                    </a:ext>
                  </a:extLst>
                </p:cNvPr>
                <p:cNvSpPr/>
                <p:nvPr/>
              </p:nvSpPr>
              <p:spPr>
                <a:xfrm>
                  <a:off x="4759284" y="3818204"/>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a typeface="+mn-ea"/>
                    <a:cs typeface="+mn-cs"/>
                  </a:endParaRPr>
                </a:p>
              </p:txBody>
            </p:sp>
            <p:sp>
              <p:nvSpPr>
                <p:cNvPr id="55" name="Can 54">
                  <a:extLst>
                    <a:ext uri="{FF2B5EF4-FFF2-40B4-BE49-F238E27FC236}">
                      <a16:creationId xmlns:a16="http://schemas.microsoft.com/office/drawing/2014/main" id="{B96D1848-0B2D-6338-CCD3-2EAF239EC986}"/>
                    </a:ext>
                  </a:extLst>
                </p:cNvPr>
                <p:cNvSpPr/>
                <p:nvPr/>
              </p:nvSpPr>
              <p:spPr>
                <a:xfrm>
                  <a:off x="4520498" y="4048475"/>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a typeface="+mn-ea"/>
                    <a:cs typeface="+mn-cs"/>
                  </a:endParaRPr>
                </a:p>
              </p:txBody>
            </p:sp>
            <p:sp>
              <p:nvSpPr>
                <p:cNvPr id="56" name="Can 55">
                  <a:extLst>
                    <a:ext uri="{FF2B5EF4-FFF2-40B4-BE49-F238E27FC236}">
                      <a16:creationId xmlns:a16="http://schemas.microsoft.com/office/drawing/2014/main" id="{DB809037-4759-13AA-EBDA-CEC1209BCF40}"/>
                    </a:ext>
                  </a:extLst>
                </p:cNvPr>
                <p:cNvSpPr/>
                <p:nvPr/>
              </p:nvSpPr>
              <p:spPr>
                <a:xfrm>
                  <a:off x="3953091" y="4315468"/>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a typeface="+mn-ea"/>
                    <a:cs typeface="+mn-cs"/>
                  </a:endParaRPr>
                </a:p>
              </p:txBody>
            </p:sp>
            <p:sp>
              <p:nvSpPr>
                <p:cNvPr id="57" name="TextBox 56">
                  <a:extLst>
                    <a:ext uri="{FF2B5EF4-FFF2-40B4-BE49-F238E27FC236}">
                      <a16:creationId xmlns:a16="http://schemas.microsoft.com/office/drawing/2014/main" id="{F51DF085-CC74-9205-DE87-71C86284D9C0}"/>
                    </a:ext>
                  </a:extLst>
                </p:cNvPr>
                <p:cNvSpPr txBox="1"/>
                <p:nvPr/>
              </p:nvSpPr>
              <p:spPr>
                <a:xfrm>
                  <a:off x="3225189" y="2702044"/>
                  <a:ext cx="2382679" cy="387613"/>
                </a:xfrm>
                <a:prstGeom prst="rect">
                  <a:avLst/>
                </a:prstGeom>
                <a:noFill/>
              </p:spPr>
              <p:txBody>
                <a:bodyPr wrap="square" lIns="0" tIns="0" rIns="0" bIns="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mj-lt"/>
                      <a:ea typeface="+mn-ea"/>
                      <a:cs typeface="Arial" panose="020B0604020202020204" pitchFamily="34" charset="0"/>
                    </a:rPr>
                    <a:t>DRAM</a:t>
                  </a:r>
                  <a:br>
                    <a:rPr kumimoji="0" lang="en-US" sz="1600" b="1" i="0" u="none" strike="noStrike" kern="1200" cap="none" spc="0" normalizeH="0" baseline="0" noProof="0" dirty="0">
                      <a:ln>
                        <a:noFill/>
                      </a:ln>
                      <a:solidFill>
                        <a:prstClr val="black"/>
                      </a:solidFill>
                      <a:effectLst/>
                      <a:uLnTx/>
                      <a:uFillTx/>
                      <a:latin typeface="+mj-lt"/>
                      <a:ea typeface="+mn-ea"/>
                      <a:cs typeface="Arial" panose="020B0604020202020204" pitchFamily="34" charset="0"/>
                    </a:rPr>
                  </a:br>
                  <a:r>
                    <a:rPr kumimoji="0" lang="en-US" sz="1600" b="1" i="0" u="none" strike="noStrike" kern="1200" cap="none" spc="0" normalizeH="0" baseline="0" noProof="0" dirty="0">
                      <a:ln>
                        <a:noFill/>
                      </a:ln>
                      <a:solidFill>
                        <a:prstClr val="black"/>
                      </a:solidFill>
                      <a:effectLst/>
                      <a:uLnTx/>
                      <a:uFillTx/>
                      <a:latin typeface="+mj-lt"/>
                      <a:ea typeface="+mn-ea"/>
                      <a:cs typeface="Arial" panose="020B0604020202020204" pitchFamily="34" charset="0"/>
                    </a:rPr>
                    <a:t>(e.g., 3D-Stacked Memory)</a:t>
                  </a:r>
                </a:p>
              </p:txBody>
            </p:sp>
            <p:sp>
              <p:nvSpPr>
                <p:cNvPr id="58" name="Can 57">
                  <a:extLst>
                    <a:ext uri="{FF2B5EF4-FFF2-40B4-BE49-F238E27FC236}">
                      <a16:creationId xmlns:a16="http://schemas.microsoft.com/office/drawing/2014/main" id="{E7DEBDC5-7385-A5C0-626D-657879F67017}"/>
                    </a:ext>
                  </a:extLst>
                </p:cNvPr>
                <p:cNvSpPr/>
                <p:nvPr/>
              </p:nvSpPr>
              <p:spPr>
                <a:xfrm>
                  <a:off x="4272028" y="4415103"/>
                  <a:ext cx="73820" cy="169177"/>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a typeface="+mn-ea"/>
                    <a:cs typeface="+mn-cs"/>
                  </a:endParaRPr>
                </a:p>
              </p:txBody>
            </p:sp>
            <p:grpSp>
              <p:nvGrpSpPr>
                <p:cNvPr id="59" name="Group 58">
                  <a:extLst>
                    <a:ext uri="{FF2B5EF4-FFF2-40B4-BE49-F238E27FC236}">
                      <a16:creationId xmlns:a16="http://schemas.microsoft.com/office/drawing/2014/main" id="{F5ED925E-5327-2AF3-0397-A6834DCC6481}"/>
                    </a:ext>
                  </a:extLst>
                </p:cNvPr>
                <p:cNvGrpSpPr/>
                <p:nvPr/>
              </p:nvGrpSpPr>
              <p:grpSpPr>
                <a:xfrm>
                  <a:off x="3104761" y="3364172"/>
                  <a:ext cx="2163886" cy="1073780"/>
                  <a:chOff x="3552923" y="4813095"/>
                  <a:chExt cx="1668502" cy="827957"/>
                </a:xfrm>
              </p:grpSpPr>
              <p:grpSp>
                <p:nvGrpSpPr>
                  <p:cNvPr id="91" name="Group 90">
                    <a:extLst>
                      <a:ext uri="{FF2B5EF4-FFF2-40B4-BE49-F238E27FC236}">
                        <a16:creationId xmlns:a16="http://schemas.microsoft.com/office/drawing/2014/main" id="{2302BF2F-AA89-F5B3-7DCC-1771918970BE}"/>
                      </a:ext>
                    </a:extLst>
                  </p:cNvPr>
                  <p:cNvGrpSpPr/>
                  <p:nvPr/>
                </p:nvGrpSpPr>
                <p:grpSpPr>
                  <a:xfrm>
                    <a:off x="3552923" y="4892971"/>
                    <a:ext cx="1668502" cy="748081"/>
                    <a:chOff x="3552923" y="4677071"/>
                    <a:chExt cx="1668502" cy="748081"/>
                  </a:xfrm>
                </p:grpSpPr>
                <p:sp>
                  <p:nvSpPr>
                    <p:cNvPr id="107" name="Cube 106">
                      <a:extLst>
                        <a:ext uri="{FF2B5EF4-FFF2-40B4-BE49-F238E27FC236}">
                          <a16:creationId xmlns:a16="http://schemas.microsoft.com/office/drawing/2014/main" id="{DBE15A98-8284-B7A4-3D7C-5C7776742AF7}"/>
                        </a:ext>
                      </a:extLst>
                    </p:cNvPr>
                    <p:cNvSpPr/>
                    <p:nvPr/>
                  </p:nvSpPr>
                  <p:spPr>
                    <a:xfrm>
                      <a:off x="3552923" y="4677573"/>
                      <a:ext cx="1668502" cy="747579"/>
                    </a:xfrm>
                    <a:prstGeom prst="cube">
                      <a:avLst>
                        <a:gd name="adj" fmla="val 95887"/>
                      </a:avLst>
                    </a:prstGeom>
                    <a:solidFill>
                      <a:srgbClr val="9FBF92"/>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mj-lt"/>
                        <a:ea typeface="+mn-ea"/>
                        <a:cs typeface="+mn-cs"/>
                      </a:endParaRPr>
                    </a:p>
                  </p:txBody>
                </p:sp>
                <p:cxnSp>
                  <p:nvCxnSpPr>
                    <p:cNvPr id="108" name="Straight Connector 107">
                      <a:extLst>
                        <a:ext uri="{FF2B5EF4-FFF2-40B4-BE49-F238E27FC236}">
                          <a16:creationId xmlns:a16="http://schemas.microsoft.com/office/drawing/2014/main" id="{D2AC49FB-C42F-D5EB-4C67-A0BB36D3D722}"/>
                        </a:ext>
                      </a:extLst>
                    </p:cNvPr>
                    <p:cNvCxnSpPr>
                      <a:cxnSpLocks/>
                      <a:stCxn id="107" idx="1"/>
                      <a:endCxn id="107" idx="0"/>
                    </p:cNvCxnSpPr>
                    <p:nvPr/>
                  </p:nvCxnSpPr>
                  <p:spPr>
                    <a:xfrm flipV="1">
                      <a:off x="4028758" y="4677573"/>
                      <a:ext cx="716832" cy="716831"/>
                    </a:xfrm>
                    <a:prstGeom prst="line">
                      <a:avLst/>
                    </a:prstGeom>
                    <a:noFill/>
                    <a:ln w="9525" cap="flat" cmpd="sng" algn="ctr">
                      <a:solidFill>
                        <a:sysClr val="windowText" lastClr="000000"/>
                      </a:solidFill>
                      <a:prstDash val="solid"/>
                      <a:miter lim="800000"/>
                    </a:ln>
                    <a:effectLst/>
                  </p:spPr>
                </p:cxnSp>
                <p:cxnSp>
                  <p:nvCxnSpPr>
                    <p:cNvPr id="109" name="Straight Connector 108">
                      <a:extLst>
                        <a:ext uri="{FF2B5EF4-FFF2-40B4-BE49-F238E27FC236}">
                          <a16:creationId xmlns:a16="http://schemas.microsoft.com/office/drawing/2014/main" id="{BD55B7C1-9ADF-5662-AC66-A579E7C3C5C5}"/>
                        </a:ext>
                      </a:extLst>
                    </p:cNvPr>
                    <p:cNvCxnSpPr>
                      <a:cxnSpLocks/>
                    </p:cNvCxnSpPr>
                    <p:nvPr/>
                  </p:nvCxnSpPr>
                  <p:spPr>
                    <a:xfrm flipV="1">
                      <a:off x="3797968" y="4679123"/>
                      <a:ext cx="713232" cy="713232"/>
                    </a:xfrm>
                    <a:prstGeom prst="line">
                      <a:avLst/>
                    </a:prstGeom>
                    <a:noFill/>
                    <a:ln w="9525" cap="flat" cmpd="sng" algn="ctr">
                      <a:solidFill>
                        <a:sysClr val="windowText" lastClr="000000"/>
                      </a:solidFill>
                      <a:prstDash val="solid"/>
                      <a:miter lim="800000"/>
                    </a:ln>
                    <a:effectLst/>
                  </p:spPr>
                </p:cxnSp>
                <p:cxnSp>
                  <p:nvCxnSpPr>
                    <p:cNvPr id="110" name="Straight Connector 109">
                      <a:extLst>
                        <a:ext uri="{FF2B5EF4-FFF2-40B4-BE49-F238E27FC236}">
                          <a16:creationId xmlns:a16="http://schemas.microsoft.com/office/drawing/2014/main" id="{31F1FBA5-EDD2-FBA6-F9CF-AD554DDB5D0F}"/>
                        </a:ext>
                      </a:extLst>
                    </p:cNvPr>
                    <p:cNvCxnSpPr>
                      <a:cxnSpLocks/>
                    </p:cNvCxnSpPr>
                    <p:nvPr/>
                  </p:nvCxnSpPr>
                  <p:spPr>
                    <a:xfrm flipV="1">
                      <a:off x="4290077" y="4677071"/>
                      <a:ext cx="713232" cy="713232"/>
                    </a:xfrm>
                    <a:prstGeom prst="line">
                      <a:avLst/>
                    </a:prstGeom>
                    <a:noFill/>
                    <a:ln w="9525" cap="flat" cmpd="sng" algn="ctr">
                      <a:solidFill>
                        <a:sysClr val="windowText" lastClr="000000"/>
                      </a:solidFill>
                      <a:prstDash val="solid"/>
                      <a:miter lim="800000"/>
                    </a:ln>
                    <a:effectLst/>
                  </p:spPr>
                </p:cxnSp>
                <p:cxnSp>
                  <p:nvCxnSpPr>
                    <p:cNvPr id="111" name="Straight Connector 110">
                      <a:extLst>
                        <a:ext uri="{FF2B5EF4-FFF2-40B4-BE49-F238E27FC236}">
                          <a16:creationId xmlns:a16="http://schemas.microsoft.com/office/drawing/2014/main" id="{FB8FA59E-050E-9E05-2618-64100DC75C28}"/>
                        </a:ext>
                      </a:extLst>
                    </p:cNvPr>
                    <p:cNvCxnSpPr>
                      <a:cxnSpLocks/>
                    </p:cNvCxnSpPr>
                    <p:nvPr/>
                  </p:nvCxnSpPr>
                  <p:spPr>
                    <a:xfrm>
                      <a:off x="3937668" y="5007038"/>
                      <a:ext cx="950976" cy="0"/>
                    </a:xfrm>
                    <a:prstGeom prst="line">
                      <a:avLst/>
                    </a:prstGeom>
                    <a:noFill/>
                    <a:ln w="9525" cap="flat" cmpd="sng" algn="ctr">
                      <a:solidFill>
                        <a:sysClr val="windowText" lastClr="000000"/>
                      </a:solidFill>
                      <a:prstDash val="solid"/>
                      <a:miter lim="800000"/>
                    </a:ln>
                    <a:effectLst/>
                  </p:spPr>
                </p:cxnSp>
                <p:cxnSp>
                  <p:nvCxnSpPr>
                    <p:cNvPr id="112" name="Straight Connector 111">
                      <a:extLst>
                        <a:ext uri="{FF2B5EF4-FFF2-40B4-BE49-F238E27FC236}">
                          <a16:creationId xmlns:a16="http://schemas.microsoft.com/office/drawing/2014/main" id="{937880F0-CE11-D9F8-CD8B-4B1F29D93EA7}"/>
                        </a:ext>
                      </a:extLst>
                    </p:cNvPr>
                    <p:cNvCxnSpPr>
                      <a:cxnSpLocks/>
                    </p:cNvCxnSpPr>
                    <p:nvPr/>
                  </p:nvCxnSpPr>
                  <p:spPr>
                    <a:xfrm>
                      <a:off x="3749309" y="5204386"/>
                      <a:ext cx="950976" cy="0"/>
                    </a:xfrm>
                    <a:prstGeom prst="line">
                      <a:avLst/>
                    </a:prstGeom>
                    <a:noFill/>
                    <a:ln w="9525" cap="flat" cmpd="sng" algn="ctr">
                      <a:solidFill>
                        <a:sysClr val="windowText" lastClr="000000"/>
                      </a:solidFill>
                      <a:prstDash val="solid"/>
                      <a:miter lim="800000"/>
                    </a:ln>
                    <a:effectLst/>
                  </p:spPr>
                </p:cxnSp>
                <p:cxnSp>
                  <p:nvCxnSpPr>
                    <p:cNvPr id="113" name="Straight Connector 112">
                      <a:extLst>
                        <a:ext uri="{FF2B5EF4-FFF2-40B4-BE49-F238E27FC236}">
                          <a16:creationId xmlns:a16="http://schemas.microsoft.com/office/drawing/2014/main" id="{72AFC254-BCAC-C1D5-EDC0-FBE85103B82A}"/>
                        </a:ext>
                      </a:extLst>
                    </p:cNvPr>
                    <p:cNvCxnSpPr>
                      <a:cxnSpLocks/>
                    </p:cNvCxnSpPr>
                    <p:nvPr/>
                  </p:nvCxnSpPr>
                  <p:spPr>
                    <a:xfrm>
                      <a:off x="4117620" y="4829736"/>
                      <a:ext cx="950976" cy="0"/>
                    </a:xfrm>
                    <a:prstGeom prst="line">
                      <a:avLst/>
                    </a:prstGeom>
                    <a:noFill/>
                    <a:ln w="9525" cap="flat" cmpd="sng" algn="ctr">
                      <a:solidFill>
                        <a:sysClr val="windowText" lastClr="000000"/>
                      </a:solidFill>
                      <a:prstDash val="solid"/>
                      <a:miter lim="800000"/>
                    </a:ln>
                    <a:effectLst/>
                  </p:spPr>
                </p:cxnSp>
                <p:grpSp>
                  <p:nvGrpSpPr>
                    <p:cNvPr id="114" name="Group 113">
                      <a:extLst>
                        <a:ext uri="{FF2B5EF4-FFF2-40B4-BE49-F238E27FC236}">
                          <a16:creationId xmlns:a16="http://schemas.microsoft.com/office/drawing/2014/main" id="{727EEFFD-4A44-E24D-F104-49FA228862C6}"/>
                        </a:ext>
                      </a:extLst>
                    </p:cNvPr>
                    <p:cNvGrpSpPr/>
                    <p:nvPr/>
                  </p:nvGrpSpPr>
                  <p:grpSpPr>
                    <a:xfrm>
                      <a:off x="3799799" y="4834553"/>
                      <a:ext cx="1269167" cy="587223"/>
                      <a:chOff x="3799799" y="4834553"/>
                      <a:chExt cx="1269167" cy="587223"/>
                    </a:xfrm>
                  </p:grpSpPr>
                  <p:cxnSp>
                    <p:nvCxnSpPr>
                      <p:cNvPr id="115" name="Straight Connector 114">
                        <a:extLst>
                          <a:ext uri="{FF2B5EF4-FFF2-40B4-BE49-F238E27FC236}">
                            <a16:creationId xmlns:a16="http://schemas.microsoft.com/office/drawing/2014/main" id="{468A5026-C504-E150-E788-7B0A1A3CB196}"/>
                          </a:ext>
                        </a:extLst>
                      </p:cNvPr>
                      <p:cNvCxnSpPr/>
                      <p:nvPr/>
                    </p:nvCxnSpPr>
                    <p:spPr>
                      <a:xfrm>
                        <a:off x="3799799" y="5394344"/>
                        <a:ext cx="0" cy="27432"/>
                      </a:xfrm>
                      <a:prstGeom prst="line">
                        <a:avLst/>
                      </a:prstGeom>
                      <a:noFill/>
                      <a:ln w="9525" cap="flat" cmpd="sng" algn="ctr">
                        <a:solidFill>
                          <a:sysClr val="windowText" lastClr="000000"/>
                        </a:solidFill>
                        <a:prstDash val="solid"/>
                        <a:miter lim="800000"/>
                      </a:ln>
                      <a:effectLst/>
                    </p:spPr>
                  </p:cxnSp>
                  <p:cxnSp>
                    <p:nvCxnSpPr>
                      <p:cNvPr id="116" name="Straight Connector 115">
                        <a:extLst>
                          <a:ext uri="{FF2B5EF4-FFF2-40B4-BE49-F238E27FC236}">
                            <a16:creationId xmlns:a16="http://schemas.microsoft.com/office/drawing/2014/main" id="{95D1A367-2B4C-EDF3-14E1-A89593D4F5C6}"/>
                          </a:ext>
                        </a:extLst>
                      </p:cNvPr>
                      <p:cNvCxnSpPr/>
                      <p:nvPr/>
                    </p:nvCxnSpPr>
                    <p:spPr>
                      <a:xfrm>
                        <a:off x="4031574" y="5394344"/>
                        <a:ext cx="0" cy="27432"/>
                      </a:xfrm>
                      <a:prstGeom prst="line">
                        <a:avLst/>
                      </a:prstGeom>
                      <a:noFill/>
                      <a:ln w="9525" cap="flat" cmpd="sng" algn="ctr">
                        <a:solidFill>
                          <a:sysClr val="windowText" lastClr="000000"/>
                        </a:solidFill>
                        <a:prstDash val="solid"/>
                        <a:miter lim="800000"/>
                      </a:ln>
                      <a:effectLst/>
                    </p:spPr>
                  </p:cxnSp>
                  <p:cxnSp>
                    <p:nvCxnSpPr>
                      <p:cNvPr id="117" name="Straight Connector 116">
                        <a:extLst>
                          <a:ext uri="{FF2B5EF4-FFF2-40B4-BE49-F238E27FC236}">
                            <a16:creationId xmlns:a16="http://schemas.microsoft.com/office/drawing/2014/main" id="{2A392AAB-AA3F-3FA6-1E08-D6D74E1CD5FA}"/>
                          </a:ext>
                        </a:extLst>
                      </p:cNvPr>
                      <p:cNvCxnSpPr/>
                      <p:nvPr/>
                    </p:nvCxnSpPr>
                    <p:spPr>
                      <a:xfrm>
                        <a:off x="4291924" y="5394344"/>
                        <a:ext cx="0" cy="27432"/>
                      </a:xfrm>
                      <a:prstGeom prst="line">
                        <a:avLst/>
                      </a:prstGeom>
                      <a:noFill/>
                      <a:ln w="9525" cap="flat" cmpd="sng" algn="ctr">
                        <a:solidFill>
                          <a:sysClr val="windowText" lastClr="000000"/>
                        </a:solidFill>
                        <a:prstDash val="solid"/>
                        <a:miter lim="800000"/>
                      </a:ln>
                      <a:effectLst/>
                    </p:spPr>
                  </p:cxnSp>
                  <p:cxnSp>
                    <p:nvCxnSpPr>
                      <p:cNvPr id="118" name="Straight Connector 117">
                        <a:extLst>
                          <a:ext uri="{FF2B5EF4-FFF2-40B4-BE49-F238E27FC236}">
                            <a16:creationId xmlns:a16="http://schemas.microsoft.com/office/drawing/2014/main" id="{76AF407D-9160-8F7A-9D56-3D167D1BCA4B}"/>
                          </a:ext>
                        </a:extLst>
                      </p:cNvPr>
                      <p:cNvCxnSpPr/>
                      <p:nvPr/>
                    </p:nvCxnSpPr>
                    <p:spPr>
                      <a:xfrm>
                        <a:off x="4694316" y="5202853"/>
                        <a:ext cx="0" cy="27432"/>
                      </a:xfrm>
                      <a:prstGeom prst="line">
                        <a:avLst/>
                      </a:prstGeom>
                      <a:noFill/>
                      <a:ln w="9525" cap="flat" cmpd="sng" algn="ctr">
                        <a:solidFill>
                          <a:sysClr val="windowText" lastClr="000000"/>
                        </a:solidFill>
                        <a:prstDash val="solid"/>
                        <a:miter lim="800000"/>
                      </a:ln>
                      <a:effectLst/>
                    </p:spPr>
                  </p:cxnSp>
                  <p:cxnSp>
                    <p:nvCxnSpPr>
                      <p:cNvPr id="119" name="Straight Connector 118">
                        <a:extLst>
                          <a:ext uri="{FF2B5EF4-FFF2-40B4-BE49-F238E27FC236}">
                            <a16:creationId xmlns:a16="http://schemas.microsoft.com/office/drawing/2014/main" id="{AFF104F9-A1B6-D712-21F8-144D49814C92}"/>
                          </a:ext>
                        </a:extLst>
                      </p:cNvPr>
                      <p:cNvCxnSpPr/>
                      <p:nvPr/>
                    </p:nvCxnSpPr>
                    <p:spPr>
                      <a:xfrm>
                        <a:off x="4891166" y="5009178"/>
                        <a:ext cx="0" cy="27432"/>
                      </a:xfrm>
                      <a:prstGeom prst="line">
                        <a:avLst/>
                      </a:prstGeom>
                      <a:noFill/>
                      <a:ln w="9525" cap="flat" cmpd="sng" algn="ctr">
                        <a:solidFill>
                          <a:sysClr val="windowText" lastClr="000000"/>
                        </a:solidFill>
                        <a:prstDash val="solid"/>
                        <a:miter lim="800000"/>
                      </a:ln>
                      <a:effectLst/>
                    </p:spPr>
                  </p:cxnSp>
                  <p:cxnSp>
                    <p:nvCxnSpPr>
                      <p:cNvPr id="120" name="Straight Connector 119">
                        <a:extLst>
                          <a:ext uri="{FF2B5EF4-FFF2-40B4-BE49-F238E27FC236}">
                            <a16:creationId xmlns:a16="http://schemas.microsoft.com/office/drawing/2014/main" id="{D1F11C77-17FB-D919-BDB6-64A8BD6E0E38}"/>
                          </a:ext>
                        </a:extLst>
                      </p:cNvPr>
                      <p:cNvCxnSpPr/>
                      <p:nvPr/>
                    </p:nvCxnSpPr>
                    <p:spPr>
                      <a:xfrm>
                        <a:off x="5068966" y="4834553"/>
                        <a:ext cx="0" cy="27432"/>
                      </a:xfrm>
                      <a:prstGeom prst="line">
                        <a:avLst/>
                      </a:prstGeom>
                      <a:noFill/>
                      <a:ln w="9525" cap="flat" cmpd="sng" algn="ctr">
                        <a:solidFill>
                          <a:sysClr val="windowText" lastClr="000000"/>
                        </a:solidFill>
                        <a:prstDash val="solid"/>
                        <a:miter lim="800000"/>
                      </a:ln>
                      <a:effectLst/>
                    </p:spPr>
                  </p:cxnSp>
                </p:grpSp>
              </p:grpSp>
              <p:grpSp>
                <p:nvGrpSpPr>
                  <p:cNvPr id="92" name="Group 91">
                    <a:extLst>
                      <a:ext uri="{FF2B5EF4-FFF2-40B4-BE49-F238E27FC236}">
                        <a16:creationId xmlns:a16="http://schemas.microsoft.com/office/drawing/2014/main" id="{B91A6559-6B4A-7634-0247-5C138AF41637}"/>
                      </a:ext>
                    </a:extLst>
                  </p:cNvPr>
                  <p:cNvGrpSpPr/>
                  <p:nvPr/>
                </p:nvGrpSpPr>
                <p:grpSpPr>
                  <a:xfrm>
                    <a:off x="3552923" y="4813095"/>
                    <a:ext cx="1668502" cy="748081"/>
                    <a:chOff x="3552923" y="4677071"/>
                    <a:chExt cx="1668502" cy="748081"/>
                  </a:xfrm>
                </p:grpSpPr>
                <p:sp>
                  <p:nvSpPr>
                    <p:cNvPr id="93" name="Cube 92">
                      <a:extLst>
                        <a:ext uri="{FF2B5EF4-FFF2-40B4-BE49-F238E27FC236}">
                          <a16:creationId xmlns:a16="http://schemas.microsoft.com/office/drawing/2014/main" id="{FC4A8365-B53F-75C7-4FA5-8763CF0C8975}"/>
                        </a:ext>
                      </a:extLst>
                    </p:cNvPr>
                    <p:cNvSpPr/>
                    <p:nvPr/>
                  </p:nvSpPr>
                  <p:spPr>
                    <a:xfrm>
                      <a:off x="3552923" y="4677573"/>
                      <a:ext cx="1668502" cy="747579"/>
                    </a:xfrm>
                    <a:prstGeom prst="cube">
                      <a:avLst>
                        <a:gd name="adj" fmla="val 95887"/>
                      </a:avLst>
                    </a:prstGeom>
                    <a:solidFill>
                      <a:srgbClr val="9FBF92"/>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mj-lt"/>
                        <a:ea typeface="+mn-ea"/>
                        <a:cs typeface="+mn-cs"/>
                      </a:endParaRPr>
                    </a:p>
                  </p:txBody>
                </p:sp>
                <p:cxnSp>
                  <p:nvCxnSpPr>
                    <p:cNvPr id="94" name="Straight Connector 93">
                      <a:extLst>
                        <a:ext uri="{FF2B5EF4-FFF2-40B4-BE49-F238E27FC236}">
                          <a16:creationId xmlns:a16="http://schemas.microsoft.com/office/drawing/2014/main" id="{70E7CCA9-37B9-9C10-1224-ED95F774607C}"/>
                        </a:ext>
                      </a:extLst>
                    </p:cNvPr>
                    <p:cNvCxnSpPr>
                      <a:cxnSpLocks/>
                      <a:stCxn id="93" idx="1"/>
                      <a:endCxn id="93" idx="0"/>
                    </p:cNvCxnSpPr>
                    <p:nvPr/>
                  </p:nvCxnSpPr>
                  <p:spPr>
                    <a:xfrm flipV="1">
                      <a:off x="4028758" y="4677573"/>
                      <a:ext cx="716832" cy="716831"/>
                    </a:xfrm>
                    <a:prstGeom prst="line">
                      <a:avLst/>
                    </a:prstGeom>
                    <a:noFill/>
                    <a:ln w="9525" cap="flat" cmpd="sng" algn="ctr">
                      <a:solidFill>
                        <a:sysClr val="windowText" lastClr="000000"/>
                      </a:solidFill>
                      <a:prstDash val="solid"/>
                      <a:miter lim="800000"/>
                    </a:ln>
                    <a:effectLst/>
                  </p:spPr>
                </p:cxnSp>
                <p:cxnSp>
                  <p:nvCxnSpPr>
                    <p:cNvPr id="95" name="Straight Connector 94">
                      <a:extLst>
                        <a:ext uri="{FF2B5EF4-FFF2-40B4-BE49-F238E27FC236}">
                          <a16:creationId xmlns:a16="http://schemas.microsoft.com/office/drawing/2014/main" id="{50121C2E-5C04-E02B-D1C3-434C4FBE7DD1}"/>
                        </a:ext>
                      </a:extLst>
                    </p:cNvPr>
                    <p:cNvCxnSpPr>
                      <a:cxnSpLocks/>
                    </p:cNvCxnSpPr>
                    <p:nvPr/>
                  </p:nvCxnSpPr>
                  <p:spPr>
                    <a:xfrm flipV="1">
                      <a:off x="3797968" y="4679123"/>
                      <a:ext cx="713232" cy="713232"/>
                    </a:xfrm>
                    <a:prstGeom prst="line">
                      <a:avLst/>
                    </a:prstGeom>
                    <a:noFill/>
                    <a:ln w="9525" cap="flat" cmpd="sng" algn="ctr">
                      <a:solidFill>
                        <a:sysClr val="windowText" lastClr="000000"/>
                      </a:solidFill>
                      <a:prstDash val="solid"/>
                      <a:miter lim="800000"/>
                    </a:ln>
                    <a:effectLst/>
                  </p:spPr>
                </p:cxnSp>
                <p:cxnSp>
                  <p:nvCxnSpPr>
                    <p:cNvPr id="96" name="Straight Connector 95">
                      <a:extLst>
                        <a:ext uri="{FF2B5EF4-FFF2-40B4-BE49-F238E27FC236}">
                          <a16:creationId xmlns:a16="http://schemas.microsoft.com/office/drawing/2014/main" id="{24CAC7DD-BFAE-086A-E124-33D1C9EB2467}"/>
                        </a:ext>
                      </a:extLst>
                    </p:cNvPr>
                    <p:cNvCxnSpPr>
                      <a:cxnSpLocks/>
                    </p:cNvCxnSpPr>
                    <p:nvPr/>
                  </p:nvCxnSpPr>
                  <p:spPr>
                    <a:xfrm flipV="1">
                      <a:off x="4290077" y="4677071"/>
                      <a:ext cx="713232" cy="713232"/>
                    </a:xfrm>
                    <a:prstGeom prst="line">
                      <a:avLst/>
                    </a:prstGeom>
                    <a:noFill/>
                    <a:ln w="9525" cap="flat" cmpd="sng" algn="ctr">
                      <a:solidFill>
                        <a:sysClr val="windowText" lastClr="000000"/>
                      </a:solidFill>
                      <a:prstDash val="solid"/>
                      <a:miter lim="800000"/>
                    </a:ln>
                    <a:effectLst/>
                  </p:spPr>
                </p:cxnSp>
                <p:cxnSp>
                  <p:nvCxnSpPr>
                    <p:cNvPr id="97" name="Straight Connector 96">
                      <a:extLst>
                        <a:ext uri="{FF2B5EF4-FFF2-40B4-BE49-F238E27FC236}">
                          <a16:creationId xmlns:a16="http://schemas.microsoft.com/office/drawing/2014/main" id="{39FDB5A5-31D9-3C8B-B1E6-F52580ED5395}"/>
                        </a:ext>
                      </a:extLst>
                    </p:cNvPr>
                    <p:cNvCxnSpPr>
                      <a:cxnSpLocks/>
                    </p:cNvCxnSpPr>
                    <p:nvPr/>
                  </p:nvCxnSpPr>
                  <p:spPr>
                    <a:xfrm>
                      <a:off x="3937668" y="5007038"/>
                      <a:ext cx="950976" cy="0"/>
                    </a:xfrm>
                    <a:prstGeom prst="line">
                      <a:avLst/>
                    </a:prstGeom>
                    <a:noFill/>
                    <a:ln w="9525" cap="flat" cmpd="sng" algn="ctr">
                      <a:solidFill>
                        <a:sysClr val="windowText" lastClr="000000"/>
                      </a:solidFill>
                      <a:prstDash val="solid"/>
                      <a:miter lim="800000"/>
                    </a:ln>
                    <a:effectLst/>
                  </p:spPr>
                </p:cxnSp>
                <p:cxnSp>
                  <p:nvCxnSpPr>
                    <p:cNvPr id="98" name="Straight Connector 97">
                      <a:extLst>
                        <a:ext uri="{FF2B5EF4-FFF2-40B4-BE49-F238E27FC236}">
                          <a16:creationId xmlns:a16="http://schemas.microsoft.com/office/drawing/2014/main" id="{F8F84A55-61F3-3FB5-848E-47522633FCF0}"/>
                        </a:ext>
                      </a:extLst>
                    </p:cNvPr>
                    <p:cNvCxnSpPr>
                      <a:cxnSpLocks/>
                    </p:cNvCxnSpPr>
                    <p:nvPr/>
                  </p:nvCxnSpPr>
                  <p:spPr>
                    <a:xfrm>
                      <a:off x="3749309" y="5204386"/>
                      <a:ext cx="950976" cy="0"/>
                    </a:xfrm>
                    <a:prstGeom prst="line">
                      <a:avLst/>
                    </a:prstGeom>
                    <a:noFill/>
                    <a:ln w="9525" cap="flat" cmpd="sng" algn="ctr">
                      <a:solidFill>
                        <a:sysClr val="windowText" lastClr="000000"/>
                      </a:solidFill>
                      <a:prstDash val="solid"/>
                      <a:miter lim="800000"/>
                    </a:ln>
                    <a:effectLst/>
                  </p:spPr>
                </p:cxnSp>
                <p:cxnSp>
                  <p:nvCxnSpPr>
                    <p:cNvPr id="99" name="Straight Connector 98">
                      <a:extLst>
                        <a:ext uri="{FF2B5EF4-FFF2-40B4-BE49-F238E27FC236}">
                          <a16:creationId xmlns:a16="http://schemas.microsoft.com/office/drawing/2014/main" id="{8A6CF4CA-B8ED-E267-0345-D354DE3FA236}"/>
                        </a:ext>
                      </a:extLst>
                    </p:cNvPr>
                    <p:cNvCxnSpPr>
                      <a:cxnSpLocks/>
                    </p:cNvCxnSpPr>
                    <p:nvPr/>
                  </p:nvCxnSpPr>
                  <p:spPr>
                    <a:xfrm>
                      <a:off x="4117620" y="4829736"/>
                      <a:ext cx="950976" cy="0"/>
                    </a:xfrm>
                    <a:prstGeom prst="line">
                      <a:avLst/>
                    </a:prstGeom>
                    <a:noFill/>
                    <a:ln w="9525" cap="flat" cmpd="sng" algn="ctr">
                      <a:solidFill>
                        <a:sysClr val="windowText" lastClr="000000"/>
                      </a:solidFill>
                      <a:prstDash val="solid"/>
                      <a:miter lim="800000"/>
                    </a:ln>
                    <a:effectLst/>
                  </p:spPr>
                </p:cxnSp>
                <p:grpSp>
                  <p:nvGrpSpPr>
                    <p:cNvPr id="100" name="Group 99">
                      <a:extLst>
                        <a:ext uri="{FF2B5EF4-FFF2-40B4-BE49-F238E27FC236}">
                          <a16:creationId xmlns:a16="http://schemas.microsoft.com/office/drawing/2014/main" id="{4FCD59D1-2156-A249-96DE-25FD1189CB78}"/>
                        </a:ext>
                      </a:extLst>
                    </p:cNvPr>
                    <p:cNvGrpSpPr/>
                    <p:nvPr/>
                  </p:nvGrpSpPr>
                  <p:grpSpPr>
                    <a:xfrm>
                      <a:off x="3799799" y="4834553"/>
                      <a:ext cx="1269167" cy="587223"/>
                      <a:chOff x="3799799" y="4834553"/>
                      <a:chExt cx="1269167" cy="587223"/>
                    </a:xfrm>
                  </p:grpSpPr>
                  <p:cxnSp>
                    <p:nvCxnSpPr>
                      <p:cNvPr id="101" name="Straight Connector 100">
                        <a:extLst>
                          <a:ext uri="{FF2B5EF4-FFF2-40B4-BE49-F238E27FC236}">
                            <a16:creationId xmlns:a16="http://schemas.microsoft.com/office/drawing/2014/main" id="{88E58BAD-B317-C23F-256E-E1FB43D76F4A}"/>
                          </a:ext>
                        </a:extLst>
                      </p:cNvPr>
                      <p:cNvCxnSpPr/>
                      <p:nvPr/>
                    </p:nvCxnSpPr>
                    <p:spPr>
                      <a:xfrm>
                        <a:off x="3799799" y="5394344"/>
                        <a:ext cx="0" cy="27432"/>
                      </a:xfrm>
                      <a:prstGeom prst="line">
                        <a:avLst/>
                      </a:prstGeom>
                      <a:noFill/>
                      <a:ln w="9525" cap="flat" cmpd="sng" algn="ctr">
                        <a:solidFill>
                          <a:sysClr val="windowText" lastClr="000000"/>
                        </a:solidFill>
                        <a:prstDash val="solid"/>
                        <a:miter lim="800000"/>
                      </a:ln>
                      <a:effectLst/>
                    </p:spPr>
                  </p:cxnSp>
                  <p:cxnSp>
                    <p:nvCxnSpPr>
                      <p:cNvPr id="102" name="Straight Connector 101">
                        <a:extLst>
                          <a:ext uri="{FF2B5EF4-FFF2-40B4-BE49-F238E27FC236}">
                            <a16:creationId xmlns:a16="http://schemas.microsoft.com/office/drawing/2014/main" id="{FA3AEEC4-ABEF-8B61-3875-0043E5970D87}"/>
                          </a:ext>
                        </a:extLst>
                      </p:cNvPr>
                      <p:cNvCxnSpPr/>
                      <p:nvPr/>
                    </p:nvCxnSpPr>
                    <p:spPr>
                      <a:xfrm>
                        <a:off x="4031574" y="5394344"/>
                        <a:ext cx="0" cy="27432"/>
                      </a:xfrm>
                      <a:prstGeom prst="line">
                        <a:avLst/>
                      </a:prstGeom>
                      <a:noFill/>
                      <a:ln w="9525" cap="flat" cmpd="sng" algn="ctr">
                        <a:solidFill>
                          <a:sysClr val="windowText" lastClr="000000"/>
                        </a:solidFill>
                        <a:prstDash val="solid"/>
                        <a:miter lim="800000"/>
                      </a:ln>
                      <a:effectLst/>
                    </p:spPr>
                  </p:cxnSp>
                  <p:cxnSp>
                    <p:nvCxnSpPr>
                      <p:cNvPr id="103" name="Straight Connector 102">
                        <a:extLst>
                          <a:ext uri="{FF2B5EF4-FFF2-40B4-BE49-F238E27FC236}">
                            <a16:creationId xmlns:a16="http://schemas.microsoft.com/office/drawing/2014/main" id="{CAC987BF-5540-1BE6-1F9D-7C29E5335B82}"/>
                          </a:ext>
                        </a:extLst>
                      </p:cNvPr>
                      <p:cNvCxnSpPr/>
                      <p:nvPr/>
                    </p:nvCxnSpPr>
                    <p:spPr>
                      <a:xfrm>
                        <a:off x="4291924" y="5394344"/>
                        <a:ext cx="0" cy="27432"/>
                      </a:xfrm>
                      <a:prstGeom prst="line">
                        <a:avLst/>
                      </a:prstGeom>
                      <a:noFill/>
                      <a:ln w="9525" cap="flat" cmpd="sng" algn="ctr">
                        <a:solidFill>
                          <a:sysClr val="windowText" lastClr="000000"/>
                        </a:solidFill>
                        <a:prstDash val="solid"/>
                        <a:miter lim="800000"/>
                      </a:ln>
                      <a:effectLst/>
                    </p:spPr>
                  </p:cxnSp>
                  <p:cxnSp>
                    <p:nvCxnSpPr>
                      <p:cNvPr id="104" name="Straight Connector 103">
                        <a:extLst>
                          <a:ext uri="{FF2B5EF4-FFF2-40B4-BE49-F238E27FC236}">
                            <a16:creationId xmlns:a16="http://schemas.microsoft.com/office/drawing/2014/main" id="{A0A0C824-45F2-D280-A407-06DC0C2C23A4}"/>
                          </a:ext>
                        </a:extLst>
                      </p:cNvPr>
                      <p:cNvCxnSpPr/>
                      <p:nvPr/>
                    </p:nvCxnSpPr>
                    <p:spPr>
                      <a:xfrm>
                        <a:off x="4694316" y="5202853"/>
                        <a:ext cx="0" cy="27432"/>
                      </a:xfrm>
                      <a:prstGeom prst="line">
                        <a:avLst/>
                      </a:prstGeom>
                      <a:noFill/>
                      <a:ln w="9525" cap="flat" cmpd="sng" algn="ctr">
                        <a:solidFill>
                          <a:sysClr val="windowText" lastClr="000000"/>
                        </a:solidFill>
                        <a:prstDash val="solid"/>
                        <a:miter lim="800000"/>
                      </a:ln>
                      <a:effectLst/>
                    </p:spPr>
                  </p:cxnSp>
                  <p:cxnSp>
                    <p:nvCxnSpPr>
                      <p:cNvPr id="105" name="Straight Connector 104">
                        <a:extLst>
                          <a:ext uri="{FF2B5EF4-FFF2-40B4-BE49-F238E27FC236}">
                            <a16:creationId xmlns:a16="http://schemas.microsoft.com/office/drawing/2014/main" id="{2F1F796D-8633-AD0B-9E3F-E8DE5618CDA5}"/>
                          </a:ext>
                        </a:extLst>
                      </p:cNvPr>
                      <p:cNvCxnSpPr/>
                      <p:nvPr/>
                    </p:nvCxnSpPr>
                    <p:spPr>
                      <a:xfrm>
                        <a:off x="4891166" y="5009178"/>
                        <a:ext cx="0" cy="27432"/>
                      </a:xfrm>
                      <a:prstGeom prst="line">
                        <a:avLst/>
                      </a:prstGeom>
                      <a:noFill/>
                      <a:ln w="9525" cap="flat" cmpd="sng" algn="ctr">
                        <a:solidFill>
                          <a:sysClr val="windowText" lastClr="000000"/>
                        </a:solidFill>
                        <a:prstDash val="solid"/>
                        <a:miter lim="800000"/>
                      </a:ln>
                      <a:effectLst/>
                    </p:spPr>
                  </p:cxnSp>
                  <p:cxnSp>
                    <p:nvCxnSpPr>
                      <p:cNvPr id="106" name="Straight Connector 105">
                        <a:extLst>
                          <a:ext uri="{FF2B5EF4-FFF2-40B4-BE49-F238E27FC236}">
                            <a16:creationId xmlns:a16="http://schemas.microsoft.com/office/drawing/2014/main" id="{7D6EC20E-F77B-4765-04CE-B3D87299B135}"/>
                          </a:ext>
                        </a:extLst>
                      </p:cNvPr>
                      <p:cNvCxnSpPr/>
                      <p:nvPr/>
                    </p:nvCxnSpPr>
                    <p:spPr>
                      <a:xfrm>
                        <a:off x="5068966" y="4834553"/>
                        <a:ext cx="0" cy="27432"/>
                      </a:xfrm>
                      <a:prstGeom prst="line">
                        <a:avLst/>
                      </a:prstGeom>
                      <a:noFill/>
                      <a:ln w="9525" cap="flat" cmpd="sng" algn="ctr">
                        <a:solidFill>
                          <a:sysClr val="windowText" lastClr="000000"/>
                        </a:solidFill>
                        <a:prstDash val="solid"/>
                        <a:miter lim="800000"/>
                      </a:ln>
                      <a:effectLst/>
                    </p:spPr>
                  </p:cxnSp>
                </p:grpSp>
              </p:grpSp>
            </p:grpSp>
            <p:grpSp>
              <p:nvGrpSpPr>
                <p:cNvPr id="60" name="Group 59">
                  <a:extLst>
                    <a:ext uri="{FF2B5EF4-FFF2-40B4-BE49-F238E27FC236}">
                      <a16:creationId xmlns:a16="http://schemas.microsoft.com/office/drawing/2014/main" id="{4DFE84CE-2EE0-B2A1-8C79-6A307006BF74}"/>
                    </a:ext>
                  </a:extLst>
                </p:cNvPr>
                <p:cNvGrpSpPr/>
                <p:nvPr/>
              </p:nvGrpSpPr>
              <p:grpSpPr>
                <a:xfrm>
                  <a:off x="3104761" y="3156448"/>
                  <a:ext cx="2163886" cy="1073780"/>
                  <a:chOff x="3552923" y="4813095"/>
                  <a:chExt cx="1668502" cy="827957"/>
                </a:xfrm>
              </p:grpSpPr>
              <p:grpSp>
                <p:nvGrpSpPr>
                  <p:cNvPr id="61" name="Group 60">
                    <a:extLst>
                      <a:ext uri="{FF2B5EF4-FFF2-40B4-BE49-F238E27FC236}">
                        <a16:creationId xmlns:a16="http://schemas.microsoft.com/office/drawing/2014/main" id="{53FB32FF-9130-8100-561F-1DB71DD25A12}"/>
                      </a:ext>
                    </a:extLst>
                  </p:cNvPr>
                  <p:cNvGrpSpPr/>
                  <p:nvPr/>
                </p:nvGrpSpPr>
                <p:grpSpPr>
                  <a:xfrm>
                    <a:off x="3552923" y="4892971"/>
                    <a:ext cx="1668502" cy="748081"/>
                    <a:chOff x="3552923" y="4677071"/>
                    <a:chExt cx="1668502" cy="748081"/>
                  </a:xfrm>
                </p:grpSpPr>
                <p:sp>
                  <p:nvSpPr>
                    <p:cNvPr id="77" name="Cube 76">
                      <a:extLst>
                        <a:ext uri="{FF2B5EF4-FFF2-40B4-BE49-F238E27FC236}">
                          <a16:creationId xmlns:a16="http://schemas.microsoft.com/office/drawing/2014/main" id="{E8A0A9E9-8C2A-E458-4BFF-E917FC282B65}"/>
                        </a:ext>
                      </a:extLst>
                    </p:cNvPr>
                    <p:cNvSpPr/>
                    <p:nvPr/>
                  </p:nvSpPr>
                  <p:spPr>
                    <a:xfrm>
                      <a:off x="3552923" y="4677573"/>
                      <a:ext cx="1668502" cy="747579"/>
                    </a:xfrm>
                    <a:prstGeom prst="cube">
                      <a:avLst>
                        <a:gd name="adj" fmla="val 95887"/>
                      </a:avLst>
                    </a:prstGeom>
                    <a:solidFill>
                      <a:srgbClr val="9FBF92"/>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mj-lt"/>
                        <a:ea typeface="+mn-ea"/>
                        <a:cs typeface="+mn-cs"/>
                      </a:endParaRPr>
                    </a:p>
                  </p:txBody>
                </p:sp>
                <p:cxnSp>
                  <p:nvCxnSpPr>
                    <p:cNvPr id="78" name="Straight Connector 77">
                      <a:extLst>
                        <a:ext uri="{FF2B5EF4-FFF2-40B4-BE49-F238E27FC236}">
                          <a16:creationId xmlns:a16="http://schemas.microsoft.com/office/drawing/2014/main" id="{238D447A-724C-62A4-4429-989E88EB929C}"/>
                        </a:ext>
                      </a:extLst>
                    </p:cNvPr>
                    <p:cNvCxnSpPr>
                      <a:cxnSpLocks/>
                      <a:stCxn id="77" idx="1"/>
                      <a:endCxn id="77" idx="0"/>
                    </p:cNvCxnSpPr>
                    <p:nvPr/>
                  </p:nvCxnSpPr>
                  <p:spPr>
                    <a:xfrm flipV="1">
                      <a:off x="4028758" y="4677573"/>
                      <a:ext cx="716832" cy="716831"/>
                    </a:xfrm>
                    <a:prstGeom prst="line">
                      <a:avLst/>
                    </a:prstGeom>
                    <a:noFill/>
                    <a:ln w="9525" cap="flat" cmpd="sng" algn="ctr">
                      <a:solidFill>
                        <a:sysClr val="windowText" lastClr="000000"/>
                      </a:solidFill>
                      <a:prstDash val="solid"/>
                      <a:miter lim="800000"/>
                    </a:ln>
                    <a:effectLst/>
                  </p:spPr>
                </p:cxnSp>
                <p:cxnSp>
                  <p:nvCxnSpPr>
                    <p:cNvPr id="79" name="Straight Connector 78">
                      <a:extLst>
                        <a:ext uri="{FF2B5EF4-FFF2-40B4-BE49-F238E27FC236}">
                          <a16:creationId xmlns:a16="http://schemas.microsoft.com/office/drawing/2014/main" id="{A1F577D6-80EE-D5EF-F811-4A4B4A309822}"/>
                        </a:ext>
                      </a:extLst>
                    </p:cNvPr>
                    <p:cNvCxnSpPr>
                      <a:cxnSpLocks/>
                    </p:cNvCxnSpPr>
                    <p:nvPr/>
                  </p:nvCxnSpPr>
                  <p:spPr>
                    <a:xfrm flipV="1">
                      <a:off x="3797968" y="4679123"/>
                      <a:ext cx="713232" cy="713232"/>
                    </a:xfrm>
                    <a:prstGeom prst="line">
                      <a:avLst/>
                    </a:prstGeom>
                    <a:noFill/>
                    <a:ln w="9525" cap="flat" cmpd="sng" algn="ctr">
                      <a:solidFill>
                        <a:sysClr val="windowText" lastClr="000000"/>
                      </a:solidFill>
                      <a:prstDash val="solid"/>
                      <a:miter lim="800000"/>
                    </a:ln>
                    <a:effectLst/>
                  </p:spPr>
                </p:cxnSp>
                <p:cxnSp>
                  <p:nvCxnSpPr>
                    <p:cNvPr id="80" name="Straight Connector 79">
                      <a:extLst>
                        <a:ext uri="{FF2B5EF4-FFF2-40B4-BE49-F238E27FC236}">
                          <a16:creationId xmlns:a16="http://schemas.microsoft.com/office/drawing/2014/main" id="{F1B716AE-78A2-DEC7-2158-CF07CCCA01C7}"/>
                        </a:ext>
                      </a:extLst>
                    </p:cNvPr>
                    <p:cNvCxnSpPr>
                      <a:cxnSpLocks/>
                    </p:cNvCxnSpPr>
                    <p:nvPr/>
                  </p:nvCxnSpPr>
                  <p:spPr>
                    <a:xfrm flipV="1">
                      <a:off x="4290077" y="4677071"/>
                      <a:ext cx="713232" cy="713232"/>
                    </a:xfrm>
                    <a:prstGeom prst="line">
                      <a:avLst/>
                    </a:prstGeom>
                    <a:noFill/>
                    <a:ln w="9525" cap="flat" cmpd="sng" algn="ctr">
                      <a:solidFill>
                        <a:sysClr val="windowText" lastClr="000000"/>
                      </a:solidFill>
                      <a:prstDash val="solid"/>
                      <a:miter lim="800000"/>
                    </a:ln>
                    <a:effectLst/>
                  </p:spPr>
                </p:cxnSp>
                <p:cxnSp>
                  <p:nvCxnSpPr>
                    <p:cNvPr id="81" name="Straight Connector 80">
                      <a:extLst>
                        <a:ext uri="{FF2B5EF4-FFF2-40B4-BE49-F238E27FC236}">
                          <a16:creationId xmlns:a16="http://schemas.microsoft.com/office/drawing/2014/main" id="{C8B914D6-FA64-22A1-EF4A-AAB8B4A28D96}"/>
                        </a:ext>
                      </a:extLst>
                    </p:cNvPr>
                    <p:cNvCxnSpPr>
                      <a:cxnSpLocks/>
                    </p:cNvCxnSpPr>
                    <p:nvPr/>
                  </p:nvCxnSpPr>
                  <p:spPr>
                    <a:xfrm>
                      <a:off x="3937668" y="5007038"/>
                      <a:ext cx="950976" cy="0"/>
                    </a:xfrm>
                    <a:prstGeom prst="line">
                      <a:avLst/>
                    </a:prstGeom>
                    <a:noFill/>
                    <a:ln w="9525" cap="flat" cmpd="sng" algn="ctr">
                      <a:solidFill>
                        <a:sysClr val="windowText" lastClr="000000"/>
                      </a:solidFill>
                      <a:prstDash val="solid"/>
                      <a:miter lim="800000"/>
                    </a:ln>
                    <a:effectLst/>
                  </p:spPr>
                </p:cxnSp>
                <p:cxnSp>
                  <p:nvCxnSpPr>
                    <p:cNvPr id="82" name="Straight Connector 81">
                      <a:extLst>
                        <a:ext uri="{FF2B5EF4-FFF2-40B4-BE49-F238E27FC236}">
                          <a16:creationId xmlns:a16="http://schemas.microsoft.com/office/drawing/2014/main" id="{7BBBA2BE-6F6A-D8B0-C220-8591C9D4F4C0}"/>
                        </a:ext>
                      </a:extLst>
                    </p:cNvPr>
                    <p:cNvCxnSpPr>
                      <a:cxnSpLocks/>
                    </p:cNvCxnSpPr>
                    <p:nvPr/>
                  </p:nvCxnSpPr>
                  <p:spPr>
                    <a:xfrm>
                      <a:off x="3749309" y="5204386"/>
                      <a:ext cx="950976" cy="0"/>
                    </a:xfrm>
                    <a:prstGeom prst="line">
                      <a:avLst/>
                    </a:prstGeom>
                    <a:noFill/>
                    <a:ln w="9525" cap="flat" cmpd="sng" algn="ctr">
                      <a:solidFill>
                        <a:sysClr val="windowText" lastClr="000000"/>
                      </a:solidFill>
                      <a:prstDash val="solid"/>
                      <a:miter lim="800000"/>
                    </a:ln>
                    <a:effectLst/>
                  </p:spPr>
                </p:cxnSp>
                <p:cxnSp>
                  <p:nvCxnSpPr>
                    <p:cNvPr id="83" name="Straight Connector 82">
                      <a:extLst>
                        <a:ext uri="{FF2B5EF4-FFF2-40B4-BE49-F238E27FC236}">
                          <a16:creationId xmlns:a16="http://schemas.microsoft.com/office/drawing/2014/main" id="{F5F469A5-521B-B158-70C5-5FB4E7020250}"/>
                        </a:ext>
                      </a:extLst>
                    </p:cNvPr>
                    <p:cNvCxnSpPr>
                      <a:cxnSpLocks/>
                    </p:cNvCxnSpPr>
                    <p:nvPr/>
                  </p:nvCxnSpPr>
                  <p:spPr>
                    <a:xfrm>
                      <a:off x="4117620" y="4829736"/>
                      <a:ext cx="950976" cy="0"/>
                    </a:xfrm>
                    <a:prstGeom prst="line">
                      <a:avLst/>
                    </a:prstGeom>
                    <a:noFill/>
                    <a:ln w="9525" cap="flat" cmpd="sng" algn="ctr">
                      <a:solidFill>
                        <a:sysClr val="windowText" lastClr="000000"/>
                      </a:solidFill>
                      <a:prstDash val="solid"/>
                      <a:miter lim="800000"/>
                    </a:ln>
                    <a:effectLst/>
                  </p:spPr>
                </p:cxnSp>
                <p:grpSp>
                  <p:nvGrpSpPr>
                    <p:cNvPr id="84" name="Group 83">
                      <a:extLst>
                        <a:ext uri="{FF2B5EF4-FFF2-40B4-BE49-F238E27FC236}">
                          <a16:creationId xmlns:a16="http://schemas.microsoft.com/office/drawing/2014/main" id="{F577D688-D8C0-A143-3FB1-3D90152A34AE}"/>
                        </a:ext>
                      </a:extLst>
                    </p:cNvPr>
                    <p:cNvGrpSpPr/>
                    <p:nvPr/>
                  </p:nvGrpSpPr>
                  <p:grpSpPr>
                    <a:xfrm>
                      <a:off x="3799799" y="4834553"/>
                      <a:ext cx="1269167" cy="587223"/>
                      <a:chOff x="3799799" y="4834553"/>
                      <a:chExt cx="1269167" cy="587223"/>
                    </a:xfrm>
                  </p:grpSpPr>
                  <p:cxnSp>
                    <p:nvCxnSpPr>
                      <p:cNvPr id="85" name="Straight Connector 84">
                        <a:extLst>
                          <a:ext uri="{FF2B5EF4-FFF2-40B4-BE49-F238E27FC236}">
                            <a16:creationId xmlns:a16="http://schemas.microsoft.com/office/drawing/2014/main" id="{D6BB3A67-6FBA-C313-01FF-90D79045BACA}"/>
                          </a:ext>
                        </a:extLst>
                      </p:cNvPr>
                      <p:cNvCxnSpPr/>
                      <p:nvPr/>
                    </p:nvCxnSpPr>
                    <p:spPr>
                      <a:xfrm>
                        <a:off x="3799799" y="5394344"/>
                        <a:ext cx="0" cy="27432"/>
                      </a:xfrm>
                      <a:prstGeom prst="line">
                        <a:avLst/>
                      </a:prstGeom>
                      <a:noFill/>
                      <a:ln w="9525" cap="flat" cmpd="sng" algn="ctr">
                        <a:solidFill>
                          <a:sysClr val="windowText" lastClr="000000"/>
                        </a:solidFill>
                        <a:prstDash val="solid"/>
                        <a:miter lim="800000"/>
                      </a:ln>
                      <a:effectLst/>
                    </p:spPr>
                  </p:cxnSp>
                  <p:cxnSp>
                    <p:nvCxnSpPr>
                      <p:cNvPr id="86" name="Straight Connector 85">
                        <a:extLst>
                          <a:ext uri="{FF2B5EF4-FFF2-40B4-BE49-F238E27FC236}">
                            <a16:creationId xmlns:a16="http://schemas.microsoft.com/office/drawing/2014/main" id="{1251BA62-F234-A4D7-A699-274A8489FA58}"/>
                          </a:ext>
                        </a:extLst>
                      </p:cNvPr>
                      <p:cNvCxnSpPr/>
                      <p:nvPr/>
                    </p:nvCxnSpPr>
                    <p:spPr>
                      <a:xfrm>
                        <a:off x="4031574" y="5394344"/>
                        <a:ext cx="0" cy="27432"/>
                      </a:xfrm>
                      <a:prstGeom prst="line">
                        <a:avLst/>
                      </a:prstGeom>
                      <a:noFill/>
                      <a:ln w="9525" cap="flat" cmpd="sng" algn="ctr">
                        <a:solidFill>
                          <a:sysClr val="windowText" lastClr="000000"/>
                        </a:solidFill>
                        <a:prstDash val="solid"/>
                        <a:miter lim="800000"/>
                      </a:ln>
                      <a:effectLst/>
                    </p:spPr>
                  </p:cxnSp>
                  <p:cxnSp>
                    <p:nvCxnSpPr>
                      <p:cNvPr id="87" name="Straight Connector 86">
                        <a:extLst>
                          <a:ext uri="{FF2B5EF4-FFF2-40B4-BE49-F238E27FC236}">
                            <a16:creationId xmlns:a16="http://schemas.microsoft.com/office/drawing/2014/main" id="{00D93E1B-ABB4-5296-78D3-9E5BD9B3F94D}"/>
                          </a:ext>
                        </a:extLst>
                      </p:cNvPr>
                      <p:cNvCxnSpPr/>
                      <p:nvPr/>
                    </p:nvCxnSpPr>
                    <p:spPr>
                      <a:xfrm>
                        <a:off x="4291924" y="5394344"/>
                        <a:ext cx="0" cy="27432"/>
                      </a:xfrm>
                      <a:prstGeom prst="line">
                        <a:avLst/>
                      </a:prstGeom>
                      <a:noFill/>
                      <a:ln w="9525" cap="flat" cmpd="sng" algn="ctr">
                        <a:solidFill>
                          <a:sysClr val="windowText" lastClr="000000"/>
                        </a:solidFill>
                        <a:prstDash val="solid"/>
                        <a:miter lim="800000"/>
                      </a:ln>
                      <a:effectLst/>
                    </p:spPr>
                  </p:cxnSp>
                  <p:cxnSp>
                    <p:nvCxnSpPr>
                      <p:cNvPr id="88" name="Straight Connector 87">
                        <a:extLst>
                          <a:ext uri="{FF2B5EF4-FFF2-40B4-BE49-F238E27FC236}">
                            <a16:creationId xmlns:a16="http://schemas.microsoft.com/office/drawing/2014/main" id="{5043B216-3D70-003B-CB65-2FF297BADB5B}"/>
                          </a:ext>
                        </a:extLst>
                      </p:cNvPr>
                      <p:cNvCxnSpPr/>
                      <p:nvPr/>
                    </p:nvCxnSpPr>
                    <p:spPr>
                      <a:xfrm>
                        <a:off x="4694316" y="5202853"/>
                        <a:ext cx="0" cy="27432"/>
                      </a:xfrm>
                      <a:prstGeom prst="line">
                        <a:avLst/>
                      </a:prstGeom>
                      <a:noFill/>
                      <a:ln w="9525" cap="flat" cmpd="sng" algn="ctr">
                        <a:solidFill>
                          <a:sysClr val="windowText" lastClr="000000"/>
                        </a:solidFill>
                        <a:prstDash val="solid"/>
                        <a:miter lim="800000"/>
                      </a:ln>
                      <a:effectLst/>
                    </p:spPr>
                  </p:cxnSp>
                  <p:cxnSp>
                    <p:nvCxnSpPr>
                      <p:cNvPr id="89" name="Straight Connector 88">
                        <a:extLst>
                          <a:ext uri="{FF2B5EF4-FFF2-40B4-BE49-F238E27FC236}">
                            <a16:creationId xmlns:a16="http://schemas.microsoft.com/office/drawing/2014/main" id="{3D2CE95D-C3E1-3D5D-B5C7-FA380D723CFE}"/>
                          </a:ext>
                        </a:extLst>
                      </p:cNvPr>
                      <p:cNvCxnSpPr/>
                      <p:nvPr/>
                    </p:nvCxnSpPr>
                    <p:spPr>
                      <a:xfrm>
                        <a:off x="4891166" y="5009178"/>
                        <a:ext cx="0" cy="27432"/>
                      </a:xfrm>
                      <a:prstGeom prst="line">
                        <a:avLst/>
                      </a:prstGeom>
                      <a:noFill/>
                      <a:ln w="9525" cap="flat" cmpd="sng" algn="ctr">
                        <a:solidFill>
                          <a:sysClr val="windowText" lastClr="000000"/>
                        </a:solidFill>
                        <a:prstDash val="solid"/>
                        <a:miter lim="800000"/>
                      </a:ln>
                      <a:effectLst/>
                    </p:spPr>
                  </p:cxnSp>
                  <p:cxnSp>
                    <p:nvCxnSpPr>
                      <p:cNvPr id="90" name="Straight Connector 89">
                        <a:extLst>
                          <a:ext uri="{FF2B5EF4-FFF2-40B4-BE49-F238E27FC236}">
                            <a16:creationId xmlns:a16="http://schemas.microsoft.com/office/drawing/2014/main" id="{BD821D06-B5FD-1097-E4C1-FD053E50184A}"/>
                          </a:ext>
                        </a:extLst>
                      </p:cNvPr>
                      <p:cNvCxnSpPr/>
                      <p:nvPr/>
                    </p:nvCxnSpPr>
                    <p:spPr>
                      <a:xfrm>
                        <a:off x="5068966" y="4834553"/>
                        <a:ext cx="0" cy="27432"/>
                      </a:xfrm>
                      <a:prstGeom prst="line">
                        <a:avLst/>
                      </a:prstGeom>
                      <a:noFill/>
                      <a:ln w="9525" cap="flat" cmpd="sng" algn="ctr">
                        <a:solidFill>
                          <a:sysClr val="windowText" lastClr="000000"/>
                        </a:solidFill>
                        <a:prstDash val="solid"/>
                        <a:miter lim="800000"/>
                      </a:ln>
                      <a:effectLst/>
                    </p:spPr>
                  </p:cxnSp>
                </p:grpSp>
              </p:grpSp>
              <p:grpSp>
                <p:nvGrpSpPr>
                  <p:cNvPr id="62" name="Group 61">
                    <a:extLst>
                      <a:ext uri="{FF2B5EF4-FFF2-40B4-BE49-F238E27FC236}">
                        <a16:creationId xmlns:a16="http://schemas.microsoft.com/office/drawing/2014/main" id="{3EE6C9B7-98BB-7A05-2EF7-55CD8ED4BF4A}"/>
                      </a:ext>
                    </a:extLst>
                  </p:cNvPr>
                  <p:cNvGrpSpPr/>
                  <p:nvPr/>
                </p:nvGrpSpPr>
                <p:grpSpPr>
                  <a:xfrm>
                    <a:off x="3552923" y="4813095"/>
                    <a:ext cx="1668502" cy="748081"/>
                    <a:chOff x="3552923" y="4677071"/>
                    <a:chExt cx="1668502" cy="748081"/>
                  </a:xfrm>
                </p:grpSpPr>
                <p:sp>
                  <p:nvSpPr>
                    <p:cNvPr id="63" name="Cube 62">
                      <a:extLst>
                        <a:ext uri="{FF2B5EF4-FFF2-40B4-BE49-F238E27FC236}">
                          <a16:creationId xmlns:a16="http://schemas.microsoft.com/office/drawing/2014/main" id="{1443D44A-194B-BDD7-E351-DBCF31E3FA20}"/>
                        </a:ext>
                      </a:extLst>
                    </p:cNvPr>
                    <p:cNvSpPr/>
                    <p:nvPr/>
                  </p:nvSpPr>
                  <p:spPr>
                    <a:xfrm>
                      <a:off x="3552923" y="4677573"/>
                      <a:ext cx="1668502" cy="747579"/>
                    </a:xfrm>
                    <a:prstGeom prst="cube">
                      <a:avLst>
                        <a:gd name="adj" fmla="val 95887"/>
                      </a:avLst>
                    </a:prstGeom>
                    <a:solidFill>
                      <a:srgbClr val="9FBF92"/>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mj-lt"/>
                        <a:ea typeface="+mn-ea"/>
                        <a:cs typeface="+mn-cs"/>
                      </a:endParaRPr>
                    </a:p>
                  </p:txBody>
                </p:sp>
                <p:cxnSp>
                  <p:nvCxnSpPr>
                    <p:cNvPr id="64" name="Straight Connector 63">
                      <a:extLst>
                        <a:ext uri="{FF2B5EF4-FFF2-40B4-BE49-F238E27FC236}">
                          <a16:creationId xmlns:a16="http://schemas.microsoft.com/office/drawing/2014/main" id="{DC663A18-A570-F884-9F94-3D2206ACCBE5}"/>
                        </a:ext>
                      </a:extLst>
                    </p:cNvPr>
                    <p:cNvCxnSpPr>
                      <a:cxnSpLocks/>
                      <a:stCxn id="63" idx="1"/>
                      <a:endCxn id="63" idx="0"/>
                    </p:cNvCxnSpPr>
                    <p:nvPr/>
                  </p:nvCxnSpPr>
                  <p:spPr>
                    <a:xfrm flipV="1">
                      <a:off x="4028758" y="4677573"/>
                      <a:ext cx="716832" cy="716831"/>
                    </a:xfrm>
                    <a:prstGeom prst="line">
                      <a:avLst/>
                    </a:prstGeom>
                    <a:noFill/>
                    <a:ln w="9525" cap="flat" cmpd="sng" algn="ctr">
                      <a:solidFill>
                        <a:sysClr val="windowText" lastClr="000000"/>
                      </a:solidFill>
                      <a:prstDash val="solid"/>
                      <a:miter lim="800000"/>
                    </a:ln>
                    <a:effectLst/>
                  </p:spPr>
                </p:cxnSp>
                <p:cxnSp>
                  <p:nvCxnSpPr>
                    <p:cNvPr id="65" name="Straight Connector 64">
                      <a:extLst>
                        <a:ext uri="{FF2B5EF4-FFF2-40B4-BE49-F238E27FC236}">
                          <a16:creationId xmlns:a16="http://schemas.microsoft.com/office/drawing/2014/main" id="{EF37C5F4-C94F-149F-D98A-AF73FF6099D8}"/>
                        </a:ext>
                      </a:extLst>
                    </p:cNvPr>
                    <p:cNvCxnSpPr>
                      <a:cxnSpLocks/>
                    </p:cNvCxnSpPr>
                    <p:nvPr/>
                  </p:nvCxnSpPr>
                  <p:spPr>
                    <a:xfrm flipV="1">
                      <a:off x="3797968" y="4679123"/>
                      <a:ext cx="713232" cy="713232"/>
                    </a:xfrm>
                    <a:prstGeom prst="line">
                      <a:avLst/>
                    </a:prstGeom>
                    <a:noFill/>
                    <a:ln w="9525" cap="flat" cmpd="sng" algn="ctr">
                      <a:solidFill>
                        <a:sysClr val="windowText" lastClr="000000"/>
                      </a:solidFill>
                      <a:prstDash val="solid"/>
                      <a:miter lim="800000"/>
                    </a:ln>
                    <a:effectLst/>
                  </p:spPr>
                </p:cxnSp>
                <p:cxnSp>
                  <p:nvCxnSpPr>
                    <p:cNvPr id="66" name="Straight Connector 65">
                      <a:extLst>
                        <a:ext uri="{FF2B5EF4-FFF2-40B4-BE49-F238E27FC236}">
                          <a16:creationId xmlns:a16="http://schemas.microsoft.com/office/drawing/2014/main" id="{761F8772-251C-C53A-5323-750CEA6A2645}"/>
                        </a:ext>
                      </a:extLst>
                    </p:cNvPr>
                    <p:cNvCxnSpPr>
                      <a:cxnSpLocks/>
                    </p:cNvCxnSpPr>
                    <p:nvPr/>
                  </p:nvCxnSpPr>
                  <p:spPr>
                    <a:xfrm flipV="1">
                      <a:off x="4290077" y="4677071"/>
                      <a:ext cx="713232" cy="713232"/>
                    </a:xfrm>
                    <a:prstGeom prst="line">
                      <a:avLst/>
                    </a:prstGeom>
                    <a:noFill/>
                    <a:ln w="9525" cap="flat" cmpd="sng" algn="ctr">
                      <a:solidFill>
                        <a:sysClr val="windowText" lastClr="000000"/>
                      </a:solidFill>
                      <a:prstDash val="solid"/>
                      <a:miter lim="800000"/>
                    </a:ln>
                    <a:effectLst/>
                  </p:spPr>
                </p:cxnSp>
                <p:cxnSp>
                  <p:nvCxnSpPr>
                    <p:cNvPr id="67" name="Straight Connector 66">
                      <a:extLst>
                        <a:ext uri="{FF2B5EF4-FFF2-40B4-BE49-F238E27FC236}">
                          <a16:creationId xmlns:a16="http://schemas.microsoft.com/office/drawing/2014/main" id="{7823FED7-F7FC-14AC-F1EF-F427121DC892}"/>
                        </a:ext>
                      </a:extLst>
                    </p:cNvPr>
                    <p:cNvCxnSpPr>
                      <a:cxnSpLocks/>
                    </p:cNvCxnSpPr>
                    <p:nvPr/>
                  </p:nvCxnSpPr>
                  <p:spPr>
                    <a:xfrm>
                      <a:off x="3937668" y="5007038"/>
                      <a:ext cx="950976" cy="0"/>
                    </a:xfrm>
                    <a:prstGeom prst="line">
                      <a:avLst/>
                    </a:prstGeom>
                    <a:noFill/>
                    <a:ln w="9525" cap="flat" cmpd="sng" algn="ctr">
                      <a:solidFill>
                        <a:sysClr val="windowText" lastClr="000000"/>
                      </a:solidFill>
                      <a:prstDash val="solid"/>
                      <a:miter lim="800000"/>
                    </a:ln>
                    <a:effectLst/>
                  </p:spPr>
                </p:cxnSp>
                <p:cxnSp>
                  <p:nvCxnSpPr>
                    <p:cNvPr id="68" name="Straight Connector 67">
                      <a:extLst>
                        <a:ext uri="{FF2B5EF4-FFF2-40B4-BE49-F238E27FC236}">
                          <a16:creationId xmlns:a16="http://schemas.microsoft.com/office/drawing/2014/main" id="{988A714D-37C4-429C-7ACE-FC9FCDC51357}"/>
                        </a:ext>
                      </a:extLst>
                    </p:cNvPr>
                    <p:cNvCxnSpPr>
                      <a:cxnSpLocks/>
                    </p:cNvCxnSpPr>
                    <p:nvPr/>
                  </p:nvCxnSpPr>
                  <p:spPr>
                    <a:xfrm>
                      <a:off x="3742959" y="5204386"/>
                      <a:ext cx="960120" cy="0"/>
                    </a:xfrm>
                    <a:prstGeom prst="line">
                      <a:avLst/>
                    </a:prstGeom>
                    <a:noFill/>
                    <a:ln w="9525" cap="flat" cmpd="sng" algn="ctr">
                      <a:solidFill>
                        <a:sysClr val="windowText" lastClr="000000"/>
                      </a:solidFill>
                      <a:prstDash val="solid"/>
                      <a:miter lim="800000"/>
                    </a:ln>
                    <a:effectLst/>
                  </p:spPr>
                </p:cxnSp>
                <p:cxnSp>
                  <p:nvCxnSpPr>
                    <p:cNvPr id="69" name="Straight Connector 68">
                      <a:extLst>
                        <a:ext uri="{FF2B5EF4-FFF2-40B4-BE49-F238E27FC236}">
                          <a16:creationId xmlns:a16="http://schemas.microsoft.com/office/drawing/2014/main" id="{7B1BB776-B2EC-4044-DD1F-BADDEF1875F5}"/>
                        </a:ext>
                      </a:extLst>
                    </p:cNvPr>
                    <p:cNvCxnSpPr>
                      <a:cxnSpLocks/>
                    </p:cNvCxnSpPr>
                    <p:nvPr/>
                  </p:nvCxnSpPr>
                  <p:spPr>
                    <a:xfrm>
                      <a:off x="4117620" y="4829736"/>
                      <a:ext cx="950976" cy="0"/>
                    </a:xfrm>
                    <a:prstGeom prst="line">
                      <a:avLst/>
                    </a:prstGeom>
                    <a:noFill/>
                    <a:ln w="9525" cap="flat" cmpd="sng" algn="ctr">
                      <a:solidFill>
                        <a:sysClr val="windowText" lastClr="000000"/>
                      </a:solidFill>
                      <a:prstDash val="solid"/>
                      <a:miter lim="800000"/>
                    </a:ln>
                    <a:effectLst/>
                  </p:spPr>
                </p:cxnSp>
                <p:grpSp>
                  <p:nvGrpSpPr>
                    <p:cNvPr id="70" name="Group 69">
                      <a:extLst>
                        <a:ext uri="{FF2B5EF4-FFF2-40B4-BE49-F238E27FC236}">
                          <a16:creationId xmlns:a16="http://schemas.microsoft.com/office/drawing/2014/main" id="{FAECCF4B-72E3-3161-6AC6-B12D1A63D49F}"/>
                        </a:ext>
                      </a:extLst>
                    </p:cNvPr>
                    <p:cNvGrpSpPr/>
                    <p:nvPr/>
                  </p:nvGrpSpPr>
                  <p:grpSpPr>
                    <a:xfrm>
                      <a:off x="3799799" y="4834553"/>
                      <a:ext cx="1269167" cy="587223"/>
                      <a:chOff x="3799799" y="4834553"/>
                      <a:chExt cx="1269167" cy="587223"/>
                    </a:xfrm>
                  </p:grpSpPr>
                  <p:cxnSp>
                    <p:nvCxnSpPr>
                      <p:cNvPr id="71" name="Straight Connector 70">
                        <a:extLst>
                          <a:ext uri="{FF2B5EF4-FFF2-40B4-BE49-F238E27FC236}">
                            <a16:creationId xmlns:a16="http://schemas.microsoft.com/office/drawing/2014/main" id="{DFF9B1C0-2BC0-D8C4-776B-96B4A690BD9D}"/>
                          </a:ext>
                        </a:extLst>
                      </p:cNvPr>
                      <p:cNvCxnSpPr/>
                      <p:nvPr/>
                    </p:nvCxnSpPr>
                    <p:spPr>
                      <a:xfrm>
                        <a:off x="3799799" y="5394344"/>
                        <a:ext cx="0" cy="27432"/>
                      </a:xfrm>
                      <a:prstGeom prst="line">
                        <a:avLst/>
                      </a:prstGeom>
                      <a:noFill/>
                      <a:ln w="9525" cap="flat" cmpd="sng" algn="ctr">
                        <a:solidFill>
                          <a:sysClr val="windowText" lastClr="000000"/>
                        </a:solidFill>
                        <a:prstDash val="solid"/>
                        <a:miter lim="800000"/>
                      </a:ln>
                      <a:effectLst/>
                    </p:spPr>
                  </p:cxnSp>
                  <p:cxnSp>
                    <p:nvCxnSpPr>
                      <p:cNvPr id="72" name="Straight Connector 71">
                        <a:extLst>
                          <a:ext uri="{FF2B5EF4-FFF2-40B4-BE49-F238E27FC236}">
                            <a16:creationId xmlns:a16="http://schemas.microsoft.com/office/drawing/2014/main" id="{296F4014-5AFC-7929-0C40-19B9CE69F734}"/>
                          </a:ext>
                        </a:extLst>
                      </p:cNvPr>
                      <p:cNvCxnSpPr/>
                      <p:nvPr/>
                    </p:nvCxnSpPr>
                    <p:spPr>
                      <a:xfrm>
                        <a:off x="4031574" y="5394344"/>
                        <a:ext cx="0" cy="27432"/>
                      </a:xfrm>
                      <a:prstGeom prst="line">
                        <a:avLst/>
                      </a:prstGeom>
                      <a:noFill/>
                      <a:ln w="9525" cap="flat" cmpd="sng" algn="ctr">
                        <a:solidFill>
                          <a:sysClr val="windowText" lastClr="000000"/>
                        </a:solidFill>
                        <a:prstDash val="solid"/>
                        <a:miter lim="800000"/>
                      </a:ln>
                      <a:effectLst/>
                    </p:spPr>
                  </p:cxnSp>
                  <p:cxnSp>
                    <p:nvCxnSpPr>
                      <p:cNvPr id="73" name="Straight Connector 72">
                        <a:extLst>
                          <a:ext uri="{FF2B5EF4-FFF2-40B4-BE49-F238E27FC236}">
                            <a16:creationId xmlns:a16="http://schemas.microsoft.com/office/drawing/2014/main" id="{C02B81AB-8078-89EA-6AE5-04E065EF2760}"/>
                          </a:ext>
                        </a:extLst>
                      </p:cNvPr>
                      <p:cNvCxnSpPr/>
                      <p:nvPr/>
                    </p:nvCxnSpPr>
                    <p:spPr>
                      <a:xfrm>
                        <a:off x="4291924" y="5394344"/>
                        <a:ext cx="0" cy="27432"/>
                      </a:xfrm>
                      <a:prstGeom prst="line">
                        <a:avLst/>
                      </a:prstGeom>
                      <a:noFill/>
                      <a:ln w="9525" cap="flat" cmpd="sng" algn="ctr">
                        <a:solidFill>
                          <a:sysClr val="windowText" lastClr="000000"/>
                        </a:solidFill>
                        <a:prstDash val="solid"/>
                        <a:miter lim="800000"/>
                      </a:ln>
                      <a:effectLst/>
                    </p:spPr>
                  </p:cxnSp>
                  <p:cxnSp>
                    <p:nvCxnSpPr>
                      <p:cNvPr id="74" name="Straight Connector 73">
                        <a:extLst>
                          <a:ext uri="{FF2B5EF4-FFF2-40B4-BE49-F238E27FC236}">
                            <a16:creationId xmlns:a16="http://schemas.microsoft.com/office/drawing/2014/main" id="{6A159694-2E29-107E-98D1-27FE6850FEAF}"/>
                          </a:ext>
                        </a:extLst>
                      </p:cNvPr>
                      <p:cNvCxnSpPr/>
                      <p:nvPr/>
                    </p:nvCxnSpPr>
                    <p:spPr>
                      <a:xfrm>
                        <a:off x="4694316" y="5202853"/>
                        <a:ext cx="0" cy="27432"/>
                      </a:xfrm>
                      <a:prstGeom prst="line">
                        <a:avLst/>
                      </a:prstGeom>
                      <a:noFill/>
                      <a:ln w="9525" cap="flat" cmpd="sng" algn="ctr">
                        <a:solidFill>
                          <a:sysClr val="windowText" lastClr="000000"/>
                        </a:solidFill>
                        <a:prstDash val="solid"/>
                        <a:miter lim="800000"/>
                      </a:ln>
                      <a:effectLst/>
                    </p:spPr>
                  </p:cxnSp>
                  <p:cxnSp>
                    <p:nvCxnSpPr>
                      <p:cNvPr id="75" name="Straight Connector 74">
                        <a:extLst>
                          <a:ext uri="{FF2B5EF4-FFF2-40B4-BE49-F238E27FC236}">
                            <a16:creationId xmlns:a16="http://schemas.microsoft.com/office/drawing/2014/main" id="{6AF882B5-67AA-402B-94B1-28E2D0DA915F}"/>
                          </a:ext>
                        </a:extLst>
                      </p:cNvPr>
                      <p:cNvCxnSpPr/>
                      <p:nvPr/>
                    </p:nvCxnSpPr>
                    <p:spPr>
                      <a:xfrm>
                        <a:off x="4891166" y="5009178"/>
                        <a:ext cx="0" cy="27432"/>
                      </a:xfrm>
                      <a:prstGeom prst="line">
                        <a:avLst/>
                      </a:prstGeom>
                      <a:noFill/>
                      <a:ln w="9525" cap="flat" cmpd="sng" algn="ctr">
                        <a:solidFill>
                          <a:sysClr val="windowText" lastClr="000000"/>
                        </a:solidFill>
                        <a:prstDash val="solid"/>
                        <a:miter lim="800000"/>
                      </a:ln>
                      <a:effectLst/>
                    </p:spPr>
                  </p:cxnSp>
                  <p:cxnSp>
                    <p:nvCxnSpPr>
                      <p:cNvPr id="76" name="Straight Connector 75">
                        <a:extLst>
                          <a:ext uri="{FF2B5EF4-FFF2-40B4-BE49-F238E27FC236}">
                            <a16:creationId xmlns:a16="http://schemas.microsoft.com/office/drawing/2014/main" id="{156671F9-7C49-796A-E283-BE4F03A7340F}"/>
                          </a:ext>
                        </a:extLst>
                      </p:cNvPr>
                      <p:cNvCxnSpPr/>
                      <p:nvPr/>
                    </p:nvCxnSpPr>
                    <p:spPr>
                      <a:xfrm>
                        <a:off x="5068966" y="4834553"/>
                        <a:ext cx="0" cy="27432"/>
                      </a:xfrm>
                      <a:prstGeom prst="line">
                        <a:avLst/>
                      </a:prstGeom>
                      <a:noFill/>
                      <a:ln w="9525" cap="flat" cmpd="sng" algn="ctr">
                        <a:solidFill>
                          <a:sysClr val="windowText" lastClr="000000"/>
                        </a:solidFill>
                        <a:prstDash val="solid"/>
                        <a:miter lim="800000"/>
                      </a:ln>
                      <a:effectLst/>
                    </p:spPr>
                  </p:cxnSp>
                </p:grpSp>
              </p:grpSp>
            </p:grpSp>
          </p:grpSp>
          <p:grpSp>
            <p:nvGrpSpPr>
              <p:cNvPr id="12" name="Group 11">
                <a:extLst>
                  <a:ext uri="{FF2B5EF4-FFF2-40B4-BE49-F238E27FC236}">
                    <a16:creationId xmlns:a16="http://schemas.microsoft.com/office/drawing/2014/main" id="{68BD21D2-8C4E-4D7A-F862-9F2C581A65EA}"/>
                  </a:ext>
                </a:extLst>
              </p:cNvPr>
              <p:cNvGrpSpPr/>
              <p:nvPr/>
            </p:nvGrpSpPr>
            <p:grpSpPr>
              <a:xfrm>
                <a:off x="3205749" y="4008926"/>
                <a:ext cx="2462966" cy="1144749"/>
                <a:chOff x="3524315" y="2835244"/>
                <a:chExt cx="1938656" cy="901058"/>
              </a:xfrm>
            </p:grpSpPr>
            <p:grpSp>
              <p:nvGrpSpPr>
                <p:cNvPr id="21" name="Group 20">
                  <a:extLst>
                    <a:ext uri="{FF2B5EF4-FFF2-40B4-BE49-F238E27FC236}">
                      <a16:creationId xmlns:a16="http://schemas.microsoft.com/office/drawing/2014/main" id="{67F55EDB-A1AA-CE57-CA1A-1B31D87BF1EE}"/>
                    </a:ext>
                  </a:extLst>
                </p:cNvPr>
                <p:cNvGrpSpPr/>
                <p:nvPr/>
              </p:nvGrpSpPr>
              <p:grpSpPr>
                <a:xfrm>
                  <a:off x="3524315" y="2838779"/>
                  <a:ext cx="1008032" cy="896834"/>
                  <a:chOff x="2444527" y="6391190"/>
                  <a:chExt cx="777261" cy="691520"/>
                </a:xfrm>
              </p:grpSpPr>
              <p:sp>
                <p:nvSpPr>
                  <p:cNvPr id="37" name="Parallelogram 123">
                    <a:extLst>
                      <a:ext uri="{FF2B5EF4-FFF2-40B4-BE49-F238E27FC236}">
                        <a16:creationId xmlns:a16="http://schemas.microsoft.com/office/drawing/2014/main" id="{64148A78-2698-26F3-AB5C-DF273CA81745}"/>
                      </a:ext>
                    </a:extLst>
                  </p:cNvPr>
                  <p:cNvSpPr/>
                  <p:nvPr/>
                </p:nvSpPr>
                <p:spPr>
                  <a:xfrm rot="608511">
                    <a:off x="2998659" y="639119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a typeface="+mn-ea"/>
                      <a:cs typeface="+mn-cs"/>
                    </a:endParaRPr>
                  </a:p>
                </p:txBody>
              </p:sp>
              <p:sp>
                <p:nvSpPr>
                  <p:cNvPr id="38" name="Parallelogram 123">
                    <a:extLst>
                      <a:ext uri="{FF2B5EF4-FFF2-40B4-BE49-F238E27FC236}">
                        <a16:creationId xmlns:a16="http://schemas.microsoft.com/office/drawing/2014/main" id="{D6702C2D-F4E4-F328-7A52-4A7CB314DEBF}"/>
                      </a:ext>
                    </a:extLst>
                  </p:cNvPr>
                  <p:cNvSpPr/>
                  <p:nvPr/>
                </p:nvSpPr>
                <p:spPr>
                  <a:xfrm rot="608511">
                    <a:off x="2831021" y="655591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a typeface="+mn-ea"/>
                      <a:cs typeface="+mn-cs"/>
                    </a:endParaRPr>
                  </a:p>
                </p:txBody>
              </p:sp>
              <p:sp>
                <p:nvSpPr>
                  <p:cNvPr id="39" name="Parallelogram 123">
                    <a:extLst>
                      <a:ext uri="{FF2B5EF4-FFF2-40B4-BE49-F238E27FC236}">
                        <a16:creationId xmlns:a16="http://schemas.microsoft.com/office/drawing/2014/main" id="{94F7FA42-9B52-DE1C-082C-2F39835D9A6F}"/>
                      </a:ext>
                    </a:extLst>
                  </p:cNvPr>
                  <p:cNvSpPr/>
                  <p:nvPr/>
                </p:nvSpPr>
                <p:spPr>
                  <a:xfrm rot="608511">
                    <a:off x="2644157" y="673498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a typeface="+mn-ea"/>
                      <a:cs typeface="+mn-cs"/>
                    </a:endParaRPr>
                  </a:p>
                </p:txBody>
              </p:sp>
              <p:sp>
                <p:nvSpPr>
                  <p:cNvPr id="40" name="Parallelogram 123">
                    <a:extLst>
                      <a:ext uri="{FF2B5EF4-FFF2-40B4-BE49-F238E27FC236}">
                        <a16:creationId xmlns:a16="http://schemas.microsoft.com/office/drawing/2014/main" id="{3601A900-CF39-70BD-36D1-8D552C042F28}"/>
                      </a:ext>
                    </a:extLst>
                  </p:cNvPr>
                  <p:cNvSpPr/>
                  <p:nvPr/>
                </p:nvSpPr>
                <p:spPr>
                  <a:xfrm rot="608511">
                    <a:off x="2444527" y="693573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a typeface="+mn-ea"/>
                      <a:cs typeface="+mn-cs"/>
                    </a:endParaRPr>
                  </a:p>
                </p:txBody>
              </p:sp>
            </p:grpSp>
            <p:grpSp>
              <p:nvGrpSpPr>
                <p:cNvPr id="22" name="Group 21">
                  <a:extLst>
                    <a:ext uri="{FF2B5EF4-FFF2-40B4-BE49-F238E27FC236}">
                      <a16:creationId xmlns:a16="http://schemas.microsoft.com/office/drawing/2014/main" id="{13FDEEC8-7033-F930-D978-B72333860952}"/>
                    </a:ext>
                  </a:extLst>
                </p:cNvPr>
                <p:cNvGrpSpPr/>
                <p:nvPr/>
              </p:nvGrpSpPr>
              <p:grpSpPr>
                <a:xfrm>
                  <a:off x="3819577" y="2839468"/>
                  <a:ext cx="1008032" cy="896834"/>
                  <a:chOff x="2444527" y="6391190"/>
                  <a:chExt cx="777261" cy="691520"/>
                </a:xfrm>
              </p:grpSpPr>
              <p:sp>
                <p:nvSpPr>
                  <p:cNvPr id="33" name="Parallelogram 123">
                    <a:extLst>
                      <a:ext uri="{FF2B5EF4-FFF2-40B4-BE49-F238E27FC236}">
                        <a16:creationId xmlns:a16="http://schemas.microsoft.com/office/drawing/2014/main" id="{8CECCFF0-D3F0-AB1D-B605-599FC8ABD0E8}"/>
                      </a:ext>
                    </a:extLst>
                  </p:cNvPr>
                  <p:cNvSpPr/>
                  <p:nvPr/>
                </p:nvSpPr>
                <p:spPr>
                  <a:xfrm rot="608511">
                    <a:off x="2998659" y="639119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a typeface="+mn-ea"/>
                      <a:cs typeface="+mn-cs"/>
                    </a:endParaRPr>
                  </a:p>
                </p:txBody>
              </p:sp>
              <p:sp>
                <p:nvSpPr>
                  <p:cNvPr id="34" name="Parallelogram 123">
                    <a:extLst>
                      <a:ext uri="{FF2B5EF4-FFF2-40B4-BE49-F238E27FC236}">
                        <a16:creationId xmlns:a16="http://schemas.microsoft.com/office/drawing/2014/main" id="{EC6A7D7B-AB33-4163-1297-C7958C5FB5AF}"/>
                      </a:ext>
                    </a:extLst>
                  </p:cNvPr>
                  <p:cNvSpPr/>
                  <p:nvPr/>
                </p:nvSpPr>
                <p:spPr>
                  <a:xfrm rot="608511">
                    <a:off x="2831021" y="655591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a typeface="+mn-ea"/>
                      <a:cs typeface="+mn-cs"/>
                    </a:endParaRPr>
                  </a:p>
                </p:txBody>
              </p:sp>
              <p:sp>
                <p:nvSpPr>
                  <p:cNvPr id="35" name="Parallelogram 123">
                    <a:extLst>
                      <a:ext uri="{FF2B5EF4-FFF2-40B4-BE49-F238E27FC236}">
                        <a16:creationId xmlns:a16="http://schemas.microsoft.com/office/drawing/2014/main" id="{91C6F280-A98D-A0A1-E0BF-BB3A676AE58E}"/>
                      </a:ext>
                    </a:extLst>
                  </p:cNvPr>
                  <p:cNvSpPr/>
                  <p:nvPr/>
                </p:nvSpPr>
                <p:spPr>
                  <a:xfrm rot="608511">
                    <a:off x="2644157" y="673498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a typeface="+mn-ea"/>
                      <a:cs typeface="+mn-cs"/>
                    </a:endParaRPr>
                  </a:p>
                </p:txBody>
              </p:sp>
              <p:sp>
                <p:nvSpPr>
                  <p:cNvPr id="36" name="Parallelogram 123">
                    <a:extLst>
                      <a:ext uri="{FF2B5EF4-FFF2-40B4-BE49-F238E27FC236}">
                        <a16:creationId xmlns:a16="http://schemas.microsoft.com/office/drawing/2014/main" id="{0EA8D47D-258E-76A2-F144-8015DBD04EF4}"/>
                      </a:ext>
                    </a:extLst>
                  </p:cNvPr>
                  <p:cNvSpPr/>
                  <p:nvPr/>
                </p:nvSpPr>
                <p:spPr>
                  <a:xfrm rot="608511">
                    <a:off x="2444527" y="693573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a typeface="+mn-ea"/>
                      <a:cs typeface="+mn-cs"/>
                    </a:endParaRPr>
                  </a:p>
                </p:txBody>
              </p:sp>
            </p:grpSp>
            <p:grpSp>
              <p:nvGrpSpPr>
                <p:cNvPr id="23" name="Group 22">
                  <a:extLst>
                    <a:ext uri="{FF2B5EF4-FFF2-40B4-BE49-F238E27FC236}">
                      <a16:creationId xmlns:a16="http://schemas.microsoft.com/office/drawing/2014/main" id="{19D1D0F4-EF8C-ED76-22F4-81AEB78E457F}"/>
                    </a:ext>
                  </a:extLst>
                </p:cNvPr>
                <p:cNvGrpSpPr/>
                <p:nvPr/>
              </p:nvGrpSpPr>
              <p:grpSpPr>
                <a:xfrm>
                  <a:off x="4145460" y="2835244"/>
                  <a:ext cx="1008032" cy="896834"/>
                  <a:chOff x="2444527" y="6391190"/>
                  <a:chExt cx="777261" cy="691520"/>
                </a:xfrm>
              </p:grpSpPr>
              <p:sp>
                <p:nvSpPr>
                  <p:cNvPr id="29" name="Parallelogram 123">
                    <a:extLst>
                      <a:ext uri="{FF2B5EF4-FFF2-40B4-BE49-F238E27FC236}">
                        <a16:creationId xmlns:a16="http://schemas.microsoft.com/office/drawing/2014/main" id="{FBE15BC3-F060-35A1-F439-E9C5B4ACB930}"/>
                      </a:ext>
                    </a:extLst>
                  </p:cNvPr>
                  <p:cNvSpPr/>
                  <p:nvPr/>
                </p:nvSpPr>
                <p:spPr>
                  <a:xfrm rot="608511">
                    <a:off x="2998659" y="639119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a typeface="+mn-ea"/>
                      <a:cs typeface="+mn-cs"/>
                    </a:endParaRPr>
                  </a:p>
                </p:txBody>
              </p:sp>
              <p:sp>
                <p:nvSpPr>
                  <p:cNvPr id="30" name="Parallelogram 123">
                    <a:extLst>
                      <a:ext uri="{FF2B5EF4-FFF2-40B4-BE49-F238E27FC236}">
                        <a16:creationId xmlns:a16="http://schemas.microsoft.com/office/drawing/2014/main" id="{42F253A0-274D-F630-4AE7-C688A94F08F4}"/>
                      </a:ext>
                    </a:extLst>
                  </p:cNvPr>
                  <p:cNvSpPr/>
                  <p:nvPr/>
                </p:nvSpPr>
                <p:spPr>
                  <a:xfrm rot="608511">
                    <a:off x="2831021" y="655591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a typeface="+mn-ea"/>
                      <a:cs typeface="+mn-cs"/>
                    </a:endParaRPr>
                  </a:p>
                </p:txBody>
              </p:sp>
              <p:sp>
                <p:nvSpPr>
                  <p:cNvPr id="31" name="Parallelogram 123">
                    <a:extLst>
                      <a:ext uri="{FF2B5EF4-FFF2-40B4-BE49-F238E27FC236}">
                        <a16:creationId xmlns:a16="http://schemas.microsoft.com/office/drawing/2014/main" id="{CEB379A5-5B4C-3B0E-861E-DE651D24CD97}"/>
                      </a:ext>
                    </a:extLst>
                  </p:cNvPr>
                  <p:cNvSpPr/>
                  <p:nvPr/>
                </p:nvSpPr>
                <p:spPr>
                  <a:xfrm rot="608511">
                    <a:off x="2644157" y="673498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a typeface="+mn-ea"/>
                      <a:cs typeface="+mn-cs"/>
                    </a:endParaRPr>
                  </a:p>
                </p:txBody>
              </p:sp>
              <p:sp>
                <p:nvSpPr>
                  <p:cNvPr id="32" name="Parallelogram 123">
                    <a:extLst>
                      <a:ext uri="{FF2B5EF4-FFF2-40B4-BE49-F238E27FC236}">
                        <a16:creationId xmlns:a16="http://schemas.microsoft.com/office/drawing/2014/main" id="{44ACC763-6549-5549-2F5C-9A481CCD67FB}"/>
                      </a:ext>
                    </a:extLst>
                  </p:cNvPr>
                  <p:cNvSpPr/>
                  <p:nvPr/>
                </p:nvSpPr>
                <p:spPr>
                  <a:xfrm rot="608511">
                    <a:off x="2444527" y="693573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a typeface="+mn-ea"/>
                      <a:cs typeface="+mn-cs"/>
                    </a:endParaRPr>
                  </a:p>
                </p:txBody>
              </p:sp>
            </p:grpSp>
            <p:grpSp>
              <p:nvGrpSpPr>
                <p:cNvPr id="24" name="Group 23">
                  <a:extLst>
                    <a:ext uri="{FF2B5EF4-FFF2-40B4-BE49-F238E27FC236}">
                      <a16:creationId xmlns:a16="http://schemas.microsoft.com/office/drawing/2014/main" id="{28321F72-B324-BC85-0319-B71EFF61CF83}"/>
                    </a:ext>
                  </a:extLst>
                </p:cNvPr>
                <p:cNvGrpSpPr/>
                <p:nvPr/>
              </p:nvGrpSpPr>
              <p:grpSpPr>
                <a:xfrm>
                  <a:off x="4454939" y="2835408"/>
                  <a:ext cx="1008032" cy="896834"/>
                  <a:chOff x="2444527" y="6391190"/>
                  <a:chExt cx="777261" cy="691520"/>
                </a:xfrm>
              </p:grpSpPr>
              <p:sp>
                <p:nvSpPr>
                  <p:cNvPr id="25" name="Parallelogram 123">
                    <a:extLst>
                      <a:ext uri="{FF2B5EF4-FFF2-40B4-BE49-F238E27FC236}">
                        <a16:creationId xmlns:a16="http://schemas.microsoft.com/office/drawing/2014/main" id="{5EBEE730-91C7-DF95-791B-EDA128766A50}"/>
                      </a:ext>
                    </a:extLst>
                  </p:cNvPr>
                  <p:cNvSpPr/>
                  <p:nvPr/>
                </p:nvSpPr>
                <p:spPr>
                  <a:xfrm rot="608511">
                    <a:off x="2998659" y="639119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a typeface="+mn-ea"/>
                      <a:cs typeface="+mn-cs"/>
                    </a:endParaRPr>
                  </a:p>
                </p:txBody>
              </p:sp>
              <p:sp>
                <p:nvSpPr>
                  <p:cNvPr id="26" name="Parallelogram 123">
                    <a:extLst>
                      <a:ext uri="{FF2B5EF4-FFF2-40B4-BE49-F238E27FC236}">
                        <a16:creationId xmlns:a16="http://schemas.microsoft.com/office/drawing/2014/main" id="{16E24EF8-3E67-E563-82D5-673BD8D6ABBA}"/>
                      </a:ext>
                    </a:extLst>
                  </p:cNvPr>
                  <p:cNvSpPr/>
                  <p:nvPr/>
                </p:nvSpPr>
                <p:spPr>
                  <a:xfrm rot="608511">
                    <a:off x="2831021" y="655591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a typeface="+mn-ea"/>
                      <a:cs typeface="+mn-cs"/>
                    </a:endParaRPr>
                  </a:p>
                </p:txBody>
              </p:sp>
              <p:sp>
                <p:nvSpPr>
                  <p:cNvPr id="27" name="Parallelogram 123">
                    <a:extLst>
                      <a:ext uri="{FF2B5EF4-FFF2-40B4-BE49-F238E27FC236}">
                        <a16:creationId xmlns:a16="http://schemas.microsoft.com/office/drawing/2014/main" id="{6A5EFD57-E253-232F-C15F-3600AA907750}"/>
                      </a:ext>
                    </a:extLst>
                  </p:cNvPr>
                  <p:cNvSpPr/>
                  <p:nvPr/>
                </p:nvSpPr>
                <p:spPr>
                  <a:xfrm rot="608511">
                    <a:off x="2655174" y="673498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a typeface="+mn-ea"/>
                      <a:cs typeface="+mn-cs"/>
                    </a:endParaRPr>
                  </a:p>
                </p:txBody>
              </p:sp>
              <p:sp>
                <p:nvSpPr>
                  <p:cNvPr id="28" name="Parallelogram 123">
                    <a:extLst>
                      <a:ext uri="{FF2B5EF4-FFF2-40B4-BE49-F238E27FC236}">
                        <a16:creationId xmlns:a16="http://schemas.microsoft.com/office/drawing/2014/main" id="{2BBB8AF1-970E-C2EF-7A71-648DC0236D19}"/>
                      </a:ext>
                    </a:extLst>
                  </p:cNvPr>
                  <p:cNvSpPr/>
                  <p:nvPr/>
                </p:nvSpPr>
                <p:spPr>
                  <a:xfrm rot="608511">
                    <a:off x="2444527" y="693573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a typeface="+mn-ea"/>
                      <a:cs typeface="+mn-cs"/>
                    </a:endParaRPr>
                  </a:p>
                </p:txBody>
              </p:sp>
            </p:grpSp>
          </p:grpSp>
          <p:sp>
            <p:nvSpPr>
              <p:cNvPr id="13" name="Rectangle 12">
                <a:extLst>
                  <a:ext uri="{FF2B5EF4-FFF2-40B4-BE49-F238E27FC236}">
                    <a16:creationId xmlns:a16="http://schemas.microsoft.com/office/drawing/2014/main" id="{36D85E3C-2292-9CA1-871B-720FBADC7C3A}"/>
                  </a:ext>
                </a:extLst>
              </p:cNvPr>
              <p:cNvSpPr/>
              <p:nvPr/>
            </p:nvSpPr>
            <p:spPr>
              <a:xfrm>
                <a:off x="416994" y="4313357"/>
                <a:ext cx="2289191" cy="1317205"/>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j-lt"/>
                  <a:ea typeface="+mn-ea"/>
                  <a:cs typeface="+mn-cs"/>
                </a:endParaRPr>
              </a:p>
            </p:txBody>
          </p:sp>
          <p:grpSp>
            <p:nvGrpSpPr>
              <p:cNvPr id="14" name="Group 13">
                <a:extLst>
                  <a:ext uri="{FF2B5EF4-FFF2-40B4-BE49-F238E27FC236}">
                    <a16:creationId xmlns:a16="http://schemas.microsoft.com/office/drawing/2014/main" id="{B7A8FDE9-0F48-2DBF-981B-737416B5CBC5}"/>
                  </a:ext>
                </a:extLst>
              </p:cNvPr>
              <p:cNvGrpSpPr/>
              <p:nvPr/>
            </p:nvGrpSpPr>
            <p:grpSpPr>
              <a:xfrm>
                <a:off x="416994" y="4019775"/>
                <a:ext cx="2289191" cy="1508415"/>
                <a:chOff x="1053260" y="2822902"/>
                <a:chExt cx="1988169" cy="1508415"/>
              </a:xfrm>
            </p:grpSpPr>
            <p:sp>
              <p:nvSpPr>
                <p:cNvPr id="17" name="Rectangle 16">
                  <a:extLst>
                    <a:ext uri="{FF2B5EF4-FFF2-40B4-BE49-F238E27FC236}">
                      <a16:creationId xmlns:a16="http://schemas.microsoft.com/office/drawing/2014/main" id="{EFE6FCE9-25B3-B259-BC19-8BD60F9F37D6}"/>
                    </a:ext>
                  </a:extLst>
                </p:cNvPr>
                <p:cNvSpPr/>
                <p:nvPr/>
              </p:nvSpPr>
              <p:spPr>
                <a:xfrm rot="5400000">
                  <a:off x="1763347" y="2589824"/>
                  <a:ext cx="560100" cy="1801314"/>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mj-lt"/>
                      <a:ea typeface="+mn-ea"/>
                      <a:cs typeface="Arial" panose="020B0604020202020204" pitchFamily="34" charset="0"/>
                    </a:rPr>
                    <a:t>Vault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mj-lt"/>
                      <a:ea typeface="+mn-ea"/>
                      <a:cs typeface="Arial" panose="020B0604020202020204" pitchFamily="34" charset="0"/>
                    </a:rPr>
                    <a:t>Controller</a:t>
                  </a:r>
                </a:p>
              </p:txBody>
            </p:sp>
            <p:sp>
              <p:nvSpPr>
                <p:cNvPr id="18" name="Rectangle 17">
                  <a:extLst>
                    <a:ext uri="{FF2B5EF4-FFF2-40B4-BE49-F238E27FC236}">
                      <a16:creationId xmlns:a16="http://schemas.microsoft.com/office/drawing/2014/main" id="{3DE2221D-E619-B39B-CC81-4B915A060594}"/>
                    </a:ext>
                  </a:extLst>
                </p:cNvPr>
                <p:cNvSpPr/>
                <p:nvPr/>
              </p:nvSpPr>
              <p:spPr>
                <a:xfrm rot="5400000">
                  <a:off x="1248188" y="3766797"/>
                  <a:ext cx="462580" cy="666459"/>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mj-lt"/>
                      <a:ea typeface="+mn-ea"/>
                      <a:cs typeface="Arial" panose="020B0604020202020204" pitchFamily="34" charset="0"/>
                    </a:rPr>
                    <a:t>PHY</a:t>
                  </a:r>
                </a:p>
              </p:txBody>
            </p:sp>
            <p:sp>
              <p:nvSpPr>
                <p:cNvPr id="19" name="Rectangle 18">
                  <a:extLst>
                    <a:ext uri="{FF2B5EF4-FFF2-40B4-BE49-F238E27FC236}">
                      <a16:creationId xmlns:a16="http://schemas.microsoft.com/office/drawing/2014/main" id="{4E4B8DA4-73F6-23AC-7D37-B58D440C3035}"/>
                    </a:ext>
                  </a:extLst>
                </p:cNvPr>
                <p:cNvSpPr/>
                <p:nvPr/>
              </p:nvSpPr>
              <p:spPr>
                <a:xfrm>
                  <a:off x="1947963" y="3868225"/>
                  <a:ext cx="988989" cy="462581"/>
                </a:xfrm>
                <a:prstGeom prst="rect">
                  <a:avLst/>
                </a:prstGeom>
                <a:solidFill>
                  <a:schemeClr val="accent2">
                    <a:lumMod val="20000"/>
                    <a:lumOff val="80000"/>
                  </a:schemeClr>
                </a:solid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a:noFill/>
                      </a:ln>
                      <a:solidFill>
                        <a:srgbClr val="E16161"/>
                      </a:solidFill>
                      <a:effectLst/>
                      <a:uLnTx/>
                      <a:uFillTx/>
                      <a:latin typeface="+mj-lt"/>
                      <a:ea typeface="+mn-ea"/>
                      <a:cs typeface="Arial" panose="020B0604020202020204" pitchFamily="34" charset="0"/>
                    </a:rPr>
                    <a:t>Processing-Near-Vault</a:t>
                  </a:r>
                </a:p>
              </p:txBody>
            </p:sp>
            <p:sp>
              <p:nvSpPr>
                <p:cNvPr id="20" name="Rectangle 19">
                  <a:extLst>
                    <a:ext uri="{FF2B5EF4-FFF2-40B4-BE49-F238E27FC236}">
                      <a16:creationId xmlns:a16="http://schemas.microsoft.com/office/drawing/2014/main" id="{325CA127-B522-9490-D11E-55ECDC18FD34}"/>
                    </a:ext>
                  </a:extLst>
                </p:cNvPr>
                <p:cNvSpPr/>
                <p:nvPr/>
              </p:nvSpPr>
              <p:spPr>
                <a:xfrm>
                  <a:off x="1053260" y="2822902"/>
                  <a:ext cx="1988169" cy="253792"/>
                </a:xfrm>
                <a:prstGeom prst="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mj-lt"/>
                      <a:ea typeface="+mn-ea"/>
                      <a:cs typeface="Arial" panose="020B0604020202020204" pitchFamily="34" charset="0"/>
                    </a:rPr>
                    <a:t>DRAM Vault</a:t>
                  </a:r>
                </a:p>
              </p:txBody>
            </p:sp>
          </p:grpSp>
          <p:cxnSp>
            <p:nvCxnSpPr>
              <p:cNvPr id="15" name="Straight Connector 14">
                <a:extLst>
                  <a:ext uri="{FF2B5EF4-FFF2-40B4-BE49-F238E27FC236}">
                    <a16:creationId xmlns:a16="http://schemas.microsoft.com/office/drawing/2014/main" id="{AC0D6C40-DFFD-B113-ED53-03458D28C230}"/>
                  </a:ext>
                </a:extLst>
              </p:cNvPr>
              <p:cNvCxnSpPr>
                <a:cxnSpLocks/>
              </p:cNvCxnSpPr>
              <p:nvPr/>
            </p:nvCxnSpPr>
            <p:spPr>
              <a:xfrm flipH="1" flipV="1">
                <a:off x="5510825" y="4228779"/>
                <a:ext cx="860576" cy="2088626"/>
              </a:xfrm>
              <a:prstGeom prst="line">
                <a:avLst/>
              </a:prstGeom>
              <a:noFill/>
              <a:ln w="9525" cap="flat" cmpd="sng" algn="ctr">
                <a:solidFill>
                  <a:sysClr val="windowText" lastClr="000000"/>
                </a:solidFill>
                <a:prstDash val="dash"/>
                <a:miter lim="800000"/>
              </a:ln>
              <a:effectLst/>
            </p:spPr>
          </p:cxnSp>
          <p:cxnSp>
            <p:nvCxnSpPr>
              <p:cNvPr id="16" name="Straight Connector 15">
                <a:extLst>
                  <a:ext uri="{FF2B5EF4-FFF2-40B4-BE49-F238E27FC236}">
                    <a16:creationId xmlns:a16="http://schemas.microsoft.com/office/drawing/2014/main" id="{470CF9C2-B37E-0934-0487-BAA32C8693A0}"/>
                  </a:ext>
                </a:extLst>
              </p:cNvPr>
              <p:cNvCxnSpPr>
                <a:cxnSpLocks/>
              </p:cNvCxnSpPr>
              <p:nvPr/>
            </p:nvCxnSpPr>
            <p:spPr>
              <a:xfrm flipH="1">
                <a:off x="5650745" y="3837207"/>
                <a:ext cx="682204" cy="198946"/>
              </a:xfrm>
              <a:prstGeom prst="line">
                <a:avLst/>
              </a:prstGeom>
              <a:noFill/>
              <a:ln w="9525" cap="flat" cmpd="sng" algn="ctr">
                <a:solidFill>
                  <a:sysClr val="windowText" lastClr="000000"/>
                </a:solidFill>
                <a:prstDash val="dash"/>
                <a:miter lim="800000"/>
              </a:ln>
              <a:effectLst/>
            </p:spPr>
          </p:cxnSp>
        </p:grpSp>
      </p:grpSp>
      <p:grpSp>
        <p:nvGrpSpPr>
          <p:cNvPr id="142" name="Group 141">
            <a:extLst>
              <a:ext uri="{FF2B5EF4-FFF2-40B4-BE49-F238E27FC236}">
                <a16:creationId xmlns:a16="http://schemas.microsoft.com/office/drawing/2014/main" id="{CA861C42-B756-6464-B41B-453233FC275B}"/>
              </a:ext>
            </a:extLst>
          </p:cNvPr>
          <p:cNvGrpSpPr/>
          <p:nvPr/>
        </p:nvGrpSpPr>
        <p:grpSpPr>
          <a:xfrm>
            <a:off x="169011" y="1185914"/>
            <a:ext cx="9448800" cy="874934"/>
            <a:chOff x="568179" y="3421559"/>
            <a:chExt cx="8407213" cy="883480"/>
          </a:xfrm>
        </p:grpSpPr>
        <p:sp>
          <p:nvSpPr>
            <p:cNvPr id="143" name="TextBox 142">
              <a:extLst>
                <a:ext uri="{FF2B5EF4-FFF2-40B4-BE49-F238E27FC236}">
                  <a16:creationId xmlns:a16="http://schemas.microsoft.com/office/drawing/2014/main" id="{1691201B-09D1-ACFB-AE9A-44C6E956EC16}"/>
                </a:ext>
              </a:extLst>
            </p:cNvPr>
            <p:cNvSpPr txBox="1"/>
            <p:nvPr/>
          </p:nvSpPr>
          <p:spPr>
            <a:xfrm>
              <a:off x="568179" y="3421559"/>
              <a:ext cx="474011"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lumMod val="65000"/>
                      <a:lumOff val="35000"/>
                    </a:prstClr>
                  </a:solidFill>
                  <a:effectLst/>
                  <a:uLnTx/>
                  <a:uFillTx/>
                  <a:latin typeface="+mj-lt"/>
                  <a:ea typeface="+mn-ea"/>
                  <a:cs typeface="Gill Sans MT"/>
                </a:rPr>
                <a:t>1</a:t>
              </a:r>
            </a:p>
          </p:txBody>
        </p:sp>
        <p:sp>
          <p:nvSpPr>
            <p:cNvPr id="144" name="TextBox 143">
              <a:extLst>
                <a:ext uri="{FF2B5EF4-FFF2-40B4-BE49-F238E27FC236}">
                  <a16:creationId xmlns:a16="http://schemas.microsoft.com/office/drawing/2014/main" id="{B120920D-6FD2-C5BC-6413-DBE726B90E98}"/>
                </a:ext>
              </a:extLst>
            </p:cNvPr>
            <p:cNvSpPr txBox="1"/>
            <p:nvPr/>
          </p:nvSpPr>
          <p:spPr>
            <a:xfrm>
              <a:off x="974390" y="3528082"/>
              <a:ext cx="8001002" cy="77695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E16161"/>
                  </a:solidFill>
                  <a:effectLst/>
                  <a:uLnTx/>
                  <a:uFillTx/>
                  <a:latin typeface="+mj-lt"/>
                  <a:ea typeface="+mn-ea"/>
                  <a:cs typeface="Gill Sans MT"/>
                </a:rPr>
                <a:t>Processing-</a:t>
              </a:r>
              <a:r>
                <a:rPr kumimoji="0" lang="en-US" sz="2200" b="1" i="0" u="sng" strike="noStrike" kern="1200" cap="none" spc="0" normalizeH="0" baseline="0" noProof="0" dirty="0">
                  <a:ln>
                    <a:noFill/>
                  </a:ln>
                  <a:solidFill>
                    <a:srgbClr val="E16161"/>
                  </a:solidFill>
                  <a:effectLst/>
                  <a:uLnTx/>
                  <a:uFillTx/>
                  <a:latin typeface="+mj-lt"/>
                  <a:ea typeface="+mn-ea"/>
                  <a:cs typeface="Gill Sans MT"/>
                </a:rPr>
                <a:t>Near</a:t>
              </a:r>
              <a:r>
                <a:rPr kumimoji="0" lang="en-US" sz="2200" b="1" i="0" u="none" strike="noStrike" kern="1200" cap="none" spc="0" normalizeH="0" baseline="0" noProof="0" dirty="0">
                  <a:ln>
                    <a:noFill/>
                  </a:ln>
                  <a:solidFill>
                    <a:srgbClr val="E16161"/>
                  </a:solidFill>
                  <a:effectLst/>
                  <a:uLnTx/>
                  <a:uFillTx/>
                  <a:latin typeface="+mj-lt"/>
                  <a:ea typeface="+mn-ea"/>
                  <a:cs typeface="Gill Sans MT"/>
                </a:rPr>
                <a:t>-Memory</a:t>
              </a:r>
              <a:r>
                <a:rPr kumimoji="0" lang="en-US" sz="2200" b="0" i="0" u="none" strike="noStrike" kern="1200" cap="none" spc="0" normalizeH="0" baseline="0" noProof="0" dirty="0">
                  <a:ln>
                    <a:noFill/>
                  </a:ln>
                  <a:solidFill>
                    <a:srgbClr val="1F497D"/>
                  </a:solidFill>
                  <a:effectLst/>
                  <a:uLnTx/>
                  <a:uFillTx/>
                  <a:latin typeface="+mj-lt"/>
                  <a:ea typeface="+mn-ea"/>
                  <a:cs typeface="Gill Sans MT"/>
                </a:rPr>
                <a:t>: </a:t>
              </a:r>
              <a:r>
                <a:rPr kumimoji="0" lang="en-US" sz="2200" b="0" i="0" u="none" strike="noStrike" kern="1200" cap="none" spc="0" normalizeH="0" baseline="0" noProof="0" dirty="0">
                  <a:ln>
                    <a:noFill/>
                  </a:ln>
                  <a:solidFill>
                    <a:srgbClr val="000000"/>
                  </a:solidFill>
                  <a:effectLst/>
                  <a:uLnTx/>
                  <a:uFillTx/>
                  <a:latin typeface="+mj-lt"/>
                  <a:ea typeface="+mn-ea"/>
                  <a:cs typeface="Gill Sans MT"/>
                </a:rPr>
                <a:t>Computation</a:t>
              </a:r>
              <a:r>
                <a:rPr kumimoji="0" lang="en-US" sz="2200" b="0" i="0" u="none" strike="noStrike" kern="1200" cap="none" spc="0" normalizeH="0" baseline="0" noProof="0" dirty="0">
                  <a:ln>
                    <a:noFill/>
                  </a:ln>
                  <a:solidFill>
                    <a:srgbClr val="C00000"/>
                  </a:solidFill>
                  <a:effectLst/>
                  <a:uLnTx/>
                  <a:uFillTx/>
                  <a:latin typeface="+mj-lt"/>
                  <a:ea typeface="+mn-ea"/>
                  <a:cs typeface="Gill Sans MT"/>
                </a:rPr>
                <a:t> </a:t>
              </a:r>
              <a:r>
                <a:rPr kumimoji="0" lang="en-US" sz="2200" b="0" i="0" u="none" strike="noStrike" kern="1200" cap="none" spc="0" normalizeH="0" baseline="0" noProof="0" dirty="0">
                  <a:ln>
                    <a:noFill/>
                  </a:ln>
                  <a:solidFill>
                    <a:srgbClr val="E16161"/>
                  </a:solidFill>
                  <a:effectLst/>
                  <a:uLnTx/>
                  <a:uFillTx/>
                  <a:latin typeface="+mj-lt"/>
                  <a:ea typeface="+mn-ea"/>
                  <a:cs typeface="Gill Sans MT"/>
                </a:rPr>
                <a:t>logic is added</a:t>
              </a:r>
              <a:r>
                <a:rPr kumimoji="0" lang="en-US" sz="2200" b="0" i="0" u="none" strike="noStrike" kern="1200" cap="none" spc="0" normalizeH="0" baseline="0" noProof="0" dirty="0">
                  <a:ln>
                    <a:noFill/>
                  </a:ln>
                  <a:solidFill>
                    <a:srgbClr val="FF595E"/>
                  </a:solidFill>
                  <a:effectLst/>
                  <a:uLnTx/>
                  <a:uFillTx/>
                  <a:latin typeface="+mj-lt"/>
                  <a:ea typeface="+mn-ea"/>
                  <a:cs typeface="Gill Sans MT"/>
                </a:rPr>
                <a:t> </a:t>
              </a:r>
              <a:r>
                <a:rPr kumimoji="0" lang="en-US" sz="2200" b="0" i="0" u="none" strike="noStrike" kern="1200" cap="none" spc="0" normalizeH="0" baseline="0" noProof="0" dirty="0">
                  <a:ln>
                    <a:noFill/>
                  </a:ln>
                  <a:solidFill>
                    <a:srgbClr val="000000"/>
                  </a:solidFill>
                  <a:effectLst/>
                  <a:uLnTx/>
                  <a:uFillTx/>
                  <a:latin typeface="+mj-lt"/>
                  <a:ea typeface="+mn-ea"/>
                  <a:cs typeface="Gill Sans MT"/>
                </a:rPr>
                <a:t>to the </a:t>
              </a:r>
              <a:br>
                <a:rPr kumimoji="0" lang="en-US" sz="2200" b="0" i="0" u="none" strike="noStrike" kern="1200" cap="none" spc="0" normalizeH="0" baseline="0" noProof="0" dirty="0">
                  <a:ln>
                    <a:noFill/>
                  </a:ln>
                  <a:solidFill>
                    <a:srgbClr val="000000"/>
                  </a:solidFill>
                  <a:effectLst/>
                  <a:uLnTx/>
                  <a:uFillTx/>
                  <a:latin typeface="+mj-lt"/>
                  <a:ea typeface="+mn-ea"/>
                  <a:cs typeface="Gill Sans MT"/>
                </a:rPr>
              </a:br>
              <a:r>
                <a:rPr kumimoji="0" lang="en-US" sz="2200" b="0" i="0" u="none" strike="noStrike" kern="1200" cap="none" spc="0" normalizeH="0" baseline="0" noProof="0" dirty="0">
                  <a:ln>
                    <a:noFill/>
                  </a:ln>
                  <a:solidFill>
                    <a:srgbClr val="E16161"/>
                  </a:solidFill>
                  <a:effectLst/>
                  <a:uLnTx/>
                  <a:uFillTx/>
                  <a:latin typeface="+mj-lt"/>
                  <a:ea typeface="+mn-ea"/>
                  <a:cs typeface="Gill Sans MT"/>
                </a:rPr>
                <a:t>same die as memory</a:t>
              </a:r>
              <a:r>
                <a:rPr kumimoji="0" lang="en-US" sz="2200" b="0" i="0" u="none" strike="noStrike" kern="1200" cap="none" spc="0" normalizeH="0" baseline="0" noProof="0" dirty="0">
                  <a:ln>
                    <a:noFill/>
                  </a:ln>
                  <a:solidFill>
                    <a:srgbClr val="C00000"/>
                  </a:solidFill>
                  <a:effectLst/>
                  <a:uLnTx/>
                  <a:uFillTx/>
                  <a:latin typeface="+mj-lt"/>
                  <a:ea typeface="+mn-ea"/>
                  <a:cs typeface="Gill Sans MT"/>
                </a:rPr>
                <a:t> </a:t>
              </a:r>
              <a:r>
                <a:rPr kumimoji="0" lang="en-US" sz="2200" b="0" i="0" u="none" strike="noStrike" kern="1200" cap="none" spc="0" normalizeH="0" baseline="0" noProof="0" dirty="0">
                  <a:ln>
                    <a:noFill/>
                  </a:ln>
                  <a:solidFill>
                    <a:srgbClr val="000000"/>
                  </a:solidFill>
                  <a:effectLst/>
                  <a:uLnTx/>
                  <a:uFillTx/>
                  <a:latin typeface="+mj-lt"/>
                  <a:ea typeface="+mn-ea"/>
                  <a:cs typeface="Gill Sans MT"/>
                </a:rPr>
                <a:t>or to the </a:t>
              </a:r>
              <a:r>
                <a:rPr kumimoji="0" lang="en-US" sz="2200" b="0" i="0" u="none" strike="noStrike" kern="1200" cap="none" spc="0" normalizeH="0" baseline="0" noProof="0" dirty="0">
                  <a:ln>
                    <a:noFill/>
                  </a:ln>
                  <a:solidFill>
                    <a:srgbClr val="E16161"/>
                  </a:solidFill>
                  <a:effectLst/>
                  <a:uLnTx/>
                  <a:uFillTx/>
                  <a:latin typeface="+mj-lt"/>
                  <a:ea typeface="+mn-ea"/>
                  <a:cs typeface="Gill Sans MT"/>
                </a:rPr>
                <a:t>logic layer </a:t>
              </a:r>
              <a:r>
                <a:rPr kumimoji="0" lang="en-US" sz="2200" b="0" i="0" u="none" strike="noStrike" kern="1200" cap="none" spc="0" normalizeH="0" baseline="0" noProof="0" dirty="0">
                  <a:ln>
                    <a:noFill/>
                  </a:ln>
                  <a:solidFill>
                    <a:srgbClr val="000000"/>
                  </a:solidFill>
                  <a:effectLst/>
                  <a:uLnTx/>
                  <a:uFillTx/>
                  <a:latin typeface="+mj-lt"/>
                  <a:ea typeface="+mn-ea"/>
                  <a:cs typeface="Gill Sans MT"/>
                </a:rPr>
                <a:t>of 3D-stacked memory</a:t>
              </a:r>
            </a:p>
          </p:txBody>
        </p:sp>
      </p:grpSp>
      <p:grpSp>
        <p:nvGrpSpPr>
          <p:cNvPr id="145" name="Group 144">
            <a:extLst>
              <a:ext uri="{FF2B5EF4-FFF2-40B4-BE49-F238E27FC236}">
                <a16:creationId xmlns:a16="http://schemas.microsoft.com/office/drawing/2014/main" id="{D3F8991A-89D3-1EAE-A333-DB22CA481894}"/>
              </a:ext>
            </a:extLst>
          </p:cNvPr>
          <p:cNvGrpSpPr/>
          <p:nvPr/>
        </p:nvGrpSpPr>
        <p:grpSpPr>
          <a:xfrm>
            <a:off x="169011" y="2276872"/>
            <a:ext cx="9144000" cy="848609"/>
            <a:chOff x="406767" y="3421560"/>
            <a:chExt cx="8475011" cy="856896"/>
          </a:xfrm>
        </p:grpSpPr>
        <p:sp>
          <p:nvSpPr>
            <p:cNvPr id="146" name="TextBox 145">
              <a:extLst>
                <a:ext uri="{FF2B5EF4-FFF2-40B4-BE49-F238E27FC236}">
                  <a16:creationId xmlns:a16="http://schemas.microsoft.com/office/drawing/2014/main" id="{E6D8A42F-A19F-FC2C-2748-55631161CD29}"/>
                </a:ext>
              </a:extLst>
            </p:cNvPr>
            <p:cNvSpPr txBox="1"/>
            <p:nvPr/>
          </p:nvSpPr>
          <p:spPr>
            <a:xfrm>
              <a:off x="406767" y="3421560"/>
              <a:ext cx="474011"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lumMod val="65000"/>
                      <a:lumOff val="35000"/>
                    </a:prstClr>
                  </a:solidFill>
                  <a:effectLst/>
                  <a:uLnTx/>
                  <a:uFillTx/>
                  <a:latin typeface="+mj-lt"/>
                  <a:ea typeface="+mn-ea"/>
                  <a:cs typeface="Gill Sans MT"/>
                </a:rPr>
                <a:t>2</a:t>
              </a:r>
            </a:p>
          </p:txBody>
        </p:sp>
        <p:sp>
          <p:nvSpPr>
            <p:cNvPr id="147" name="TextBox 146">
              <a:extLst>
                <a:ext uri="{FF2B5EF4-FFF2-40B4-BE49-F238E27FC236}">
                  <a16:creationId xmlns:a16="http://schemas.microsoft.com/office/drawing/2014/main" id="{6E987BB1-B568-485D-558D-86BC9451A2BF}"/>
                </a:ext>
              </a:extLst>
            </p:cNvPr>
            <p:cNvSpPr txBox="1"/>
            <p:nvPr/>
          </p:nvSpPr>
          <p:spPr>
            <a:xfrm>
              <a:off x="880776" y="3501501"/>
              <a:ext cx="8001002" cy="7769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694C93"/>
                  </a:solidFill>
                  <a:effectLst/>
                  <a:uLnTx/>
                  <a:uFillTx/>
                  <a:latin typeface="+mj-lt"/>
                  <a:ea typeface="+mn-ea"/>
                  <a:cs typeface="Gill Sans MT"/>
                </a:rPr>
                <a:t>Processing-</a:t>
              </a:r>
              <a:r>
                <a:rPr kumimoji="0" lang="en-US" sz="2200" b="1" i="0" u="sng" strike="noStrike" kern="1200" cap="none" spc="0" normalizeH="0" baseline="0" noProof="0" dirty="0">
                  <a:ln>
                    <a:noFill/>
                  </a:ln>
                  <a:solidFill>
                    <a:srgbClr val="694C93"/>
                  </a:solidFill>
                  <a:effectLst/>
                  <a:uLnTx/>
                  <a:uFillTx/>
                  <a:latin typeface="+mj-lt"/>
                  <a:ea typeface="+mn-ea"/>
                  <a:cs typeface="Gill Sans MT"/>
                </a:rPr>
                <a:t>Using</a:t>
              </a:r>
              <a:r>
                <a:rPr kumimoji="0" lang="en-US" sz="2200" b="1" i="0" u="none" strike="noStrike" kern="1200" cap="none" spc="0" normalizeH="0" baseline="0" noProof="0" dirty="0">
                  <a:ln>
                    <a:noFill/>
                  </a:ln>
                  <a:solidFill>
                    <a:srgbClr val="694C93"/>
                  </a:solidFill>
                  <a:effectLst/>
                  <a:uLnTx/>
                  <a:uFillTx/>
                  <a:latin typeface="+mj-lt"/>
                  <a:ea typeface="+mn-ea"/>
                  <a:cs typeface="Gill Sans MT"/>
                </a:rPr>
                <a:t>-Memory</a:t>
              </a:r>
              <a:r>
                <a:rPr kumimoji="0" lang="en-US" sz="2200" b="0" i="0" u="none" strike="noStrike" kern="1200" cap="none" spc="0" normalizeH="0" baseline="0" noProof="0" dirty="0">
                  <a:ln>
                    <a:noFill/>
                  </a:ln>
                  <a:solidFill>
                    <a:srgbClr val="000000"/>
                  </a:solidFill>
                  <a:effectLst/>
                  <a:uLnTx/>
                  <a:uFillTx/>
                  <a:latin typeface="+mj-lt"/>
                  <a:ea typeface="+mn-ea"/>
                  <a:cs typeface="Gill Sans MT"/>
                </a:rPr>
                <a:t>: uses the </a:t>
              </a:r>
              <a:r>
                <a:rPr kumimoji="0" lang="en-US" sz="2200" b="0" i="0" u="none" strike="noStrike" kern="1200" cap="none" spc="0" normalizeH="0" baseline="0" noProof="0" dirty="0">
                  <a:ln>
                    <a:noFill/>
                  </a:ln>
                  <a:solidFill>
                    <a:srgbClr val="694C93"/>
                  </a:solidFill>
                  <a:effectLst/>
                  <a:uLnTx/>
                  <a:uFillTx/>
                  <a:latin typeface="+mj-lt"/>
                  <a:ea typeface="+mn-ea"/>
                  <a:cs typeface="Gill Sans MT"/>
                </a:rPr>
                <a:t>operational principles of </a:t>
              </a:r>
              <a:br>
                <a:rPr kumimoji="0" lang="en-US" sz="2200" b="0" i="0" u="none" strike="noStrike" kern="1200" cap="none" spc="0" normalizeH="0" baseline="0" noProof="0" dirty="0">
                  <a:ln>
                    <a:noFill/>
                  </a:ln>
                  <a:solidFill>
                    <a:srgbClr val="694C93"/>
                  </a:solidFill>
                  <a:effectLst/>
                  <a:uLnTx/>
                  <a:uFillTx/>
                  <a:latin typeface="+mj-lt"/>
                  <a:ea typeface="+mn-ea"/>
                  <a:cs typeface="Gill Sans MT"/>
                </a:rPr>
              </a:br>
              <a:r>
                <a:rPr kumimoji="0" lang="en-US" sz="2200" b="0" i="0" u="none" strike="noStrike" kern="1200" cap="none" spc="0" normalizeH="0" baseline="0" noProof="0" dirty="0">
                  <a:ln>
                    <a:noFill/>
                  </a:ln>
                  <a:solidFill>
                    <a:srgbClr val="694C93"/>
                  </a:solidFill>
                  <a:effectLst/>
                  <a:uLnTx/>
                  <a:uFillTx/>
                  <a:latin typeface="+mj-lt"/>
                  <a:ea typeface="+mn-ea"/>
                  <a:cs typeface="Gill Sans MT"/>
                </a:rPr>
                <a:t>memory cells &amp; circuitry</a:t>
              </a:r>
              <a:r>
                <a:rPr kumimoji="0" lang="en-US" sz="2200" b="0" i="0" u="none" strike="noStrike" kern="1200" cap="none" spc="0" normalizeH="0" baseline="0" noProof="0" dirty="0">
                  <a:ln>
                    <a:noFill/>
                  </a:ln>
                  <a:solidFill>
                    <a:srgbClr val="000000"/>
                  </a:solidFill>
                  <a:effectLst/>
                  <a:uLnTx/>
                  <a:uFillTx/>
                  <a:latin typeface="+mj-lt"/>
                  <a:ea typeface="+mn-ea"/>
                  <a:cs typeface="Gill Sans MT"/>
                </a:rPr>
                <a:t> to perform computation</a:t>
              </a:r>
            </a:p>
          </p:txBody>
        </p:sp>
      </p:grpSp>
      <p:grpSp>
        <p:nvGrpSpPr>
          <p:cNvPr id="148" name="Group 147">
            <a:extLst>
              <a:ext uri="{FF2B5EF4-FFF2-40B4-BE49-F238E27FC236}">
                <a16:creationId xmlns:a16="http://schemas.microsoft.com/office/drawing/2014/main" id="{448AD135-6F6C-B89D-25B0-F05E0413A8CB}"/>
              </a:ext>
            </a:extLst>
          </p:cNvPr>
          <p:cNvGrpSpPr/>
          <p:nvPr/>
        </p:nvGrpSpPr>
        <p:grpSpPr>
          <a:xfrm>
            <a:off x="6474270" y="3990552"/>
            <a:ext cx="2310105" cy="2244814"/>
            <a:chOff x="6505615" y="3874932"/>
            <a:chExt cx="2310105" cy="2244814"/>
          </a:xfrm>
        </p:grpSpPr>
        <p:sp>
          <p:nvSpPr>
            <p:cNvPr id="149" name="TextBox 148">
              <a:extLst>
                <a:ext uri="{FF2B5EF4-FFF2-40B4-BE49-F238E27FC236}">
                  <a16:creationId xmlns:a16="http://schemas.microsoft.com/office/drawing/2014/main" id="{CA545588-4C02-7CBA-AD69-83B70DC72DFA}"/>
                </a:ext>
              </a:extLst>
            </p:cNvPr>
            <p:cNvSpPr txBox="1"/>
            <p:nvPr/>
          </p:nvSpPr>
          <p:spPr>
            <a:xfrm>
              <a:off x="7136275" y="3874932"/>
              <a:ext cx="1679445" cy="430887"/>
            </a:xfrm>
            <a:prstGeom prst="rect">
              <a:avLst/>
            </a:prstGeom>
            <a:noFill/>
            <a:ln>
              <a:noFill/>
              <a:prstDash val="dash"/>
            </a:ln>
          </p:spPr>
          <p:txBody>
            <a:bodyPr wrap="square" lIns="0" tIns="0" rIns="0" bIns="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694C93"/>
                  </a:solidFill>
                  <a:effectLst/>
                  <a:uLnTx/>
                  <a:uFillTx/>
                  <a:latin typeface="+mj-lt"/>
                  <a:ea typeface="+mn-ea"/>
                  <a:cs typeface="Arial" panose="020B0604020202020204" pitchFamily="34" charset="0"/>
                </a:rPr>
                <a:t>Processing-</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694C93"/>
                  </a:solidFill>
                  <a:effectLst/>
                  <a:uLnTx/>
                  <a:uFillTx/>
                  <a:latin typeface="+mj-lt"/>
                  <a:ea typeface="+mn-ea"/>
                  <a:cs typeface="Arial" panose="020B0604020202020204" pitchFamily="34" charset="0"/>
                </a:rPr>
                <a:t>Using-DRAM</a:t>
              </a:r>
            </a:p>
          </p:txBody>
        </p:sp>
        <p:grpSp>
          <p:nvGrpSpPr>
            <p:cNvPr id="152" name="Group 151">
              <a:extLst>
                <a:ext uri="{FF2B5EF4-FFF2-40B4-BE49-F238E27FC236}">
                  <a16:creationId xmlns:a16="http://schemas.microsoft.com/office/drawing/2014/main" id="{9FF44942-01EF-027A-084E-4AE7906FD9C1}"/>
                </a:ext>
              </a:extLst>
            </p:cNvPr>
            <p:cNvGrpSpPr/>
            <p:nvPr/>
          </p:nvGrpSpPr>
          <p:grpSpPr>
            <a:xfrm>
              <a:off x="6505615" y="4269171"/>
              <a:ext cx="2072910" cy="1850575"/>
              <a:chOff x="6505615" y="4269171"/>
              <a:chExt cx="2072910" cy="1850575"/>
            </a:xfrm>
          </p:grpSpPr>
          <p:sp>
            <p:nvSpPr>
              <p:cNvPr id="153" name="Trapezoid 152">
                <a:extLst>
                  <a:ext uri="{FF2B5EF4-FFF2-40B4-BE49-F238E27FC236}">
                    <a16:creationId xmlns:a16="http://schemas.microsoft.com/office/drawing/2014/main" id="{33DF1A2A-722C-9A7D-E444-E776E9E2AC7B}"/>
                  </a:ext>
                </a:extLst>
              </p:cNvPr>
              <p:cNvSpPr/>
              <p:nvPr/>
            </p:nvSpPr>
            <p:spPr>
              <a:xfrm rot="16200000">
                <a:off x="5839693" y="4935093"/>
                <a:ext cx="1581693" cy="249849"/>
              </a:xfrm>
              <a:prstGeom prst="trapezoid">
                <a:avLst>
                  <a:gd name="adj" fmla="val 82574"/>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j-lt"/>
                  <a:ea typeface="+mn-ea"/>
                  <a:cs typeface="+mn-cs"/>
                </a:endParaRPr>
              </a:p>
            </p:txBody>
          </p:sp>
          <p:cxnSp>
            <p:nvCxnSpPr>
              <p:cNvPr id="154" name="Straight Connector 153">
                <a:extLst>
                  <a:ext uri="{FF2B5EF4-FFF2-40B4-BE49-F238E27FC236}">
                    <a16:creationId xmlns:a16="http://schemas.microsoft.com/office/drawing/2014/main" id="{57EA2218-B401-C869-13CE-99CEB1CF53BC}"/>
                  </a:ext>
                </a:extLst>
              </p:cNvPr>
              <p:cNvCxnSpPr>
                <a:cxnSpLocks/>
                <a:endCxn id="167" idx="0"/>
              </p:cNvCxnSpPr>
              <p:nvPr/>
            </p:nvCxnSpPr>
            <p:spPr>
              <a:xfrm>
                <a:off x="6936106" y="4634507"/>
                <a:ext cx="1333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4A3B5543-34C8-1456-07F0-EA99DEC4990D}"/>
                  </a:ext>
                </a:extLst>
              </p:cNvPr>
              <p:cNvCxnSpPr>
                <a:cxnSpLocks/>
                <a:endCxn id="200" idx="0"/>
              </p:cNvCxnSpPr>
              <p:nvPr/>
            </p:nvCxnSpPr>
            <p:spPr>
              <a:xfrm>
                <a:off x="6936106" y="5514107"/>
                <a:ext cx="1333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AF487461-57BE-B43D-2768-BA31AB15AAA9}"/>
                  </a:ext>
                </a:extLst>
              </p:cNvPr>
              <p:cNvCxnSpPr>
                <a:cxnSpLocks/>
              </p:cNvCxnSpPr>
              <p:nvPr/>
            </p:nvCxnSpPr>
            <p:spPr>
              <a:xfrm>
                <a:off x="6936106" y="4516136"/>
                <a:ext cx="0" cy="111530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25FBF352-A54E-F034-993F-362B41AAABC1}"/>
                  </a:ext>
                </a:extLst>
              </p:cNvPr>
              <p:cNvCxnSpPr>
                <a:cxnSpLocks/>
                <a:stCxn id="153" idx="2"/>
              </p:cNvCxnSpPr>
              <p:nvPr/>
            </p:nvCxnSpPr>
            <p:spPr>
              <a:xfrm>
                <a:off x="6755464" y="5060017"/>
                <a:ext cx="16537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8" name="Group 157">
                <a:extLst>
                  <a:ext uri="{FF2B5EF4-FFF2-40B4-BE49-F238E27FC236}">
                    <a16:creationId xmlns:a16="http://schemas.microsoft.com/office/drawing/2014/main" id="{0231C7BD-7972-6953-937C-8B49A2B39B21}"/>
                  </a:ext>
                </a:extLst>
              </p:cNvPr>
              <p:cNvGrpSpPr/>
              <p:nvPr/>
            </p:nvGrpSpPr>
            <p:grpSpPr>
              <a:xfrm>
                <a:off x="7069492" y="4319864"/>
                <a:ext cx="1509033" cy="1799882"/>
                <a:chOff x="7069492" y="4319864"/>
                <a:chExt cx="1509033" cy="1799882"/>
              </a:xfrm>
            </p:grpSpPr>
            <p:grpSp>
              <p:nvGrpSpPr>
                <p:cNvPr id="159" name="Group 158">
                  <a:extLst>
                    <a:ext uri="{FF2B5EF4-FFF2-40B4-BE49-F238E27FC236}">
                      <a16:creationId xmlns:a16="http://schemas.microsoft.com/office/drawing/2014/main" id="{EAAC9EE5-1E0D-17C7-B721-1C364D2EC821}"/>
                    </a:ext>
                  </a:extLst>
                </p:cNvPr>
                <p:cNvGrpSpPr/>
                <p:nvPr/>
              </p:nvGrpSpPr>
              <p:grpSpPr>
                <a:xfrm>
                  <a:off x="7069492" y="5200300"/>
                  <a:ext cx="1509033" cy="919446"/>
                  <a:chOff x="4697310" y="1380763"/>
                  <a:chExt cx="1347890" cy="796381"/>
                </a:xfrm>
              </p:grpSpPr>
              <p:grpSp>
                <p:nvGrpSpPr>
                  <p:cNvPr id="199" name="Group 198">
                    <a:extLst>
                      <a:ext uri="{FF2B5EF4-FFF2-40B4-BE49-F238E27FC236}">
                        <a16:creationId xmlns:a16="http://schemas.microsoft.com/office/drawing/2014/main" id="{391BBB7C-B515-323E-6632-96F43ADB5DF8}"/>
                      </a:ext>
                    </a:extLst>
                  </p:cNvPr>
                  <p:cNvGrpSpPr/>
                  <p:nvPr/>
                </p:nvGrpSpPr>
                <p:grpSpPr>
                  <a:xfrm>
                    <a:off x="4961468" y="1380763"/>
                    <a:ext cx="1083732" cy="796381"/>
                    <a:chOff x="4961468" y="1380763"/>
                    <a:chExt cx="1083732" cy="796381"/>
                  </a:xfrm>
                </p:grpSpPr>
                <p:sp>
                  <p:nvSpPr>
                    <p:cNvPr id="204" name="Rectangle 203">
                      <a:extLst>
                        <a:ext uri="{FF2B5EF4-FFF2-40B4-BE49-F238E27FC236}">
                          <a16:creationId xmlns:a16="http://schemas.microsoft.com/office/drawing/2014/main" id="{FDF51636-E86B-63C9-D94B-0090FB49B011}"/>
                        </a:ext>
                      </a:extLst>
                    </p:cNvPr>
                    <p:cNvSpPr/>
                    <p:nvPr/>
                  </p:nvSpPr>
                  <p:spPr>
                    <a:xfrm>
                      <a:off x="4961468" y="1380763"/>
                      <a:ext cx="1083732" cy="59308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j-lt"/>
                        <a:ea typeface="+mn-ea"/>
                        <a:cs typeface="+mn-cs"/>
                      </a:endParaRPr>
                    </a:p>
                  </p:txBody>
                </p:sp>
                <p:grpSp>
                  <p:nvGrpSpPr>
                    <p:cNvPr id="205" name="Group 204">
                      <a:extLst>
                        <a:ext uri="{FF2B5EF4-FFF2-40B4-BE49-F238E27FC236}">
                          <a16:creationId xmlns:a16="http://schemas.microsoft.com/office/drawing/2014/main" id="{04DA0B64-7A3A-9D42-D65B-E67F444E9D9E}"/>
                        </a:ext>
                      </a:extLst>
                    </p:cNvPr>
                    <p:cNvGrpSpPr/>
                    <p:nvPr/>
                  </p:nvGrpSpPr>
                  <p:grpSpPr>
                    <a:xfrm>
                      <a:off x="4994689" y="1414865"/>
                      <a:ext cx="996193" cy="762279"/>
                      <a:chOff x="4994689" y="1414865"/>
                      <a:chExt cx="996193" cy="762279"/>
                    </a:xfrm>
                  </p:grpSpPr>
                  <p:cxnSp>
                    <p:nvCxnSpPr>
                      <p:cNvPr id="206" name="Straight Connector 205">
                        <a:extLst>
                          <a:ext uri="{FF2B5EF4-FFF2-40B4-BE49-F238E27FC236}">
                            <a16:creationId xmlns:a16="http://schemas.microsoft.com/office/drawing/2014/main" id="{88D21BA5-C538-F9DB-C920-42AA337CA408}"/>
                          </a:ext>
                        </a:extLst>
                      </p:cNvPr>
                      <p:cNvCxnSpPr>
                        <a:cxnSpLocks/>
                        <a:stCxn id="217" idx="2"/>
                        <a:endCxn id="221" idx="6"/>
                      </p:cNvCxnSpPr>
                      <p:nvPr/>
                    </p:nvCxnSpPr>
                    <p:spPr>
                      <a:xfrm flipV="1">
                        <a:off x="4995336" y="1676639"/>
                        <a:ext cx="99554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C84734EF-EA9B-81B9-466F-E77E17701993}"/>
                          </a:ext>
                        </a:extLst>
                      </p:cNvPr>
                      <p:cNvCxnSpPr>
                        <a:cxnSpLocks/>
                        <a:stCxn id="218" idx="2"/>
                        <a:endCxn id="222" idx="6"/>
                      </p:cNvCxnSpPr>
                      <p:nvPr/>
                    </p:nvCxnSpPr>
                    <p:spPr>
                      <a:xfrm flipV="1">
                        <a:off x="4995335" y="1856558"/>
                        <a:ext cx="99554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2B6B5A4C-E452-2DB6-7D01-CE5495E427E3}"/>
                          </a:ext>
                        </a:extLst>
                      </p:cNvPr>
                      <p:cNvCxnSpPr>
                        <a:cxnSpLocks/>
                        <a:stCxn id="219" idx="2"/>
                        <a:endCxn id="223" idx="6"/>
                      </p:cNvCxnSpPr>
                      <p:nvPr/>
                    </p:nvCxnSpPr>
                    <p:spPr>
                      <a:xfrm flipV="1">
                        <a:off x="4994689" y="1496974"/>
                        <a:ext cx="99554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09" name="Group 208">
                        <a:extLst>
                          <a:ext uri="{FF2B5EF4-FFF2-40B4-BE49-F238E27FC236}">
                            <a16:creationId xmlns:a16="http://schemas.microsoft.com/office/drawing/2014/main" id="{969EFD6A-4718-A89C-64E9-93CD22238F0E}"/>
                          </a:ext>
                        </a:extLst>
                      </p:cNvPr>
                      <p:cNvGrpSpPr/>
                      <p:nvPr/>
                    </p:nvGrpSpPr>
                    <p:grpSpPr>
                      <a:xfrm>
                        <a:off x="5204995" y="1424282"/>
                        <a:ext cx="146030" cy="752862"/>
                        <a:chOff x="5204995" y="1424282"/>
                        <a:chExt cx="146030" cy="752862"/>
                      </a:xfrm>
                    </p:grpSpPr>
                    <p:cxnSp>
                      <p:nvCxnSpPr>
                        <p:cNvPr id="228" name="Straight Connector 227">
                          <a:extLst>
                            <a:ext uri="{FF2B5EF4-FFF2-40B4-BE49-F238E27FC236}">
                              <a16:creationId xmlns:a16="http://schemas.microsoft.com/office/drawing/2014/main" id="{31838316-2D43-945B-3A20-93A9C4CD132A}"/>
                            </a:ext>
                          </a:extLst>
                        </p:cNvPr>
                        <p:cNvCxnSpPr>
                          <a:cxnSpLocks/>
                          <a:stCxn id="231" idx="0"/>
                        </p:cNvCxnSpPr>
                        <p:nvPr/>
                      </p:nvCxnSpPr>
                      <p:spPr>
                        <a:xfrm>
                          <a:off x="5277687" y="1424282"/>
                          <a:ext cx="0" cy="75286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29" name="Oval 228">
                          <a:extLst>
                            <a:ext uri="{FF2B5EF4-FFF2-40B4-BE49-F238E27FC236}">
                              <a16:creationId xmlns:a16="http://schemas.microsoft.com/office/drawing/2014/main" id="{CED4FA0A-9D9C-83B4-8F81-F2E7FB6FD6CE}"/>
                            </a:ext>
                          </a:extLst>
                        </p:cNvPr>
                        <p:cNvSpPr/>
                        <p:nvPr/>
                      </p:nvSpPr>
                      <p:spPr>
                        <a:xfrm>
                          <a:off x="5205642" y="1603947"/>
                          <a:ext cx="145383" cy="145383"/>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j-lt"/>
                            <a:ea typeface="+mn-ea"/>
                            <a:cs typeface="+mn-cs"/>
                          </a:endParaRPr>
                        </a:p>
                      </p:txBody>
                    </p:sp>
                    <p:sp>
                      <p:nvSpPr>
                        <p:cNvPr id="230" name="Oval 229">
                          <a:extLst>
                            <a:ext uri="{FF2B5EF4-FFF2-40B4-BE49-F238E27FC236}">
                              <a16:creationId xmlns:a16="http://schemas.microsoft.com/office/drawing/2014/main" id="{D4C45ABF-DC25-A4C0-4D76-33380F79A5E8}"/>
                            </a:ext>
                          </a:extLst>
                        </p:cNvPr>
                        <p:cNvSpPr/>
                        <p:nvPr/>
                      </p:nvSpPr>
                      <p:spPr>
                        <a:xfrm>
                          <a:off x="5205641" y="1783866"/>
                          <a:ext cx="145383" cy="145383"/>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j-lt"/>
                            <a:ea typeface="+mn-ea"/>
                            <a:cs typeface="+mn-cs"/>
                          </a:endParaRPr>
                        </a:p>
                      </p:txBody>
                    </p:sp>
                    <p:sp>
                      <p:nvSpPr>
                        <p:cNvPr id="231" name="Oval 230">
                          <a:extLst>
                            <a:ext uri="{FF2B5EF4-FFF2-40B4-BE49-F238E27FC236}">
                              <a16:creationId xmlns:a16="http://schemas.microsoft.com/office/drawing/2014/main" id="{8D5A55F7-926F-F40E-FC2D-AA0790808A35}"/>
                            </a:ext>
                          </a:extLst>
                        </p:cNvPr>
                        <p:cNvSpPr/>
                        <p:nvPr/>
                      </p:nvSpPr>
                      <p:spPr>
                        <a:xfrm>
                          <a:off x="5204995" y="1424282"/>
                          <a:ext cx="145383" cy="145383"/>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j-lt"/>
                            <a:ea typeface="+mn-ea"/>
                            <a:cs typeface="+mn-cs"/>
                          </a:endParaRPr>
                        </a:p>
                      </p:txBody>
                    </p:sp>
                  </p:grpSp>
                  <p:grpSp>
                    <p:nvGrpSpPr>
                      <p:cNvPr id="210" name="Group 209">
                        <a:extLst>
                          <a:ext uri="{FF2B5EF4-FFF2-40B4-BE49-F238E27FC236}">
                            <a16:creationId xmlns:a16="http://schemas.microsoft.com/office/drawing/2014/main" id="{2240EB8B-5B86-1D61-0A70-7FBFD77A07F0}"/>
                          </a:ext>
                        </a:extLst>
                      </p:cNvPr>
                      <p:cNvGrpSpPr/>
                      <p:nvPr/>
                    </p:nvGrpSpPr>
                    <p:grpSpPr>
                      <a:xfrm>
                        <a:off x="5419036" y="1419988"/>
                        <a:ext cx="146030" cy="757156"/>
                        <a:chOff x="5204995" y="1424282"/>
                        <a:chExt cx="146030" cy="757156"/>
                      </a:xfrm>
                    </p:grpSpPr>
                    <p:cxnSp>
                      <p:nvCxnSpPr>
                        <p:cNvPr id="224" name="Straight Connector 223">
                          <a:extLst>
                            <a:ext uri="{FF2B5EF4-FFF2-40B4-BE49-F238E27FC236}">
                              <a16:creationId xmlns:a16="http://schemas.microsoft.com/office/drawing/2014/main" id="{66C4C24C-9A57-262C-0016-04952F52AD66}"/>
                            </a:ext>
                          </a:extLst>
                        </p:cNvPr>
                        <p:cNvCxnSpPr>
                          <a:cxnSpLocks/>
                          <a:stCxn id="227" idx="0"/>
                        </p:cNvCxnSpPr>
                        <p:nvPr/>
                      </p:nvCxnSpPr>
                      <p:spPr>
                        <a:xfrm>
                          <a:off x="5277687" y="1424282"/>
                          <a:ext cx="0" cy="75715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25" name="Oval 224">
                          <a:extLst>
                            <a:ext uri="{FF2B5EF4-FFF2-40B4-BE49-F238E27FC236}">
                              <a16:creationId xmlns:a16="http://schemas.microsoft.com/office/drawing/2014/main" id="{38DE10E1-DD0A-26A8-932D-6C8603ABE3BA}"/>
                            </a:ext>
                          </a:extLst>
                        </p:cNvPr>
                        <p:cNvSpPr/>
                        <p:nvPr/>
                      </p:nvSpPr>
                      <p:spPr>
                        <a:xfrm>
                          <a:off x="5205642" y="1603947"/>
                          <a:ext cx="145383" cy="145383"/>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j-lt"/>
                            <a:ea typeface="+mn-ea"/>
                            <a:cs typeface="+mn-cs"/>
                          </a:endParaRPr>
                        </a:p>
                      </p:txBody>
                    </p:sp>
                    <p:sp>
                      <p:nvSpPr>
                        <p:cNvPr id="226" name="Oval 225">
                          <a:extLst>
                            <a:ext uri="{FF2B5EF4-FFF2-40B4-BE49-F238E27FC236}">
                              <a16:creationId xmlns:a16="http://schemas.microsoft.com/office/drawing/2014/main" id="{8BBA384A-FD4C-4165-2130-5ABFF158755A}"/>
                            </a:ext>
                          </a:extLst>
                        </p:cNvPr>
                        <p:cNvSpPr/>
                        <p:nvPr/>
                      </p:nvSpPr>
                      <p:spPr>
                        <a:xfrm>
                          <a:off x="5205641" y="1783866"/>
                          <a:ext cx="145383" cy="145383"/>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j-lt"/>
                            <a:ea typeface="+mn-ea"/>
                            <a:cs typeface="+mn-cs"/>
                          </a:endParaRPr>
                        </a:p>
                      </p:txBody>
                    </p:sp>
                    <p:sp>
                      <p:nvSpPr>
                        <p:cNvPr id="227" name="Oval 226">
                          <a:extLst>
                            <a:ext uri="{FF2B5EF4-FFF2-40B4-BE49-F238E27FC236}">
                              <a16:creationId xmlns:a16="http://schemas.microsoft.com/office/drawing/2014/main" id="{59C42B11-9842-E329-11E3-96DA5F8289EF}"/>
                            </a:ext>
                          </a:extLst>
                        </p:cNvPr>
                        <p:cNvSpPr/>
                        <p:nvPr/>
                      </p:nvSpPr>
                      <p:spPr>
                        <a:xfrm>
                          <a:off x="5204995" y="1424282"/>
                          <a:ext cx="145383" cy="145383"/>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j-lt"/>
                            <a:ea typeface="+mn-ea"/>
                            <a:cs typeface="+mn-cs"/>
                          </a:endParaRPr>
                        </a:p>
                      </p:txBody>
                    </p:sp>
                  </p:grpSp>
                  <p:sp>
                    <p:nvSpPr>
                      <p:cNvPr id="211" name="Oval 210">
                        <a:extLst>
                          <a:ext uri="{FF2B5EF4-FFF2-40B4-BE49-F238E27FC236}">
                            <a16:creationId xmlns:a16="http://schemas.microsoft.com/office/drawing/2014/main" id="{92EDE11A-28DD-F3B4-4C7D-A61ACC247FAB}"/>
                          </a:ext>
                        </a:extLst>
                      </p:cNvPr>
                      <p:cNvSpPr/>
                      <p:nvPr/>
                    </p:nvSpPr>
                    <p:spPr>
                      <a:xfrm>
                        <a:off x="5633076" y="1599653"/>
                        <a:ext cx="145383" cy="14538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rPr>
                          <a:t>…</a:t>
                        </a:r>
                      </a:p>
                    </p:txBody>
                  </p:sp>
                  <p:grpSp>
                    <p:nvGrpSpPr>
                      <p:cNvPr id="212" name="Group 211">
                        <a:extLst>
                          <a:ext uri="{FF2B5EF4-FFF2-40B4-BE49-F238E27FC236}">
                            <a16:creationId xmlns:a16="http://schemas.microsoft.com/office/drawing/2014/main" id="{E831BA7D-97A9-48F1-40DC-9477D6B01EB0}"/>
                          </a:ext>
                        </a:extLst>
                      </p:cNvPr>
                      <p:cNvGrpSpPr/>
                      <p:nvPr/>
                    </p:nvGrpSpPr>
                    <p:grpSpPr>
                      <a:xfrm>
                        <a:off x="5844852" y="1424282"/>
                        <a:ext cx="146030" cy="752862"/>
                        <a:chOff x="5204995" y="1424282"/>
                        <a:chExt cx="146030" cy="752862"/>
                      </a:xfrm>
                    </p:grpSpPr>
                    <p:cxnSp>
                      <p:nvCxnSpPr>
                        <p:cNvPr id="220" name="Straight Connector 219">
                          <a:extLst>
                            <a:ext uri="{FF2B5EF4-FFF2-40B4-BE49-F238E27FC236}">
                              <a16:creationId xmlns:a16="http://schemas.microsoft.com/office/drawing/2014/main" id="{A26064B1-CE0C-A884-304A-FEBA8CC87173}"/>
                            </a:ext>
                          </a:extLst>
                        </p:cNvPr>
                        <p:cNvCxnSpPr>
                          <a:cxnSpLocks/>
                          <a:stCxn id="223" idx="0"/>
                        </p:cNvCxnSpPr>
                        <p:nvPr/>
                      </p:nvCxnSpPr>
                      <p:spPr>
                        <a:xfrm>
                          <a:off x="5277687" y="1424282"/>
                          <a:ext cx="0" cy="75286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21" name="Oval 220">
                          <a:extLst>
                            <a:ext uri="{FF2B5EF4-FFF2-40B4-BE49-F238E27FC236}">
                              <a16:creationId xmlns:a16="http://schemas.microsoft.com/office/drawing/2014/main" id="{DA27A7F8-A7A3-94B6-CB12-6B086E5A7FD2}"/>
                            </a:ext>
                          </a:extLst>
                        </p:cNvPr>
                        <p:cNvSpPr/>
                        <p:nvPr/>
                      </p:nvSpPr>
                      <p:spPr>
                        <a:xfrm>
                          <a:off x="5205642" y="1603947"/>
                          <a:ext cx="145383" cy="145383"/>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j-lt"/>
                            <a:ea typeface="+mn-ea"/>
                            <a:cs typeface="+mn-cs"/>
                          </a:endParaRPr>
                        </a:p>
                      </p:txBody>
                    </p:sp>
                    <p:sp>
                      <p:nvSpPr>
                        <p:cNvPr id="222" name="Oval 221">
                          <a:extLst>
                            <a:ext uri="{FF2B5EF4-FFF2-40B4-BE49-F238E27FC236}">
                              <a16:creationId xmlns:a16="http://schemas.microsoft.com/office/drawing/2014/main" id="{FB447ED3-29DE-FD26-DB3A-49BB85A8C404}"/>
                            </a:ext>
                          </a:extLst>
                        </p:cNvPr>
                        <p:cNvSpPr/>
                        <p:nvPr/>
                      </p:nvSpPr>
                      <p:spPr>
                        <a:xfrm>
                          <a:off x="5205641" y="1783866"/>
                          <a:ext cx="145383" cy="145383"/>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j-lt"/>
                            <a:ea typeface="+mn-ea"/>
                            <a:cs typeface="+mn-cs"/>
                          </a:endParaRPr>
                        </a:p>
                      </p:txBody>
                    </p:sp>
                    <p:sp>
                      <p:nvSpPr>
                        <p:cNvPr id="223" name="Oval 222">
                          <a:extLst>
                            <a:ext uri="{FF2B5EF4-FFF2-40B4-BE49-F238E27FC236}">
                              <a16:creationId xmlns:a16="http://schemas.microsoft.com/office/drawing/2014/main" id="{8F459794-632D-5DAF-6F00-23BC2C1BB799}"/>
                            </a:ext>
                          </a:extLst>
                        </p:cNvPr>
                        <p:cNvSpPr/>
                        <p:nvPr/>
                      </p:nvSpPr>
                      <p:spPr>
                        <a:xfrm>
                          <a:off x="5204995" y="1424282"/>
                          <a:ext cx="145383" cy="145383"/>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j-lt"/>
                            <a:ea typeface="+mn-ea"/>
                            <a:cs typeface="+mn-cs"/>
                          </a:endParaRPr>
                        </a:p>
                      </p:txBody>
                    </p:sp>
                  </p:grpSp>
                  <p:grpSp>
                    <p:nvGrpSpPr>
                      <p:cNvPr id="213" name="Group 212">
                        <a:extLst>
                          <a:ext uri="{FF2B5EF4-FFF2-40B4-BE49-F238E27FC236}">
                            <a16:creationId xmlns:a16="http://schemas.microsoft.com/office/drawing/2014/main" id="{7FB7E9E9-607E-65BE-9948-9AF84AF83341}"/>
                          </a:ext>
                        </a:extLst>
                      </p:cNvPr>
                      <p:cNvGrpSpPr/>
                      <p:nvPr/>
                    </p:nvGrpSpPr>
                    <p:grpSpPr>
                      <a:xfrm>
                        <a:off x="4994689" y="1429152"/>
                        <a:ext cx="146030" cy="747992"/>
                        <a:chOff x="5204995" y="1424282"/>
                        <a:chExt cx="146030" cy="747992"/>
                      </a:xfrm>
                    </p:grpSpPr>
                    <p:cxnSp>
                      <p:nvCxnSpPr>
                        <p:cNvPr id="216" name="Straight Connector 215">
                          <a:extLst>
                            <a:ext uri="{FF2B5EF4-FFF2-40B4-BE49-F238E27FC236}">
                              <a16:creationId xmlns:a16="http://schemas.microsoft.com/office/drawing/2014/main" id="{C0362FED-F863-B353-DD65-C08218F67039}"/>
                            </a:ext>
                          </a:extLst>
                        </p:cNvPr>
                        <p:cNvCxnSpPr>
                          <a:cxnSpLocks/>
                          <a:stCxn id="219" idx="0"/>
                        </p:cNvCxnSpPr>
                        <p:nvPr/>
                      </p:nvCxnSpPr>
                      <p:spPr>
                        <a:xfrm>
                          <a:off x="5277687" y="1424282"/>
                          <a:ext cx="0" cy="74799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17" name="Oval 216">
                          <a:extLst>
                            <a:ext uri="{FF2B5EF4-FFF2-40B4-BE49-F238E27FC236}">
                              <a16:creationId xmlns:a16="http://schemas.microsoft.com/office/drawing/2014/main" id="{79BE26BA-E630-9303-331D-2A373A828574}"/>
                            </a:ext>
                          </a:extLst>
                        </p:cNvPr>
                        <p:cNvSpPr/>
                        <p:nvPr/>
                      </p:nvSpPr>
                      <p:spPr>
                        <a:xfrm>
                          <a:off x="5205642" y="1603947"/>
                          <a:ext cx="145383" cy="145383"/>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j-lt"/>
                            <a:ea typeface="+mn-ea"/>
                            <a:cs typeface="+mn-cs"/>
                          </a:endParaRPr>
                        </a:p>
                      </p:txBody>
                    </p:sp>
                    <p:sp>
                      <p:nvSpPr>
                        <p:cNvPr id="218" name="Oval 217">
                          <a:extLst>
                            <a:ext uri="{FF2B5EF4-FFF2-40B4-BE49-F238E27FC236}">
                              <a16:creationId xmlns:a16="http://schemas.microsoft.com/office/drawing/2014/main" id="{0E1A1183-BC46-50BE-F976-7CBDF5D1A0BB}"/>
                            </a:ext>
                          </a:extLst>
                        </p:cNvPr>
                        <p:cNvSpPr/>
                        <p:nvPr/>
                      </p:nvSpPr>
                      <p:spPr>
                        <a:xfrm>
                          <a:off x="5205641" y="1783866"/>
                          <a:ext cx="145383" cy="145383"/>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j-lt"/>
                            <a:ea typeface="+mn-ea"/>
                            <a:cs typeface="+mn-cs"/>
                          </a:endParaRPr>
                        </a:p>
                      </p:txBody>
                    </p:sp>
                    <p:sp>
                      <p:nvSpPr>
                        <p:cNvPr id="219" name="Oval 218">
                          <a:extLst>
                            <a:ext uri="{FF2B5EF4-FFF2-40B4-BE49-F238E27FC236}">
                              <a16:creationId xmlns:a16="http://schemas.microsoft.com/office/drawing/2014/main" id="{6D197176-A524-E762-6297-9ADD6F28450B}"/>
                            </a:ext>
                          </a:extLst>
                        </p:cNvPr>
                        <p:cNvSpPr/>
                        <p:nvPr/>
                      </p:nvSpPr>
                      <p:spPr>
                        <a:xfrm>
                          <a:off x="5204995" y="1424282"/>
                          <a:ext cx="145383" cy="145383"/>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j-lt"/>
                            <a:ea typeface="+mn-ea"/>
                            <a:cs typeface="+mn-cs"/>
                          </a:endParaRPr>
                        </a:p>
                      </p:txBody>
                    </p:sp>
                  </p:grpSp>
                  <p:sp>
                    <p:nvSpPr>
                      <p:cNvPr id="214" name="Oval 213">
                        <a:extLst>
                          <a:ext uri="{FF2B5EF4-FFF2-40B4-BE49-F238E27FC236}">
                            <a16:creationId xmlns:a16="http://schemas.microsoft.com/office/drawing/2014/main" id="{CCD4E9E0-0759-7A57-5155-F0C60E0FC5AC}"/>
                          </a:ext>
                        </a:extLst>
                      </p:cNvPr>
                      <p:cNvSpPr/>
                      <p:nvPr/>
                    </p:nvSpPr>
                    <p:spPr>
                      <a:xfrm>
                        <a:off x="5636464" y="1414865"/>
                        <a:ext cx="145383" cy="14538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endParaRPr>
                      </a:p>
                    </p:txBody>
                  </p:sp>
                  <p:sp>
                    <p:nvSpPr>
                      <p:cNvPr id="215" name="Oval 214">
                        <a:extLst>
                          <a:ext uri="{FF2B5EF4-FFF2-40B4-BE49-F238E27FC236}">
                            <a16:creationId xmlns:a16="http://schemas.microsoft.com/office/drawing/2014/main" id="{E4CCC99E-F9E8-01D1-D52B-5A44F09EB648}"/>
                          </a:ext>
                        </a:extLst>
                      </p:cNvPr>
                      <p:cNvSpPr/>
                      <p:nvPr/>
                    </p:nvSpPr>
                    <p:spPr>
                      <a:xfrm>
                        <a:off x="5630166" y="1787487"/>
                        <a:ext cx="145383" cy="14538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endParaRPr>
                      </a:p>
                    </p:txBody>
                  </p:sp>
                </p:grpSp>
              </p:grpSp>
              <p:sp>
                <p:nvSpPr>
                  <p:cNvPr id="200" name="Trapezoid 199">
                    <a:extLst>
                      <a:ext uri="{FF2B5EF4-FFF2-40B4-BE49-F238E27FC236}">
                        <a16:creationId xmlns:a16="http://schemas.microsoft.com/office/drawing/2014/main" id="{C3269B1D-665A-B842-355A-91A6C313D350}"/>
                      </a:ext>
                    </a:extLst>
                  </p:cNvPr>
                  <p:cNvSpPr/>
                  <p:nvPr/>
                </p:nvSpPr>
                <p:spPr>
                  <a:xfrm rot="16200000">
                    <a:off x="4534878" y="1580684"/>
                    <a:ext cx="487028" cy="162163"/>
                  </a:xfrm>
                  <a:prstGeom prst="trapezoid">
                    <a:avLst>
                      <a:gd name="adj" fmla="val 34124"/>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j-lt"/>
                      <a:ea typeface="+mn-ea"/>
                      <a:cs typeface="+mn-cs"/>
                    </a:endParaRPr>
                  </a:p>
                </p:txBody>
              </p:sp>
              <p:sp>
                <p:nvSpPr>
                  <p:cNvPr id="201" name="Rectangle 200">
                    <a:extLst>
                      <a:ext uri="{FF2B5EF4-FFF2-40B4-BE49-F238E27FC236}">
                        <a16:creationId xmlns:a16="http://schemas.microsoft.com/office/drawing/2014/main" id="{86AF9430-0567-6A8F-8492-68B10A1B6039}"/>
                      </a:ext>
                    </a:extLst>
                  </p:cNvPr>
                  <p:cNvSpPr/>
                  <p:nvPr/>
                </p:nvSpPr>
                <p:spPr>
                  <a:xfrm>
                    <a:off x="4961468" y="1974809"/>
                    <a:ext cx="1083732" cy="111866"/>
                  </a:xfrm>
                  <a:prstGeom prst="rect">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j-lt"/>
                      <a:ea typeface="+mn-ea"/>
                      <a:cs typeface="+mn-cs"/>
                    </a:endParaRPr>
                  </a:p>
                </p:txBody>
              </p:sp>
              <p:cxnSp>
                <p:nvCxnSpPr>
                  <p:cNvPr id="202" name="Straight Connector 201">
                    <a:extLst>
                      <a:ext uri="{FF2B5EF4-FFF2-40B4-BE49-F238E27FC236}">
                        <a16:creationId xmlns:a16="http://schemas.microsoft.com/office/drawing/2014/main" id="{8B46416B-2148-BED3-4AE2-10AD47CA4417}"/>
                      </a:ext>
                    </a:extLst>
                  </p:cNvPr>
                  <p:cNvCxnSpPr>
                    <a:cxnSpLocks/>
                  </p:cNvCxnSpPr>
                  <p:nvPr/>
                </p:nvCxnSpPr>
                <p:spPr>
                  <a:xfrm flipV="1">
                    <a:off x="4852605" y="1560248"/>
                    <a:ext cx="10886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304589A4-11B1-FD4F-B3EF-BFDB60A67E3D}"/>
                      </a:ext>
                    </a:extLst>
                  </p:cNvPr>
                  <p:cNvCxnSpPr>
                    <a:cxnSpLocks/>
                  </p:cNvCxnSpPr>
                  <p:nvPr/>
                </p:nvCxnSpPr>
                <p:spPr>
                  <a:xfrm flipV="1">
                    <a:off x="4852605" y="1763683"/>
                    <a:ext cx="10886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60" name="Straight Connector 159">
                  <a:extLst>
                    <a:ext uri="{FF2B5EF4-FFF2-40B4-BE49-F238E27FC236}">
                      <a16:creationId xmlns:a16="http://schemas.microsoft.com/office/drawing/2014/main" id="{A20A4F1A-CA51-73D8-0445-0C5E5C507824}"/>
                    </a:ext>
                  </a:extLst>
                </p:cNvPr>
                <p:cNvCxnSpPr>
                  <a:cxnSpLocks/>
                </p:cNvCxnSpPr>
                <p:nvPr/>
              </p:nvCxnSpPr>
              <p:spPr>
                <a:xfrm>
                  <a:off x="8197996" y="6017421"/>
                  <a:ext cx="0" cy="10232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61" name="Group 160">
                  <a:extLst>
                    <a:ext uri="{FF2B5EF4-FFF2-40B4-BE49-F238E27FC236}">
                      <a16:creationId xmlns:a16="http://schemas.microsoft.com/office/drawing/2014/main" id="{855096CD-27BA-D817-D7C7-BDFB9506589E}"/>
                    </a:ext>
                  </a:extLst>
                </p:cNvPr>
                <p:cNvGrpSpPr/>
                <p:nvPr/>
              </p:nvGrpSpPr>
              <p:grpSpPr>
                <a:xfrm>
                  <a:off x="7069492" y="4319864"/>
                  <a:ext cx="1509033" cy="880436"/>
                  <a:chOff x="7069492" y="4319864"/>
                  <a:chExt cx="1509033" cy="880436"/>
                </a:xfrm>
              </p:grpSpPr>
              <p:cxnSp>
                <p:nvCxnSpPr>
                  <p:cNvPr id="162" name="Straight Connector 161">
                    <a:extLst>
                      <a:ext uri="{FF2B5EF4-FFF2-40B4-BE49-F238E27FC236}">
                        <a16:creationId xmlns:a16="http://schemas.microsoft.com/office/drawing/2014/main" id="{8A44072D-085B-74B7-F667-955F6A79FF1E}"/>
                      </a:ext>
                    </a:extLst>
                  </p:cNvPr>
                  <p:cNvCxnSpPr>
                    <a:cxnSpLocks/>
                  </p:cNvCxnSpPr>
                  <p:nvPr/>
                </p:nvCxnSpPr>
                <p:spPr>
                  <a:xfrm>
                    <a:off x="8195254" y="5134860"/>
                    <a:ext cx="0" cy="6544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63" name="Group 162">
                    <a:extLst>
                      <a:ext uri="{FF2B5EF4-FFF2-40B4-BE49-F238E27FC236}">
                        <a16:creationId xmlns:a16="http://schemas.microsoft.com/office/drawing/2014/main" id="{E18F74EB-D3EB-D0ED-1D0D-81DBAC8EE43E}"/>
                      </a:ext>
                    </a:extLst>
                  </p:cNvPr>
                  <p:cNvGrpSpPr/>
                  <p:nvPr/>
                </p:nvGrpSpPr>
                <p:grpSpPr>
                  <a:xfrm>
                    <a:off x="7069492" y="4319864"/>
                    <a:ext cx="1509033" cy="880436"/>
                    <a:chOff x="7069492" y="4319864"/>
                    <a:chExt cx="1509033" cy="880436"/>
                  </a:xfrm>
                </p:grpSpPr>
                <p:grpSp>
                  <p:nvGrpSpPr>
                    <p:cNvPr id="164" name="Group 163">
                      <a:extLst>
                        <a:ext uri="{FF2B5EF4-FFF2-40B4-BE49-F238E27FC236}">
                          <a16:creationId xmlns:a16="http://schemas.microsoft.com/office/drawing/2014/main" id="{77C9E622-3511-E27C-FB81-A0AD36F51F3E}"/>
                        </a:ext>
                      </a:extLst>
                    </p:cNvPr>
                    <p:cNvGrpSpPr/>
                    <p:nvPr/>
                  </p:nvGrpSpPr>
                  <p:grpSpPr>
                    <a:xfrm>
                      <a:off x="7069492" y="4319864"/>
                      <a:ext cx="1509033" cy="880436"/>
                      <a:chOff x="4697310" y="1380763"/>
                      <a:chExt cx="1347890" cy="762593"/>
                    </a:xfrm>
                  </p:grpSpPr>
                  <p:grpSp>
                    <p:nvGrpSpPr>
                      <p:cNvPr id="166" name="Group 165">
                        <a:extLst>
                          <a:ext uri="{FF2B5EF4-FFF2-40B4-BE49-F238E27FC236}">
                            <a16:creationId xmlns:a16="http://schemas.microsoft.com/office/drawing/2014/main" id="{EF8DF4BF-81AD-D8DC-A317-686DBE54361C}"/>
                          </a:ext>
                        </a:extLst>
                      </p:cNvPr>
                      <p:cNvGrpSpPr/>
                      <p:nvPr/>
                    </p:nvGrpSpPr>
                    <p:grpSpPr>
                      <a:xfrm>
                        <a:off x="4961468" y="1380763"/>
                        <a:ext cx="1083732" cy="762593"/>
                        <a:chOff x="4961468" y="1380763"/>
                        <a:chExt cx="1083732" cy="762593"/>
                      </a:xfrm>
                    </p:grpSpPr>
                    <p:sp>
                      <p:nvSpPr>
                        <p:cNvPr id="171" name="Rectangle 170">
                          <a:extLst>
                            <a:ext uri="{FF2B5EF4-FFF2-40B4-BE49-F238E27FC236}">
                              <a16:creationId xmlns:a16="http://schemas.microsoft.com/office/drawing/2014/main" id="{573C131C-D1CC-4A1A-2272-EEB48D69EB4D}"/>
                            </a:ext>
                          </a:extLst>
                        </p:cNvPr>
                        <p:cNvSpPr/>
                        <p:nvPr/>
                      </p:nvSpPr>
                      <p:spPr>
                        <a:xfrm>
                          <a:off x="4961468" y="1380763"/>
                          <a:ext cx="1083732" cy="593087"/>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j-lt"/>
                            <a:ea typeface="+mn-ea"/>
                            <a:cs typeface="+mn-cs"/>
                          </a:endParaRPr>
                        </a:p>
                      </p:txBody>
                    </p:sp>
                    <p:grpSp>
                      <p:nvGrpSpPr>
                        <p:cNvPr id="172" name="Group 171">
                          <a:extLst>
                            <a:ext uri="{FF2B5EF4-FFF2-40B4-BE49-F238E27FC236}">
                              <a16:creationId xmlns:a16="http://schemas.microsoft.com/office/drawing/2014/main" id="{41B6E082-21CE-1ADE-276E-9951D041E248}"/>
                            </a:ext>
                          </a:extLst>
                        </p:cNvPr>
                        <p:cNvGrpSpPr/>
                        <p:nvPr/>
                      </p:nvGrpSpPr>
                      <p:grpSpPr>
                        <a:xfrm>
                          <a:off x="4994689" y="1414865"/>
                          <a:ext cx="996193" cy="728491"/>
                          <a:chOff x="4994689" y="1414865"/>
                          <a:chExt cx="996193" cy="728491"/>
                        </a:xfrm>
                      </p:grpSpPr>
                      <p:cxnSp>
                        <p:nvCxnSpPr>
                          <p:cNvPr id="173" name="Straight Connector 172">
                            <a:extLst>
                              <a:ext uri="{FF2B5EF4-FFF2-40B4-BE49-F238E27FC236}">
                                <a16:creationId xmlns:a16="http://schemas.microsoft.com/office/drawing/2014/main" id="{EEBC9874-96BA-2329-8D38-342B5405A4DB}"/>
                              </a:ext>
                            </a:extLst>
                          </p:cNvPr>
                          <p:cNvCxnSpPr>
                            <a:cxnSpLocks/>
                            <a:stCxn id="184" idx="2"/>
                            <a:endCxn id="188" idx="6"/>
                          </p:cNvCxnSpPr>
                          <p:nvPr/>
                        </p:nvCxnSpPr>
                        <p:spPr>
                          <a:xfrm flipV="1">
                            <a:off x="4995336" y="1676639"/>
                            <a:ext cx="99554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BB623F7D-3796-E2E5-4CDA-4FF442D280F4}"/>
                              </a:ext>
                            </a:extLst>
                          </p:cNvPr>
                          <p:cNvCxnSpPr>
                            <a:cxnSpLocks/>
                            <a:stCxn id="185" idx="2"/>
                            <a:endCxn id="189" idx="6"/>
                          </p:cNvCxnSpPr>
                          <p:nvPr/>
                        </p:nvCxnSpPr>
                        <p:spPr>
                          <a:xfrm flipV="1">
                            <a:off x="4995335" y="1856558"/>
                            <a:ext cx="99554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C27549A3-A0CE-F0B7-A5C7-29BA8DD03DA7}"/>
                              </a:ext>
                            </a:extLst>
                          </p:cNvPr>
                          <p:cNvCxnSpPr>
                            <a:cxnSpLocks/>
                            <a:stCxn id="186" idx="2"/>
                            <a:endCxn id="190" idx="6"/>
                          </p:cNvCxnSpPr>
                          <p:nvPr/>
                        </p:nvCxnSpPr>
                        <p:spPr>
                          <a:xfrm flipV="1">
                            <a:off x="4994689" y="1496974"/>
                            <a:ext cx="99554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6" name="Group 175">
                            <a:extLst>
                              <a:ext uri="{FF2B5EF4-FFF2-40B4-BE49-F238E27FC236}">
                                <a16:creationId xmlns:a16="http://schemas.microsoft.com/office/drawing/2014/main" id="{E929ED2B-AE9C-757B-ED6E-6B0F1084FE34}"/>
                              </a:ext>
                            </a:extLst>
                          </p:cNvPr>
                          <p:cNvGrpSpPr/>
                          <p:nvPr/>
                        </p:nvGrpSpPr>
                        <p:grpSpPr>
                          <a:xfrm>
                            <a:off x="5204995" y="1424282"/>
                            <a:ext cx="146030" cy="719074"/>
                            <a:chOff x="5204995" y="1424282"/>
                            <a:chExt cx="146030" cy="719074"/>
                          </a:xfrm>
                        </p:grpSpPr>
                        <p:cxnSp>
                          <p:nvCxnSpPr>
                            <p:cNvPr id="195" name="Straight Connector 194">
                              <a:extLst>
                                <a:ext uri="{FF2B5EF4-FFF2-40B4-BE49-F238E27FC236}">
                                  <a16:creationId xmlns:a16="http://schemas.microsoft.com/office/drawing/2014/main" id="{2E2758CD-09E0-4990-A7FC-053C13C2D738}"/>
                                </a:ext>
                              </a:extLst>
                            </p:cNvPr>
                            <p:cNvCxnSpPr>
                              <a:cxnSpLocks/>
                              <a:stCxn id="198" idx="0"/>
                            </p:cNvCxnSpPr>
                            <p:nvPr/>
                          </p:nvCxnSpPr>
                          <p:spPr>
                            <a:xfrm>
                              <a:off x="5277687" y="1424282"/>
                              <a:ext cx="0" cy="7190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96" name="Oval 195">
                              <a:extLst>
                                <a:ext uri="{FF2B5EF4-FFF2-40B4-BE49-F238E27FC236}">
                                  <a16:creationId xmlns:a16="http://schemas.microsoft.com/office/drawing/2014/main" id="{F36A98A0-52C1-C696-D87D-55BE2B1F4996}"/>
                                </a:ext>
                              </a:extLst>
                            </p:cNvPr>
                            <p:cNvSpPr/>
                            <p:nvPr/>
                          </p:nvSpPr>
                          <p:spPr>
                            <a:xfrm>
                              <a:off x="5205642" y="1603947"/>
                              <a:ext cx="145383" cy="145383"/>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j-lt"/>
                                <a:ea typeface="+mn-ea"/>
                                <a:cs typeface="+mn-cs"/>
                              </a:endParaRPr>
                            </a:p>
                          </p:txBody>
                        </p:sp>
                        <p:sp>
                          <p:nvSpPr>
                            <p:cNvPr id="197" name="Oval 196">
                              <a:extLst>
                                <a:ext uri="{FF2B5EF4-FFF2-40B4-BE49-F238E27FC236}">
                                  <a16:creationId xmlns:a16="http://schemas.microsoft.com/office/drawing/2014/main" id="{D59026F8-577C-0C6A-D6D5-0D11B6E64393}"/>
                                </a:ext>
                              </a:extLst>
                            </p:cNvPr>
                            <p:cNvSpPr/>
                            <p:nvPr/>
                          </p:nvSpPr>
                          <p:spPr>
                            <a:xfrm>
                              <a:off x="5205641" y="1783866"/>
                              <a:ext cx="145383" cy="145383"/>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j-lt"/>
                                <a:ea typeface="+mn-ea"/>
                                <a:cs typeface="+mn-cs"/>
                              </a:endParaRPr>
                            </a:p>
                          </p:txBody>
                        </p:sp>
                        <p:sp>
                          <p:nvSpPr>
                            <p:cNvPr id="198" name="Oval 197">
                              <a:extLst>
                                <a:ext uri="{FF2B5EF4-FFF2-40B4-BE49-F238E27FC236}">
                                  <a16:creationId xmlns:a16="http://schemas.microsoft.com/office/drawing/2014/main" id="{967A8A82-4FE3-5455-C91D-B3AB3686B6F4}"/>
                                </a:ext>
                              </a:extLst>
                            </p:cNvPr>
                            <p:cNvSpPr/>
                            <p:nvPr/>
                          </p:nvSpPr>
                          <p:spPr>
                            <a:xfrm>
                              <a:off x="5204995" y="1424282"/>
                              <a:ext cx="145383" cy="145383"/>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j-lt"/>
                                <a:ea typeface="+mn-ea"/>
                                <a:cs typeface="+mn-cs"/>
                              </a:endParaRPr>
                            </a:p>
                          </p:txBody>
                        </p:sp>
                      </p:grpSp>
                      <p:grpSp>
                        <p:nvGrpSpPr>
                          <p:cNvPr id="177" name="Group 176">
                            <a:extLst>
                              <a:ext uri="{FF2B5EF4-FFF2-40B4-BE49-F238E27FC236}">
                                <a16:creationId xmlns:a16="http://schemas.microsoft.com/office/drawing/2014/main" id="{F569E83D-2140-FC9C-C1EA-50C8C94E1622}"/>
                              </a:ext>
                            </a:extLst>
                          </p:cNvPr>
                          <p:cNvGrpSpPr/>
                          <p:nvPr/>
                        </p:nvGrpSpPr>
                        <p:grpSpPr>
                          <a:xfrm>
                            <a:off x="5419036" y="1419988"/>
                            <a:ext cx="146030" cy="723368"/>
                            <a:chOff x="5204995" y="1424282"/>
                            <a:chExt cx="146030" cy="723368"/>
                          </a:xfrm>
                        </p:grpSpPr>
                        <p:cxnSp>
                          <p:nvCxnSpPr>
                            <p:cNvPr id="191" name="Straight Connector 190">
                              <a:extLst>
                                <a:ext uri="{FF2B5EF4-FFF2-40B4-BE49-F238E27FC236}">
                                  <a16:creationId xmlns:a16="http://schemas.microsoft.com/office/drawing/2014/main" id="{336B1E6A-4429-75C0-0AF0-D802C40D245A}"/>
                                </a:ext>
                              </a:extLst>
                            </p:cNvPr>
                            <p:cNvCxnSpPr>
                              <a:cxnSpLocks/>
                              <a:stCxn id="194" idx="0"/>
                              <a:endCxn id="204" idx="0"/>
                            </p:cNvCxnSpPr>
                            <p:nvPr/>
                          </p:nvCxnSpPr>
                          <p:spPr>
                            <a:xfrm>
                              <a:off x="5277687" y="1424282"/>
                              <a:ext cx="0" cy="72336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92" name="Oval 191">
                              <a:extLst>
                                <a:ext uri="{FF2B5EF4-FFF2-40B4-BE49-F238E27FC236}">
                                  <a16:creationId xmlns:a16="http://schemas.microsoft.com/office/drawing/2014/main" id="{C18B25D3-8BC7-8AEE-394C-F900ABEF877E}"/>
                                </a:ext>
                              </a:extLst>
                            </p:cNvPr>
                            <p:cNvSpPr/>
                            <p:nvPr/>
                          </p:nvSpPr>
                          <p:spPr>
                            <a:xfrm>
                              <a:off x="5205642" y="1603947"/>
                              <a:ext cx="145383" cy="145383"/>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j-lt"/>
                                <a:ea typeface="+mn-ea"/>
                                <a:cs typeface="+mn-cs"/>
                              </a:endParaRPr>
                            </a:p>
                          </p:txBody>
                        </p:sp>
                        <p:sp>
                          <p:nvSpPr>
                            <p:cNvPr id="193" name="Oval 192">
                              <a:extLst>
                                <a:ext uri="{FF2B5EF4-FFF2-40B4-BE49-F238E27FC236}">
                                  <a16:creationId xmlns:a16="http://schemas.microsoft.com/office/drawing/2014/main" id="{D5818DDC-4F97-D8D8-3C57-38B06E44CD50}"/>
                                </a:ext>
                              </a:extLst>
                            </p:cNvPr>
                            <p:cNvSpPr/>
                            <p:nvPr/>
                          </p:nvSpPr>
                          <p:spPr>
                            <a:xfrm>
                              <a:off x="5205641" y="1783866"/>
                              <a:ext cx="145383" cy="145383"/>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j-lt"/>
                                <a:ea typeface="+mn-ea"/>
                                <a:cs typeface="+mn-cs"/>
                              </a:endParaRPr>
                            </a:p>
                          </p:txBody>
                        </p:sp>
                        <p:sp>
                          <p:nvSpPr>
                            <p:cNvPr id="194" name="Oval 193">
                              <a:extLst>
                                <a:ext uri="{FF2B5EF4-FFF2-40B4-BE49-F238E27FC236}">
                                  <a16:creationId xmlns:a16="http://schemas.microsoft.com/office/drawing/2014/main" id="{C59C739D-D67B-1BF1-1C8F-8F2B944A1FB6}"/>
                                </a:ext>
                              </a:extLst>
                            </p:cNvPr>
                            <p:cNvSpPr/>
                            <p:nvPr/>
                          </p:nvSpPr>
                          <p:spPr>
                            <a:xfrm>
                              <a:off x="5204995" y="1424282"/>
                              <a:ext cx="145383" cy="145383"/>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j-lt"/>
                                <a:ea typeface="+mn-ea"/>
                                <a:cs typeface="+mn-cs"/>
                              </a:endParaRPr>
                            </a:p>
                          </p:txBody>
                        </p:sp>
                      </p:grpSp>
                      <p:sp>
                        <p:nvSpPr>
                          <p:cNvPr id="178" name="Oval 177">
                            <a:extLst>
                              <a:ext uri="{FF2B5EF4-FFF2-40B4-BE49-F238E27FC236}">
                                <a16:creationId xmlns:a16="http://schemas.microsoft.com/office/drawing/2014/main" id="{FF2870C9-C744-7314-2A21-2084682AE8AC}"/>
                              </a:ext>
                            </a:extLst>
                          </p:cNvPr>
                          <p:cNvSpPr/>
                          <p:nvPr/>
                        </p:nvSpPr>
                        <p:spPr>
                          <a:xfrm>
                            <a:off x="5633076" y="1599653"/>
                            <a:ext cx="145383" cy="145383"/>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rPr>
                              <a:t>…</a:t>
                            </a:r>
                          </a:p>
                        </p:txBody>
                      </p:sp>
                      <p:grpSp>
                        <p:nvGrpSpPr>
                          <p:cNvPr id="179" name="Group 178">
                            <a:extLst>
                              <a:ext uri="{FF2B5EF4-FFF2-40B4-BE49-F238E27FC236}">
                                <a16:creationId xmlns:a16="http://schemas.microsoft.com/office/drawing/2014/main" id="{A9C060B1-03A0-EB93-483B-10183B5499F5}"/>
                              </a:ext>
                            </a:extLst>
                          </p:cNvPr>
                          <p:cNvGrpSpPr/>
                          <p:nvPr/>
                        </p:nvGrpSpPr>
                        <p:grpSpPr>
                          <a:xfrm>
                            <a:off x="5844852" y="1424282"/>
                            <a:ext cx="146030" cy="719074"/>
                            <a:chOff x="5204995" y="1424282"/>
                            <a:chExt cx="146030" cy="719074"/>
                          </a:xfrm>
                        </p:grpSpPr>
                        <p:cxnSp>
                          <p:nvCxnSpPr>
                            <p:cNvPr id="187" name="Straight Connector 186">
                              <a:extLst>
                                <a:ext uri="{FF2B5EF4-FFF2-40B4-BE49-F238E27FC236}">
                                  <a16:creationId xmlns:a16="http://schemas.microsoft.com/office/drawing/2014/main" id="{BD2923EF-B26D-A423-63EA-329244DEEF3F}"/>
                                </a:ext>
                              </a:extLst>
                            </p:cNvPr>
                            <p:cNvCxnSpPr>
                              <a:cxnSpLocks/>
                              <a:stCxn id="190" idx="0"/>
                            </p:cNvCxnSpPr>
                            <p:nvPr/>
                          </p:nvCxnSpPr>
                          <p:spPr>
                            <a:xfrm>
                              <a:off x="5277687" y="1424282"/>
                              <a:ext cx="0" cy="7190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88" name="Oval 187">
                              <a:extLst>
                                <a:ext uri="{FF2B5EF4-FFF2-40B4-BE49-F238E27FC236}">
                                  <a16:creationId xmlns:a16="http://schemas.microsoft.com/office/drawing/2014/main" id="{6E1F3310-6A3A-3C21-D904-C478F15946AF}"/>
                                </a:ext>
                              </a:extLst>
                            </p:cNvPr>
                            <p:cNvSpPr/>
                            <p:nvPr/>
                          </p:nvSpPr>
                          <p:spPr>
                            <a:xfrm>
                              <a:off x="5205642" y="1603947"/>
                              <a:ext cx="145383" cy="145383"/>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j-lt"/>
                                <a:ea typeface="+mn-ea"/>
                                <a:cs typeface="+mn-cs"/>
                              </a:endParaRPr>
                            </a:p>
                          </p:txBody>
                        </p:sp>
                        <p:sp>
                          <p:nvSpPr>
                            <p:cNvPr id="189" name="Oval 188">
                              <a:extLst>
                                <a:ext uri="{FF2B5EF4-FFF2-40B4-BE49-F238E27FC236}">
                                  <a16:creationId xmlns:a16="http://schemas.microsoft.com/office/drawing/2014/main" id="{069C747E-E527-36A1-F205-305D2ED161A5}"/>
                                </a:ext>
                              </a:extLst>
                            </p:cNvPr>
                            <p:cNvSpPr/>
                            <p:nvPr/>
                          </p:nvSpPr>
                          <p:spPr>
                            <a:xfrm>
                              <a:off x="5205641" y="1783866"/>
                              <a:ext cx="145383" cy="145383"/>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j-lt"/>
                                <a:ea typeface="+mn-ea"/>
                                <a:cs typeface="+mn-cs"/>
                              </a:endParaRPr>
                            </a:p>
                          </p:txBody>
                        </p:sp>
                        <p:sp>
                          <p:nvSpPr>
                            <p:cNvPr id="190" name="Oval 189">
                              <a:extLst>
                                <a:ext uri="{FF2B5EF4-FFF2-40B4-BE49-F238E27FC236}">
                                  <a16:creationId xmlns:a16="http://schemas.microsoft.com/office/drawing/2014/main" id="{97B5DE9F-A0EB-DFDA-5F05-4185E50761FB}"/>
                                </a:ext>
                              </a:extLst>
                            </p:cNvPr>
                            <p:cNvSpPr/>
                            <p:nvPr/>
                          </p:nvSpPr>
                          <p:spPr>
                            <a:xfrm>
                              <a:off x="5204995" y="1424282"/>
                              <a:ext cx="145383" cy="145383"/>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j-lt"/>
                                <a:ea typeface="+mn-ea"/>
                                <a:cs typeface="+mn-cs"/>
                              </a:endParaRPr>
                            </a:p>
                          </p:txBody>
                        </p:sp>
                      </p:grpSp>
                      <p:grpSp>
                        <p:nvGrpSpPr>
                          <p:cNvPr id="180" name="Group 179">
                            <a:extLst>
                              <a:ext uri="{FF2B5EF4-FFF2-40B4-BE49-F238E27FC236}">
                                <a16:creationId xmlns:a16="http://schemas.microsoft.com/office/drawing/2014/main" id="{FF5CE1DC-DEC2-A7A7-D914-C2826502DA74}"/>
                              </a:ext>
                            </a:extLst>
                          </p:cNvPr>
                          <p:cNvGrpSpPr/>
                          <p:nvPr/>
                        </p:nvGrpSpPr>
                        <p:grpSpPr>
                          <a:xfrm>
                            <a:off x="4994689" y="1429152"/>
                            <a:ext cx="146030" cy="706836"/>
                            <a:chOff x="5204995" y="1424282"/>
                            <a:chExt cx="146030" cy="706836"/>
                          </a:xfrm>
                        </p:grpSpPr>
                        <p:cxnSp>
                          <p:nvCxnSpPr>
                            <p:cNvPr id="183" name="Straight Connector 182">
                              <a:extLst>
                                <a:ext uri="{FF2B5EF4-FFF2-40B4-BE49-F238E27FC236}">
                                  <a16:creationId xmlns:a16="http://schemas.microsoft.com/office/drawing/2014/main" id="{124CF17B-B9D1-903B-2C8D-F6927F6AE193}"/>
                                </a:ext>
                              </a:extLst>
                            </p:cNvPr>
                            <p:cNvCxnSpPr>
                              <a:cxnSpLocks/>
                              <a:stCxn id="186" idx="0"/>
                            </p:cNvCxnSpPr>
                            <p:nvPr/>
                          </p:nvCxnSpPr>
                          <p:spPr>
                            <a:xfrm>
                              <a:off x="5277687" y="1424282"/>
                              <a:ext cx="0" cy="70683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84" name="Oval 183">
                              <a:extLst>
                                <a:ext uri="{FF2B5EF4-FFF2-40B4-BE49-F238E27FC236}">
                                  <a16:creationId xmlns:a16="http://schemas.microsoft.com/office/drawing/2014/main" id="{95108AAE-AA4C-F4AA-8327-F3D0C274F712}"/>
                                </a:ext>
                              </a:extLst>
                            </p:cNvPr>
                            <p:cNvSpPr/>
                            <p:nvPr/>
                          </p:nvSpPr>
                          <p:spPr>
                            <a:xfrm>
                              <a:off x="5205642" y="1603947"/>
                              <a:ext cx="145383" cy="145383"/>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j-lt"/>
                                <a:ea typeface="+mn-ea"/>
                                <a:cs typeface="+mn-cs"/>
                              </a:endParaRPr>
                            </a:p>
                          </p:txBody>
                        </p:sp>
                        <p:sp>
                          <p:nvSpPr>
                            <p:cNvPr id="185" name="Oval 184">
                              <a:extLst>
                                <a:ext uri="{FF2B5EF4-FFF2-40B4-BE49-F238E27FC236}">
                                  <a16:creationId xmlns:a16="http://schemas.microsoft.com/office/drawing/2014/main" id="{E9BDE862-B95C-BAD8-E917-8DE531665692}"/>
                                </a:ext>
                              </a:extLst>
                            </p:cNvPr>
                            <p:cNvSpPr/>
                            <p:nvPr/>
                          </p:nvSpPr>
                          <p:spPr>
                            <a:xfrm>
                              <a:off x="5205641" y="1783866"/>
                              <a:ext cx="145383" cy="145383"/>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j-lt"/>
                                <a:ea typeface="+mn-ea"/>
                                <a:cs typeface="+mn-cs"/>
                              </a:endParaRPr>
                            </a:p>
                          </p:txBody>
                        </p:sp>
                        <p:sp>
                          <p:nvSpPr>
                            <p:cNvPr id="186" name="Oval 185">
                              <a:extLst>
                                <a:ext uri="{FF2B5EF4-FFF2-40B4-BE49-F238E27FC236}">
                                  <a16:creationId xmlns:a16="http://schemas.microsoft.com/office/drawing/2014/main" id="{0739E9FD-F508-456C-B50F-0E1ADCC55B39}"/>
                                </a:ext>
                              </a:extLst>
                            </p:cNvPr>
                            <p:cNvSpPr/>
                            <p:nvPr/>
                          </p:nvSpPr>
                          <p:spPr>
                            <a:xfrm>
                              <a:off x="5204995" y="1424282"/>
                              <a:ext cx="145383" cy="145383"/>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j-lt"/>
                                <a:ea typeface="+mn-ea"/>
                                <a:cs typeface="+mn-cs"/>
                              </a:endParaRPr>
                            </a:p>
                          </p:txBody>
                        </p:sp>
                      </p:grpSp>
                      <p:sp>
                        <p:nvSpPr>
                          <p:cNvPr id="181" name="Oval 180">
                            <a:extLst>
                              <a:ext uri="{FF2B5EF4-FFF2-40B4-BE49-F238E27FC236}">
                                <a16:creationId xmlns:a16="http://schemas.microsoft.com/office/drawing/2014/main" id="{A8755C7E-8F61-C76C-2F27-CDC172E38F61}"/>
                              </a:ext>
                            </a:extLst>
                          </p:cNvPr>
                          <p:cNvSpPr/>
                          <p:nvPr/>
                        </p:nvSpPr>
                        <p:spPr>
                          <a:xfrm>
                            <a:off x="5636464" y="1414865"/>
                            <a:ext cx="145383" cy="145383"/>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endParaRPr>
                          </a:p>
                        </p:txBody>
                      </p:sp>
                      <p:sp>
                        <p:nvSpPr>
                          <p:cNvPr id="182" name="Oval 181">
                            <a:extLst>
                              <a:ext uri="{FF2B5EF4-FFF2-40B4-BE49-F238E27FC236}">
                                <a16:creationId xmlns:a16="http://schemas.microsoft.com/office/drawing/2014/main" id="{72FEBFC8-F2EB-361C-B5B9-03C72A195851}"/>
                              </a:ext>
                            </a:extLst>
                          </p:cNvPr>
                          <p:cNvSpPr/>
                          <p:nvPr/>
                        </p:nvSpPr>
                        <p:spPr>
                          <a:xfrm>
                            <a:off x="5630166" y="1787487"/>
                            <a:ext cx="145383" cy="145383"/>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endParaRPr>
                          </a:p>
                        </p:txBody>
                      </p:sp>
                    </p:grpSp>
                  </p:grpSp>
                  <p:sp>
                    <p:nvSpPr>
                      <p:cNvPr id="167" name="Trapezoid 166">
                        <a:extLst>
                          <a:ext uri="{FF2B5EF4-FFF2-40B4-BE49-F238E27FC236}">
                            <a16:creationId xmlns:a16="http://schemas.microsoft.com/office/drawing/2014/main" id="{2628D0AD-3A44-4042-CD86-3C31A7A838E4}"/>
                          </a:ext>
                        </a:extLst>
                      </p:cNvPr>
                      <p:cNvSpPr/>
                      <p:nvPr/>
                    </p:nvSpPr>
                    <p:spPr>
                      <a:xfrm rot="16200000">
                        <a:off x="4534878" y="1580684"/>
                        <a:ext cx="487028" cy="162163"/>
                      </a:xfrm>
                      <a:prstGeom prst="trapezoid">
                        <a:avLst>
                          <a:gd name="adj" fmla="val 34124"/>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j-lt"/>
                          <a:ea typeface="+mn-ea"/>
                          <a:cs typeface="+mn-cs"/>
                        </a:endParaRPr>
                      </a:p>
                    </p:txBody>
                  </p:sp>
                  <p:sp>
                    <p:nvSpPr>
                      <p:cNvPr id="168" name="Rectangle 167">
                        <a:extLst>
                          <a:ext uri="{FF2B5EF4-FFF2-40B4-BE49-F238E27FC236}">
                            <a16:creationId xmlns:a16="http://schemas.microsoft.com/office/drawing/2014/main" id="{04EB38B2-A70A-7B26-434D-A57DCE8D8D7B}"/>
                          </a:ext>
                        </a:extLst>
                      </p:cNvPr>
                      <p:cNvSpPr/>
                      <p:nvPr/>
                    </p:nvSpPr>
                    <p:spPr>
                      <a:xfrm>
                        <a:off x="4961468" y="1969094"/>
                        <a:ext cx="1083732" cy="111866"/>
                      </a:xfrm>
                      <a:prstGeom prst="rect">
                        <a:avLst/>
                      </a:prstGeom>
                      <a:solidFill>
                        <a:schemeClr val="accent3">
                          <a:lumMod val="20000"/>
                          <a:lumOff val="80000"/>
                        </a:schemeClr>
                      </a:solid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j-lt"/>
                          <a:ea typeface="+mn-ea"/>
                          <a:cs typeface="+mn-cs"/>
                        </a:endParaRPr>
                      </a:p>
                    </p:txBody>
                  </p:sp>
                  <p:cxnSp>
                    <p:nvCxnSpPr>
                      <p:cNvPr id="169" name="Straight Connector 168">
                        <a:extLst>
                          <a:ext uri="{FF2B5EF4-FFF2-40B4-BE49-F238E27FC236}">
                            <a16:creationId xmlns:a16="http://schemas.microsoft.com/office/drawing/2014/main" id="{7D47312D-8307-709E-58E0-B286F1976DAD}"/>
                          </a:ext>
                        </a:extLst>
                      </p:cNvPr>
                      <p:cNvCxnSpPr>
                        <a:cxnSpLocks/>
                      </p:cNvCxnSpPr>
                      <p:nvPr/>
                    </p:nvCxnSpPr>
                    <p:spPr>
                      <a:xfrm flipV="1">
                        <a:off x="4852605" y="1560248"/>
                        <a:ext cx="10886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83947BF2-0ADF-D9B2-0585-51221B774EC8}"/>
                          </a:ext>
                        </a:extLst>
                      </p:cNvPr>
                      <p:cNvCxnSpPr>
                        <a:cxnSpLocks/>
                      </p:cNvCxnSpPr>
                      <p:nvPr/>
                    </p:nvCxnSpPr>
                    <p:spPr>
                      <a:xfrm flipV="1">
                        <a:off x="4852605" y="1763683"/>
                        <a:ext cx="10886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5" name="Rectangle 164">
                      <a:extLst>
                        <a:ext uri="{FF2B5EF4-FFF2-40B4-BE49-F238E27FC236}">
                          <a16:creationId xmlns:a16="http://schemas.microsoft.com/office/drawing/2014/main" id="{D2837DC6-D6BB-243C-7183-F89AB1078AC4}"/>
                        </a:ext>
                      </a:extLst>
                    </p:cNvPr>
                    <p:cNvSpPr/>
                    <p:nvPr/>
                  </p:nvSpPr>
                  <p:spPr>
                    <a:xfrm>
                      <a:off x="7356464" y="4319864"/>
                      <a:ext cx="1222060" cy="679246"/>
                    </a:xfrm>
                    <a:prstGeom prst="rect">
                      <a:avLst/>
                    </a:prstGeom>
                    <a:noFill/>
                    <a:ln w="158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j-lt"/>
                        <a:ea typeface="+mn-ea"/>
                        <a:cs typeface="+mn-cs"/>
                      </a:endParaRPr>
                    </a:p>
                  </p:txBody>
                </p:sp>
              </p:grpSp>
            </p:grpSp>
          </p:grpSp>
        </p:grpSp>
      </p:grpSp>
    </p:spTree>
    <p:extLst>
      <p:ext uri="{BB962C8B-B14F-4D97-AF65-F5344CB8AC3E}">
        <p14:creationId xmlns:p14="http://schemas.microsoft.com/office/powerpoint/2010/main" val="1430400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2"/>
                                        </p:tgtEl>
                                        <p:attrNameLst>
                                          <p:attrName>style.visibility</p:attrName>
                                        </p:attrNameLst>
                                      </p:cBhvr>
                                      <p:to>
                                        <p:strVal val="visible"/>
                                      </p:to>
                                    </p:set>
                                    <p:animEffect transition="in" filter="fade">
                                      <p:cBhvr>
                                        <p:cTn id="7" dur="500"/>
                                        <p:tgtEl>
                                          <p:spTgt spid="142"/>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5"/>
                                        </p:tgtEl>
                                        <p:attrNameLst>
                                          <p:attrName>style.visibility</p:attrName>
                                        </p:attrNameLst>
                                      </p:cBhvr>
                                      <p:to>
                                        <p:strVal val="visible"/>
                                      </p:to>
                                    </p:set>
                                    <p:animEffect transition="in" filter="fade">
                                      <p:cBhvr>
                                        <p:cTn id="15" dur="500"/>
                                        <p:tgtEl>
                                          <p:spTgt spid="145"/>
                                        </p:tgtEl>
                                      </p:cBhvr>
                                    </p:animEffect>
                                  </p:childTnLst>
                                </p:cTn>
                              </p:par>
                              <p:par>
                                <p:cTn id="16" presetID="10" presetClass="entr" presetSubtype="0" fill="hold" nodeType="withEffect">
                                  <p:stCondLst>
                                    <p:cond delay="0"/>
                                  </p:stCondLst>
                                  <p:childTnLst>
                                    <p:set>
                                      <p:cBhvr>
                                        <p:cTn id="17" dur="1" fill="hold">
                                          <p:stCondLst>
                                            <p:cond delay="0"/>
                                          </p:stCondLst>
                                        </p:cTn>
                                        <p:tgtEl>
                                          <p:spTgt spid="148"/>
                                        </p:tgtEl>
                                        <p:attrNameLst>
                                          <p:attrName>style.visibility</p:attrName>
                                        </p:attrNameLst>
                                      </p:cBhvr>
                                      <p:to>
                                        <p:strVal val="visible"/>
                                      </p:to>
                                    </p:set>
                                    <p:animEffect transition="in" filter="fade">
                                      <p:cBhvr>
                                        <p:cTn id="18" dur="500"/>
                                        <p:tgtEl>
                                          <p:spTgt spid="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Focus: Processing-using-DRAM</a:t>
            </a:r>
          </a:p>
        </p:txBody>
      </p:sp>
      <p:sp>
        <p:nvSpPr>
          <p:cNvPr id="3" name="Content Placeholder 2"/>
          <p:cNvSpPr>
            <a:spLocks noGrp="1"/>
          </p:cNvSpPr>
          <p:nvPr>
            <p:ph idx="1"/>
          </p:nvPr>
        </p:nvSpPr>
        <p:spPr/>
        <p:txBody>
          <a:bodyPr/>
          <a:lstStyle/>
          <a:p>
            <a:r>
              <a:rPr lang="en-US" sz="2800" dirty="0">
                <a:latin typeface="+mj-lt"/>
              </a:rPr>
              <a:t>We can natively support </a:t>
            </a:r>
            <a:endParaRPr lang="en-US" sz="2800" dirty="0">
              <a:solidFill>
                <a:srgbClr val="0000FF"/>
              </a:solidFill>
              <a:latin typeface="+mj-lt"/>
            </a:endParaRPr>
          </a:p>
          <a:p>
            <a:pPr lvl="2"/>
            <a:r>
              <a:rPr lang="en-US" dirty="0">
                <a:solidFill>
                  <a:srgbClr val="0000FF"/>
                </a:solidFill>
                <a:latin typeface="+mj-lt"/>
              </a:rPr>
              <a:t>Bulk bitwise COPY and INIT/ZERO</a:t>
            </a:r>
          </a:p>
          <a:p>
            <a:pPr lvl="2"/>
            <a:r>
              <a:rPr lang="en-US" dirty="0">
                <a:solidFill>
                  <a:srgbClr val="0000FF"/>
                </a:solidFill>
                <a:latin typeface="+mj-lt"/>
              </a:rPr>
              <a:t>Bulk bitwise AND, OR, NOT, MAJ, NOR, NAND</a:t>
            </a:r>
          </a:p>
          <a:p>
            <a:pPr lvl="2"/>
            <a:r>
              <a:rPr lang="en-US" dirty="0">
                <a:solidFill>
                  <a:srgbClr val="0000FF"/>
                </a:solidFill>
                <a:latin typeface="+mj-lt"/>
              </a:rPr>
              <a:t>True Random Number Generation; Physical Unclonable Functions</a:t>
            </a:r>
          </a:p>
          <a:p>
            <a:pPr lvl="2"/>
            <a:r>
              <a:rPr lang="en-US" dirty="0">
                <a:solidFill>
                  <a:srgbClr val="0000FF"/>
                </a:solidFill>
                <a:latin typeface="+mj-lt"/>
              </a:rPr>
              <a:t>More complex computation using Lookup Tables</a:t>
            </a:r>
          </a:p>
          <a:p>
            <a:r>
              <a:rPr lang="en-US" sz="2800" dirty="0">
                <a:latin typeface="+mj-lt"/>
              </a:rPr>
              <a:t>At low cost</a:t>
            </a:r>
          </a:p>
          <a:p>
            <a:r>
              <a:rPr lang="en-US" sz="2800" dirty="0">
                <a:solidFill>
                  <a:srgbClr val="0000FF"/>
                </a:solidFill>
                <a:latin typeface="+mj-lt"/>
              </a:rPr>
              <a:t>Using analog computation capability of DRAM</a:t>
            </a:r>
          </a:p>
          <a:p>
            <a:pPr lvl="2"/>
            <a:r>
              <a:rPr lang="en-US" dirty="0">
                <a:solidFill>
                  <a:srgbClr val="0000FF"/>
                </a:solidFill>
                <a:latin typeface="+mj-lt"/>
              </a:rPr>
              <a:t>Idea: activating (multiple) rows performs computation</a:t>
            </a:r>
          </a:p>
          <a:p>
            <a:pPr lvl="3"/>
            <a:r>
              <a:rPr lang="en-US" dirty="0">
                <a:solidFill>
                  <a:srgbClr val="0000FF"/>
                </a:solidFill>
                <a:latin typeface="+mj-lt"/>
              </a:rPr>
              <a:t>Even in commodity off-the-shelf DRAM chips!</a:t>
            </a:r>
            <a:endParaRPr lang="en-US" sz="1800" dirty="0">
              <a:solidFill>
                <a:srgbClr val="FF0000"/>
              </a:solidFill>
              <a:latin typeface="+mj-lt"/>
            </a:endParaRPr>
          </a:p>
          <a:p>
            <a:r>
              <a:rPr lang="en-US" sz="2800" dirty="0">
                <a:solidFill>
                  <a:srgbClr val="FF0000"/>
                </a:solidFill>
                <a:latin typeface="+mj-lt"/>
              </a:rPr>
              <a:t>30X-257X performance and energy improvements</a:t>
            </a:r>
          </a:p>
          <a:p>
            <a:pPr marL="353400" lvl="2"/>
            <a:r>
              <a:rPr lang="en-US" sz="1300" kern="1200" dirty="0" err="1">
                <a:solidFill>
                  <a:srgbClr val="000000"/>
                </a:solidFill>
                <a:latin typeface="+mj-lt"/>
              </a:rPr>
              <a:t>Seshadri</a:t>
            </a:r>
            <a:r>
              <a:rPr lang="en-US" sz="1300" kern="1200" dirty="0" err="1">
                <a:solidFill>
                  <a:srgbClr val="0000FF"/>
                </a:solidFill>
                <a:latin typeface="+mj-lt"/>
              </a:rPr>
              <a:t>+“</a:t>
            </a:r>
            <a:r>
              <a:rPr lang="en-US" altLang="ja-JP" sz="1300" kern="1200" dirty="0" err="1">
                <a:solidFill>
                  <a:srgbClr val="0000FF"/>
                </a:solidFill>
                <a:latin typeface="+mj-lt"/>
                <a:ea typeface="ＭＳ Ｐゴシック" panose="020B0600070205080204" pitchFamily="34" charset="-128"/>
              </a:rPr>
              <a:t>RowClone</a:t>
            </a:r>
            <a:r>
              <a:rPr lang="en-US" altLang="ja-JP" sz="1300" kern="1200" dirty="0">
                <a:solidFill>
                  <a:srgbClr val="0000FF"/>
                </a:solidFill>
                <a:latin typeface="+mj-lt"/>
                <a:ea typeface="ＭＳ Ｐゴシック" panose="020B0600070205080204" pitchFamily="34" charset="-128"/>
              </a:rPr>
              <a:t>: Fast and Efficient In-DRAM Copy and Initialization of Bulk Data,</a:t>
            </a:r>
            <a:r>
              <a:rPr lang="en-US" sz="1300" kern="1200" dirty="0">
                <a:solidFill>
                  <a:srgbClr val="0000FF"/>
                </a:solidFill>
                <a:latin typeface="+mj-lt"/>
              </a:rPr>
              <a:t>”</a:t>
            </a:r>
            <a:r>
              <a:rPr lang="en-US" altLang="ja-JP" sz="1300" kern="1200" dirty="0">
                <a:solidFill>
                  <a:srgbClr val="0000FF"/>
                </a:solidFill>
                <a:latin typeface="+mj-lt"/>
                <a:ea typeface="ＭＳ Ｐゴシック" panose="020B0600070205080204" pitchFamily="34" charset="-128"/>
              </a:rPr>
              <a:t> </a:t>
            </a:r>
            <a:r>
              <a:rPr lang="en-US" altLang="ja-JP" sz="1300" kern="1200" dirty="0">
                <a:solidFill>
                  <a:srgbClr val="000000"/>
                </a:solidFill>
                <a:latin typeface="+mj-lt"/>
                <a:ea typeface="ＭＳ Ｐゴシック" panose="020B0600070205080204" pitchFamily="34" charset="-128"/>
              </a:rPr>
              <a:t>MICRO 2013.</a:t>
            </a:r>
            <a:endParaRPr lang="en-US" altLang="ja-JP" sz="1300" dirty="0">
              <a:solidFill>
                <a:srgbClr val="000000"/>
              </a:solidFill>
              <a:latin typeface="+mj-lt"/>
            </a:endParaRPr>
          </a:p>
          <a:p>
            <a:pPr marL="353400" lvl="2"/>
            <a:r>
              <a:rPr lang="en-US" sz="1300" kern="1200" dirty="0">
                <a:solidFill>
                  <a:srgbClr val="000000"/>
                </a:solidFill>
                <a:latin typeface="+mj-lt"/>
              </a:rPr>
              <a:t>Seshadri+, “</a:t>
            </a:r>
            <a:r>
              <a:rPr lang="en-US" sz="1300" kern="1200" dirty="0">
                <a:solidFill>
                  <a:srgbClr val="0000FF"/>
                </a:solidFill>
                <a:latin typeface="+mj-lt"/>
              </a:rPr>
              <a:t>Fast Bulk Bitwise AND and OR in DRAM</a:t>
            </a:r>
            <a:r>
              <a:rPr lang="en-US" sz="1300" kern="1200" dirty="0">
                <a:solidFill>
                  <a:srgbClr val="000000"/>
                </a:solidFill>
                <a:latin typeface="+mj-lt"/>
              </a:rPr>
              <a:t>”, IEEE CAL 2015.</a:t>
            </a:r>
          </a:p>
          <a:p>
            <a:pPr marL="353400" lvl="2"/>
            <a:r>
              <a:rPr lang="en-US" sz="1300" dirty="0">
                <a:latin typeface="+mj-lt"/>
              </a:rPr>
              <a:t>Seshadri+, “</a:t>
            </a:r>
            <a:r>
              <a:rPr lang="en-US" sz="1300" dirty="0">
                <a:solidFill>
                  <a:srgbClr val="0000FF"/>
                </a:solidFill>
                <a:latin typeface="+mj-lt"/>
              </a:rPr>
              <a:t>Ambit: In-Memory Accelerator for Bulk Bitwise Operations Using Commodity DRAM Technology</a:t>
            </a:r>
            <a:r>
              <a:rPr lang="en-US" sz="1300" dirty="0">
                <a:latin typeface="+mj-lt"/>
              </a:rPr>
              <a:t>,” MICRO 2017.</a:t>
            </a:r>
          </a:p>
          <a:p>
            <a:pPr marL="353400" lvl="2"/>
            <a:r>
              <a:rPr lang="en-US" sz="1300" dirty="0" err="1">
                <a:latin typeface="+mj-lt"/>
              </a:rPr>
              <a:t>Hajinazar</a:t>
            </a:r>
            <a:r>
              <a:rPr lang="en-US" sz="1300" dirty="0">
                <a:latin typeface="+mj-lt"/>
              </a:rPr>
              <a:t>+, “</a:t>
            </a:r>
            <a:r>
              <a:rPr lang="en-US" sz="1300" dirty="0">
                <a:solidFill>
                  <a:srgbClr val="0000FF"/>
                </a:solidFill>
                <a:latin typeface="+mj-lt"/>
              </a:rPr>
              <a:t>SIMDRAM: A Framework for Bit-Serial SIMD Processing using DRAM</a:t>
            </a:r>
            <a:r>
              <a:rPr lang="en-US" sz="1300" dirty="0">
                <a:latin typeface="+mj-lt"/>
              </a:rPr>
              <a:t>,” ASPLOS 2021.</a:t>
            </a:r>
          </a:p>
          <a:p>
            <a:pPr marL="353400" lvl="2"/>
            <a:r>
              <a:rPr lang="en-US" sz="1300" dirty="0">
                <a:latin typeface="+mj-lt"/>
              </a:rPr>
              <a:t>Oliveira+, “</a:t>
            </a:r>
            <a:r>
              <a:rPr lang="en-US" sz="1300" dirty="0">
                <a:solidFill>
                  <a:srgbClr val="0000FF"/>
                </a:solidFill>
                <a:latin typeface="+mj-lt"/>
              </a:rPr>
              <a:t>MIMDRAM: An End-to-End Processing-Using-DRAM System for High-Throughput, Energy-Efficient and Programmer-Transparent  Multiple-Instruction Multiple-Data Processing</a:t>
            </a:r>
            <a:r>
              <a:rPr lang="en-US" sz="1300" dirty="0">
                <a:latin typeface="+mj-lt"/>
              </a:rPr>
              <a:t>,” HPCA 2024.</a:t>
            </a:r>
          </a:p>
          <a:p>
            <a:pPr lvl="1"/>
            <a:endParaRPr lang="en-US" sz="2000" dirty="0">
              <a:latin typeface="+mj-lt"/>
            </a:endParaRPr>
          </a:p>
          <a:p>
            <a:endParaRPr lang="en-US" dirty="0">
              <a:latin typeface="+mj-lt"/>
            </a:endParaRPr>
          </a:p>
          <a:p>
            <a:endParaRPr lang="en-US" dirty="0">
              <a:latin typeface="+mj-lt"/>
            </a:endParaRPr>
          </a:p>
        </p:txBody>
      </p:sp>
    </p:spTree>
    <p:extLst>
      <p:ext uri="{BB962C8B-B14F-4D97-AF65-F5344CB8AC3E}">
        <p14:creationId xmlns:p14="http://schemas.microsoft.com/office/powerpoint/2010/main" val="3810423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5EB39-01C6-0F71-D491-6F707CF6D320}"/>
            </a:ext>
          </a:extLst>
        </p:cNvPr>
        <p:cNvGrpSpPr/>
        <p:nvPr/>
      </p:nvGrpSpPr>
      <p:grpSpPr>
        <a:xfrm>
          <a:off x="0" y="0"/>
          <a:ext cx="0" cy="0"/>
          <a:chOff x="0" y="0"/>
          <a:chExt cx="0" cy="0"/>
        </a:xfrm>
      </p:grpSpPr>
      <p:grpSp>
        <p:nvGrpSpPr>
          <p:cNvPr id="27" name="Grup 26">
            <a:extLst>
              <a:ext uri="{FF2B5EF4-FFF2-40B4-BE49-F238E27FC236}">
                <a16:creationId xmlns:a16="http://schemas.microsoft.com/office/drawing/2014/main" id="{29C25E54-2DD9-1560-2C20-3DAFF553C6AE}"/>
              </a:ext>
            </a:extLst>
          </p:cNvPr>
          <p:cNvGrpSpPr/>
          <p:nvPr/>
        </p:nvGrpSpPr>
        <p:grpSpPr>
          <a:xfrm>
            <a:off x="5351809" y="3010833"/>
            <a:ext cx="3430031" cy="2724110"/>
            <a:chOff x="5351809" y="3010833"/>
            <a:chExt cx="3430031" cy="2724110"/>
          </a:xfrm>
        </p:grpSpPr>
        <p:cxnSp>
          <p:nvCxnSpPr>
            <p:cNvPr id="40" name="Düz Bağlayıcı 226">
              <a:extLst>
                <a:ext uri="{FF2B5EF4-FFF2-40B4-BE49-F238E27FC236}">
                  <a16:creationId xmlns:a16="http://schemas.microsoft.com/office/drawing/2014/main" id="{AFFA44BE-CF64-503C-6508-8C76C5CEBD3F}"/>
                </a:ext>
              </a:extLst>
            </p:cNvPr>
            <p:cNvCxnSpPr>
              <a:cxnSpLocks/>
            </p:cNvCxnSpPr>
            <p:nvPr/>
          </p:nvCxnSpPr>
          <p:spPr>
            <a:xfrm flipV="1">
              <a:off x="5351809" y="3038507"/>
              <a:ext cx="747183" cy="566993"/>
            </a:xfrm>
            <a:prstGeom prst="line">
              <a:avLst/>
            </a:prstGeom>
            <a:ln w="38100">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41" name="Düz Bağlayıcı 226">
              <a:extLst>
                <a:ext uri="{FF2B5EF4-FFF2-40B4-BE49-F238E27FC236}">
                  <a16:creationId xmlns:a16="http://schemas.microsoft.com/office/drawing/2014/main" id="{1D45EF40-FA61-019F-3DAB-BA6DAC09002A}"/>
                </a:ext>
              </a:extLst>
            </p:cNvPr>
            <p:cNvCxnSpPr>
              <a:cxnSpLocks/>
              <a:stCxn id="19" idx="3"/>
            </p:cNvCxnSpPr>
            <p:nvPr/>
          </p:nvCxnSpPr>
          <p:spPr>
            <a:xfrm>
              <a:off x="5371294" y="4385962"/>
              <a:ext cx="706970" cy="1331168"/>
            </a:xfrm>
            <a:prstGeom prst="line">
              <a:avLst/>
            </a:prstGeom>
            <a:ln w="38100">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
          <p:nvSpPr>
            <p:cNvPr id="130" name="Dikdörtgen 251">
              <a:extLst>
                <a:ext uri="{FF2B5EF4-FFF2-40B4-BE49-F238E27FC236}">
                  <a16:creationId xmlns:a16="http://schemas.microsoft.com/office/drawing/2014/main" id="{289CDA20-C14A-C084-2296-DCD2597B27FA}"/>
                </a:ext>
              </a:extLst>
            </p:cNvPr>
            <p:cNvSpPr/>
            <p:nvPr/>
          </p:nvSpPr>
          <p:spPr>
            <a:xfrm>
              <a:off x="6025291" y="3010833"/>
              <a:ext cx="2756549" cy="2724110"/>
            </a:xfrm>
            <a:prstGeom prst="roundRect">
              <a:avLst>
                <a:gd name="adj" fmla="val 4605"/>
              </a:avLst>
            </a:prstGeom>
            <a:solidFill>
              <a:schemeClr val="bg1"/>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lumMod val="50000"/>
                    <a:lumOff val="50000"/>
                  </a:schemeClr>
                </a:solidFill>
                <a:latin typeface="Aptos Display" panose="020B0004020202020204" pitchFamily="34" charset="0"/>
                <a:ea typeface="Cambria" panose="02040503050406030204" pitchFamily="18" charset="0"/>
                <a:cs typeface="Cascadia Mono" panose="020B0609020000020004" pitchFamily="49" charset="0"/>
              </a:endParaRPr>
            </a:p>
          </p:txBody>
        </p:sp>
        <p:cxnSp>
          <p:nvCxnSpPr>
            <p:cNvPr id="156" name="Düz Bağlayıcı 440">
              <a:extLst>
                <a:ext uri="{FF2B5EF4-FFF2-40B4-BE49-F238E27FC236}">
                  <a16:creationId xmlns:a16="http://schemas.microsoft.com/office/drawing/2014/main" id="{C3AB1CF8-21E5-FF93-42FB-5F9539FEAF1C}"/>
                </a:ext>
              </a:extLst>
            </p:cNvPr>
            <p:cNvCxnSpPr>
              <a:cxnSpLocks/>
            </p:cNvCxnSpPr>
            <p:nvPr/>
          </p:nvCxnSpPr>
          <p:spPr>
            <a:xfrm>
              <a:off x="7155961" y="3854149"/>
              <a:ext cx="45" cy="58625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57" name="Düz Bağlayıcı 440">
              <a:extLst>
                <a:ext uri="{FF2B5EF4-FFF2-40B4-BE49-F238E27FC236}">
                  <a16:creationId xmlns:a16="http://schemas.microsoft.com/office/drawing/2014/main" id="{E79F1FE1-F4FD-9148-DE18-DF11AF1DDA23}"/>
                </a:ext>
              </a:extLst>
            </p:cNvPr>
            <p:cNvCxnSpPr>
              <a:cxnSpLocks/>
            </p:cNvCxnSpPr>
            <p:nvPr/>
          </p:nvCxnSpPr>
          <p:spPr>
            <a:xfrm>
              <a:off x="8154518" y="3854149"/>
              <a:ext cx="45" cy="58625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59" name="Düz Bağlayıcı 440">
              <a:extLst>
                <a:ext uri="{FF2B5EF4-FFF2-40B4-BE49-F238E27FC236}">
                  <a16:creationId xmlns:a16="http://schemas.microsoft.com/office/drawing/2014/main" id="{6A710DDD-9393-190E-71B4-0AA7C7BC7337}"/>
                </a:ext>
              </a:extLst>
            </p:cNvPr>
            <p:cNvCxnSpPr>
              <a:cxnSpLocks/>
            </p:cNvCxnSpPr>
            <p:nvPr/>
          </p:nvCxnSpPr>
          <p:spPr>
            <a:xfrm>
              <a:off x="6656660" y="3696257"/>
              <a:ext cx="0" cy="32946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60" name="Düz Bağlayıcı 440">
              <a:extLst>
                <a:ext uri="{FF2B5EF4-FFF2-40B4-BE49-F238E27FC236}">
                  <a16:creationId xmlns:a16="http://schemas.microsoft.com/office/drawing/2014/main" id="{C02C7609-DF3B-A4DE-5B70-AF19E9D64FB4}"/>
                </a:ext>
              </a:extLst>
            </p:cNvPr>
            <p:cNvCxnSpPr>
              <a:cxnSpLocks/>
            </p:cNvCxnSpPr>
            <p:nvPr/>
          </p:nvCxnSpPr>
          <p:spPr>
            <a:xfrm>
              <a:off x="7155961" y="3696257"/>
              <a:ext cx="0" cy="32946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61" name="Düz Bağlayıcı 440">
              <a:extLst>
                <a:ext uri="{FF2B5EF4-FFF2-40B4-BE49-F238E27FC236}">
                  <a16:creationId xmlns:a16="http://schemas.microsoft.com/office/drawing/2014/main" id="{8538080C-5929-12F6-87E2-7B0E0A7FE9F5}"/>
                </a:ext>
              </a:extLst>
            </p:cNvPr>
            <p:cNvCxnSpPr>
              <a:cxnSpLocks/>
            </p:cNvCxnSpPr>
            <p:nvPr/>
          </p:nvCxnSpPr>
          <p:spPr>
            <a:xfrm>
              <a:off x="7655261" y="3696257"/>
              <a:ext cx="0" cy="32946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62" name="Düz Bağlayıcı 440">
              <a:extLst>
                <a:ext uri="{FF2B5EF4-FFF2-40B4-BE49-F238E27FC236}">
                  <a16:creationId xmlns:a16="http://schemas.microsoft.com/office/drawing/2014/main" id="{2F1F175E-9B55-3150-2135-2ECB4C0B26A4}"/>
                </a:ext>
              </a:extLst>
            </p:cNvPr>
            <p:cNvCxnSpPr>
              <a:cxnSpLocks/>
            </p:cNvCxnSpPr>
            <p:nvPr/>
          </p:nvCxnSpPr>
          <p:spPr>
            <a:xfrm>
              <a:off x="8154951" y="3696257"/>
              <a:ext cx="0" cy="32946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66" name="Düz Bağlayıcı 440">
              <a:extLst>
                <a:ext uri="{FF2B5EF4-FFF2-40B4-BE49-F238E27FC236}">
                  <a16:creationId xmlns:a16="http://schemas.microsoft.com/office/drawing/2014/main" id="{1AE7E74D-8739-C1E2-0834-89B49CAD49A2}"/>
                </a:ext>
              </a:extLst>
            </p:cNvPr>
            <p:cNvCxnSpPr>
              <a:cxnSpLocks/>
            </p:cNvCxnSpPr>
            <p:nvPr/>
          </p:nvCxnSpPr>
          <p:spPr>
            <a:xfrm>
              <a:off x="6232747" y="4014659"/>
              <a:ext cx="2393127" cy="0"/>
            </a:xfrm>
            <a:prstGeom prst="line">
              <a:avLst/>
            </a:prstGeom>
            <a:ln w="38100" cap="rnd">
              <a:solidFill>
                <a:srgbClr val="2F5597"/>
              </a:solidFill>
              <a:prstDash val="solid"/>
            </a:ln>
          </p:spPr>
          <p:style>
            <a:lnRef idx="1">
              <a:schemeClr val="accent1"/>
            </a:lnRef>
            <a:fillRef idx="0">
              <a:schemeClr val="accent1"/>
            </a:fillRef>
            <a:effectRef idx="0">
              <a:schemeClr val="accent1"/>
            </a:effectRef>
            <a:fontRef idx="minor">
              <a:schemeClr val="tx1"/>
            </a:fontRef>
          </p:style>
        </p:cxnSp>
        <p:sp>
          <p:nvSpPr>
            <p:cNvPr id="179" name="Oval 178">
              <a:extLst>
                <a:ext uri="{FF2B5EF4-FFF2-40B4-BE49-F238E27FC236}">
                  <a16:creationId xmlns:a16="http://schemas.microsoft.com/office/drawing/2014/main" id="{256798A9-B1B7-CD97-BB30-BC715741C568}"/>
                </a:ext>
              </a:extLst>
            </p:cNvPr>
            <p:cNvSpPr/>
            <p:nvPr/>
          </p:nvSpPr>
          <p:spPr>
            <a:xfrm>
              <a:off x="6490565" y="3849926"/>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Aptos Display" panose="020B0004020202020204" pitchFamily="34" charset="0"/>
                <a:ea typeface="Cambria" panose="02040503050406030204" pitchFamily="18" charset="0"/>
              </a:endParaRPr>
            </a:p>
          </p:txBody>
        </p:sp>
        <p:sp>
          <p:nvSpPr>
            <p:cNvPr id="180" name="Oval 179">
              <a:extLst>
                <a:ext uri="{FF2B5EF4-FFF2-40B4-BE49-F238E27FC236}">
                  <a16:creationId xmlns:a16="http://schemas.microsoft.com/office/drawing/2014/main" id="{72500B71-18CC-E4C5-18E9-2F0267015A87}"/>
                </a:ext>
              </a:extLst>
            </p:cNvPr>
            <p:cNvSpPr/>
            <p:nvPr/>
          </p:nvSpPr>
          <p:spPr>
            <a:xfrm>
              <a:off x="6989864" y="3849926"/>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Aptos Display" panose="020B0004020202020204" pitchFamily="34" charset="0"/>
                <a:ea typeface="Cambria" panose="02040503050406030204" pitchFamily="18" charset="0"/>
              </a:endParaRPr>
            </a:p>
          </p:txBody>
        </p:sp>
        <p:sp>
          <p:nvSpPr>
            <p:cNvPr id="181" name="Oval 180">
              <a:extLst>
                <a:ext uri="{FF2B5EF4-FFF2-40B4-BE49-F238E27FC236}">
                  <a16:creationId xmlns:a16="http://schemas.microsoft.com/office/drawing/2014/main" id="{59CE01F7-A9E4-675E-7DB4-947AD3FBB143}"/>
                </a:ext>
              </a:extLst>
            </p:cNvPr>
            <p:cNvSpPr/>
            <p:nvPr/>
          </p:nvSpPr>
          <p:spPr>
            <a:xfrm>
              <a:off x="7489164" y="3849926"/>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Aptos Display" panose="020B0004020202020204" pitchFamily="34" charset="0"/>
                <a:ea typeface="Cambria" panose="02040503050406030204" pitchFamily="18" charset="0"/>
              </a:endParaRPr>
            </a:p>
          </p:txBody>
        </p:sp>
        <p:sp>
          <p:nvSpPr>
            <p:cNvPr id="182" name="Oval 181">
              <a:extLst>
                <a:ext uri="{FF2B5EF4-FFF2-40B4-BE49-F238E27FC236}">
                  <a16:creationId xmlns:a16="http://schemas.microsoft.com/office/drawing/2014/main" id="{02CC4E22-B547-1668-9CF5-21B8B9E95266}"/>
                </a:ext>
              </a:extLst>
            </p:cNvPr>
            <p:cNvSpPr/>
            <p:nvPr/>
          </p:nvSpPr>
          <p:spPr>
            <a:xfrm>
              <a:off x="7988855" y="3849926"/>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Aptos Display" panose="020B0004020202020204" pitchFamily="34" charset="0"/>
                <a:ea typeface="Cambria" panose="02040503050406030204" pitchFamily="18" charset="0"/>
              </a:endParaRPr>
            </a:p>
          </p:txBody>
        </p:sp>
        <p:cxnSp>
          <p:nvCxnSpPr>
            <p:cNvPr id="185" name="Düz Bağlayıcı 440">
              <a:extLst>
                <a:ext uri="{FF2B5EF4-FFF2-40B4-BE49-F238E27FC236}">
                  <a16:creationId xmlns:a16="http://schemas.microsoft.com/office/drawing/2014/main" id="{210E4D6E-6BDD-D260-92F2-4B9E707F00E6}"/>
                </a:ext>
              </a:extLst>
            </p:cNvPr>
            <p:cNvCxnSpPr>
              <a:cxnSpLocks/>
            </p:cNvCxnSpPr>
            <p:nvPr/>
          </p:nvCxnSpPr>
          <p:spPr>
            <a:xfrm>
              <a:off x="6656660" y="3357921"/>
              <a:ext cx="0" cy="32946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86" name="Düz Bağlayıcı 440">
              <a:extLst>
                <a:ext uri="{FF2B5EF4-FFF2-40B4-BE49-F238E27FC236}">
                  <a16:creationId xmlns:a16="http://schemas.microsoft.com/office/drawing/2014/main" id="{177B7F5C-5318-757B-FEAD-4C0FF42031E8}"/>
                </a:ext>
              </a:extLst>
            </p:cNvPr>
            <p:cNvCxnSpPr>
              <a:cxnSpLocks/>
            </p:cNvCxnSpPr>
            <p:nvPr/>
          </p:nvCxnSpPr>
          <p:spPr>
            <a:xfrm>
              <a:off x="7155961" y="3357921"/>
              <a:ext cx="0" cy="32946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87" name="Düz Bağlayıcı 440">
              <a:extLst>
                <a:ext uri="{FF2B5EF4-FFF2-40B4-BE49-F238E27FC236}">
                  <a16:creationId xmlns:a16="http://schemas.microsoft.com/office/drawing/2014/main" id="{2F3A22EF-5110-1925-EF3F-C91C522A6F1E}"/>
                </a:ext>
              </a:extLst>
            </p:cNvPr>
            <p:cNvCxnSpPr>
              <a:cxnSpLocks/>
            </p:cNvCxnSpPr>
            <p:nvPr/>
          </p:nvCxnSpPr>
          <p:spPr>
            <a:xfrm>
              <a:off x="7655261" y="3357921"/>
              <a:ext cx="0" cy="32946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88" name="Düz Bağlayıcı 440">
              <a:extLst>
                <a:ext uri="{FF2B5EF4-FFF2-40B4-BE49-F238E27FC236}">
                  <a16:creationId xmlns:a16="http://schemas.microsoft.com/office/drawing/2014/main" id="{CD56B970-8717-3F83-E595-16A516F02782}"/>
                </a:ext>
              </a:extLst>
            </p:cNvPr>
            <p:cNvCxnSpPr>
              <a:cxnSpLocks/>
            </p:cNvCxnSpPr>
            <p:nvPr/>
          </p:nvCxnSpPr>
          <p:spPr>
            <a:xfrm>
              <a:off x="8154951" y="3357921"/>
              <a:ext cx="0" cy="32946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89" name="Düz Bağlayıcı 440">
              <a:extLst>
                <a:ext uri="{FF2B5EF4-FFF2-40B4-BE49-F238E27FC236}">
                  <a16:creationId xmlns:a16="http://schemas.microsoft.com/office/drawing/2014/main" id="{F5CEC4C7-F3C4-DB40-9A34-FD0E5D54FA56}"/>
                </a:ext>
              </a:extLst>
            </p:cNvPr>
            <p:cNvCxnSpPr>
              <a:cxnSpLocks/>
            </p:cNvCxnSpPr>
            <p:nvPr/>
          </p:nvCxnSpPr>
          <p:spPr>
            <a:xfrm>
              <a:off x="6232747" y="3605504"/>
              <a:ext cx="2393127" cy="0"/>
            </a:xfrm>
            <a:prstGeom prst="line">
              <a:avLst/>
            </a:prstGeom>
            <a:ln w="38100" cap="rnd">
              <a:solidFill>
                <a:srgbClr val="2F5597"/>
              </a:solidFill>
              <a:prstDash val="solid"/>
            </a:ln>
          </p:spPr>
          <p:style>
            <a:lnRef idx="1">
              <a:schemeClr val="accent1"/>
            </a:lnRef>
            <a:fillRef idx="0">
              <a:schemeClr val="accent1"/>
            </a:fillRef>
            <a:effectRef idx="0">
              <a:schemeClr val="accent1"/>
            </a:effectRef>
            <a:fontRef idx="minor">
              <a:schemeClr val="tx1"/>
            </a:fontRef>
          </p:style>
        </p:cxnSp>
        <p:sp>
          <p:nvSpPr>
            <p:cNvPr id="194" name="Oval 193">
              <a:extLst>
                <a:ext uri="{FF2B5EF4-FFF2-40B4-BE49-F238E27FC236}">
                  <a16:creationId xmlns:a16="http://schemas.microsoft.com/office/drawing/2014/main" id="{9B8D78B1-47B8-4B47-7E7F-F3F1D3AC8E2C}"/>
                </a:ext>
              </a:extLst>
            </p:cNvPr>
            <p:cNvSpPr/>
            <p:nvPr/>
          </p:nvSpPr>
          <p:spPr>
            <a:xfrm>
              <a:off x="6490565" y="3440772"/>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Aptos Display" panose="020B0004020202020204" pitchFamily="34" charset="0"/>
                <a:ea typeface="Cambria" panose="02040503050406030204" pitchFamily="18" charset="0"/>
              </a:endParaRPr>
            </a:p>
          </p:txBody>
        </p:sp>
        <p:sp>
          <p:nvSpPr>
            <p:cNvPr id="195" name="Oval 194">
              <a:extLst>
                <a:ext uri="{FF2B5EF4-FFF2-40B4-BE49-F238E27FC236}">
                  <a16:creationId xmlns:a16="http://schemas.microsoft.com/office/drawing/2014/main" id="{EB3F5F2B-FFF5-A45D-25FF-1FD063758E7A}"/>
                </a:ext>
              </a:extLst>
            </p:cNvPr>
            <p:cNvSpPr/>
            <p:nvPr/>
          </p:nvSpPr>
          <p:spPr>
            <a:xfrm>
              <a:off x="6989864" y="3440772"/>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Aptos Display" panose="020B0004020202020204" pitchFamily="34" charset="0"/>
                <a:ea typeface="Cambria" panose="02040503050406030204" pitchFamily="18" charset="0"/>
              </a:endParaRPr>
            </a:p>
          </p:txBody>
        </p:sp>
        <p:sp>
          <p:nvSpPr>
            <p:cNvPr id="196" name="Oval 195">
              <a:extLst>
                <a:ext uri="{FF2B5EF4-FFF2-40B4-BE49-F238E27FC236}">
                  <a16:creationId xmlns:a16="http://schemas.microsoft.com/office/drawing/2014/main" id="{C73036CE-AB18-66FB-25B2-D1D387C2D9AA}"/>
                </a:ext>
              </a:extLst>
            </p:cNvPr>
            <p:cNvSpPr/>
            <p:nvPr/>
          </p:nvSpPr>
          <p:spPr>
            <a:xfrm>
              <a:off x="7988855" y="3440772"/>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Aptos Display" panose="020B0004020202020204" pitchFamily="34" charset="0"/>
                <a:ea typeface="Cambria" panose="02040503050406030204" pitchFamily="18" charset="0"/>
              </a:endParaRPr>
            </a:p>
          </p:txBody>
        </p:sp>
        <p:cxnSp>
          <p:nvCxnSpPr>
            <p:cNvPr id="199" name="Düz Bağlayıcı 440">
              <a:extLst>
                <a:ext uri="{FF2B5EF4-FFF2-40B4-BE49-F238E27FC236}">
                  <a16:creationId xmlns:a16="http://schemas.microsoft.com/office/drawing/2014/main" id="{5B62E40C-9B8E-D473-67C3-0EC29F9AF15A}"/>
                </a:ext>
              </a:extLst>
            </p:cNvPr>
            <p:cNvCxnSpPr>
              <a:cxnSpLocks/>
            </p:cNvCxnSpPr>
            <p:nvPr/>
          </p:nvCxnSpPr>
          <p:spPr>
            <a:xfrm rot="10800000">
              <a:off x="7687290" y="4672824"/>
              <a:ext cx="45" cy="58625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0" name="Düz Bağlayıcı 440">
              <a:extLst>
                <a:ext uri="{FF2B5EF4-FFF2-40B4-BE49-F238E27FC236}">
                  <a16:creationId xmlns:a16="http://schemas.microsoft.com/office/drawing/2014/main" id="{23508D06-B73A-D807-CF34-87D2435ABA0D}"/>
                </a:ext>
              </a:extLst>
            </p:cNvPr>
            <p:cNvCxnSpPr>
              <a:cxnSpLocks/>
            </p:cNvCxnSpPr>
            <p:nvPr/>
          </p:nvCxnSpPr>
          <p:spPr>
            <a:xfrm rot="10800000">
              <a:off x="6688734" y="4672824"/>
              <a:ext cx="45" cy="58625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1" name="Düz Bağlayıcı 440">
              <a:extLst>
                <a:ext uri="{FF2B5EF4-FFF2-40B4-BE49-F238E27FC236}">
                  <a16:creationId xmlns:a16="http://schemas.microsoft.com/office/drawing/2014/main" id="{8CD2C288-9979-0433-CFAA-8ED385E5EC49}"/>
                </a:ext>
              </a:extLst>
            </p:cNvPr>
            <p:cNvCxnSpPr>
              <a:cxnSpLocks/>
            </p:cNvCxnSpPr>
            <p:nvPr/>
          </p:nvCxnSpPr>
          <p:spPr>
            <a:xfrm rot="10800000">
              <a:off x="8186633" y="5087505"/>
              <a:ext cx="0" cy="32946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2" name="Düz Bağlayıcı 440">
              <a:extLst>
                <a:ext uri="{FF2B5EF4-FFF2-40B4-BE49-F238E27FC236}">
                  <a16:creationId xmlns:a16="http://schemas.microsoft.com/office/drawing/2014/main" id="{274ECF55-7A6D-01D1-1633-D55F8C181989}"/>
                </a:ext>
              </a:extLst>
            </p:cNvPr>
            <p:cNvCxnSpPr>
              <a:cxnSpLocks/>
            </p:cNvCxnSpPr>
            <p:nvPr/>
          </p:nvCxnSpPr>
          <p:spPr>
            <a:xfrm rot="10800000">
              <a:off x="7687335" y="5087505"/>
              <a:ext cx="0" cy="32946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3" name="Düz Bağlayıcı 440">
              <a:extLst>
                <a:ext uri="{FF2B5EF4-FFF2-40B4-BE49-F238E27FC236}">
                  <a16:creationId xmlns:a16="http://schemas.microsoft.com/office/drawing/2014/main" id="{3D92981F-FDD5-EEF5-892D-3E1DD2BF6286}"/>
                </a:ext>
              </a:extLst>
            </p:cNvPr>
            <p:cNvCxnSpPr>
              <a:cxnSpLocks/>
            </p:cNvCxnSpPr>
            <p:nvPr/>
          </p:nvCxnSpPr>
          <p:spPr>
            <a:xfrm rot="10800000">
              <a:off x="7188035" y="5087505"/>
              <a:ext cx="0" cy="32946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4" name="Düz Bağlayıcı 440">
              <a:extLst>
                <a:ext uri="{FF2B5EF4-FFF2-40B4-BE49-F238E27FC236}">
                  <a16:creationId xmlns:a16="http://schemas.microsoft.com/office/drawing/2014/main" id="{D00D3E06-D513-1A95-A7D6-1D4D5D67DF43}"/>
                </a:ext>
              </a:extLst>
            </p:cNvPr>
            <p:cNvCxnSpPr>
              <a:cxnSpLocks/>
            </p:cNvCxnSpPr>
            <p:nvPr/>
          </p:nvCxnSpPr>
          <p:spPr>
            <a:xfrm rot="10800000">
              <a:off x="6688343" y="5087505"/>
              <a:ext cx="0" cy="32946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5" name="Düz Bağlayıcı 440">
              <a:extLst>
                <a:ext uri="{FF2B5EF4-FFF2-40B4-BE49-F238E27FC236}">
                  <a16:creationId xmlns:a16="http://schemas.microsoft.com/office/drawing/2014/main" id="{637E9711-1FC6-141C-8912-067FF2167502}"/>
                </a:ext>
              </a:extLst>
            </p:cNvPr>
            <p:cNvCxnSpPr>
              <a:cxnSpLocks/>
            </p:cNvCxnSpPr>
            <p:nvPr/>
          </p:nvCxnSpPr>
          <p:spPr>
            <a:xfrm flipH="1">
              <a:off x="6232747" y="5098567"/>
              <a:ext cx="2393127" cy="0"/>
            </a:xfrm>
            <a:prstGeom prst="line">
              <a:avLst/>
            </a:prstGeom>
            <a:ln w="38100" cap="rnd">
              <a:solidFill>
                <a:srgbClr val="2F5597"/>
              </a:solidFill>
              <a:prstDash val="solid"/>
            </a:ln>
          </p:spPr>
          <p:style>
            <a:lnRef idx="1">
              <a:schemeClr val="accent1"/>
            </a:lnRef>
            <a:fillRef idx="0">
              <a:schemeClr val="accent1"/>
            </a:fillRef>
            <a:effectRef idx="0">
              <a:schemeClr val="accent1"/>
            </a:effectRef>
            <a:fontRef idx="minor">
              <a:schemeClr val="tx1"/>
            </a:fontRef>
          </p:style>
        </p:cxnSp>
        <p:sp>
          <p:nvSpPr>
            <p:cNvPr id="206" name="Oval 205">
              <a:extLst>
                <a:ext uri="{FF2B5EF4-FFF2-40B4-BE49-F238E27FC236}">
                  <a16:creationId xmlns:a16="http://schemas.microsoft.com/office/drawing/2014/main" id="{C9E802D2-CDA7-8CD1-A657-96E4B35AED6A}"/>
                </a:ext>
              </a:extLst>
            </p:cNvPr>
            <p:cNvSpPr/>
            <p:nvPr/>
          </p:nvSpPr>
          <p:spPr>
            <a:xfrm rot="10800000">
              <a:off x="8020539" y="4933836"/>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Aptos Display" panose="020B0004020202020204" pitchFamily="34" charset="0"/>
                <a:ea typeface="Cambria" panose="02040503050406030204" pitchFamily="18" charset="0"/>
              </a:endParaRPr>
            </a:p>
          </p:txBody>
        </p:sp>
        <p:sp>
          <p:nvSpPr>
            <p:cNvPr id="207" name="Oval 206">
              <a:extLst>
                <a:ext uri="{FF2B5EF4-FFF2-40B4-BE49-F238E27FC236}">
                  <a16:creationId xmlns:a16="http://schemas.microsoft.com/office/drawing/2014/main" id="{860CF6A6-803E-94AE-0CEC-6EC41A1BC246}"/>
                </a:ext>
              </a:extLst>
            </p:cNvPr>
            <p:cNvSpPr/>
            <p:nvPr/>
          </p:nvSpPr>
          <p:spPr>
            <a:xfrm rot="10800000">
              <a:off x="7521237" y="4933836"/>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Aptos Display" panose="020B0004020202020204" pitchFamily="34" charset="0"/>
                <a:ea typeface="Cambria" panose="02040503050406030204" pitchFamily="18" charset="0"/>
              </a:endParaRPr>
            </a:p>
          </p:txBody>
        </p:sp>
        <p:sp>
          <p:nvSpPr>
            <p:cNvPr id="208" name="Oval 207">
              <a:extLst>
                <a:ext uri="{FF2B5EF4-FFF2-40B4-BE49-F238E27FC236}">
                  <a16:creationId xmlns:a16="http://schemas.microsoft.com/office/drawing/2014/main" id="{CFB925C9-452F-3633-1940-587C515DA913}"/>
                </a:ext>
              </a:extLst>
            </p:cNvPr>
            <p:cNvSpPr/>
            <p:nvPr/>
          </p:nvSpPr>
          <p:spPr>
            <a:xfrm rot="10800000">
              <a:off x="7021939" y="4933836"/>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Aptos Display" panose="020B0004020202020204" pitchFamily="34" charset="0"/>
                <a:ea typeface="Cambria" panose="02040503050406030204" pitchFamily="18" charset="0"/>
              </a:endParaRPr>
            </a:p>
          </p:txBody>
        </p:sp>
        <p:sp>
          <p:nvSpPr>
            <p:cNvPr id="209" name="Oval 208">
              <a:extLst>
                <a:ext uri="{FF2B5EF4-FFF2-40B4-BE49-F238E27FC236}">
                  <a16:creationId xmlns:a16="http://schemas.microsoft.com/office/drawing/2014/main" id="{15D11505-13B4-3D2E-C2A7-B20DD6628395}"/>
                </a:ext>
              </a:extLst>
            </p:cNvPr>
            <p:cNvSpPr/>
            <p:nvPr/>
          </p:nvSpPr>
          <p:spPr>
            <a:xfrm rot="10800000">
              <a:off x="6522247" y="4933836"/>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Aptos Display" panose="020B0004020202020204" pitchFamily="34" charset="0"/>
                <a:ea typeface="Cambria" panose="02040503050406030204" pitchFamily="18" charset="0"/>
              </a:endParaRPr>
            </a:p>
          </p:txBody>
        </p:sp>
        <p:sp>
          <p:nvSpPr>
            <p:cNvPr id="219" name="Dikdörtgen 256">
              <a:extLst>
                <a:ext uri="{FF2B5EF4-FFF2-40B4-BE49-F238E27FC236}">
                  <a16:creationId xmlns:a16="http://schemas.microsoft.com/office/drawing/2014/main" id="{2A30C18F-C48B-76FB-9DD0-6495AF94E76E}"/>
                </a:ext>
              </a:extLst>
            </p:cNvPr>
            <p:cNvSpPr/>
            <p:nvPr/>
          </p:nvSpPr>
          <p:spPr>
            <a:xfrm>
              <a:off x="6518706" y="4341859"/>
              <a:ext cx="803350" cy="430228"/>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220" name="Dikdörtgen 256">
              <a:extLst>
                <a:ext uri="{FF2B5EF4-FFF2-40B4-BE49-F238E27FC236}">
                  <a16:creationId xmlns:a16="http://schemas.microsoft.com/office/drawing/2014/main" id="{9BB8572E-95DC-E892-431C-57AF83561299}"/>
                </a:ext>
              </a:extLst>
            </p:cNvPr>
            <p:cNvSpPr/>
            <p:nvPr/>
          </p:nvSpPr>
          <p:spPr>
            <a:xfrm>
              <a:off x="7517696" y="4341859"/>
              <a:ext cx="803350" cy="430228"/>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cxnSp>
          <p:nvCxnSpPr>
            <p:cNvPr id="224" name="Düz Bağlayıcı 440">
              <a:extLst>
                <a:ext uri="{FF2B5EF4-FFF2-40B4-BE49-F238E27FC236}">
                  <a16:creationId xmlns:a16="http://schemas.microsoft.com/office/drawing/2014/main" id="{0617DC75-EC21-FDA6-7973-CC73BE151062}"/>
                </a:ext>
              </a:extLst>
            </p:cNvPr>
            <p:cNvCxnSpPr>
              <a:cxnSpLocks/>
            </p:cNvCxnSpPr>
            <p:nvPr/>
          </p:nvCxnSpPr>
          <p:spPr>
            <a:xfrm>
              <a:off x="7655261" y="3357921"/>
              <a:ext cx="0" cy="32946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sp>
          <p:nvSpPr>
            <p:cNvPr id="226" name="Oval 225">
              <a:extLst>
                <a:ext uri="{FF2B5EF4-FFF2-40B4-BE49-F238E27FC236}">
                  <a16:creationId xmlns:a16="http://schemas.microsoft.com/office/drawing/2014/main" id="{F99B26E3-3435-FE29-6EC9-F1FF70F221FA}"/>
                </a:ext>
              </a:extLst>
            </p:cNvPr>
            <p:cNvSpPr/>
            <p:nvPr/>
          </p:nvSpPr>
          <p:spPr>
            <a:xfrm>
              <a:off x="7489164" y="3440772"/>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Aptos Display" panose="020B0004020202020204" pitchFamily="34" charset="0"/>
                <a:ea typeface="Cambria" panose="02040503050406030204" pitchFamily="18" charset="0"/>
              </a:endParaRPr>
            </a:p>
          </p:txBody>
        </p:sp>
      </p:grpSp>
      <p:grpSp>
        <p:nvGrpSpPr>
          <p:cNvPr id="4" name="Grup 3">
            <a:extLst>
              <a:ext uri="{FF2B5EF4-FFF2-40B4-BE49-F238E27FC236}">
                <a16:creationId xmlns:a16="http://schemas.microsoft.com/office/drawing/2014/main" id="{AC821DF7-904E-7AB7-D961-6ECCA61EC96B}"/>
              </a:ext>
            </a:extLst>
          </p:cNvPr>
          <p:cNvGrpSpPr/>
          <p:nvPr/>
        </p:nvGrpSpPr>
        <p:grpSpPr>
          <a:xfrm>
            <a:off x="1877478" y="819639"/>
            <a:ext cx="6400800" cy="1502194"/>
            <a:chOff x="1877478" y="819639"/>
            <a:chExt cx="6400800" cy="1502194"/>
          </a:xfrm>
        </p:grpSpPr>
        <p:sp>
          <p:nvSpPr>
            <p:cNvPr id="5" name="Rounded Rectangle 4">
              <a:extLst>
                <a:ext uri="{FF2B5EF4-FFF2-40B4-BE49-F238E27FC236}">
                  <a16:creationId xmlns:a16="http://schemas.microsoft.com/office/drawing/2014/main" id="{3F82C0DB-04D8-FC24-F8CC-766D153F322E}"/>
                </a:ext>
              </a:extLst>
            </p:cNvPr>
            <p:cNvSpPr/>
            <p:nvPr/>
          </p:nvSpPr>
          <p:spPr>
            <a:xfrm rot="10800000">
              <a:off x="1877478" y="1246498"/>
              <a:ext cx="6400800" cy="1075335"/>
            </a:xfrm>
            <a:prstGeom prst="roundRect">
              <a:avLst>
                <a:gd name="adj" fmla="val 7500"/>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ptos Display" panose="020B0004020202020204" pitchFamily="34" charset="0"/>
                <a:ea typeface="Cambria" panose="02040503050406030204" pitchFamily="18" charset="0"/>
              </a:endParaRPr>
            </a:p>
          </p:txBody>
        </p:sp>
        <p:sp>
          <p:nvSpPr>
            <p:cNvPr id="7" name="Rounded Rectangle 6">
              <a:extLst>
                <a:ext uri="{FF2B5EF4-FFF2-40B4-BE49-F238E27FC236}">
                  <a16:creationId xmlns:a16="http://schemas.microsoft.com/office/drawing/2014/main" id="{95DE0727-0E6A-6063-BA31-EC12D061725A}"/>
                </a:ext>
              </a:extLst>
            </p:cNvPr>
            <p:cNvSpPr/>
            <p:nvPr/>
          </p:nvSpPr>
          <p:spPr>
            <a:xfrm rot="10800000">
              <a:off x="7363878" y="1411456"/>
              <a:ext cx="609600" cy="670804"/>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ptos Display" panose="020B0004020202020204" pitchFamily="34" charset="0"/>
                <a:ea typeface="Cambria" panose="02040503050406030204" pitchFamily="18" charset="0"/>
              </a:endParaRPr>
            </a:p>
          </p:txBody>
        </p:sp>
        <p:sp>
          <p:nvSpPr>
            <p:cNvPr id="8" name="Rounded Rectangle 7">
              <a:extLst>
                <a:ext uri="{FF2B5EF4-FFF2-40B4-BE49-F238E27FC236}">
                  <a16:creationId xmlns:a16="http://schemas.microsoft.com/office/drawing/2014/main" id="{2909460A-CED4-72B3-8D75-2E97CBBB1188}"/>
                </a:ext>
              </a:extLst>
            </p:cNvPr>
            <p:cNvSpPr/>
            <p:nvPr/>
          </p:nvSpPr>
          <p:spPr>
            <a:xfrm rot="10800000">
              <a:off x="6700938" y="1411456"/>
              <a:ext cx="609600" cy="670804"/>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ptos Display" panose="020B0004020202020204" pitchFamily="34" charset="0"/>
                <a:ea typeface="Cambria" panose="02040503050406030204" pitchFamily="18" charset="0"/>
              </a:endParaRPr>
            </a:p>
          </p:txBody>
        </p:sp>
        <p:sp>
          <p:nvSpPr>
            <p:cNvPr id="9" name="Rounded Rectangle 8">
              <a:extLst>
                <a:ext uri="{FF2B5EF4-FFF2-40B4-BE49-F238E27FC236}">
                  <a16:creationId xmlns:a16="http://schemas.microsoft.com/office/drawing/2014/main" id="{435E120A-9564-1F6B-6451-A96D3B73171B}"/>
                </a:ext>
              </a:extLst>
            </p:cNvPr>
            <p:cNvSpPr/>
            <p:nvPr/>
          </p:nvSpPr>
          <p:spPr>
            <a:xfrm rot="10800000">
              <a:off x="6026568" y="1411456"/>
              <a:ext cx="609600" cy="670804"/>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ptos Display" panose="020B0004020202020204" pitchFamily="34" charset="0"/>
                <a:ea typeface="Cambria" panose="02040503050406030204" pitchFamily="18" charset="0"/>
              </a:endParaRPr>
            </a:p>
          </p:txBody>
        </p:sp>
        <p:sp>
          <p:nvSpPr>
            <p:cNvPr id="10" name="Rounded Rectangle 9">
              <a:extLst>
                <a:ext uri="{FF2B5EF4-FFF2-40B4-BE49-F238E27FC236}">
                  <a16:creationId xmlns:a16="http://schemas.microsoft.com/office/drawing/2014/main" id="{986B50AE-27D5-4543-EA0B-11CF2855D8CA}"/>
                </a:ext>
              </a:extLst>
            </p:cNvPr>
            <p:cNvSpPr/>
            <p:nvPr/>
          </p:nvSpPr>
          <p:spPr>
            <a:xfrm rot="10800000">
              <a:off x="5371248" y="1411456"/>
              <a:ext cx="609600" cy="670804"/>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ptos Display" panose="020B0004020202020204" pitchFamily="34" charset="0"/>
                <a:ea typeface="Cambria" panose="02040503050406030204" pitchFamily="18" charset="0"/>
              </a:endParaRPr>
            </a:p>
          </p:txBody>
        </p:sp>
        <p:sp>
          <p:nvSpPr>
            <p:cNvPr id="11" name="Rounded Rectangle 10">
              <a:extLst>
                <a:ext uri="{FF2B5EF4-FFF2-40B4-BE49-F238E27FC236}">
                  <a16:creationId xmlns:a16="http://schemas.microsoft.com/office/drawing/2014/main" id="{C6C7EDD4-F3EF-3F43-079F-391A22D69F0C}"/>
                </a:ext>
              </a:extLst>
            </p:cNvPr>
            <p:cNvSpPr/>
            <p:nvPr/>
          </p:nvSpPr>
          <p:spPr>
            <a:xfrm rot="10800000">
              <a:off x="4140618" y="1411456"/>
              <a:ext cx="609600" cy="670804"/>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ptos Display" panose="020B0004020202020204" pitchFamily="34" charset="0"/>
                <a:ea typeface="Cambria" panose="02040503050406030204" pitchFamily="18" charset="0"/>
              </a:endParaRPr>
            </a:p>
          </p:txBody>
        </p:sp>
        <p:sp>
          <p:nvSpPr>
            <p:cNvPr id="12" name="Rounded Rectangle 11">
              <a:extLst>
                <a:ext uri="{FF2B5EF4-FFF2-40B4-BE49-F238E27FC236}">
                  <a16:creationId xmlns:a16="http://schemas.microsoft.com/office/drawing/2014/main" id="{FF4102EB-0905-9FD9-EE2E-554829FBC2F6}"/>
                </a:ext>
              </a:extLst>
            </p:cNvPr>
            <p:cNvSpPr/>
            <p:nvPr/>
          </p:nvSpPr>
          <p:spPr>
            <a:xfrm rot="10800000">
              <a:off x="3477678" y="1411456"/>
              <a:ext cx="609600" cy="670804"/>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ptos Display" panose="020B0004020202020204" pitchFamily="34" charset="0"/>
                <a:ea typeface="Cambria" panose="02040503050406030204" pitchFamily="18" charset="0"/>
              </a:endParaRPr>
            </a:p>
          </p:txBody>
        </p:sp>
        <p:sp>
          <p:nvSpPr>
            <p:cNvPr id="13" name="Rounded Rectangle 12">
              <a:extLst>
                <a:ext uri="{FF2B5EF4-FFF2-40B4-BE49-F238E27FC236}">
                  <a16:creationId xmlns:a16="http://schemas.microsoft.com/office/drawing/2014/main" id="{AE30B3FB-B9EE-9202-C2F2-FF325D964E37}"/>
                </a:ext>
              </a:extLst>
            </p:cNvPr>
            <p:cNvSpPr/>
            <p:nvPr/>
          </p:nvSpPr>
          <p:spPr>
            <a:xfrm rot="10800000">
              <a:off x="2803308" y="1411456"/>
              <a:ext cx="609600" cy="670804"/>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ptos Display" panose="020B0004020202020204" pitchFamily="34" charset="0"/>
                <a:ea typeface="Cambria" panose="02040503050406030204" pitchFamily="18" charset="0"/>
              </a:endParaRPr>
            </a:p>
          </p:txBody>
        </p:sp>
        <p:sp>
          <p:nvSpPr>
            <p:cNvPr id="14" name="Rounded Rectangle 13">
              <a:extLst>
                <a:ext uri="{FF2B5EF4-FFF2-40B4-BE49-F238E27FC236}">
                  <a16:creationId xmlns:a16="http://schemas.microsoft.com/office/drawing/2014/main" id="{2E5915A9-6746-DBF1-C7F8-236D9DD04738}"/>
                </a:ext>
              </a:extLst>
            </p:cNvPr>
            <p:cNvSpPr/>
            <p:nvPr/>
          </p:nvSpPr>
          <p:spPr>
            <a:xfrm rot="10800000">
              <a:off x="2147988" y="1411456"/>
              <a:ext cx="609600" cy="670804"/>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ptos Display" panose="020B0004020202020204" pitchFamily="34" charset="0"/>
                <a:ea typeface="Cambria" panose="02040503050406030204" pitchFamily="18" charset="0"/>
              </a:endParaRPr>
            </a:p>
          </p:txBody>
        </p:sp>
        <p:sp>
          <p:nvSpPr>
            <p:cNvPr id="163" name="TextBox 162">
              <a:extLst>
                <a:ext uri="{FF2B5EF4-FFF2-40B4-BE49-F238E27FC236}">
                  <a16:creationId xmlns:a16="http://schemas.microsoft.com/office/drawing/2014/main" id="{65FDC124-AB8C-4F27-3AE8-26360D31F66D}"/>
                </a:ext>
              </a:extLst>
            </p:cNvPr>
            <p:cNvSpPr txBox="1"/>
            <p:nvPr/>
          </p:nvSpPr>
          <p:spPr>
            <a:xfrm>
              <a:off x="4055392" y="819639"/>
              <a:ext cx="2053318"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a:solidFill>
                    <a:prstClr val="black">
                      <a:lumMod val="75000"/>
                      <a:lumOff val="25000"/>
                    </a:prstClr>
                  </a:solidFill>
                  <a:latin typeface="Aptos Display" panose="020B0004020202020204" pitchFamily="34" charset="0"/>
                  <a:ea typeface="Cambria" panose="02040503050406030204" pitchFamily="18" charset="0"/>
                </a:rPr>
                <a:t>DRAM Module</a:t>
              </a:r>
              <a:endParaRPr kumimoji="0" lang="en-US" sz="2400" b="1" i="0" u="none" strike="noStrike" kern="1200" cap="none" spc="0" normalizeH="0" baseline="0" noProof="0">
                <a:ln>
                  <a:noFill/>
                </a:ln>
                <a:solidFill>
                  <a:prstClr val="black">
                    <a:lumMod val="75000"/>
                    <a:lumOff val="25000"/>
                  </a:prstClr>
                </a:solidFill>
                <a:effectLst/>
                <a:uLnTx/>
                <a:uFillTx/>
                <a:latin typeface="Aptos Display" panose="020B0004020202020204" pitchFamily="34" charset="0"/>
                <a:ea typeface="Cambria" panose="02040503050406030204" pitchFamily="18" charset="0"/>
              </a:endParaRPr>
            </a:p>
          </p:txBody>
        </p:sp>
      </p:grpSp>
      <p:sp>
        <p:nvSpPr>
          <p:cNvPr id="2" name="Title 1">
            <a:extLst>
              <a:ext uri="{FF2B5EF4-FFF2-40B4-BE49-F238E27FC236}">
                <a16:creationId xmlns:a16="http://schemas.microsoft.com/office/drawing/2014/main" id="{EA62E9C7-3738-1FA9-108C-73672817EA20}"/>
              </a:ext>
            </a:extLst>
          </p:cNvPr>
          <p:cNvSpPr>
            <a:spLocks noGrp="1"/>
          </p:cNvSpPr>
          <p:nvPr>
            <p:ph type="title"/>
          </p:nvPr>
        </p:nvSpPr>
        <p:spPr/>
        <p:txBody>
          <a:bodyPr/>
          <a:lstStyle/>
          <a:p>
            <a:r>
              <a:rPr lang="en-US" sz="4400" dirty="0">
                <a:solidFill>
                  <a:schemeClr val="accent5">
                    <a:lumMod val="75000"/>
                  </a:schemeClr>
                </a:solidFill>
                <a:latin typeface="Aptos Display" panose="020B0004020202020204" pitchFamily="34" charset="0"/>
                <a:ea typeface="Cambria" panose="02040503050406030204" pitchFamily="18" charset="0"/>
              </a:rPr>
              <a:t>DRAM Organization</a:t>
            </a:r>
          </a:p>
        </p:txBody>
      </p:sp>
      <p:sp>
        <p:nvSpPr>
          <p:cNvPr id="164" name="TextBox 163">
            <a:extLst>
              <a:ext uri="{FF2B5EF4-FFF2-40B4-BE49-F238E27FC236}">
                <a16:creationId xmlns:a16="http://schemas.microsoft.com/office/drawing/2014/main" id="{5F38EC96-683D-5357-EFF1-253F46B2983F}"/>
              </a:ext>
            </a:extLst>
          </p:cNvPr>
          <p:cNvSpPr txBox="1"/>
          <p:nvPr/>
        </p:nvSpPr>
        <p:spPr>
          <a:xfrm>
            <a:off x="318918" y="1331359"/>
            <a:ext cx="1070678"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75000"/>
                    <a:lumOff val="25000"/>
                  </a:prstClr>
                </a:solidFill>
                <a:effectLst/>
                <a:uLnTx/>
                <a:uFillTx/>
                <a:latin typeface="Aptos Display" panose="020B0004020202020204" pitchFamily="34" charset="0"/>
                <a:ea typeface="Cambria" panose="02040503050406030204" pitchFamily="18" charset="0"/>
              </a:rPr>
              <a:t>DRAM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75000"/>
                    <a:lumOff val="25000"/>
                  </a:prstClr>
                </a:solidFill>
                <a:effectLst/>
                <a:uLnTx/>
                <a:uFillTx/>
                <a:latin typeface="Aptos Display" panose="020B0004020202020204" pitchFamily="34" charset="0"/>
                <a:ea typeface="Cambria" panose="02040503050406030204" pitchFamily="18" charset="0"/>
              </a:rPr>
              <a:t>Chip</a:t>
            </a:r>
          </a:p>
        </p:txBody>
      </p:sp>
      <p:cxnSp>
        <p:nvCxnSpPr>
          <p:cNvPr id="165" name="Straight Arrow Connector 164">
            <a:extLst>
              <a:ext uri="{FF2B5EF4-FFF2-40B4-BE49-F238E27FC236}">
                <a16:creationId xmlns:a16="http://schemas.microsoft.com/office/drawing/2014/main" id="{0C467ACD-2D8F-AAF6-07E5-CF4833105A6E}"/>
              </a:ext>
            </a:extLst>
          </p:cNvPr>
          <p:cNvCxnSpPr>
            <a:cxnSpLocks/>
            <a:stCxn id="164" idx="3"/>
            <a:endCxn id="14" idx="3"/>
          </p:cNvCxnSpPr>
          <p:nvPr/>
        </p:nvCxnSpPr>
        <p:spPr>
          <a:xfrm>
            <a:off x="1389596" y="1746858"/>
            <a:ext cx="758392" cy="0"/>
          </a:xfrm>
          <a:prstGeom prst="straightConnector1">
            <a:avLst/>
          </a:prstGeom>
          <a:ln w="38100">
            <a:solidFill>
              <a:schemeClr val="accent2"/>
            </a:solidFill>
            <a:prstDash val="dash"/>
            <a:tailEnd type="triangle"/>
          </a:ln>
        </p:spPr>
        <p:style>
          <a:lnRef idx="1">
            <a:schemeClr val="accent1"/>
          </a:lnRef>
          <a:fillRef idx="0">
            <a:schemeClr val="accent1"/>
          </a:fillRef>
          <a:effectRef idx="0">
            <a:schemeClr val="accent1"/>
          </a:effectRef>
          <a:fontRef idx="minor">
            <a:schemeClr val="tx1"/>
          </a:fontRef>
        </p:style>
      </p:cxnSp>
      <p:grpSp>
        <p:nvGrpSpPr>
          <p:cNvPr id="25" name="Grup 24">
            <a:extLst>
              <a:ext uri="{FF2B5EF4-FFF2-40B4-BE49-F238E27FC236}">
                <a16:creationId xmlns:a16="http://schemas.microsoft.com/office/drawing/2014/main" id="{0DA266DA-944F-E504-55EC-A30264B422FD}"/>
              </a:ext>
            </a:extLst>
          </p:cNvPr>
          <p:cNvGrpSpPr/>
          <p:nvPr/>
        </p:nvGrpSpPr>
        <p:grpSpPr>
          <a:xfrm>
            <a:off x="329369" y="1823723"/>
            <a:ext cx="2520000" cy="4425910"/>
            <a:chOff x="329369" y="1823723"/>
            <a:chExt cx="2520000" cy="4425910"/>
          </a:xfrm>
        </p:grpSpPr>
        <p:sp>
          <p:nvSpPr>
            <p:cNvPr id="65" name="Metin kutusu 64">
              <a:extLst>
                <a:ext uri="{FF2B5EF4-FFF2-40B4-BE49-F238E27FC236}">
                  <a16:creationId xmlns:a16="http://schemas.microsoft.com/office/drawing/2014/main" id="{AB5FD304-A96B-EB2B-0CA6-54606F0F8DCE}"/>
                </a:ext>
              </a:extLst>
            </p:cNvPr>
            <p:cNvSpPr txBox="1"/>
            <p:nvPr/>
          </p:nvSpPr>
          <p:spPr>
            <a:xfrm>
              <a:off x="354906" y="5787968"/>
              <a:ext cx="2462633" cy="461665"/>
            </a:xfrm>
            <a:prstGeom prst="rect">
              <a:avLst/>
            </a:prstGeom>
            <a:noFill/>
          </p:spPr>
          <p:txBody>
            <a:bodyPr wrap="square" rtlCol="0">
              <a:spAutoFit/>
            </a:bodyPr>
            <a:lstStyle/>
            <a:p>
              <a:pPr algn="ctr"/>
              <a:r>
                <a:rPr lang="en-US" sz="2400" b="1">
                  <a:solidFill>
                    <a:schemeClr val="bg1">
                      <a:lumMod val="50000"/>
                    </a:schemeClr>
                  </a:solidFill>
                  <a:latin typeface="Aptos Display" panose="020B0004020202020204" pitchFamily="34" charset="0"/>
                  <a:ea typeface="Cambria" panose="02040503050406030204" pitchFamily="18" charset="0"/>
                  <a:cs typeface="Cascadia Mono" panose="020B0609020000020004" pitchFamily="49" charset="0"/>
                </a:rPr>
                <a:t>DRAM Chip</a:t>
              </a:r>
              <a:endParaRPr lang="en-US" sz="3200" b="1">
                <a:solidFill>
                  <a:schemeClr val="bg1">
                    <a:lumMod val="50000"/>
                  </a:schemeClr>
                </a:solidFill>
                <a:latin typeface="Aptos Display" panose="020B0004020202020204" pitchFamily="34" charset="0"/>
                <a:ea typeface="Cambria" panose="02040503050406030204" pitchFamily="18" charset="0"/>
                <a:cs typeface="Cascadia Mono" panose="020B0609020000020004" pitchFamily="49" charset="0"/>
              </a:endParaRPr>
            </a:p>
          </p:txBody>
        </p:sp>
        <p:grpSp>
          <p:nvGrpSpPr>
            <p:cNvPr id="15" name="Grup 14">
              <a:extLst>
                <a:ext uri="{FF2B5EF4-FFF2-40B4-BE49-F238E27FC236}">
                  <a16:creationId xmlns:a16="http://schemas.microsoft.com/office/drawing/2014/main" id="{97AE2F23-EDE4-3E2D-C3CB-74A5431642D1}"/>
                </a:ext>
              </a:extLst>
            </p:cNvPr>
            <p:cNvGrpSpPr/>
            <p:nvPr/>
          </p:nvGrpSpPr>
          <p:grpSpPr>
            <a:xfrm>
              <a:off x="329369" y="1823723"/>
              <a:ext cx="2520000" cy="3922979"/>
              <a:chOff x="329369" y="1823723"/>
              <a:chExt cx="2520000" cy="3922979"/>
            </a:xfrm>
          </p:grpSpPr>
          <p:cxnSp>
            <p:nvCxnSpPr>
              <p:cNvPr id="16" name="Straight Connector 15">
                <a:extLst>
                  <a:ext uri="{FF2B5EF4-FFF2-40B4-BE49-F238E27FC236}">
                    <a16:creationId xmlns:a16="http://schemas.microsoft.com/office/drawing/2014/main" id="{4D708B9A-49F9-17E8-A294-A472761C5FF2}"/>
                  </a:ext>
                </a:extLst>
              </p:cNvPr>
              <p:cNvCxnSpPr>
                <a:cxnSpLocks/>
              </p:cNvCxnSpPr>
              <p:nvPr/>
            </p:nvCxnSpPr>
            <p:spPr>
              <a:xfrm>
                <a:off x="2741370" y="2039956"/>
                <a:ext cx="76169" cy="977272"/>
              </a:xfrm>
              <a:prstGeom prst="line">
                <a:avLst/>
              </a:prstGeom>
              <a:ln w="38100">
                <a:solidFill>
                  <a:schemeClr val="accent2"/>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7ABC4FF-C566-2EF1-4529-9D143AAC55C0}"/>
                  </a:ext>
                </a:extLst>
              </p:cNvPr>
              <p:cNvCxnSpPr>
                <a:cxnSpLocks/>
              </p:cNvCxnSpPr>
              <p:nvPr/>
            </p:nvCxnSpPr>
            <p:spPr>
              <a:xfrm flipH="1">
                <a:off x="354906" y="2032195"/>
                <a:ext cx="1824109" cy="995551"/>
              </a:xfrm>
              <a:prstGeom prst="line">
                <a:avLst/>
              </a:prstGeom>
              <a:ln w="38100">
                <a:solidFill>
                  <a:schemeClr val="accent2"/>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0E93050D-B5E0-218A-FE0B-8C38D67236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1976047" y="1823723"/>
                <a:ext cx="685800" cy="685800"/>
              </a:xfrm>
              <a:prstGeom prst="rect">
                <a:avLst/>
              </a:prstGeom>
            </p:spPr>
          </p:pic>
          <p:sp>
            <p:nvSpPr>
              <p:cNvPr id="42" name="Dikdörtgen 234">
                <a:extLst>
                  <a:ext uri="{FF2B5EF4-FFF2-40B4-BE49-F238E27FC236}">
                    <a16:creationId xmlns:a16="http://schemas.microsoft.com/office/drawing/2014/main" id="{315B137F-EE65-3F62-5EE8-67868FED862A}"/>
                  </a:ext>
                </a:extLst>
              </p:cNvPr>
              <p:cNvSpPr/>
              <p:nvPr/>
            </p:nvSpPr>
            <p:spPr>
              <a:xfrm rot="16200000">
                <a:off x="225127" y="3122460"/>
                <a:ext cx="2728484" cy="2520000"/>
              </a:xfrm>
              <a:prstGeom prst="roundRect">
                <a:avLst>
                  <a:gd name="adj" fmla="val 2984"/>
                </a:avLst>
              </a:prstGeom>
              <a:solidFill>
                <a:schemeClr val="bg1">
                  <a:lumMod val="75000"/>
                  <a:alpha val="52000"/>
                </a:schemeClr>
              </a:solidFill>
              <a:ln w="38100">
                <a:solidFill>
                  <a:schemeClr val="tx2"/>
                </a:solid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43" name="Metin kutusu 42">
                <a:extLst>
                  <a:ext uri="{FF2B5EF4-FFF2-40B4-BE49-F238E27FC236}">
                    <a16:creationId xmlns:a16="http://schemas.microsoft.com/office/drawing/2014/main" id="{613AFFC7-A20B-22D8-2CAF-79B7B5277718}"/>
                  </a:ext>
                </a:extLst>
              </p:cNvPr>
              <p:cNvSpPr txBox="1"/>
              <p:nvPr/>
            </p:nvSpPr>
            <p:spPr>
              <a:xfrm>
                <a:off x="1904287" y="4936323"/>
                <a:ext cx="303756" cy="390684"/>
              </a:xfrm>
              <a:prstGeom prst="rect">
                <a:avLst/>
              </a:prstGeom>
              <a:noFill/>
            </p:spPr>
            <p:txBody>
              <a:bodyPr wrap="square" rtlCol="0">
                <a:spAutoFit/>
              </a:bodyPr>
              <a:lstStyle/>
              <a:p>
                <a:pPr algn="ctr">
                  <a:lnSpc>
                    <a:spcPct val="50000"/>
                  </a:lnSpc>
                </a:pPr>
                <a:r>
                  <a:rPr lang="en-US" sz="3200">
                    <a:latin typeface="Aptos Display" panose="020B0004020202020204" pitchFamily="34" charset="0"/>
                    <a:ea typeface="Cambria" panose="02040503050406030204" pitchFamily="18" charset="0"/>
                    <a:cs typeface="Cascadia Mono" panose="020B0609020000020004" pitchFamily="49" charset="0"/>
                  </a:rPr>
                  <a:t>…</a:t>
                </a:r>
                <a:endParaRPr lang="en-US">
                  <a:latin typeface="Aptos Display" panose="020B0004020202020204" pitchFamily="34" charset="0"/>
                  <a:ea typeface="Cambria" panose="02040503050406030204" pitchFamily="18" charset="0"/>
                  <a:cs typeface="Cascadia Mono" panose="020B0609020000020004" pitchFamily="49" charset="0"/>
                </a:endParaRPr>
              </a:p>
            </p:txBody>
          </p:sp>
          <p:sp>
            <p:nvSpPr>
              <p:cNvPr id="44" name="Metin kutusu 43">
                <a:extLst>
                  <a:ext uri="{FF2B5EF4-FFF2-40B4-BE49-F238E27FC236}">
                    <a16:creationId xmlns:a16="http://schemas.microsoft.com/office/drawing/2014/main" id="{71209EBC-177E-1E3C-935A-EC0D40CEA4DF}"/>
                  </a:ext>
                </a:extLst>
              </p:cNvPr>
              <p:cNvSpPr txBox="1"/>
              <p:nvPr/>
            </p:nvSpPr>
            <p:spPr>
              <a:xfrm>
                <a:off x="1895983" y="3494342"/>
                <a:ext cx="303756" cy="390684"/>
              </a:xfrm>
              <a:prstGeom prst="rect">
                <a:avLst/>
              </a:prstGeom>
              <a:noFill/>
            </p:spPr>
            <p:txBody>
              <a:bodyPr wrap="square" rtlCol="0">
                <a:spAutoFit/>
              </a:bodyPr>
              <a:lstStyle/>
              <a:p>
                <a:pPr algn="ctr">
                  <a:lnSpc>
                    <a:spcPct val="50000"/>
                  </a:lnSpc>
                </a:pPr>
                <a:r>
                  <a:rPr lang="en-US" sz="3200">
                    <a:latin typeface="Aptos Display" panose="020B0004020202020204" pitchFamily="34" charset="0"/>
                    <a:ea typeface="Cambria" panose="02040503050406030204" pitchFamily="18" charset="0"/>
                    <a:cs typeface="Cascadia Mono" panose="020B0609020000020004" pitchFamily="49" charset="0"/>
                  </a:rPr>
                  <a:t>…</a:t>
                </a:r>
                <a:endParaRPr lang="en-US">
                  <a:latin typeface="Aptos Display" panose="020B0004020202020204" pitchFamily="34" charset="0"/>
                  <a:ea typeface="Cambria" panose="02040503050406030204" pitchFamily="18" charset="0"/>
                  <a:cs typeface="Cascadia Mono" panose="020B0609020000020004" pitchFamily="49" charset="0"/>
                </a:endParaRPr>
              </a:p>
            </p:txBody>
          </p:sp>
          <p:cxnSp>
            <p:nvCxnSpPr>
              <p:cNvPr id="45" name="Düz Bağlayıcı 44">
                <a:extLst>
                  <a:ext uri="{FF2B5EF4-FFF2-40B4-BE49-F238E27FC236}">
                    <a16:creationId xmlns:a16="http://schemas.microsoft.com/office/drawing/2014/main" id="{4276FF48-69A6-0013-32C7-21BF566E5A78}"/>
                  </a:ext>
                </a:extLst>
              </p:cNvPr>
              <p:cNvCxnSpPr>
                <a:cxnSpLocks/>
                <a:stCxn id="69" idx="2"/>
                <a:endCxn id="42" idx="2"/>
              </p:cNvCxnSpPr>
              <p:nvPr/>
            </p:nvCxnSpPr>
            <p:spPr>
              <a:xfrm flipV="1">
                <a:off x="411459" y="4382460"/>
                <a:ext cx="2437910" cy="9665"/>
              </a:xfrm>
              <a:prstGeom prst="line">
                <a:avLst/>
              </a:prstGeom>
              <a:ln w="28575">
                <a:solidFill>
                  <a:srgbClr val="C00000"/>
                </a:solidFill>
                <a:prstDash val="solid"/>
              </a:ln>
            </p:spPr>
            <p:style>
              <a:lnRef idx="1">
                <a:schemeClr val="accent1"/>
              </a:lnRef>
              <a:fillRef idx="0">
                <a:schemeClr val="accent1"/>
              </a:fillRef>
              <a:effectRef idx="0">
                <a:schemeClr val="accent1"/>
              </a:effectRef>
              <a:fontRef idx="minor">
                <a:schemeClr val="tx1"/>
              </a:fontRef>
            </p:style>
          </p:cxnSp>
          <p:cxnSp>
            <p:nvCxnSpPr>
              <p:cNvPr id="61" name="Düz Bağlayıcı 60">
                <a:extLst>
                  <a:ext uri="{FF2B5EF4-FFF2-40B4-BE49-F238E27FC236}">
                    <a16:creationId xmlns:a16="http://schemas.microsoft.com/office/drawing/2014/main" id="{F1CE34EF-6D82-6CAC-656F-0E77C8E4B4FF}"/>
                  </a:ext>
                </a:extLst>
              </p:cNvPr>
              <p:cNvCxnSpPr>
                <a:cxnSpLocks/>
              </p:cNvCxnSpPr>
              <p:nvPr/>
            </p:nvCxnSpPr>
            <p:spPr>
              <a:xfrm flipV="1">
                <a:off x="933457" y="4588706"/>
                <a:ext cx="1" cy="2"/>
              </a:xfrm>
              <a:prstGeom prst="line">
                <a:avLst/>
              </a:prstGeom>
              <a:ln w="3810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62" name="Düz Bağlayıcı 61">
                <a:extLst>
                  <a:ext uri="{FF2B5EF4-FFF2-40B4-BE49-F238E27FC236}">
                    <a16:creationId xmlns:a16="http://schemas.microsoft.com/office/drawing/2014/main" id="{61D5990E-C69B-67B0-8D95-A93EB614C313}"/>
                  </a:ext>
                </a:extLst>
              </p:cNvPr>
              <p:cNvCxnSpPr>
                <a:cxnSpLocks/>
              </p:cNvCxnSpPr>
              <p:nvPr/>
            </p:nvCxnSpPr>
            <p:spPr>
              <a:xfrm flipV="1">
                <a:off x="1441381" y="4588706"/>
                <a:ext cx="1" cy="2"/>
              </a:xfrm>
              <a:prstGeom prst="line">
                <a:avLst/>
              </a:prstGeom>
              <a:ln w="3810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66" name="Düz Bağlayıcı 440">
                <a:extLst>
                  <a:ext uri="{FF2B5EF4-FFF2-40B4-BE49-F238E27FC236}">
                    <a16:creationId xmlns:a16="http://schemas.microsoft.com/office/drawing/2014/main" id="{316C79AB-6C0F-DCFE-7710-956A5578EC51}"/>
                  </a:ext>
                </a:extLst>
              </p:cNvPr>
              <p:cNvCxnSpPr>
                <a:cxnSpLocks/>
                <a:stCxn id="101" idx="1"/>
                <a:endCxn id="104" idx="3"/>
              </p:cNvCxnSpPr>
              <p:nvPr/>
            </p:nvCxnSpPr>
            <p:spPr>
              <a:xfrm>
                <a:off x="1112728" y="4243157"/>
                <a:ext cx="1629" cy="299160"/>
              </a:xfrm>
              <a:prstGeom prst="line">
                <a:avLst/>
              </a:prstGeom>
              <a:ln w="28575">
                <a:solidFill>
                  <a:srgbClr val="C00000"/>
                </a:solidFill>
                <a:prstDash val="solid"/>
              </a:ln>
            </p:spPr>
            <p:style>
              <a:lnRef idx="1">
                <a:schemeClr val="accent1"/>
              </a:lnRef>
              <a:fillRef idx="0">
                <a:schemeClr val="accent1"/>
              </a:fillRef>
              <a:effectRef idx="0">
                <a:schemeClr val="accent1"/>
              </a:effectRef>
              <a:fontRef idx="minor">
                <a:schemeClr val="tx1"/>
              </a:fontRef>
            </p:style>
          </p:cxnSp>
          <p:cxnSp>
            <p:nvCxnSpPr>
              <p:cNvPr id="67" name="Düz Bağlayıcı 440">
                <a:extLst>
                  <a:ext uri="{FF2B5EF4-FFF2-40B4-BE49-F238E27FC236}">
                    <a16:creationId xmlns:a16="http://schemas.microsoft.com/office/drawing/2014/main" id="{A32EE817-F004-64CD-34A8-9C27A1F85C7C}"/>
                  </a:ext>
                </a:extLst>
              </p:cNvPr>
              <p:cNvCxnSpPr>
                <a:cxnSpLocks/>
                <a:stCxn id="106" idx="1"/>
                <a:endCxn id="107" idx="3"/>
              </p:cNvCxnSpPr>
              <p:nvPr/>
            </p:nvCxnSpPr>
            <p:spPr>
              <a:xfrm>
                <a:off x="1620698" y="4243157"/>
                <a:ext cx="463" cy="299160"/>
              </a:xfrm>
              <a:prstGeom prst="line">
                <a:avLst/>
              </a:prstGeom>
              <a:ln w="28575">
                <a:solidFill>
                  <a:srgbClr val="C00000"/>
                </a:solidFill>
                <a:prstDash val="solid"/>
              </a:ln>
            </p:spPr>
            <p:style>
              <a:lnRef idx="1">
                <a:schemeClr val="accent1"/>
              </a:lnRef>
              <a:fillRef idx="0">
                <a:schemeClr val="accent1"/>
              </a:fillRef>
              <a:effectRef idx="0">
                <a:schemeClr val="accent1"/>
              </a:effectRef>
              <a:fontRef idx="minor">
                <a:schemeClr val="tx1"/>
              </a:fontRef>
            </p:style>
          </p:cxnSp>
          <p:cxnSp>
            <p:nvCxnSpPr>
              <p:cNvPr id="68" name="Düz Bağlayıcı 440">
                <a:extLst>
                  <a:ext uri="{FF2B5EF4-FFF2-40B4-BE49-F238E27FC236}">
                    <a16:creationId xmlns:a16="http://schemas.microsoft.com/office/drawing/2014/main" id="{2561C056-8B82-7AFD-6757-7BA7D04FD5A8}"/>
                  </a:ext>
                </a:extLst>
              </p:cNvPr>
              <p:cNvCxnSpPr>
                <a:cxnSpLocks/>
                <a:stCxn id="71" idx="1"/>
                <a:endCxn id="81" idx="3"/>
              </p:cNvCxnSpPr>
              <p:nvPr/>
            </p:nvCxnSpPr>
            <p:spPr>
              <a:xfrm>
                <a:off x="2492706" y="3121850"/>
                <a:ext cx="1" cy="1420467"/>
              </a:xfrm>
              <a:prstGeom prst="line">
                <a:avLst/>
              </a:prstGeom>
              <a:ln w="28575">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69" name="Dikdörtgen 235">
                <a:extLst>
                  <a:ext uri="{FF2B5EF4-FFF2-40B4-BE49-F238E27FC236}">
                    <a16:creationId xmlns:a16="http://schemas.microsoft.com/office/drawing/2014/main" id="{D7262F98-598C-E432-04A3-DA1B1B935204}"/>
                  </a:ext>
                </a:extLst>
              </p:cNvPr>
              <p:cNvSpPr/>
              <p:nvPr/>
            </p:nvSpPr>
            <p:spPr>
              <a:xfrm rot="5400000">
                <a:off x="-649998" y="4176727"/>
                <a:ext cx="2553707" cy="430794"/>
              </a:xfrm>
              <a:prstGeom prst="roundRect">
                <a:avLst/>
              </a:prstGeom>
              <a:solidFill>
                <a:schemeClr val="tx1">
                  <a:lumMod val="50000"/>
                  <a:lumOff val="50000"/>
                </a:schemeClr>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solidFill>
                      <a:schemeClr val="bg1"/>
                    </a:solidFill>
                    <a:latin typeface="Aptos Display" panose="020B0004020202020204" pitchFamily="34" charset="0"/>
                    <a:ea typeface="Cambria" panose="02040503050406030204" pitchFamily="18" charset="0"/>
                    <a:cs typeface="Cascadia Mono" panose="020B0609020000020004" pitchFamily="49" charset="0"/>
                  </a:rPr>
                  <a:t>Chip I/O</a:t>
                </a:r>
              </a:p>
            </p:txBody>
          </p:sp>
          <p:grpSp>
            <p:nvGrpSpPr>
              <p:cNvPr id="70" name="Group 482">
                <a:extLst>
                  <a:ext uri="{FF2B5EF4-FFF2-40B4-BE49-F238E27FC236}">
                    <a16:creationId xmlns:a16="http://schemas.microsoft.com/office/drawing/2014/main" id="{FF776487-2AFE-35D4-D938-8D959FD76839}"/>
                  </a:ext>
                </a:extLst>
              </p:cNvPr>
              <p:cNvGrpSpPr/>
              <p:nvPr/>
            </p:nvGrpSpPr>
            <p:grpSpPr>
              <a:xfrm>
                <a:off x="2315209" y="3121849"/>
                <a:ext cx="354995" cy="2541774"/>
                <a:chOff x="2607923" y="602081"/>
                <a:chExt cx="354995" cy="2541774"/>
              </a:xfrm>
            </p:grpSpPr>
            <p:sp>
              <p:nvSpPr>
                <p:cNvPr id="71" name="Dikdörtgen 253">
                  <a:extLst>
                    <a:ext uri="{FF2B5EF4-FFF2-40B4-BE49-F238E27FC236}">
                      <a16:creationId xmlns:a16="http://schemas.microsoft.com/office/drawing/2014/main" id="{BB2FDBFE-F611-EB08-7135-65988C4768D2}"/>
                    </a:ext>
                  </a:extLst>
                </p:cNvPr>
                <p:cNvSpPr/>
                <p:nvPr/>
              </p:nvSpPr>
              <p:spPr>
                <a:xfrm rot="5400000">
                  <a:off x="2224766" y="985238"/>
                  <a:ext cx="1121307" cy="354994"/>
                </a:xfrm>
                <a:prstGeom prst="roundRect">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lumMod val="75000"/>
                          <a:lumOff val="25000"/>
                        </a:schemeClr>
                      </a:solidFill>
                      <a:latin typeface="Aptos Display" panose="020B0004020202020204" pitchFamily="34" charset="0"/>
                      <a:ea typeface="Cambria" panose="02040503050406030204" pitchFamily="18" charset="0"/>
                      <a:cs typeface="Cascadia Mono" panose="020B0609020000020004" pitchFamily="49" charset="0"/>
                    </a:rPr>
                    <a:t>Bank</a:t>
                  </a:r>
                </a:p>
              </p:txBody>
            </p:sp>
            <p:sp>
              <p:nvSpPr>
                <p:cNvPr id="81" name="Dikdörtgen 256">
                  <a:extLst>
                    <a:ext uri="{FF2B5EF4-FFF2-40B4-BE49-F238E27FC236}">
                      <a16:creationId xmlns:a16="http://schemas.microsoft.com/office/drawing/2014/main" id="{B593EB2A-1529-2421-CB5F-964B7433D156}"/>
                    </a:ext>
                  </a:extLst>
                </p:cNvPr>
                <p:cNvSpPr/>
                <p:nvPr/>
              </p:nvSpPr>
              <p:spPr>
                <a:xfrm rot="16200000">
                  <a:off x="2224767" y="2405705"/>
                  <a:ext cx="1121307" cy="354994"/>
                </a:xfrm>
                <a:prstGeom prst="roundRect">
                  <a:avLst/>
                </a:prstGeom>
                <a:solidFill>
                  <a:schemeClr val="bg1"/>
                </a:solidFill>
                <a:ln w="19050">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ptos Display" panose="020B0004020202020204" pitchFamily="34" charset="0"/>
                    <a:ea typeface="Cambria" panose="02040503050406030204" pitchFamily="18" charset="0"/>
                    <a:cs typeface="Cascadia Mono" panose="020B0609020000020004" pitchFamily="49" charset="0"/>
                  </a:endParaRPr>
                </a:p>
              </p:txBody>
            </p:sp>
          </p:grpSp>
          <p:grpSp>
            <p:nvGrpSpPr>
              <p:cNvPr id="100" name="Group 480">
                <a:extLst>
                  <a:ext uri="{FF2B5EF4-FFF2-40B4-BE49-F238E27FC236}">
                    <a16:creationId xmlns:a16="http://schemas.microsoft.com/office/drawing/2014/main" id="{02F32251-AE41-0C2C-35F5-524211AAB1D2}"/>
                  </a:ext>
                </a:extLst>
              </p:cNvPr>
              <p:cNvGrpSpPr/>
              <p:nvPr/>
            </p:nvGrpSpPr>
            <p:grpSpPr>
              <a:xfrm>
                <a:off x="935231" y="3121849"/>
                <a:ext cx="356624" cy="2541774"/>
                <a:chOff x="1227945" y="602081"/>
                <a:chExt cx="356624" cy="2541774"/>
              </a:xfrm>
            </p:grpSpPr>
            <p:sp>
              <p:nvSpPr>
                <p:cNvPr id="101" name="Dikdörtgen 256">
                  <a:extLst>
                    <a:ext uri="{FF2B5EF4-FFF2-40B4-BE49-F238E27FC236}">
                      <a16:creationId xmlns:a16="http://schemas.microsoft.com/office/drawing/2014/main" id="{6190BE24-31CA-740F-6510-A8235D0503AB}"/>
                    </a:ext>
                  </a:extLst>
                </p:cNvPr>
                <p:cNvSpPr/>
                <p:nvPr/>
              </p:nvSpPr>
              <p:spPr>
                <a:xfrm rot="16200000">
                  <a:off x="844788" y="985238"/>
                  <a:ext cx="1121307" cy="354994"/>
                </a:xfrm>
                <a:prstGeom prst="roundRect">
                  <a:avLst/>
                </a:prstGeom>
                <a:solidFill>
                  <a:schemeClr val="bg1"/>
                </a:solidFill>
                <a:ln w="19050">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104" name="Dikdörtgen 256">
                  <a:extLst>
                    <a:ext uri="{FF2B5EF4-FFF2-40B4-BE49-F238E27FC236}">
                      <a16:creationId xmlns:a16="http://schemas.microsoft.com/office/drawing/2014/main" id="{22444DC8-3A61-3F1F-849E-C63AEB43ECA3}"/>
                    </a:ext>
                  </a:extLst>
                </p:cNvPr>
                <p:cNvSpPr/>
                <p:nvPr/>
              </p:nvSpPr>
              <p:spPr>
                <a:xfrm rot="16200000">
                  <a:off x="846418" y="2405705"/>
                  <a:ext cx="1121307" cy="354994"/>
                </a:xfrm>
                <a:prstGeom prst="roundRect">
                  <a:avLst/>
                </a:prstGeom>
                <a:solidFill>
                  <a:schemeClr val="bg1"/>
                </a:solidFill>
                <a:ln w="19050">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ptos Display" panose="020B0004020202020204" pitchFamily="34" charset="0"/>
                    <a:ea typeface="Cambria" panose="02040503050406030204" pitchFamily="18" charset="0"/>
                    <a:cs typeface="Cascadia Mono" panose="020B0609020000020004" pitchFamily="49" charset="0"/>
                  </a:endParaRPr>
                </a:p>
              </p:txBody>
            </p:sp>
          </p:grpSp>
          <p:grpSp>
            <p:nvGrpSpPr>
              <p:cNvPr id="105" name="Group 481">
                <a:extLst>
                  <a:ext uri="{FF2B5EF4-FFF2-40B4-BE49-F238E27FC236}">
                    <a16:creationId xmlns:a16="http://schemas.microsoft.com/office/drawing/2014/main" id="{8F3E545D-44CE-FC7A-A07B-A2AD0D420135}"/>
                  </a:ext>
                </a:extLst>
              </p:cNvPr>
              <p:cNvGrpSpPr/>
              <p:nvPr/>
            </p:nvGrpSpPr>
            <p:grpSpPr>
              <a:xfrm>
                <a:off x="1443201" y="3121849"/>
                <a:ext cx="355458" cy="2541774"/>
                <a:chOff x="1735915" y="602081"/>
                <a:chExt cx="355458" cy="2541774"/>
              </a:xfrm>
            </p:grpSpPr>
            <p:sp>
              <p:nvSpPr>
                <p:cNvPr id="106" name="Dikdörtgen 256">
                  <a:extLst>
                    <a:ext uri="{FF2B5EF4-FFF2-40B4-BE49-F238E27FC236}">
                      <a16:creationId xmlns:a16="http://schemas.microsoft.com/office/drawing/2014/main" id="{05240261-FCA8-D037-7023-00ABC2BE7069}"/>
                    </a:ext>
                  </a:extLst>
                </p:cNvPr>
                <p:cNvSpPr/>
                <p:nvPr/>
              </p:nvSpPr>
              <p:spPr>
                <a:xfrm rot="16200000">
                  <a:off x="1352758" y="985238"/>
                  <a:ext cx="1121307" cy="354994"/>
                </a:xfrm>
                <a:prstGeom prst="roundRect">
                  <a:avLst/>
                </a:prstGeom>
                <a:solidFill>
                  <a:schemeClr val="bg1"/>
                </a:solidFill>
                <a:ln w="19050">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107" name="Dikdörtgen 256">
                  <a:extLst>
                    <a:ext uri="{FF2B5EF4-FFF2-40B4-BE49-F238E27FC236}">
                      <a16:creationId xmlns:a16="http://schemas.microsoft.com/office/drawing/2014/main" id="{2739A73C-5261-001D-9FD4-F2EC09703DD2}"/>
                    </a:ext>
                  </a:extLst>
                </p:cNvPr>
                <p:cNvSpPr/>
                <p:nvPr/>
              </p:nvSpPr>
              <p:spPr>
                <a:xfrm rot="16200000">
                  <a:off x="1353222" y="2405705"/>
                  <a:ext cx="1121307" cy="354994"/>
                </a:xfrm>
                <a:prstGeom prst="roundRect">
                  <a:avLst/>
                </a:prstGeom>
                <a:solidFill>
                  <a:schemeClr val="bg1"/>
                </a:solidFill>
                <a:ln w="19050">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ptos Display" panose="020B0004020202020204" pitchFamily="34" charset="0"/>
                    <a:ea typeface="Cambria" panose="02040503050406030204" pitchFamily="18" charset="0"/>
                    <a:cs typeface="Cascadia Mono" panose="020B0609020000020004" pitchFamily="49" charset="0"/>
                  </a:endParaRPr>
                </a:p>
              </p:txBody>
            </p:sp>
          </p:grpSp>
        </p:grpSp>
      </p:grpSp>
      <p:grpSp>
        <p:nvGrpSpPr>
          <p:cNvPr id="24" name="Grup 23">
            <a:extLst>
              <a:ext uri="{FF2B5EF4-FFF2-40B4-BE49-F238E27FC236}">
                <a16:creationId xmlns:a16="http://schemas.microsoft.com/office/drawing/2014/main" id="{51389F0B-9F68-7C62-3350-0A7EF703B79F}"/>
              </a:ext>
            </a:extLst>
          </p:cNvPr>
          <p:cNvGrpSpPr/>
          <p:nvPr/>
        </p:nvGrpSpPr>
        <p:grpSpPr>
          <a:xfrm>
            <a:off x="2648041" y="3017228"/>
            <a:ext cx="2783771" cy="3203746"/>
            <a:chOff x="2648041" y="3017228"/>
            <a:chExt cx="2783771" cy="3203746"/>
          </a:xfrm>
        </p:grpSpPr>
        <p:sp>
          <p:nvSpPr>
            <p:cNvPr id="82" name="Metin kutusu 599">
              <a:extLst>
                <a:ext uri="{FF2B5EF4-FFF2-40B4-BE49-F238E27FC236}">
                  <a16:creationId xmlns:a16="http://schemas.microsoft.com/office/drawing/2014/main" id="{902A15E8-5285-0178-AC98-8667A5D546C3}"/>
                </a:ext>
              </a:extLst>
            </p:cNvPr>
            <p:cNvSpPr txBox="1"/>
            <p:nvPr/>
          </p:nvSpPr>
          <p:spPr>
            <a:xfrm>
              <a:off x="3421694" y="5759309"/>
              <a:ext cx="1972880" cy="461665"/>
            </a:xfrm>
            <a:prstGeom prst="rect">
              <a:avLst/>
            </a:prstGeom>
            <a:noFill/>
          </p:spPr>
          <p:txBody>
            <a:bodyPr wrap="square" rtlCol="0">
              <a:spAutoFit/>
            </a:bodyPr>
            <a:lstStyle/>
            <a:p>
              <a:pPr algn="ctr"/>
              <a:r>
                <a:rPr lang="en-US" sz="2400" b="1">
                  <a:solidFill>
                    <a:schemeClr val="accent5">
                      <a:lumMod val="75000"/>
                    </a:schemeClr>
                  </a:solidFill>
                  <a:latin typeface="Aptos Display" panose="020B0004020202020204" pitchFamily="34" charset="0"/>
                  <a:ea typeface="Cambria" panose="02040503050406030204" pitchFamily="18" charset="0"/>
                  <a:cs typeface="Cascadia Mono" panose="020B0609020000020004" pitchFamily="49" charset="0"/>
                </a:rPr>
                <a:t>DRAM Bank</a:t>
              </a:r>
              <a:endParaRPr lang="en-US" sz="3200" b="1">
                <a:solidFill>
                  <a:schemeClr val="accent5">
                    <a:lumMod val="75000"/>
                  </a:schemeClr>
                </a:solidFill>
                <a:latin typeface="Aptos Display" panose="020B0004020202020204" pitchFamily="34" charset="0"/>
                <a:ea typeface="Cambria" panose="02040503050406030204" pitchFamily="18" charset="0"/>
                <a:cs typeface="Cascadia Mono" panose="020B0609020000020004" pitchFamily="49" charset="0"/>
              </a:endParaRPr>
            </a:p>
          </p:txBody>
        </p:sp>
        <p:grpSp>
          <p:nvGrpSpPr>
            <p:cNvPr id="23" name="Grup 22">
              <a:extLst>
                <a:ext uri="{FF2B5EF4-FFF2-40B4-BE49-F238E27FC236}">
                  <a16:creationId xmlns:a16="http://schemas.microsoft.com/office/drawing/2014/main" id="{F1365F37-7179-491B-E426-21D3421DC472}"/>
                </a:ext>
              </a:extLst>
            </p:cNvPr>
            <p:cNvGrpSpPr/>
            <p:nvPr/>
          </p:nvGrpSpPr>
          <p:grpSpPr>
            <a:xfrm>
              <a:off x="2648041" y="3017228"/>
              <a:ext cx="2783771" cy="2729473"/>
              <a:chOff x="2648041" y="3017228"/>
              <a:chExt cx="2783771" cy="2729473"/>
            </a:xfrm>
          </p:grpSpPr>
          <p:sp>
            <p:nvSpPr>
              <p:cNvPr id="39" name="Dikdörtgen 253">
                <a:extLst>
                  <a:ext uri="{FF2B5EF4-FFF2-40B4-BE49-F238E27FC236}">
                    <a16:creationId xmlns:a16="http://schemas.microsoft.com/office/drawing/2014/main" id="{FB0963AD-E5C4-58FE-E51D-46FF08EB4B2E}"/>
                  </a:ext>
                </a:extLst>
              </p:cNvPr>
              <p:cNvSpPr/>
              <p:nvPr/>
            </p:nvSpPr>
            <p:spPr>
              <a:xfrm rot="16200000">
                <a:off x="3048784" y="3363674"/>
                <a:ext cx="2729473" cy="2036582"/>
              </a:xfrm>
              <a:prstGeom prst="roundRect">
                <a:avLst>
                  <a:gd name="adj" fmla="val 2921"/>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ptos Display" panose="020B0004020202020204" pitchFamily="34" charset="0"/>
                  <a:ea typeface="Cambria" panose="02040503050406030204" pitchFamily="18" charset="0"/>
                  <a:cs typeface="Cascadia Mono" panose="020B0609020000020004" pitchFamily="49" charset="0"/>
                </a:endParaRPr>
              </a:p>
            </p:txBody>
          </p:sp>
          <p:cxnSp>
            <p:nvCxnSpPr>
              <p:cNvPr id="64" name="Düz Bağlayıcı 63">
                <a:extLst>
                  <a:ext uri="{FF2B5EF4-FFF2-40B4-BE49-F238E27FC236}">
                    <a16:creationId xmlns:a16="http://schemas.microsoft.com/office/drawing/2014/main" id="{B0D75A58-5229-2AB1-7283-C0000A2EBF21}"/>
                  </a:ext>
                </a:extLst>
              </p:cNvPr>
              <p:cNvCxnSpPr>
                <a:cxnSpLocks/>
              </p:cNvCxnSpPr>
              <p:nvPr/>
            </p:nvCxnSpPr>
            <p:spPr>
              <a:xfrm flipV="1">
                <a:off x="3058494" y="4588706"/>
                <a:ext cx="2" cy="2"/>
              </a:xfrm>
              <a:prstGeom prst="line">
                <a:avLst/>
              </a:prstGeom>
              <a:ln w="3810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83" name="Düz Bağlayıcı 226">
                <a:extLst>
                  <a:ext uri="{FF2B5EF4-FFF2-40B4-BE49-F238E27FC236}">
                    <a16:creationId xmlns:a16="http://schemas.microsoft.com/office/drawing/2014/main" id="{B9725F05-F59A-D353-4489-430305D47BD4}"/>
                  </a:ext>
                </a:extLst>
              </p:cNvPr>
              <p:cNvCxnSpPr>
                <a:cxnSpLocks/>
              </p:cNvCxnSpPr>
              <p:nvPr/>
            </p:nvCxnSpPr>
            <p:spPr>
              <a:xfrm>
                <a:off x="2648042" y="4243157"/>
                <a:ext cx="753482" cy="1473973"/>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84" name="Düz Bağlayıcı 226">
                <a:extLst>
                  <a:ext uri="{FF2B5EF4-FFF2-40B4-BE49-F238E27FC236}">
                    <a16:creationId xmlns:a16="http://schemas.microsoft.com/office/drawing/2014/main" id="{7A073DA9-BF16-DEAA-F19E-35C06F978CBF}"/>
                  </a:ext>
                </a:extLst>
              </p:cNvPr>
              <p:cNvCxnSpPr>
                <a:cxnSpLocks/>
              </p:cNvCxnSpPr>
              <p:nvPr/>
            </p:nvCxnSpPr>
            <p:spPr>
              <a:xfrm flipV="1">
                <a:off x="2648041" y="3038507"/>
                <a:ext cx="791433" cy="10991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85" name="Dikdörtgen 251">
                <a:extLst>
                  <a:ext uri="{FF2B5EF4-FFF2-40B4-BE49-F238E27FC236}">
                    <a16:creationId xmlns:a16="http://schemas.microsoft.com/office/drawing/2014/main" id="{3E91C876-461C-D623-5ED5-EF3F468DDA5E}"/>
                  </a:ext>
                </a:extLst>
              </p:cNvPr>
              <p:cNvSpPr/>
              <p:nvPr/>
            </p:nvSpPr>
            <p:spPr>
              <a:xfrm>
                <a:off x="3468520" y="3412559"/>
                <a:ext cx="1890000" cy="413405"/>
              </a:xfrm>
              <a:prstGeom prst="roundRect">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solidFill>
                      <a:schemeClr val="tx1">
                        <a:lumMod val="75000"/>
                        <a:lumOff val="25000"/>
                      </a:schemeClr>
                    </a:solidFill>
                    <a:latin typeface="Aptos Display" panose="020B0004020202020204" pitchFamily="34" charset="0"/>
                    <a:ea typeface="Cambria" panose="02040503050406030204" pitchFamily="18" charset="0"/>
                    <a:cs typeface="Cascadia Mono" panose="020B0609020000020004" pitchFamily="49" charset="0"/>
                  </a:rPr>
                  <a:t>Subarray </a:t>
                </a:r>
              </a:p>
            </p:txBody>
          </p:sp>
          <p:sp>
            <p:nvSpPr>
              <p:cNvPr id="86" name="Dikdörtgen 256">
                <a:extLst>
                  <a:ext uri="{FF2B5EF4-FFF2-40B4-BE49-F238E27FC236}">
                    <a16:creationId xmlns:a16="http://schemas.microsoft.com/office/drawing/2014/main" id="{10C1285E-0D21-30BB-FD6A-2340BBAE789B}"/>
                  </a:ext>
                </a:extLst>
              </p:cNvPr>
              <p:cNvSpPr/>
              <p:nvPr/>
            </p:nvSpPr>
            <p:spPr>
              <a:xfrm>
                <a:off x="3461809" y="3093305"/>
                <a:ext cx="1890000" cy="279820"/>
              </a:xfrm>
              <a:prstGeom prst="roundRect">
                <a:avLst/>
              </a:prstGeom>
              <a:solidFill>
                <a:schemeClr val="accent1">
                  <a:lumMod val="75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latin typeface="Aptos Display" panose="020B0004020202020204" pitchFamily="34" charset="0"/>
                    <a:ea typeface="Cambria" panose="02040503050406030204" pitchFamily="18" charset="0"/>
                    <a:cs typeface="Cascadia Mono" panose="020B0609020000020004" pitchFamily="49" charset="0"/>
                  </a:rPr>
                  <a:t>Sense Amplifiers</a:t>
                </a:r>
              </a:p>
            </p:txBody>
          </p:sp>
          <p:sp>
            <p:nvSpPr>
              <p:cNvPr id="19" name="Dikdörtgen 251">
                <a:extLst>
                  <a:ext uri="{FF2B5EF4-FFF2-40B4-BE49-F238E27FC236}">
                    <a16:creationId xmlns:a16="http://schemas.microsoft.com/office/drawing/2014/main" id="{6D8D4A19-2443-129D-713B-D88488E9FEEE}"/>
                  </a:ext>
                </a:extLst>
              </p:cNvPr>
              <p:cNvSpPr/>
              <p:nvPr/>
            </p:nvSpPr>
            <p:spPr>
              <a:xfrm>
                <a:off x="3481294" y="4179259"/>
                <a:ext cx="1890000" cy="413405"/>
              </a:xfrm>
              <a:prstGeom prst="roundRect">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solidFill>
                      <a:schemeClr val="tx1">
                        <a:lumMod val="75000"/>
                        <a:lumOff val="25000"/>
                      </a:schemeClr>
                    </a:solidFill>
                    <a:latin typeface="Aptos Display" panose="020B0004020202020204" pitchFamily="34" charset="0"/>
                    <a:ea typeface="Cambria" panose="02040503050406030204" pitchFamily="18" charset="0"/>
                    <a:cs typeface="Cascadia Mono" panose="020B0609020000020004" pitchFamily="49" charset="0"/>
                  </a:rPr>
                  <a:t> </a:t>
                </a:r>
              </a:p>
            </p:txBody>
          </p:sp>
          <p:sp>
            <p:nvSpPr>
              <p:cNvPr id="20" name="Dikdörtgen 256">
                <a:extLst>
                  <a:ext uri="{FF2B5EF4-FFF2-40B4-BE49-F238E27FC236}">
                    <a16:creationId xmlns:a16="http://schemas.microsoft.com/office/drawing/2014/main" id="{6A2ABCFF-A588-360D-1E1C-F77DC629FD8D}"/>
                  </a:ext>
                </a:extLst>
              </p:cNvPr>
              <p:cNvSpPr/>
              <p:nvPr/>
            </p:nvSpPr>
            <p:spPr>
              <a:xfrm>
                <a:off x="3474583" y="3860005"/>
                <a:ext cx="1890000" cy="279820"/>
              </a:xfrm>
              <a:prstGeom prst="roundRect">
                <a:avLst/>
              </a:prstGeom>
              <a:solidFill>
                <a:schemeClr val="accent1">
                  <a:lumMod val="75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21" name="Dikdörtgen 251">
                <a:extLst>
                  <a:ext uri="{FF2B5EF4-FFF2-40B4-BE49-F238E27FC236}">
                    <a16:creationId xmlns:a16="http://schemas.microsoft.com/office/drawing/2014/main" id="{C9AB11C3-464C-E07C-8914-05BAB9F70024}"/>
                  </a:ext>
                </a:extLst>
              </p:cNvPr>
              <p:cNvSpPr/>
              <p:nvPr/>
            </p:nvSpPr>
            <p:spPr>
              <a:xfrm>
                <a:off x="3488005" y="5265213"/>
                <a:ext cx="1890000" cy="413405"/>
              </a:xfrm>
              <a:prstGeom prst="roundRect">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solidFill>
                      <a:schemeClr val="tx1">
                        <a:lumMod val="75000"/>
                        <a:lumOff val="25000"/>
                      </a:schemeClr>
                    </a:solidFill>
                    <a:latin typeface="Aptos Display" panose="020B0004020202020204" pitchFamily="34" charset="0"/>
                    <a:ea typeface="Cambria" panose="02040503050406030204" pitchFamily="18" charset="0"/>
                    <a:cs typeface="Cascadia Mono" panose="020B0609020000020004" pitchFamily="49" charset="0"/>
                  </a:rPr>
                  <a:t> </a:t>
                </a:r>
              </a:p>
            </p:txBody>
          </p:sp>
          <p:sp>
            <p:nvSpPr>
              <p:cNvPr id="22" name="Dikdörtgen 256">
                <a:extLst>
                  <a:ext uri="{FF2B5EF4-FFF2-40B4-BE49-F238E27FC236}">
                    <a16:creationId xmlns:a16="http://schemas.microsoft.com/office/drawing/2014/main" id="{6596603F-892B-DB9A-55DC-12ABAD0FB970}"/>
                  </a:ext>
                </a:extLst>
              </p:cNvPr>
              <p:cNvSpPr/>
              <p:nvPr/>
            </p:nvSpPr>
            <p:spPr>
              <a:xfrm>
                <a:off x="3481294" y="4945959"/>
                <a:ext cx="1890000" cy="279820"/>
              </a:xfrm>
              <a:prstGeom prst="roundRect">
                <a:avLst/>
              </a:prstGeom>
              <a:solidFill>
                <a:schemeClr val="accent1">
                  <a:lumMod val="75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grpSp>
      </p:grpSp>
      <p:cxnSp>
        <p:nvCxnSpPr>
          <p:cNvPr id="26" name="Düz Ok Bağlayıcısı 25">
            <a:extLst>
              <a:ext uri="{FF2B5EF4-FFF2-40B4-BE49-F238E27FC236}">
                <a16:creationId xmlns:a16="http://schemas.microsoft.com/office/drawing/2014/main" id="{A9E5056D-250F-DECA-3352-CF87EF921A7B}"/>
              </a:ext>
            </a:extLst>
          </p:cNvPr>
          <p:cNvCxnSpPr>
            <a:cxnSpLocks/>
            <a:stCxn id="194" idx="7"/>
          </p:cNvCxnSpPr>
          <p:nvPr/>
        </p:nvCxnSpPr>
        <p:spPr>
          <a:xfrm flipV="1">
            <a:off x="6774109" y="3293392"/>
            <a:ext cx="215755" cy="19562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Metin kutusu 27">
            <a:extLst>
              <a:ext uri="{FF2B5EF4-FFF2-40B4-BE49-F238E27FC236}">
                <a16:creationId xmlns:a16="http://schemas.microsoft.com/office/drawing/2014/main" id="{C7FB3A1D-642D-7F54-28C9-70A3884A8837}"/>
              </a:ext>
            </a:extLst>
          </p:cNvPr>
          <p:cNvSpPr txBox="1"/>
          <p:nvPr/>
        </p:nvSpPr>
        <p:spPr>
          <a:xfrm>
            <a:off x="6868263" y="3027746"/>
            <a:ext cx="1610059" cy="338554"/>
          </a:xfrm>
          <a:prstGeom prst="rect">
            <a:avLst/>
          </a:prstGeom>
          <a:noFill/>
        </p:spPr>
        <p:txBody>
          <a:bodyPr wrap="square" rtlCol="0">
            <a:spAutoFit/>
          </a:bodyPr>
          <a:lstStyle/>
          <a:p>
            <a:r>
              <a:rPr lang="en-US" sz="1600" b="1">
                <a:latin typeface="Aptos Display" panose="020B0004020202020204" pitchFamily="34" charset="0"/>
                <a:ea typeface="Cambria" panose="02040503050406030204" pitchFamily="18" charset="0"/>
              </a:rPr>
              <a:t>DRAM Cell</a:t>
            </a:r>
          </a:p>
        </p:txBody>
      </p:sp>
      <p:sp>
        <p:nvSpPr>
          <p:cNvPr id="29" name="Dikdörtgen 28">
            <a:extLst>
              <a:ext uri="{FF2B5EF4-FFF2-40B4-BE49-F238E27FC236}">
                <a16:creationId xmlns:a16="http://schemas.microsoft.com/office/drawing/2014/main" id="{E9714C6D-D71F-EAF0-A0CC-C3E0EBC995D3}"/>
              </a:ext>
            </a:extLst>
          </p:cNvPr>
          <p:cNvSpPr/>
          <p:nvPr/>
        </p:nvSpPr>
        <p:spPr>
          <a:xfrm>
            <a:off x="6312906" y="3804492"/>
            <a:ext cx="2103930" cy="390845"/>
          </a:xfrm>
          <a:prstGeom prst="rect">
            <a:avLst/>
          </a:prstGeom>
          <a:solidFill>
            <a:schemeClr val="bg1">
              <a:alpha val="86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accent2"/>
                </a:solidFill>
                <a:latin typeface="Aptos Display" panose="020B0004020202020204" pitchFamily="34" charset="0"/>
                <a:ea typeface="Cambria" panose="02040503050406030204" pitchFamily="18" charset="0"/>
              </a:rPr>
              <a:t>DRAM Row</a:t>
            </a:r>
            <a:endParaRPr lang="en-CH" sz="2400" b="1">
              <a:solidFill>
                <a:schemeClr val="accent2"/>
              </a:solidFill>
              <a:latin typeface="Aptos Display" panose="020B0004020202020204" pitchFamily="34" charset="0"/>
              <a:ea typeface="Cambria" panose="02040503050406030204" pitchFamily="18" charset="0"/>
            </a:endParaRPr>
          </a:p>
        </p:txBody>
      </p:sp>
      <p:grpSp>
        <p:nvGrpSpPr>
          <p:cNvPr id="35" name="Grup 34">
            <a:extLst>
              <a:ext uri="{FF2B5EF4-FFF2-40B4-BE49-F238E27FC236}">
                <a16:creationId xmlns:a16="http://schemas.microsoft.com/office/drawing/2014/main" id="{F833176E-F483-C0D6-B8F1-2071C249F83B}"/>
              </a:ext>
            </a:extLst>
          </p:cNvPr>
          <p:cNvGrpSpPr/>
          <p:nvPr/>
        </p:nvGrpSpPr>
        <p:grpSpPr>
          <a:xfrm>
            <a:off x="6105558" y="4814532"/>
            <a:ext cx="2494890" cy="505588"/>
            <a:chOff x="6105558" y="4814532"/>
            <a:chExt cx="2494890" cy="505588"/>
          </a:xfrm>
        </p:grpSpPr>
        <p:sp>
          <p:nvSpPr>
            <p:cNvPr id="32" name="Dikdörtgen 256">
              <a:extLst>
                <a:ext uri="{FF2B5EF4-FFF2-40B4-BE49-F238E27FC236}">
                  <a16:creationId xmlns:a16="http://schemas.microsoft.com/office/drawing/2014/main" id="{C62B8C33-C55F-99A6-4FF6-48932FD0CAB9}"/>
                </a:ext>
              </a:extLst>
            </p:cNvPr>
            <p:cNvSpPr/>
            <p:nvPr/>
          </p:nvSpPr>
          <p:spPr>
            <a:xfrm>
              <a:off x="6466687" y="4894232"/>
              <a:ext cx="1965815" cy="425888"/>
            </a:xfrm>
            <a:prstGeom prst="roundRect">
              <a:avLst/>
            </a:prstGeom>
            <a:solidFill>
              <a:schemeClr val="bg1">
                <a:alpha val="78000"/>
              </a:scheme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cxnSp>
          <p:nvCxnSpPr>
            <p:cNvPr id="33" name="Düz Bağlayıcı 440">
              <a:extLst>
                <a:ext uri="{FF2B5EF4-FFF2-40B4-BE49-F238E27FC236}">
                  <a16:creationId xmlns:a16="http://schemas.microsoft.com/office/drawing/2014/main" id="{90BDBC9B-78C7-1B6B-FFF5-1DA9D0109BA7}"/>
                </a:ext>
              </a:extLst>
            </p:cNvPr>
            <p:cNvCxnSpPr>
              <a:cxnSpLocks/>
            </p:cNvCxnSpPr>
            <p:nvPr/>
          </p:nvCxnSpPr>
          <p:spPr>
            <a:xfrm flipH="1">
              <a:off x="6207321" y="5099722"/>
              <a:ext cx="2393127" cy="0"/>
            </a:xfrm>
            <a:prstGeom prst="line">
              <a:avLst/>
            </a:prstGeom>
            <a:ln w="76200" cap="rnd">
              <a:solidFill>
                <a:srgbClr val="2F5597"/>
              </a:solidFill>
              <a:prstDash val="solid"/>
            </a:ln>
          </p:spPr>
          <p:style>
            <a:lnRef idx="1">
              <a:schemeClr val="accent1"/>
            </a:lnRef>
            <a:fillRef idx="0">
              <a:schemeClr val="accent1"/>
            </a:fillRef>
            <a:effectRef idx="0">
              <a:schemeClr val="accent1"/>
            </a:effectRef>
            <a:fontRef idx="minor">
              <a:schemeClr val="tx1"/>
            </a:fontRef>
          </p:style>
        </p:cxnSp>
        <p:sp>
          <p:nvSpPr>
            <p:cNvPr id="34" name="Metin kutusu 33">
              <a:extLst>
                <a:ext uri="{FF2B5EF4-FFF2-40B4-BE49-F238E27FC236}">
                  <a16:creationId xmlns:a16="http://schemas.microsoft.com/office/drawing/2014/main" id="{85763EC7-424E-5BBE-2900-BACD3FA05626}"/>
                </a:ext>
              </a:extLst>
            </p:cNvPr>
            <p:cNvSpPr txBox="1"/>
            <p:nvPr/>
          </p:nvSpPr>
          <p:spPr>
            <a:xfrm>
              <a:off x="6105558" y="4814532"/>
              <a:ext cx="1103702" cy="338554"/>
            </a:xfrm>
            <a:prstGeom prst="rect">
              <a:avLst/>
            </a:prstGeom>
            <a:noFill/>
          </p:spPr>
          <p:txBody>
            <a:bodyPr wrap="square" rtlCol="0">
              <a:spAutoFit/>
            </a:bodyPr>
            <a:lstStyle/>
            <a:p>
              <a:r>
                <a:rPr lang="en-US" sz="1600" b="1" err="1">
                  <a:solidFill>
                    <a:srgbClr val="2D5597"/>
                  </a:solidFill>
                  <a:latin typeface="Aptos Display" panose="020B0004020202020204" pitchFamily="34" charset="0"/>
                  <a:ea typeface="Cambria" panose="02040503050406030204" pitchFamily="18" charset="0"/>
                </a:rPr>
                <a:t>Wordline</a:t>
              </a:r>
              <a:endParaRPr lang="en-US" sz="1600" b="1">
                <a:solidFill>
                  <a:srgbClr val="2D5597"/>
                </a:solidFill>
                <a:latin typeface="Aptos Display" panose="020B0004020202020204" pitchFamily="34" charset="0"/>
                <a:ea typeface="Cambria" panose="02040503050406030204" pitchFamily="18" charset="0"/>
              </a:endParaRPr>
            </a:p>
          </p:txBody>
        </p:sp>
      </p:grpSp>
      <p:sp>
        <p:nvSpPr>
          <p:cNvPr id="36" name="Metin kutusu 35">
            <a:extLst>
              <a:ext uri="{FF2B5EF4-FFF2-40B4-BE49-F238E27FC236}">
                <a16:creationId xmlns:a16="http://schemas.microsoft.com/office/drawing/2014/main" id="{D701D5EB-7648-6375-CBE8-385346D74903}"/>
              </a:ext>
            </a:extLst>
          </p:cNvPr>
          <p:cNvSpPr txBox="1"/>
          <p:nvPr/>
        </p:nvSpPr>
        <p:spPr>
          <a:xfrm>
            <a:off x="7354131" y="5396389"/>
            <a:ext cx="1610059" cy="338554"/>
          </a:xfrm>
          <a:prstGeom prst="rect">
            <a:avLst/>
          </a:prstGeom>
          <a:noFill/>
        </p:spPr>
        <p:txBody>
          <a:bodyPr wrap="square" rtlCol="0">
            <a:spAutoFit/>
          </a:bodyPr>
          <a:lstStyle/>
          <a:p>
            <a:r>
              <a:rPr lang="en-US" sz="1600" b="1" err="1">
                <a:solidFill>
                  <a:srgbClr val="FF0000"/>
                </a:solidFill>
                <a:latin typeface="Aptos Display" panose="020B0004020202020204" pitchFamily="34" charset="0"/>
                <a:ea typeface="Cambria" panose="02040503050406030204" pitchFamily="18" charset="0"/>
              </a:rPr>
              <a:t>Bitline</a:t>
            </a:r>
            <a:endParaRPr lang="en-US" sz="1600" b="1">
              <a:solidFill>
                <a:srgbClr val="FF0000"/>
              </a:solidFill>
              <a:latin typeface="Aptos Display" panose="020B0004020202020204" pitchFamily="34" charset="0"/>
              <a:ea typeface="Cambria" panose="02040503050406030204" pitchFamily="18" charset="0"/>
            </a:endParaRPr>
          </a:p>
        </p:txBody>
      </p:sp>
      <p:cxnSp>
        <p:nvCxnSpPr>
          <p:cNvPr id="37" name="Düz Bağlayıcı 440">
            <a:extLst>
              <a:ext uri="{FF2B5EF4-FFF2-40B4-BE49-F238E27FC236}">
                <a16:creationId xmlns:a16="http://schemas.microsoft.com/office/drawing/2014/main" id="{1E9F015B-8077-8EF4-3457-FA4D3E136581}"/>
              </a:ext>
            </a:extLst>
          </p:cNvPr>
          <p:cNvCxnSpPr>
            <a:cxnSpLocks/>
          </p:cNvCxnSpPr>
          <p:nvPr/>
        </p:nvCxnSpPr>
        <p:spPr>
          <a:xfrm flipV="1">
            <a:off x="7687335" y="4814532"/>
            <a:ext cx="0" cy="571701"/>
          </a:xfrm>
          <a:prstGeom prst="line">
            <a:avLst/>
          </a:prstGeom>
          <a:ln w="762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sp>
        <p:nvSpPr>
          <p:cNvPr id="47" name="Dikdörtgen 256">
            <a:extLst>
              <a:ext uri="{FF2B5EF4-FFF2-40B4-BE49-F238E27FC236}">
                <a16:creationId xmlns:a16="http://schemas.microsoft.com/office/drawing/2014/main" id="{FAF4E0C6-F546-84DC-B436-4063CB05922B}"/>
              </a:ext>
            </a:extLst>
          </p:cNvPr>
          <p:cNvSpPr/>
          <p:nvPr/>
        </p:nvSpPr>
        <p:spPr>
          <a:xfrm>
            <a:off x="6303577" y="4290133"/>
            <a:ext cx="2122589" cy="540007"/>
          </a:xfrm>
          <a:prstGeom prst="roundRect">
            <a:avLst/>
          </a:prstGeom>
          <a:solidFill>
            <a:schemeClr val="accent1">
              <a:lumMod val="75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Aptos Display" panose="020B0004020202020204" pitchFamily="34" charset="0"/>
                <a:ea typeface="Cambria" panose="02040503050406030204" pitchFamily="18" charset="0"/>
                <a:cs typeface="Cascadia Mono" panose="020B0609020000020004" pitchFamily="49" charset="0"/>
              </a:rPr>
              <a:t>Sense Amps.</a:t>
            </a:r>
          </a:p>
        </p:txBody>
      </p:sp>
      <p:sp>
        <p:nvSpPr>
          <p:cNvPr id="6" name="Dikdörtgen 253">
            <a:extLst>
              <a:ext uri="{FF2B5EF4-FFF2-40B4-BE49-F238E27FC236}">
                <a16:creationId xmlns:a16="http://schemas.microsoft.com/office/drawing/2014/main" id="{E9869C5B-74CA-FC02-4CED-8AF800BE42BE}"/>
              </a:ext>
            </a:extLst>
          </p:cNvPr>
          <p:cNvSpPr/>
          <p:nvPr/>
        </p:nvSpPr>
        <p:spPr>
          <a:xfrm rot="16200000">
            <a:off x="4021686" y="3045624"/>
            <a:ext cx="776957" cy="1896711"/>
          </a:xfrm>
          <a:prstGeom prst="roundRect">
            <a:avLst>
              <a:gd name="adj" fmla="val 2921"/>
            </a:avLst>
          </a:prstGeom>
          <a:solidFill>
            <a:schemeClr val="accent2">
              <a:lumMod val="20000"/>
              <a:lumOff val="80000"/>
              <a:alpha val="57000"/>
            </a:schemeClr>
          </a:solidFill>
          <a:ln w="38100">
            <a:solidFill>
              <a:schemeClr val="accent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ptos Display" panose="020B0004020202020204" pitchFamily="34" charset="0"/>
              <a:ea typeface="Cambria" panose="02040503050406030204" pitchFamily="18" charset="0"/>
              <a:cs typeface="Cascadia Mono" panose="020B0609020000020004" pitchFamily="49" charset="0"/>
            </a:endParaRPr>
          </a:p>
        </p:txBody>
      </p:sp>
    </p:spTree>
    <p:extLst>
      <p:ext uri="{BB962C8B-B14F-4D97-AF65-F5344CB8AC3E}">
        <p14:creationId xmlns:p14="http://schemas.microsoft.com/office/powerpoint/2010/main" val="2393275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164"/>
                                        </p:tgtEl>
                                        <p:attrNameLst>
                                          <p:attrName>style.visibility</p:attrName>
                                        </p:attrNameLst>
                                      </p:cBhvr>
                                      <p:to>
                                        <p:strVal val="visible"/>
                                      </p:to>
                                    </p:set>
                                    <p:animEffect transition="in" filter="fade">
                                      <p:cBhvr>
                                        <p:cTn id="10" dur="500"/>
                                        <p:tgtEl>
                                          <p:spTgt spid="164"/>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165"/>
                                        </p:tgtEl>
                                        <p:attrNameLst>
                                          <p:attrName>style.visibility</p:attrName>
                                        </p:attrNameLst>
                                      </p:cBhvr>
                                      <p:to>
                                        <p:strVal val="visible"/>
                                      </p:to>
                                    </p:set>
                                    <p:animEffect transition="in" filter="fade">
                                      <p:cBhvr>
                                        <p:cTn id="14" dur="500"/>
                                        <p:tgtEl>
                                          <p:spTgt spid="165"/>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500"/>
                                        <p:tgtEl>
                                          <p:spTgt spid="2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par>
                          <p:cTn id="33" fill="hold">
                            <p:stCondLst>
                              <p:cond delay="500"/>
                            </p:stCondLst>
                            <p:childTnLst>
                              <p:par>
                                <p:cTn id="34" presetID="10" presetClass="entr" presetSubtype="0"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500"/>
                                        <p:tgtEl>
                                          <p:spTgt spid="28"/>
                                        </p:tgtEl>
                                      </p:cBhvr>
                                    </p:animEffect>
                                  </p:childTnLst>
                                </p:cTn>
                              </p:par>
                            </p:childTnLst>
                          </p:cTn>
                        </p:par>
                        <p:par>
                          <p:cTn id="37" fill="hold">
                            <p:stCondLst>
                              <p:cond delay="1000"/>
                            </p:stCondLst>
                            <p:childTnLst>
                              <p:par>
                                <p:cTn id="38" presetID="10" presetClass="entr" presetSubtype="0" fill="hold"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500"/>
                                        <p:tgtEl>
                                          <p:spTgt spid="26"/>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500"/>
                                        <p:tgtEl>
                                          <p:spTgt spid="29"/>
                                        </p:tgtEl>
                                      </p:cBhvr>
                                    </p:animEffect>
                                  </p:childTnLst>
                                </p:cTn>
                              </p:par>
                            </p:childTnLst>
                          </p:cTn>
                        </p:par>
                        <p:par>
                          <p:cTn id="46" fill="hold">
                            <p:stCondLst>
                              <p:cond delay="500"/>
                            </p:stCondLst>
                            <p:childTnLst>
                              <p:par>
                                <p:cTn id="47" presetID="10" presetClass="entr" presetSubtype="0" fill="hold" nodeType="after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fade">
                                      <p:cBhvr>
                                        <p:cTn id="49" dur="500"/>
                                        <p:tgtEl>
                                          <p:spTgt spid="35"/>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47"/>
                                        </p:tgtEl>
                                        <p:attrNameLst>
                                          <p:attrName>style.visibility</p:attrName>
                                        </p:attrNameLst>
                                      </p:cBhvr>
                                      <p:to>
                                        <p:strVal val="visible"/>
                                      </p:to>
                                    </p:set>
                                    <p:animEffect transition="in" filter="fade">
                                      <p:cBhvr>
                                        <p:cTn id="54" dur="500"/>
                                        <p:tgtEl>
                                          <p:spTgt spid="47"/>
                                        </p:tgtEl>
                                      </p:cBhvr>
                                    </p:animEffect>
                                  </p:childTnLst>
                                </p:cTn>
                              </p:par>
                            </p:childTnLst>
                          </p:cTn>
                        </p:par>
                        <p:par>
                          <p:cTn id="55" fill="hold">
                            <p:stCondLst>
                              <p:cond delay="500"/>
                            </p:stCondLst>
                            <p:childTnLst>
                              <p:par>
                                <p:cTn id="56" presetID="10" presetClass="entr" presetSubtype="0" fill="hold" grpId="0" nodeType="after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fade">
                                      <p:cBhvr>
                                        <p:cTn id="58" dur="500"/>
                                        <p:tgtEl>
                                          <p:spTgt spid="36"/>
                                        </p:tgtEl>
                                      </p:cBhvr>
                                    </p:animEffect>
                                  </p:childTnLst>
                                </p:cTn>
                              </p:par>
                              <p:par>
                                <p:cTn id="59" presetID="10" presetClass="entr" presetSubtype="0" fill="hold" nodeType="withEffect">
                                  <p:stCondLst>
                                    <p:cond delay="0"/>
                                  </p:stCondLst>
                                  <p:childTnLst>
                                    <p:set>
                                      <p:cBhvr>
                                        <p:cTn id="60" dur="1" fill="hold">
                                          <p:stCondLst>
                                            <p:cond delay="0"/>
                                          </p:stCondLst>
                                        </p:cTn>
                                        <p:tgtEl>
                                          <p:spTgt spid="37"/>
                                        </p:tgtEl>
                                        <p:attrNameLst>
                                          <p:attrName>style.visibility</p:attrName>
                                        </p:attrNameLst>
                                      </p:cBhvr>
                                      <p:to>
                                        <p:strVal val="visible"/>
                                      </p:to>
                                    </p:set>
                                    <p:animEffect transition="in" filter="fade">
                                      <p:cBhvr>
                                        <p:cTn id="6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 grpId="0"/>
      <p:bldP spid="28" grpId="0"/>
      <p:bldP spid="29" grpId="0" animBg="1"/>
      <p:bldP spid="36" grpId="0"/>
      <p:bldP spid="47" grpId="0" animBg="1"/>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083333-75EF-957C-A7C2-6E44383BCAE5}"/>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446AF9BF-3F6D-903C-0D01-2AD2E129DD44}"/>
              </a:ext>
            </a:extLst>
          </p:cNvPr>
          <p:cNvSpPr>
            <a:spLocks noGrp="1"/>
          </p:cNvSpPr>
          <p:nvPr>
            <p:ph type="title"/>
          </p:nvPr>
        </p:nvSpPr>
        <p:spPr/>
        <p:txBody>
          <a:bodyPr/>
          <a:lstStyle/>
          <a:p>
            <a:r>
              <a:rPr kumimoji="0" lang="en-US" sz="4400" b="1" i="0" u="none" strike="noStrike" kern="1200" cap="none" spc="0" normalizeH="0" baseline="0" noProof="0" dirty="0">
                <a:ln>
                  <a:noFill/>
                </a:ln>
                <a:solidFill>
                  <a:schemeClr val="accent5"/>
                </a:solidFill>
                <a:effectLst/>
                <a:uLnTx/>
                <a:uFillTx/>
                <a:latin typeface="+mj-lt"/>
                <a:ea typeface="Cambria" panose="02040503050406030204" pitchFamily="18" charset="0"/>
                <a:cs typeface="+mj-cs"/>
              </a:rPr>
              <a:t>Major DRAM Operations</a:t>
            </a:r>
            <a:endParaRPr lang="en-US" dirty="0"/>
          </a:p>
        </p:txBody>
      </p:sp>
      <p:grpSp>
        <p:nvGrpSpPr>
          <p:cNvPr id="84" name="Grup 83">
            <a:extLst>
              <a:ext uri="{FF2B5EF4-FFF2-40B4-BE49-F238E27FC236}">
                <a16:creationId xmlns:a16="http://schemas.microsoft.com/office/drawing/2014/main" id="{91F0D87C-D77F-EA9C-4250-07123561A8D7}"/>
              </a:ext>
            </a:extLst>
          </p:cNvPr>
          <p:cNvGrpSpPr/>
          <p:nvPr/>
        </p:nvGrpSpPr>
        <p:grpSpPr>
          <a:xfrm>
            <a:off x="1369140" y="1911149"/>
            <a:ext cx="2577894" cy="2997201"/>
            <a:chOff x="979581" y="1289049"/>
            <a:chExt cx="2224416" cy="2488823"/>
          </a:xfrm>
        </p:grpSpPr>
        <p:sp>
          <p:nvSpPr>
            <p:cNvPr id="42" name="Dikdörtgen 251">
              <a:extLst>
                <a:ext uri="{FF2B5EF4-FFF2-40B4-BE49-F238E27FC236}">
                  <a16:creationId xmlns:a16="http://schemas.microsoft.com/office/drawing/2014/main" id="{3BEE9575-58B4-6ED1-05C7-1A5CD2AFB1B0}"/>
                </a:ext>
              </a:extLst>
            </p:cNvPr>
            <p:cNvSpPr/>
            <p:nvPr/>
          </p:nvSpPr>
          <p:spPr>
            <a:xfrm>
              <a:off x="979581" y="1289049"/>
              <a:ext cx="2224416" cy="2488823"/>
            </a:xfrm>
            <a:prstGeom prst="roundRect">
              <a:avLst>
                <a:gd name="adj" fmla="val 4605"/>
              </a:avLst>
            </a:prstGeom>
            <a:solidFill>
              <a:schemeClr val="bg1"/>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lumMod val="50000"/>
                    <a:lumOff val="50000"/>
                  </a:prstClr>
                </a:solidFill>
                <a:effectLst/>
                <a:uLnTx/>
                <a:uFillTx/>
                <a:latin typeface="Aptos Display"/>
                <a:ea typeface="Cambria" panose="02040503050406030204" pitchFamily="18" charset="0"/>
                <a:cs typeface="Cascadia Mono" panose="020B0609020000020004" pitchFamily="49" charset="0"/>
              </a:endParaRPr>
            </a:p>
          </p:txBody>
        </p:sp>
        <p:cxnSp>
          <p:nvCxnSpPr>
            <p:cNvPr id="44" name="Düz Bağlayıcı 440">
              <a:extLst>
                <a:ext uri="{FF2B5EF4-FFF2-40B4-BE49-F238E27FC236}">
                  <a16:creationId xmlns:a16="http://schemas.microsoft.com/office/drawing/2014/main" id="{88C701E6-C34D-5FEE-34E9-07B82ACCC011}"/>
                </a:ext>
              </a:extLst>
            </p:cNvPr>
            <p:cNvCxnSpPr>
              <a:cxnSpLocks/>
              <a:stCxn id="62" idx="0"/>
            </p:cNvCxnSpPr>
            <p:nvPr/>
          </p:nvCxnSpPr>
          <p:spPr>
            <a:xfrm flipH="1">
              <a:off x="1805888" y="1483702"/>
              <a:ext cx="3138" cy="1764781"/>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45" name="Düz Bağlayıcı 440">
              <a:extLst>
                <a:ext uri="{FF2B5EF4-FFF2-40B4-BE49-F238E27FC236}">
                  <a16:creationId xmlns:a16="http://schemas.microsoft.com/office/drawing/2014/main" id="{2011203D-9E1D-F14E-8EED-E986B5430695}"/>
                </a:ext>
              </a:extLst>
            </p:cNvPr>
            <p:cNvCxnSpPr>
              <a:cxnSpLocks/>
              <a:stCxn id="63" idx="4"/>
            </p:cNvCxnSpPr>
            <p:nvPr/>
          </p:nvCxnSpPr>
          <p:spPr>
            <a:xfrm>
              <a:off x="2308325" y="1813166"/>
              <a:ext cx="2814" cy="1435317"/>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46" name="Düz Bağlayıcı 440">
              <a:extLst>
                <a:ext uri="{FF2B5EF4-FFF2-40B4-BE49-F238E27FC236}">
                  <a16:creationId xmlns:a16="http://schemas.microsoft.com/office/drawing/2014/main" id="{F0A23847-BE02-601C-A027-662FA82D196E}"/>
                </a:ext>
              </a:extLst>
            </p:cNvPr>
            <p:cNvCxnSpPr>
              <a:cxnSpLocks/>
              <a:stCxn id="66" idx="4"/>
            </p:cNvCxnSpPr>
            <p:nvPr/>
          </p:nvCxnSpPr>
          <p:spPr>
            <a:xfrm>
              <a:off x="2807625" y="1813166"/>
              <a:ext cx="8765" cy="1435317"/>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49" name="Düz Bağlayıcı 440">
              <a:extLst>
                <a:ext uri="{FF2B5EF4-FFF2-40B4-BE49-F238E27FC236}">
                  <a16:creationId xmlns:a16="http://schemas.microsoft.com/office/drawing/2014/main" id="{205D3909-9ED4-7688-0D80-4AAFDD3687DD}"/>
                </a:ext>
              </a:extLst>
            </p:cNvPr>
            <p:cNvCxnSpPr>
              <a:cxnSpLocks/>
            </p:cNvCxnSpPr>
            <p:nvPr/>
          </p:nvCxnSpPr>
          <p:spPr>
            <a:xfrm>
              <a:off x="1385111" y="2090481"/>
              <a:ext cx="171917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50" name="Oval 49">
              <a:extLst>
                <a:ext uri="{FF2B5EF4-FFF2-40B4-BE49-F238E27FC236}">
                  <a16:creationId xmlns:a16="http://schemas.microsoft.com/office/drawing/2014/main" id="{54563446-D4B9-9F13-8E1B-AC3B9C9A0AD5}"/>
                </a:ext>
              </a:extLst>
            </p:cNvPr>
            <p:cNvSpPr/>
            <p:nvPr/>
          </p:nvSpPr>
          <p:spPr>
            <a:xfrm>
              <a:off x="1642929" y="1925748"/>
              <a:ext cx="332193" cy="329464"/>
            </a:xfrm>
            <a:prstGeom prst="ellipse">
              <a:avLst/>
            </a:prstGeom>
            <a:solidFill>
              <a:schemeClr val="accent1">
                <a:lumMod val="40000"/>
                <a:lumOff val="6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mn-cs"/>
              </a:endParaRPr>
            </a:p>
          </p:txBody>
        </p:sp>
        <p:sp>
          <p:nvSpPr>
            <p:cNvPr id="51" name="Oval 50">
              <a:extLst>
                <a:ext uri="{FF2B5EF4-FFF2-40B4-BE49-F238E27FC236}">
                  <a16:creationId xmlns:a16="http://schemas.microsoft.com/office/drawing/2014/main" id="{7C7C78D9-0A68-6A6D-0D32-583AC3A03A4B}"/>
                </a:ext>
              </a:extLst>
            </p:cNvPr>
            <p:cNvSpPr/>
            <p:nvPr/>
          </p:nvSpPr>
          <p:spPr>
            <a:xfrm>
              <a:off x="2142228" y="1925748"/>
              <a:ext cx="332193" cy="329464"/>
            </a:xfrm>
            <a:prstGeom prst="ellipse">
              <a:avLst/>
            </a:prstGeom>
            <a:solidFill>
              <a:schemeClr val="accent1">
                <a:lumMod val="40000"/>
                <a:lumOff val="6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mn-cs"/>
              </a:endParaRPr>
            </a:p>
          </p:txBody>
        </p:sp>
        <p:sp>
          <p:nvSpPr>
            <p:cNvPr id="52" name="Oval 51">
              <a:extLst>
                <a:ext uri="{FF2B5EF4-FFF2-40B4-BE49-F238E27FC236}">
                  <a16:creationId xmlns:a16="http://schemas.microsoft.com/office/drawing/2014/main" id="{6B453CF2-AAD8-2A21-37E5-299F9DB39DC2}"/>
                </a:ext>
              </a:extLst>
            </p:cNvPr>
            <p:cNvSpPr/>
            <p:nvPr/>
          </p:nvSpPr>
          <p:spPr>
            <a:xfrm>
              <a:off x="2641528" y="1925748"/>
              <a:ext cx="332193" cy="329464"/>
            </a:xfrm>
            <a:prstGeom prst="ellipse">
              <a:avLst/>
            </a:prstGeom>
            <a:solidFill>
              <a:schemeClr val="accent1">
                <a:lumMod val="40000"/>
                <a:lumOff val="6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mn-cs"/>
              </a:endParaRPr>
            </a:p>
          </p:txBody>
        </p:sp>
        <p:cxnSp>
          <p:nvCxnSpPr>
            <p:cNvPr id="57" name="Düz Bağlayıcı 440">
              <a:extLst>
                <a:ext uri="{FF2B5EF4-FFF2-40B4-BE49-F238E27FC236}">
                  <a16:creationId xmlns:a16="http://schemas.microsoft.com/office/drawing/2014/main" id="{91ACAC65-BECD-D6A1-AB49-E2234949D203}"/>
                </a:ext>
              </a:extLst>
            </p:cNvPr>
            <p:cNvCxnSpPr>
              <a:cxnSpLocks/>
            </p:cNvCxnSpPr>
            <p:nvPr/>
          </p:nvCxnSpPr>
          <p:spPr>
            <a:xfrm>
              <a:off x="1809024" y="1400851"/>
              <a:ext cx="0" cy="329464"/>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58" name="Düz Bağlayıcı 440">
              <a:extLst>
                <a:ext uri="{FF2B5EF4-FFF2-40B4-BE49-F238E27FC236}">
                  <a16:creationId xmlns:a16="http://schemas.microsoft.com/office/drawing/2014/main" id="{09B1B7AF-81CC-DF84-FD78-A98224F97926}"/>
                </a:ext>
              </a:extLst>
            </p:cNvPr>
            <p:cNvCxnSpPr>
              <a:cxnSpLocks/>
            </p:cNvCxnSpPr>
            <p:nvPr/>
          </p:nvCxnSpPr>
          <p:spPr>
            <a:xfrm>
              <a:off x="2308325" y="1400851"/>
              <a:ext cx="0" cy="329464"/>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59" name="Düz Bağlayıcı 440">
              <a:extLst>
                <a:ext uri="{FF2B5EF4-FFF2-40B4-BE49-F238E27FC236}">
                  <a16:creationId xmlns:a16="http://schemas.microsoft.com/office/drawing/2014/main" id="{095EB898-3E06-C87F-95C5-7B8063B83DD6}"/>
                </a:ext>
              </a:extLst>
            </p:cNvPr>
            <p:cNvCxnSpPr>
              <a:cxnSpLocks/>
            </p:cNvCxnSpPr>
            <p:nvPr/>
          </p:nvCxnSpPr>
          <p:spPr>
            <a:xfrm>
              <a:off x="2807625" y="1400851"/>
              <a:ext cx="0" cy="32946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61" name="Düz Bağlayıcı 440">
              <a:extLst>
                <a:ext uri="{FF2B5EF4-FFF2-40B4-BE49-F238E27FC236}">
                  <a16:creationId xmlns:a16="http://schemas.microsoft.com/office/drawing/2014/main" id="{648A06E9-30B4-6DD8-73F2-998B7AD55FCB}"/>
                </a:ext>
              </a:extLst>
            </p:cNvPr>
            <p:cNvCxnSpPr>
              <a:cxnSpLocks/>
            </p:cNvCxnSpPr>
            <p:nvPr/>
          </p:nvCxnSpPr>
          <p:spPr>
            <a:xfrm>
              <a:off x="1385111" y="1648434"/>
              <a:ext cx="171917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62" name="Oval 61">
              <a:extLst>
                <a:ext uri="{FF2B5EF4-FFF2-40B4-BE49-F238E27FC236}">
                  <a16:creationId xmlns:a16="http://schemas.microsoft.com/office/drawing/2014/main" id="{020BA948-FDDA-C51A-4DFC-A113421C0CC8}"/>
                </a:ext>
              </a:extLst>
            </p:cNvPr>
            <p:cNvSpPr/>
            <p:nvPr/>
          </p:nvSpPr>
          <p:spPr>
            <a:xfrm>
              <a:off x="1642929" y="1483702"/>
              <a:ext cx="332193" cy="329464"/>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mn-cs"/>
              </a:endParaRPr>
            </a:p>
          </p:txBody>
        </p:sp>
        <p:sp>
          <p:nvSpPr>
            <p:cNvPr id="63" name="Oval 62">
              <a:extLst>
                <a:ext uri="{FF2B5EF4-FFF2-40B4-BE49-F238E27FC236}">
                  <a16:creationId xmlns:a16="http://schemas.microsoft.com/office/drawing/2014/main" id="{CA65B872-5525-F5D3-F1A5-97532FF6E311}"/>
                </a:ext>
              </a:extLst>
            </p:cNvPr>
            <p:cNvSpPr/>
            <p:nvPr/>
          </p:nvSpPr>
          <p:spPr>
            <a:xfrm>
              <a:off x="2142228" y="1483702"/>
              <a:ext cx="332193" cy="329464"/>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mn-cs"/>
              </a:endParaRPr>
            </a:p>
          </p:txBody>
        </p:sp>
        <p:cxnSp>
          <p:nvCxnSpPr>
            <p:cNvPr id="65" name="Düz Bağlayıcı 440">
              <a:extLst>
                <a:ext uri="{FF2B5EF4-FFF2-40B4-BE49-F238E27FC236}">
                  <a16:creationId xmlns:a16="http://schemas.microsoft.com/office/drawing/2014/main" id="{B8E69087-0D3B-08E6-AFD3-A5BBA8AF68DF}"/>
                </a:ext>
              </a:extLst>
            </p:cNvPr>
            <p:cNvCxnSpPr>
              <a:cxnSpLocks/>
            </p:cNvCxnSpPr>
            <p:nvPr/>
          </p:nvCxnSpPr>
          <p:spPr>
            <a:xfrm>
              <a:off x="2807625" y="1400851"/>
              <a:ext cx="0" cy="329464"/>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66" name="Oval 65">
              <a:extLst>
                <a:ext uri="{FF2B5EF4-FFF2-40B4-BE49-F238E27FC236}">
                  <a16:creationId xmlns:a16="http://schemas.microsoft.com/office/drawing/2014/main" id="{A5C243A7-60E2-E931-19CE-27333DBB264C}"/>
                </a:ext>
              </a:extLst>
            </p:cNvPr>
            <p:cNvSpPr/>
            <p:nvPr/>
          </p:nvSpPr>
          <p:spPr>
            <a:xfrm>
              <a:off x="2641528" y="1483702"/>
              <a:ext cx="332193" cy="329464"/>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mn-cs"/>
              </a:endParaRPr>
            </a:p>
          </p:txBody>
        </p:sp>
        <p:cxnSp>
          <p:nvCxnSpPr>
            <p:cNvPr id="70" name="Düz Bağlayıcı 440">
              <a:extLst>
                <a:ext uri="{FF2B5EF4-FFF2-40B4-BE49-F238E27FC236}">
                  <a16:creationId xmlns:a16="http://schemas.microsoft.com/office/drawing/2014/main" id="{DF9263BE-39ED-C66A-6BE8-4204D36E5DC9}"/>
                </a:ext>
              </a:extLst>
            </p:cNvPr>
            <p:cNvCxnSpPr>
              <a:cxnSpLocks/>
            </p:cNvCxnSpPr>
            <p:nvPr/>
          </p:nvCxnSpPr>
          <p:spPr>
            <a:xfrm>
              <a:off x="1385111" y="2532527"/>
              <a:ext cx="171917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71" name="Oval 70">
              <a:extLst>
                <a:ext uri="{FF2B5EF4-FFF2-40B4-BE49-F238E27FC236}">
                  <a16:creationId xmlns:a16="http://schemas.microsoft.com/office/drawing/2014/main" id="{7A70D9CC-6802-21C1-6847-8490EF9DDA4F}"/>
                </a:ext>
              </a:extLst>
            </p:cNvPr>
            <p:cNvSpPr/>
            <p:nvPr/>
          </p:nvSpPr>
          <p:spPr>
            <a:xfrm>
              <a:off x="1642929" y="2367794"/>
              <a:ext cx="332193" cy="329464"/>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mn-cs"/>
              </a:endParaRPr>
            </a:p>
          </p:txBody>
        </p:sp>
        <p:sp>
          <p:nvSpPr>
            <p:cNvPr id="72" name="Oval 71">
              <a:extLst>
                <a:ext uri="{FF2B5EF4-FFF2-40B4-BE49-F238E27FC236}">
                  <a16:creationId xmlns:a16="http://schemas.microsoft.com/office/drawing/2014/main" id="{C66B1D52-6AD2-21E8-5881-8C3178A600E9}"/>
                </a:ext>
              </a:extLst>
            </p:cNvPr>
            <p:cNvSpPr/>
            <p:nvPr/>
          </p:nvSpPr>
          <p:spPr>
            <a:xfrm>
              <a:off x="2142228" y="2367794"/>
              <a:ext cx="332193" cy="329464"/>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mn-cs"/>
              </a:endParaRPr>
            </a:p>
          </p:txBody>
        </p:sp>
        <p:sp>
          <p:nvSpPr>
            <p:cNvPr id="73" name="Oval 72">
              <a:extLst>
                <a:ext uri="{FF2B5EF4-FFF2-40B4-BE49-F238E27FC236}">
                  <a16:creationId xmlns:a16="http://schemas.microsoft.com/office/drawing/2014/main" id="{D6CBE0C9-E575-2285-57FE-9879FB24214F}"/>
                </a:ext>
              </a:extLst>
            </p:cNvPr>
            <p:cNvSpPr/>
            <p:nvPr/>
          </p:nvSpPr>
          <p:spPr>
            <a:xfrm>
              <a:off x="2641528" y="2367794"/>
              <a:ext cx="332193" cy="329464"/>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mn-cs"/>
              </a:endParaRPr>
            </a:p>
          </p:txBody>
        </p:sp>
        <p:cxnSp>
          <p:nvCxnSpPr>
            <p:cNvPr id="76" name="Düz Bağlayıcı 440">
              <a:extLst>
                <a:ext uri="{FF2B5EF4-FFF2-40B4-BE49-F238E27FC236}">
                  <a16:creationId xmlns:a16="http://schemas.microsoft.com/office/drawing/2014/main" id="{0BF5952D-DBBF-7C60-A81F-6391DB348C70}"/>
                </a:ext>
              </a:extLst>
            </p:cNvPr>
            <p:cNvCxnSpPr>
              <a:cxnSpLocks/>
            </p:cNvCxnSpPr>
            <p:nvPr/>
          </p:nvCxnSpPr>
          <p:spPr>
            <a:xfrm>
              <a:off x="1385111" y="2974572"/>
              <a:ext cx="171917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77" name="Oval 76">
              <a:extLst>
                <a:ext uri="{FF2B5EF4-FFF2-40B4-BE49-F238E27FC236}">
                  <a16:creationId xmlns:a16="http://schemas.microsoft.com/office/drawing/2014/main" id="{363C5C0A-5965-AB43-F796-518B5AA999AE}"/>
                </a:ext>
              </a:extLst>
            </p:cNvPr>
            <p:cNvSpPr/>
            <p:nvPr/>
          </p:nvSpPr>
          <p:spPr>
            <a:xfrm>
              <a:off x="1642929" y="2809839"/>
              <a:ext cx="332193" cy="329464"/>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mn-cs"/>
              </a:endParaRPr>
            </a:p>
          </p:txBody>
        </p:sp>
        <p:sp>
          <p:nvSpPr>
            <p:cNvPr id="78" name="Oval 77">
              <a:extLst>
                <a:ext uri="{FF2B5EF4-FFF2-40B4-BE49-F238E27FC236}">
                  <a16:creationId xmlns:a16="http://schemas.microsoft.com/office/drawing/2014/main" id="{F7B344DA-2365-8F30-421C-E7858A95C87E}"/>
                </a:ext>
              </a:extLst>
            </p:cNvPr>
            <p:cNvSpPr/>
            <p:nvPr/>
          </p:nvSpPr>
          <p:spPr>
            <a:xfrm>
              <a:off x="2142228" y="2809839"/>
              <a:ext cx="332193" cy="329464"/>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mn-cs"/>
              </a:endParaRPr>
            </a:p>
          </p:txBody>
        </p:sp>
        <p:sp>
          <p:nvSpPr>
            <p:cNvPr id="79" name="Oval 78">
              <a:extLst>
                <a:ext uri="{FF2B5EF4-FFF2-40B4-BE49-F238E27FC236}">
                  <a16:creationId xmlns:a16="http://schemas.microsoft.com/office/drawing/2014/main" id="{39C819B4-D17E-1DE3-0B4C-1AB65991360A}"/>
                </a:ext>
              </a:extLst>
            </p:cNvPr>
            <p:cNvSpPr/>
            <p:nvPr/>
          </p:nvSpPr>
          <p:spPr>
            <a:xfrm>
              <a:off x="2641528" y="2809839"/>
              <a:ext cx="332193" cy="329464"/>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mn-cs"/>
              </a:endParaRPr>
            </a:p>
          </p:txBody>
        </p:sp>
        <p:sp>
          <p:nvSpPr>
            <p:cNvPr id="83" name="Dikdörtgen 256">
              <a:extLst>
                <a:ext uri="{FF2B5EF4-FFF2-40B4-BE49-F238E27FC236}">
                  <a16:creationId xmlns:a16="http://schemas.microsoft.com/office/drawing/2014/main" id="{AFCBD028-F7F7-BF9D-CCDC-C6BF56FDEB99}"/>
                </a:ext>
              </a:extLst>
            </p:cNvPr>
            <p:cNvSpPr/>
            <p:nvPr/>
          </p:nvSpPr>
          <p:spPr>
            <a:xfrm rot="5400000">
              <a:off x="280944" y="2199995"/>
              <a:ext cx="1890000" cy="332193"/>
            </a:xfrm>
            <a:prstGeom prst="roundRect">
              <a:avLst/>
            </a:prstGeom>
            <a:solidFill>
              <a:schemeClr val="accent5"/>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white"/>
                </a:solidFill>
                <a:effectLst/>
                <a:uLnTx/>
                <a:uFillTx/>
                <a:latin typeface="Aptos Display"/>
                <a:ea typeface="Cambria" panose="02040503050406030204" pitchFamily="18" charset="0"/>
                <a:cs typeface="Cascadia Mono" panose="020B0609020000020004" pitchFamily="49" charset="0"/>
              </a:endParaRPr>
            </a:p>
          </p:txBody>
        </p:sp>
      </p:grpSp>
      <p:sp>
        <p:nvSpPr>
          <p:cNvPr id="85" name="TextBox 9">
            <a:extLst>
              <a:ext uri="{FF2B5EF4-FFF2-40B4-BE49-F238E27FC236}">
                <a16:creationId xmlns:a16="http://schemas.microsoft.com/office/drawing/2014/main" id="{BC7018B6-A2B4-160B-62BD-A3D0D6DB8446}"/>
              </a:ext>
            </a:extLst>
          </p:cNvPr>
          <p:cNvSpPr txBox="1"/>
          <p:nvPr/>
        </p:nvSpPr>
        <p:spPr>
          <a:xfrm>
            <a:off x="1120260" y="1492941"/>
            <a:ext cx="322085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ptos Display"/>
                <a:ea typeface="+mn-ea"/>
                <a:cs typeface="+mn-cs"/>
              </a:rPr>
              <a:t>DRAM Subarray</a:t>
            </a:r>
          </a:p>
        </p:txBody>
      </p:sp>
      <p:sp>
        <p:nvSpPr>
          <p:cNvPr id="86" name="TextBox 6">
            <a:extLst>
              <a:ext uri="{FF2B5EF4-FFF2-40B4-BE49-F238E27FC236}">
                <a16:creationId xmlns:a16="http://schemas.microsoft.com/office/drawing/2014/main" id="{260B43A4-3074-4076-86D6-C9AADE7C4DDD}"/>
              </a:ext>
            </a:extLst>
          </p:cNvPr>
          <p:cNvSpPr txBox="1"/>
          <p:nvPr/>
        </p:nvSpPr>
        <p:spPr>
          <a:xfrm>
            <a:off x="0" y="4253322"/>
            <a:ext cx="1370349" cy="707886"/>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4472C4">
                    <a:lumMod val="75000"/>
                  </a:srgbClr>
                </a:solidFill>
                <a:effectLst/>
                <a:uLnTx/>
                <a:uFillTx/>
                <a:latin typeface="Aptos Display"/>
                <a:ea typeface="+mn-ea"/>
                <a:cs typeface="+mn-cs"/>
              </a:rPr>
              <a:t>Sense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4472C4">
                    <a:lumMod val="75000"/>
                  </a:srgbClr>
                </a:solidFill>
                <a:effectLst/>
                <a:uLnTx/>
                <a:uFillTx/>
                <a:latin typeface="Aptos Display"/>
                <a:ea typeface="+mn-ea"/>
                <a:cs typeface="+mn-cs"/>
              </a:rPr>
              <a:t>Amplifiers</a:t>
            </a:r>
          </a:p>
        </p:txBody>
      </p:sp>
      <p:cxnSp>
        <p:nvCxnSpPr>
          <p:cNvPr id="87" name="ACT_WL">
            <a:extLst>
              <a:ext uri="{FF2B5EF4-FFF2-40B4-BE49-F238E27FC236}">
                <a16:creationId xmlns:a16="http://schemas.microsoft.com/office/drawing/2014/main" id="{15BDFC28-BFF3-90E4-4C2F-CDA13C3B5281}"/>
              </a:ext>
            </a:extLst>
          </p:cNvPr>
          <p:cNvCxnSpPr>
            <a:cxnSpLocks/>
          </p:cNvCxnSpPr>
          <p:nvPr/>
        </p:nvCxnSpPr>
        <p:spPr>
          <a:xfrm>
            <a:off x="1861448" y="2876284"/>
            <a:ext cx="1992371" cy="0"/>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grpSp>
        <p:nvGrpSpPr>
          <p:cNvPr id="88" name="ACT_BL">
            <a:extLst>
              <a:ext uri="{FF2B5EF4-FFF2-40B4-BE49-F238E27FC236}">
                <a16:creationId xmlns:a16="http://schemas.microsoft.com/office/drawing/2014/main" id="{5D85BFB4-9619-3656-18E5-17FACD578C0C}"/>
              </a:ext>
            </a:extLst>
          </p:cNvPr>
          <p:cNvGrpSpPr/>
          <p:nvPr/>
        </p:nvGrpSpPr>
        <p:grpSpPr>
          <a:xfrm>
            <a:off x="2332314" y="2002825"/>
            <a:ext cx="1171079" cy="2268000"/>
            <a:chOff x="194643" y="1363523"/>
            <a:chExt cx="1206128" cy="2268000"/>
          </a:xfrm>
        </p:grpSpPr>
        <p:cxnSp>
          <p:nvCxnSpPr>
            <p:cNvPr id="89" name="Straight Connector 267">
              <a:extLst>
                <a:ext uri="{FF2B5EF4-FFF2-40B4-BE49-F238E27FC236}">
                  <a16:creationId xmlns:a16="http://schemas.microsoft.com/office/drawing/2014/main" id="{98BDC5C6-581A-A772-7910-D2E0B065A41C}"/>
                </a:ext>
              </a:extLst>
            </p:cNvPr>
            <p:cNvCxnSpPr>
              <a:cxnSpLocks/>
            </p:cNvCxnSpPr>
            <p:nvPr/>
          </p:nvCxnSpPr>
          <p:spPr>
            <a:xfrm>
              <a:off x="194643" y="1363523"/>
              <a:ext cx="0" cy="2268000"/>
            </a:xfrm>
            <a:prstGeom prst="line">
              <a:avLst/>
            </a:prstGeom>
            <a:solidFill>
              <a:sysClr val="window" lastClr="FFFFFF">
                <a:lumMod val="85000"/>
              </a:sysClr>
            </a:solidFill>
            <a:ln w="76200" cap="flat" cmpd="sng" algn="ctr">
              <a:solidFill>
                <a:schemeClr val="accent1">
                  <a:lumMod val="40000"/>
                  <a:lumOff val="60000"/>
                </a:schemeClr>
              </a:solidFill>
              <a:prstDash val="solid"/>
              <a:miter lim="800000"/>
              <a:headEnd type="none" w="med" len="med"/>
              <a:tailEnd type="none" w="med" len="med"/>
            </a:ln>
            <a:effectLst/>
          </p:spPr>
        </p:cxnSp>
        <p:cxnSp>
          <p:nvCxnSpPr>
            <p:cNvPr id="90" name="Straight Connector 268">
              <a:extLst>
                <a:ext uri="{FF2B5EF4-FFF2-40B4-BE49-F238E27FC236}">
                  <a16:creationId xmlns:a16="http://schemas.microsoft.com/office/drawing/2014/main" id="{5C5BA033-F6A9-EE76-A430-2FA57B991968}"/>
                </a:ext>
              </a:extLst>
            </p:cNvPr>
            <p:cNvCxnSpPr>
              <a:cxnSpLocks/>
            </p:cNvCxnSpPr>
            <p:nvPr/>
          </p:nvCxnSpPr>
          <p:spPr>
            <a:xfrm>
              <a:off x="794713" y="1363523"/>
              <a:ext cx="0" cy="2268000"/>
            </a:xfrm>
            <a:prstGeom prst="line">
              <a:avLst/>
            </a:prstGeom>
            <a:solidFill>
              <a:sysClr val="window" lastClr="FFFFFF">
                <a:lumMod val="85000"/>
              </a:sysClr>
            </a:solidFill>
            <a:ln w="76200" cap="flat" cmpd="sng" algn="ctr">
              <a:solidFill>
                <a:schemeClr val="accent1">
                  <a:lumMod val="40000"/>
                  <a:lumOff val="60000"/>
                </a:schemeClr>
              </a:solidFill>
              <a:prstDash val="solid"/>
              <a:miter lim="800000"/>
              <a:headEnd type="none" w="med" len="med"/>
              <a:tailEnd type="none" w="med" len="med"/>
            </a:ln>
            <a:effectLst/>
          </p:spPr>
        </p:cxnSp>
        <p:cxnSp>
          <p:nvCxnSpPr>
            <p:cNvPr id="91" name="Straight Connector 269">
              <a:extLst>
                <a:ext uri="{FF2B5EF4-FFF2-40B4-BE49-F238E27FC236}">
                  <a16:creationId xmlns:a16="http://schemas.microsoft.com/office/drawing/2014/main" id="{98D2BCFB-DA19-65CA-676C-C99BCFA53506}"/>
                </a:ext>
              </a:extLst>
            </p:cNvPr>
            <p:cNvCxnSpPr>
              <a:cxnSpLocks/>
            </p:cNvCxnSpPr>
            <p:nvPr/>
          </p:nvCxnSpPr>
          <p:spPr>
            <a:xfrm>
              <a:off x="1400771" y="1363523"/>
              <a:ext cx="0" cy="2268000"/>
            </a:xfrm>
            <a:prstGeom prst="line">
              <a:avLst/>
            </a:prstGeom>
            <a:solidFill>
              <a:sysClr val="window" lastClr="FFFFFF">
                <a:lumMod val="85000"/>
              </a:sysClr>
            </a:solidFill>
            <a:ln w="76200" cap="flat" cmpd="sng" algn="ctr">
              <a:solidFill>
                <a:schemeClr val="accent1">
                  <a:lumMod val="40000"/>
                  <a:lumOff val="60000"/>
                </a:schemeClr>
              </a:solidFill>
              <a:prstDash val="solid"/>
              <a:miter lim="800000"/>
              <a:headEnd type="none" w="med" len="med"/>
              <a:tailEnd type="none" w="med" len="med"/>
            </a:ln>
            <a:effectLst/>
          </p:spPr>
        </p:cxnSp>
      </p:grpSp>
      <p:grpSp>
        <p:nvGrpSpPr>
          <p:cNvPr id="114" name="Grup 113">
            <a:extLst>
              <a:ext uri="{FF2B5EF4-FFF2-40B4-BE49-F238E27FC236}">
                <a16:creationId xmlns:a16="http://schemas.microsoft.com/office/drawing/2014/main" id="{262AB941-4587-80A7-E9C4-B8DCDC57A4FD}"/>
              </a:ext>
            </a:extLst>
          </p:cNvPr>
          <p:cNvGrpSpPr/>
          <p:nvPr/>
        </p:nvGrpSpPr>
        <p:grpSpPr>
          <a:xfrm>
            <a:off x="2150427" y="4270825"/>
            <a:ext cx="1519782" cy="515803"/>
            <a:chOff x="2618167" y="4842112"/>
            <a:chExt cx="1565267" cy="515803"/>
          </a:xfrm>
        </p:grpSpPr>
        <p:sp>
          <p:nvSpPr>
            <p:cNvPr id="111" name="Dikdörtgen 256">
              <a:extLst>
                <a:ext uri="{FF2B5EF4-FFF2-40B4-BE49-F238E27FC236}">
                  <a16:creationId xmlns:a16="http://schemas.microsoft.com/office/drawing/2014/main" id="{D9114FC9-6546-948B-24FA-B19DE0520E08}"/>
                </a:ext>
              </a:extLst>
            </p:cNvPr>
            <p:cNvSpPr/>
            <p:nvPr/>
          </p:nvSpPr>
          <p:spPr>
            <a:xfrm>
              <a:off x="3221231" y="4845683"/>
              <a:ext cx="358739" cy="512232"/>
            </a:xfrm>
            <a:prstGeom prst="roundRect">
              <a:avLst/>
            </a:prstGeom>
            <a:solidFill>
              <a:schemeClr val="accent1">
                <a:lumMod val="40000"/>
                <a:lumOff val="60000"/>
              </a:scheme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Cascadia Mono" panose="020B0609020000020004" pitchFamily="49" charset="0"/>
              </a:endParaRPr>
            </a:p>
          </p:txBody>
        </p:sp>
        <p:sp>
          <p:nvSpPr>
            <p:cNvPr id="112" name="Dikdörtgen 256">
              <a:extLst>
                <a:ext uri="{FF2B5EF4-FFF2-40B4-BE49-F238E27FC236}">
                  <a16:creationId xmlns:a16="http://schemas.microsoft.com/office/drawing/2014/main" id="{B6B15290-0D95-2A39-4D9C-D0BCE625105A}"/>
                </a:ext>
              </a:extLst>
            </p:cNvPr>
            <p:cNvSpPr/>
            <p:nvPr/>
          </p:nvSpPr>
          <p:spPr>
            <a:xfrm>
              <a:off x="3824695" y="4842112"/>
              <a:ext cx="358739" cy="512232"/>
            </a:xfrm>
            <a:prstGeom prst="roundRect">
              <a:avLst/>
            </a:prstGeom>
            <a:solidFill>
              <a:schemeClr val="accent1">
                <a:lumMod val="40000"/>
                <a:lumOff val="60000"/>
              </a:scheme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Cascadia Mono" panose="020B0609020000020004" pitchFamily="49" charset="0"/>
              </a:endParaRPr>
            </a:p>
          </p:txBody>
        </p:sp>
        <p:sp>
          <p:nvSpPr>
            <p:cNvPr id="113" name="Dikdörtgen 256">
              <a:extLst>
                <a:ext uri="{FF2B5EF4-FFF2-40B4-BE49-F238E27FC236}">
                  <a16:creationId xmlns:a16="http://schemas.microsoft.com/office/drawing/2014/main" id="{BC28008C-B4C6-7610-697A-1EE5E2903CE9}"/>
                </a:ext>
              </a:extLst>
            </p:cNvPr>
            <p:cNvSpPr/>
            <p:nvPr/>
          </p:nvSpPr>
          <p:spPr>
            <a:xfrm>
              <a:off x="2618167" y="4845683"/>
              <a:ext cx="358739" cy="512232"/>
            </a:xfrm>
            <a:prstGeom prst="roundRect">
              <a:avLst/>
            </a:prstGeom>
            <a:solidFill>
              <a:schemeClr val="accent1">
                <a:lumMod val="40000"/>
                <a:lumOff val="60000"/>
              </a:scheme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Cascadia Mono" panose="020B0609020000020004" pitchFamily="49" charset="0"/>
              </a:endParaRPr>
            </a:p>
          </p:txBody>
        </p:sp>
      </p:grpSp>
      <p:sp>
        <p:nvSpPr>
          <p:cNvPr id="115" name="Dikdörtgen 256">
            <a:extLst>
              <a:ext uri="{FF2B5EF4-FFF2-40B4-BE49-F238E27FC236}">
                <a16:creationId xmlns:a16="http://schemas.microsoft.com/office/drawing/2014/main" id="{25EE34F3-1C92-E220-383F-1D71BA1F98B4}"/>
              </a:ext>
            </a:extLst>
          </p:cNvPr>
          <p:cNvSpPr/>
          <p:nvPr/>
        </p:nvSpPr>
        <p:spPr>
          <a:xfrm>
            <a:off x="2749478" y="4270826"/>
            <a:ext cx="348314" cy="518108"/>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Cascadia Mono" panose="020B0609020000020004" pitchFamily="49" charset="0"/>
            </a:endParaRPr>
          </a:p>
        </p:txBody>
      </p:sp>
      <p:sp>
        <p:nvSpPr>
          <p:cNvPr id="116" name="Dikdörtgen 256">
            <a:extLst>
              <a:ext uri="{FF2B5EF4-FFF2-40B4-BE49-F238E27FC236}">
                <a16:creationId xmlns:a16="http://schemas.microsoft.com/office/drawing/2014/main" id="{D59FFD4E-DC31-7963-7D8F-4C33CCC45538}"/>
              </a:ext>
            </a:extLst>
          </p:cNvPr>
          <p:cNvSpPr/>
          <p:nvPr/>
        </p:nvSpPr>
        <p:spPr>
          <a:xfrm>
            <a:off x="3335610" y="4270826"/>
            <a:ext cx="348314" cy="518108"/>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Cascadia Mono" panose="020B0609020000020004" pitchFamily="49" charset="0"/>
            </a:endParaRPr>
          </a:p>
        </p:txBody>
      </p:sp>
      <p:sp>
        <p:nvSpPr>
          <p:cNvPr id="117" name="Dikdörtgen 256">
            <a:extLst>
              <a:ext uri="{FF2B5EF4-FFF2-40B4-BE49-F238E27FC236}">
                <a16:creationId xmlns:a16="http://schemas.microsoft.com/office/drawing/2014/main" id="{69EE2D8E-E04C-3EC6-C969-9C09C5349D51}"/>
              </a:ext>
            </a:extLst>
          </p:cNvPr>
          <p:cNvSpPr/>
          <p:nvPr/>
        </p:nvSpPr>
        <p:spPr>
          <a:xfrm>
            <a:off x="2163346" y="4270826"/>
            <a:ext cx="348314" cy="518108"/>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Cascadia Mono" panose="020B0609020000020004" pitchFamily="49" charset="0"/>
            </a:endParaRPr>
          </a:p>
        </p:txBody>
      </p:sp>
      <p:grpSp>
        <p:nvGrpSpPr>
          <p:cNvPr id="120" name="Grup 119">
            <a:extLst>
              <a:ext uri="{FF2B5EF4-FFF2-40B4-BE49-F238E27FC236}">
                <a16:creationId xmlns:a16="http://schemas.microsoft.com/office/drawing/2014/main" id="{B78A05CA-DD44-2C3B-208C-896C272A95AD}"/>
              </a:ext>
            </a:extLst>
          </p:cNvPr>
          <p:cNvGrpSpPr/>
          <p:nvPr/>
        </p:nvGrpSpPr>
        <p:grpSpPr>
          <a:xfrm>
            <a:off x="2146194" y="4243835"/>
            <a:ext cx="1435572" cy="1701456"/>
            <a:chOff x="2321370" y="3581063"/>
            <a:chExt cx="1478537" cy="1701456"/>
          </a:xfrm>
        </p:grpSpPr>
        <p:sp>
          <p:nvSpPr>
            <p:cNvPr id="118" name="Right Arrow Callout 7">
              <a:extLst>
                <a:ext uri="{FF2B5EF4-FFF2-40B4-BE49-F238E27FC236}">
                  <a16:creationId xmlns:a16="http://schemas.microsoft.com/office/drawing/2014/main" id="{9061C4E4-2AF1-6274-47F5-6669B795A11D}"/>
                </a:ext>
              </a:extLst>
            </p:cNvPr>
            <p:cNvSpPr/>
            <p:nvPr/>
          </p:nvSpPr>
          <p:spPr>
            <a:xfrm rot="5400000">
              <a:off x="2463795" y="4006298"/>
              <a:ext cx="1292921" cy="442452"/>
            </a:xfrm>
            <a:prstGeom prst="rightArrowCallout">
              <a:avLst>
                <a:gd name="adj1" fmla="val 34836"/>
                <a:gd name="adj2" fmla="val 31558"/>
                <a:gd name="adj3" fmla="val 39754"/>
                <a:gd name="adj4" fmla="val 46813"/>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mn-ea"/>
                <a:cs typeface="+mn-cs"/>
              </a:endParaRPr>
            </a:p>
          </p:txBody>
        </p:sp>
        <p:sp>
          <p:nvSpPr>
            <p:cNvPr id="119" name="to cpu">
              <a:extLst>
                <a:ext uri="{FF2B5EF4-FFF2-40B4-BE49-F238E27FC236}">
                  <a16:creationId xmlns:a16="http://schemas.microsoft.com/office/drawing/2014/main" id="{17B32A83-757B-5E94-13C1-320E621C7238}"/>
                </a:ext>
              </a:extLst>
            </p:cNvPr>
            <p:cNvSpPr txBox="1"/>
            <p:nvPr/>
          </p:nvSpPr>
          <p:spPr>
            <a:xfrm>
              <a:off x="2321370" y="4882409"/>
              <a:ext cx="147853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Aptos Display"/>
                  <a:ea typeface="+mn-ea"/>
                  <a:cs typeface="+mn-cs"/>
                </a:rPr>
                <a:t>I/O Circuitry</a:t>
              </a:r>
            </a:p>
          </p:txBody>
        </p:sp>
      </p:grpSp>
      <p:sp>
        <p:nvSpPr>
          <p:cNvPr id="121" name="Act Text">
            <a:extLst>
              <a:ext uri="{FF2B5EF4-FFF2-40B4-BE49-F238E27FC236}">
                <a16:creationId xmlns:a16="http://schemas.microsoft.com/office/drawing/2014/main" id="{0EF42B93-F7CD-C798-414D-A46EE0E3613B}"/>
              </a:ext>
            </a:extLst>
          </p:cNvPr>
          <p:cNvSpPr txBox="1"/>
          <p:nvPr/>
        </p:nvSpPr>
        <p:spPr>
          <a:xfrm>
            <a:off x="5147804" y="1492941"/>
            <a:ext cx="360000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9F2936"/>
                </a:solidFill>
                <a:effectLst/>
                <a:uLnTx/>
                <a:uFillTx/>
                <a:latin typeface="Aptos Display"/>
                <a:ea typeface="+mn-ea"/>
                <a:cs typeface="+mn-cs"/>
              </a:rPr>
              <a:t>ACTIVATE (ACT):</a:t>
            </a:r>
            <a:r>
              <a:rPr kumimoji="0" lang="en-US" sz="2400" b="0" i="0" u="none" strike="noStrike" kern="1200" cap="none" spc="0" normalizeH="0" baseline="0" noProof="0" dirty="0">
                <a:ln>
                  <a:noFill/>
                </a:ln>
                <a:solidFill>
                  <a:srgbClr val="9F2936"/>
                </a:solidFill>
                <a:effectLst/>
                <a:uLnTx/>
                <a:uFillTx/>
                <a:latin typeface="Aptos Display"/>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Aptos Display"/>
                <a:ea typeface="+mn-ea"/>
                <a:cs typeface="+mn-cs"/>
              </a:rPr>
              <a:t>Fetch the row’s content </a:t>
            </a:r>
            <a:br>
              <a:rPr kumimoji="0" lang="en-US" sz="2400" b="0" i="0" u="none" strike="noStrike" kern="1200" cap="none" spc="0" normalizeH="0" baseline="0" noProof="0" dirty="0">
                <a:ln>
                  <a:noFill/>
                </a:ln>
                <a:solidFill>
                  <a:prstClr val="black">
                    <a:lumMod val="75000"/>
                    <a:lumOff val="25000"/>
                  </a:prstClr>
                </a:solidFill>
                <a:effectLst/>
                <a:uLnTx/>
                <a:uFillTx/>
                <a:latin typeface="Aptos Display"/>
                <a:ea typeface="+mn-ea"/>
                <a:cs typeface="+mn-cs"/>
              </a:rPr>
            </a:br>
            <a:r>
              <a:rPr kumimoji="0" lang="en-US" sz="2400" b="0" i="0" u="none" strike="noStrike" kern="1200" cap="none" spc="0" normalizeH="0" baseline="0" noProof="0" dirty="0">
                <a:ln>
                  <a:noFill/>
                </a:ln>
                <a:solidFill>
                  <a:prstClr val="black">
                    <a:lumMod val="75000"/>
                    <a:lumOff val="25000"/>
                  </a:prstClr>
                </a:solidFill>
                <a:effectLst/>
                <a:uLnTx/>
                <a:uFillTx/>
                <a:latin typeface="Aptos Display"/>
                <a:ea typeface="+mn-ea"/>
                <a:cs typeface="+mn-cs"/>
              </a:rPr>
              <a:t>into the </a:t>
            </a:r>
            <a:r>
              <a:rPr kumimoji="0" lang="en-US" sz="2400" b="1" i="0" u="none" strike="noStrike" kern="1200" cap="none" spc="0" normalizeH="0" baseline="0" noProof="0" dirty="0">
                <a:ln>
                  <a:noFill/>
                </a:ln>
                <a:solidFill>
                  <a:prstClr val="black">
                    <a:lumMod val="75000"/>
                    <a:lumOff val="25000"/>
                  </a:prstClr>
                </a:solidFill>
                <a:effectLst/>
                <a:uLnTx/>
                <a:uFillTx/>
                <a:latin typeface="Aptos Display"/>
                <a:ea typeface="+mn-ea"/>
                <a:cs typeface="+mn-cs"/>
              </a:rPr>
              <a:t>sense amplifiers</a:t>
            </a:r>
          </a:p>
        </p:txBody>
      </p:sp>
      <p:sp>
        <p:nvSpPr>
          <p:cNvPr id="122" name="Read Text">
            <a:extLst>
              <a:ext uri="{FF2B5EF4-FFF2-40B4-BE49-F238E27FC236}">
                <a16:creationId xmlns:a16="http://schemas.microsoft.com/office/drawing/2014/main" id="{09546955-A3AC-DCE6-951B-754CEF11F058}"/>
              </a:ext>
            </a:extLst>
          </p:cNvPr>
          <p:cNvSpPr txBox="1"/>
          <p:nvPr/>
        </p:nvSpPr>
        <p:spPr>
          <a:xfrm>
            <a:off x="5144664" y="3078645"/>
            <a:ext cx="360000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75000"/>
                  </a:srgbClr>
                </a:solidFill>
                <a:effectLst/>
                <a:uLnTx/>
                <a:uFillTx/>
                <a:latin typeface="Aptos Display"/>
                <a:ea typeface="+mn-ea"/>
                <a:cs typeface="+mn-cs"/>
              </a:rPr>
              <a:t>Column Access (RD/WR):</a:t>
            </a:r>
            <a:r>
              <a:rPr kumimoji="0" lang="en-US" sz="2400" b="0" i="0" u="none" strike="noStrike" kern="1200" cap="none" spc="0" normalizeH="0" baseline="0" noProof="0" dirty="0">
                <a:ln>
                  <a:noFill/>
                </a:ln>
                <a:solidFill>
                  <a:prstClr val="black"/>
                </a:solidFill>
                <a:effectLst/>
                <a:uLnTx/>
                <a:uFillTx/>
                <a:latin typeface="Aptos Display"/>
                <a:ea typeface="+mn-ea"/>
                <a:cs typeface="+mn-cs"/>
              </a:rPr>
              <a:t> </a:t>
            </a:r>
            <a:br>
              <a:rPr kumimoji="0" lang="en-US" sz="2400" b="0" i="0" u="none" strike="noStrike" kern="1200" cap="none" spc="0" normalizeH="0" baseline="0" noProof="0" dirty="0">
                <a:ln>
                  <a:noFill/>
                </a:ln>
                <a:solidFill>
                  <a:prstClr val="black"/>
                </a:solidFill>
                <a:effectLst/>
                <a:uLnTx/>
                <a:uFillTx/>
                <a:latin typeface="Aptos Display"/>
                <a:ea typeface="+mn-ea"/>
                <a:cs typeface="+mn-cs"/>
              </a:rPr>
            </a:br>
            <a:r>
              <a:rPr kumimoji="0" lang="en-US" sz="2400" b="0" i="0" u="none" strike="noStrike" kern="1200" cap="none" spc="0" normalizeH="0" baseline="0" noProof="0" dirty="0">
                <a:ln>
                  <a:noFill/>
                </a:ln>
                <a:solidFill>
                  <a:prstClr val="black">
                    <a:lumMod val="75000"/>
                    <a:lumOff val="25000"/>
                  </a:prstClr>
                </a:solidFill>
                <a:effectLst/>
                <a:uLnTx/>
                <a:uFillTx/>
                <a:latin typeface="Aptos Display"/>
                <a:ea typeface="+mn-ea"/>
                <a:cs typeface="+mn-cs"/>
              </a:rPr>
              <a:t>Read/Write the target </a:t>
            </a:r>
            <a:br>
              <a:rPr kumimoji="0" lang="en-US" sz="2400" b="0" i="0" u="none" strike="noStrike" kern="1200" cap="none" spc="0" normalizeH="0" baseline="0" noProof="0" dirty="0">
                <a:ln>
                  <a:noFill/>
                </a:ln>
                <a:solidFill>
                  <a:prstClr val="black">
                    <a:lumMod val="75000"/>
                    <a:lumOff val="25000"/>
                  </a:prstClr>
                </a:solidFill>
                <a:effectLst/>
                <a:uLnTx/>
                <a:uFillTx/>
                <a:latin typeface="Aptos Display"/>
                <a:ea typeface="+mn-ea"/>
                <a:cs typeface="+mn-cs"/>
              </a:rPr>
            </a:br>
            <a:r>
              <a:rPr kumimoji="0" lang="en-US" sz="2400" b="0" i="0" u="none" strike="noStrike" kern="1200" cap="none" spc="0" normalizeH="0" baseline="0" noProof="0" dirty="0">
                <a:ln>
                  <a:noFill/>
                </a:ln>
                <a:solidFill>
                  <a:prstClr val="black">
                    <a:lumMod val="75000"/>
                    <a:lumOff val="25000"/>
                  </a:prstClr>
                </a:solidFill>
                <a:effectLst/>
                <a:uLnTx/>
                <a:uFillTx/>
                <a:latin typeface="Aptos Display"/>
                <a:ea typeface="+mn-ea"/>
                <a:cs typeface="+mn-cs"/>
              </a:rPr>
              <a:t>column and drive to I/O </a:t>
            </a:r>
          </a:p>
        </p:txBody>
      </p:sp>
      <p:sp>
        <p:nvSpPr>
          <p:cNvPr id="123" name="Pre Text">
            <a:extLst>
              <a:ext uri="{FF2B5EF4-FFF2-40B4-BE49-F238E27FC236}">
                <a16:creationId xmlns:a16="http://schemas.microsoft.com/office/drawing/2014/main" id="{78EBBB3B-4EAF-191D-0F20-442DF1812EF5}"/>
              </a:ext>
            </a:extLst>
          </p:cNvPr>
          <p:cNvSpPr txBox="1"/>
          <p:nvPr/>
        </p:nvSpPr>
        <p:spPr>
          <a:xfrm>
            <a:off x="5144664" y="4664349"/>
            <a:ext cx="360000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Aptos Display"/>
                <a:ea typeface="+mn-ea"/>
                <a:cs typeface="+mn-cs"/>
              </a:rPr>
              <a:t>PRECHARGE (PRE):</a:t>
            </a:r>
            <a:r>
              <a:rPr kumimoji="0" lang="en-US" sz="2400" b="0" i="0" u="none" strike="noStrike" kern="1200" cap="none" spc="0" normalizeH="0" baseline="0" noProof="0">
                <a:ln>
                  <a:noFill/>
                </a:ln>
                <a:solidFill>
                  <a:prstClr val="black">
                    <a:lumMod val="75000"/>
                    <a:lumOff val="25000"/>
                  </a:prstClr>
                </a:solidFill>
                <a:effectLst/>
                <a:uLnTx/>
                <a:uFillTx/>
                <a:latin typeface="Aptos Display"/>
                <a:ea typeface="+mn-ea"/>
                <a:cs typeface="+mn-cs"/>
              </a:rPr>
              <a:t> </a:t>
            </a:r>
            <a:br>
              <a:rPr kumimoji="0" lang="en-US" sz="2400" b="0" i="0" u="none" strike="noStrike" kern="1200" cap="none" spc="0" normalizeH="0" baseline="0" noProof="0">
                <a:ln>
                  <a:noFill/>
                </a:ln>
                <a:solidFill>
                  <a:prstClr val="black">
                    <a:lumMod val="75000"/>
                    <a:lumOff val="25000"/>
                  </a:prstClr>
                </a:solidFill>
                <a:effectLst/>
                <a:uLnTx/>
                <a:uFillTx/>
                <a:latin typeface="Aptos Display"/>
                <a:ea typeface="+mn-ea"/>
                <a:cs typeface="+mn-cs"/>
              </a:rPr>
            </a:br>
            <a:r>
              <a:rPr kumimoji="0" lang="en-US" sz="2400" b="0" i="0" u="none" strike="noStrike" kern="1200" cap="none" spc="0" normalizeH="0" baseline="0" noProof="0">
                <a:ln>
                  <a:noFill/>
                </a:ln>
                <a:solidFill>
                  <a:prstClr val="black">
                    <a:lumMod val="75000"/>
                    <a:lumOff val="25000"/>
                  </a:prstClr>
                </a:solidFill>
                <a:effectLst/>
                <a:uLnTx/>
                <a:uFillTx/>
                <a:latin typeface="Aptos Display"/>
                <a:ea typeface="+mn-ea"/>
                <a:cs typeface="+mn-cs"/>
              </a:rPr>
              <a:t>Prepare the bank </a:t>
            </a:r>
            <a:br>
              <a:rPr kumimoji="0" lang="en-US" sz="2400" b="0" i="0" u="none" strike="noStrike" kern="1200" cap="none" spc="0" normalizeH="0" baseline="0" noProof="0">
                <a:ln>
                  <a:noFill/>
                </a:ln>
                <a:solidFill>
                  <a:prstClr val="black">
                    <a:lumMod val="75000"/>
                    <a:lumOff val="25000"/>
                  </a:prstClr>
                </a:solidFill>
                <a:effectLst/>
                <a:uLnTx/>
                <a:uFillTx/>
                <a:latin typeface="Aptos Display"/>
                <a:ea typeface="+mn-ea"/>
                <a:cs typeface="+mn-cs"/>
              </a:rPr>
            </a:br>
            <a:r>
              <a:rPr kumimoji="0" lang="en-US" sz="2400" b="0" i="0" u="none" strike="noStrike" kern="1200" cap="none" spc="0" normalizeH="0" baseline="0" noProof="0">
                <a:ln>
                  <a:noFill/>
                </a:ln>
                <a:solidFill>
                  <a:prstClr val="black">
                    <a:lumMod val="75000"/>
                    <a:lumOff val="25000"/>
                  </a:prstClr>
                </a:solidFill>
                <a:effectLst/>
                <a:uLnTx/>
                <a:uFillTx/>
                <a:latin typeface="Aptos Display"/>
                <a:ea typeface="+mn-ea"/>
                <a:cs typeface="+mn-cs"/>
              </a:rPr>
              <a:t>for a new ACTIVATE</a:t>
            </a:r>
          </a:p>
        </p:txBody>
      </p:sp>
      <p:sp>
        <p:nvSpPr>
          <p:cNvPr id="124" name="1">
            <a:extLst>
              <a:ext uri="{FF2B5EF4-FFF2-40B4-BE49-F238E27FC236}">
                <a16:creationId xmlns:a16="http://schemas.microsoft.com/office/drawing/2014/main" id="{0962749A-12F5-8ADB-7A13-BA9B02B1E1D0}"/>
              </a:ext>
            </a:extLst>
          </p:cNvPr>
          <p:cNvSpPr txBox="1"/>
          <p:nvPr/>
        </p:nvSpPr>
        <p:spPr>
          <a:xfrm>
            <a:off x="4615467" y="1492941"/>
            <a:ext cx="52482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lumMod val="50000"/>
                  </a:prstClr>
                </a:solidFill>
                <a:effectLst/>
                <a:uLnTx/>
                <a:uFillTx/>
                <a:latin typeface="Aptos Black" panose="020B0004020202020204" pitchFamily="34" charset="0"/>
                <a:ea typeface="+mn-ea"/>
                <a:cs typeface="+mn-cs"/>
              </a:rPr>
              <a:t>1</a:t>
            </a:r>
          </a:p>
        </p:txBody>
      </p:sp>
      <p:sp>
        <p:nvSpPr>
          <p:cNvPr id="125" name="2">
            <a:extLst>
              <a:ext uri="{FF2B5EF4-FFF2-40B4-BE49-F238E27FC236}">
                <a16:creationId xmlns:a16="http://schemas.microsoft.com/office/drawing/2014/main" id="{856CE0B1-2706-F807-F905-E85F75C10F40}"/>
              </a:ext>
            </a:extLst>
          </p:cNvPr>
          <p:cNvSpPr txBox="1"/>
          <p:nvPr/>
        </p:nvSpPr>
        <p:spPr>
          <a:xfrm>
            <a:off x="4636722" y="3078645"/>
            <a:ext cx="52482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lumMod val="50000"/>
                  </a:prstClr>
                </a:solidFill>
                <a:effectLst/>
                <a:uLnTx/>
                <a:uFillTx/>
                <a:latin typeface="Aptos Black" panose="020B0004020202020204" pitchFamily="34" charset="0"/>
                <a:ea typeface="+mn-ea"/>
                <a:cs typeface="+mn-cs"/>
              </a:rPr>
              <a:t>2</a:t>
            </a:r>
          </a:p>
        </p:txBody>
      </p:sp>
      <p:sp>
        <p:nvSpPr>
          <p:cNvPr id="126" name="3">
            <a:extLst>
              <a:ext uri="{FF2B5EF4-FFF2-40B4-BE49-F238E27FC236}">
                <a16:creationId xmlns:a16="http://schemas.microsoft.com/office/drawing/2014/main" id="{49B13B27-1169-163A-72DE-89135BA40C4A}"/>
              </a:ext>
            </a:extLst>
          </p:cNvPr>
          <p:cNvSpPr txBox="1"/>
          <p:nvPr/>
        </p:nvSpPr>
        <p:spPr>
          <a:xfrm>
            <a:off x="4606504" y="4664349"/>
            <a:ext cx="52482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lumMod val="50000"/>
                  </a:prstClr>
                </a:solidFill>
                <a:effectLst/>
                <a:uLnTx/>
                <a:uFillTx/>
                <a:latin typeface="Aptos Black" panose="020B0004020202020204" pitchFamily="34" charset="0"/>
                <a:ea typeface="+mn-ea"/>
                <a:cs typeface="+mn-cs"/>
              </a:rPr>
              <a:t>3</a:t>
            </a:r>
          </a:p>
        </p:txBody>
      </p:sp>
    </p:spTree>
    <p:extLst>
      <p:ext uri="{BB962C8B-B14F-4D97-AF65-F5344CB8AC3E}">
        <p14:creationId xmlns:p14="http://schemas.microsoft.com/office/powerpoint/2010/main" val="3421351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1"/>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87"/>
                                        </p:tgtEl>
                                        <p:attrNameLst>
                                          <p:attrName>style.visibility</p:attrName>
                                        </p:attrNameLst>
                                      </p:cBhvr>
                                      <p:to>
                                        <p:strVal val="visible"/>
                                      </p:to>
                                    </p:set>
                                    <p:animEffect transition="in" filter="fade">
                                      <p:cBhvr>
                                        <p:cTn id="9" dur="500"/>
                                        <p:tgtEl>
                                          <p:spTgt spid="87"/>
                                        </p:tgtEl>
                                      </p:cBhvr>
                                    </p:animEffect>
                                  </p:childTnLst>
                                </p:cTn>
                              </p:par>
                              <p:par>
                                <p:cTn id="10" presetID="22" presetClass="entr" presetSubtype="1" fill="hold" nodeType="withEffect">
                                  <p:stCondLst>
                                    <p:cond delay="0"/>
                                  </p:stCondLst>
                                  <p:childTnLst>
                                    <p:set>
                                      <p:cBhvr>
                                        <p:cTn id="11" dur="1" fill="hold">
                                          <p:stCondLst>
                                            <p:cond delay="0"/>
                                          </p:stCondLst>
                                        </p:cTn>
                                        <p:tgtEl>
                                          <p:spTgt spid="88"/>
                                        </p:tgtEl>
                                        <p:attrNameLst>
                                          <p:attrName>style.visibility</p:attrName>
                                        </p:attrNameLst>
                                      </p:cBhvr>
                                      <p:to>
                                        <p:strVal val="visible"/>
                                      </p:to>
                                    </p:set>
                                    <p:animEffect transition="in" filter="wipe(up)">
                                      <p:cBhvr>
                                        <p:cTn id="12" dur="500"/>
                                        <p:tgtEl>
                                          <p:spTgt spid="88"/>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114"/>
                                        </p:tgtEl>
                                        <p:attrNameLst>
                                          <p:attrName>style.visibility</p:attrName>
                                        </p:attrNameLst>
                                      </p:cBhvr>
                                      <p:to>
                                        <p:strVal val="visible"/>
                                      </p:to>
                                    </p:set>
                                    <p:animEffect transition="in" filter="wipe(up)">
                                      <p:cBhvr>
                                        <p:cTn id="16" dur="500"/>
                                        <p:tgtEl>
                                          <p:spTgt spid="114"/>
                                        </p:tgtEl>
                                      </p:cBhvr>
                                    </p:animEffect>
                                  </p:childTnLst>
                                </p:cTn>
                              </p:par>
                              <p:par>
                                <p:cTn id="17" presetID="1" presetClass="entr" presetSubtype="0" fill="hold" grpId="0" nodeType="withEffect">
                                  <p:stCondLst>
                                    <p:cond delay="0"/>
                                  </p:stCondLst>
                                  <p:childTnLst>
                                    <p:set>
                                      <p:cBhvr>
                                        <p:cTn id="18" dur="1" fill="hold">
                                          <p:stCondLst>
                                            <p:cond delay="0"/>
                                          </p:stCondLst>
                                        </p:cTn>
                                        <p:tgtEl>
                                          <p:spTgt spid="1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5"/>
                                        </p:tgtEl>
                                        <p:attrNameLst>
                                          <p:attrName>style.visibility</p:attrName>
                                        </p:attrNameLst>
                                      </p:cBhvr>
                                      <p:to>
                                        <p:strVal val="visible"/>
                                      </p:to>
                                    </p:set>
                                  </p:childTnLst>
                                </p:cTn>
                              </p:par>
                              <p:par>
                                <p:cTn id="25" presetID="22" presetClass="entr" presetSubtype="1" fill="hold" nodeType="withEffect">
                                  <p:stCondLst>
                                    <p:cond delay="0"/>
                                  </p:stCondLst>
                                  <p:childTnLst>
                                    <p:set>
                                      <p:cBhvr>
                                        <p:cTn id="26" dur="1" fill="hold">
                                          <p:stCondLst>
                                            <p:cond delay="0"/>
                                          </p:stCondLst>
                                        </p:cTn>
                                        <p:tgtEl>
                                          <p:spTgt spid="120"/>
                                        </p:tgtEl>
                                        <p:attrNameLst>
                                          <p:attrName>style.visibility</p:attrName>
                                        </p:attrNameLst>
                                      </p:cBhvr>
                                      <p:to>
                                        <p:strVal val="visible"/>
                                      </p:to>
                                    </p:set>
                                    <p:animEffect transition="in" filter="wipe(up)">
                                      <p:cBhvr>
                                        <p:cTn id="27" dur="500"/>
                                        <p:tgtEl>
                                          <p:spTgt spid="120"/>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23"/>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26"/>
                                        </p:tgtEl>
                                        <p:attrNameLst>
                                          <p:attrName>style.visibility</p:attrName>
                                        </p:attrNameLst>
                                      </p:cBhvr>
                                      <p:to>
                                        <p:strVal val="visible"/>
                                      </p:to>
                                    </p:set>
                                  </p:childTnLst>
                                </p:cTn>
                              </p:par>
                              <p:par>
                                <p:cTn id="34" presetID="10" presetClass="exit" presetSubtype="0" fill="hold" nodeType="withEffect">
                                  <p:stCondLst>
                                    <p:cond delay="0"/>
                                  </p:stCondLst>
                                  <p:childTnLst>
                                    <p:animEffect transition="out" filter="fade">
                                      <p:cBhvr>
                                        <p:cTn id="35" dur="500"/>
                                        <p:tgtEl>
                                          <p:spTgt spid="87"/>
                                        </p:tgtEl>
                                      </p:cBhvr>
                                    </p:animEffect>
                                    <p:set>
                                      <p:cBhvr>
                                        <p:cTn id="36" dur="1" fill="hold">
                                          <p:stCondLst>
                                            <p:cond delay="499"/>
                                          </p:stCondLst>
                                        </p:cTn>
                                        <p:tgtEl>
                                          <p:spTgt spid="87"/>
                                        </p:tgtEl>
                                        <p:attrNameLst>
                                          <p:attrName>style.visibility</p:attrName>
                                        </p:attrNameLst>
                                      </p:cBhvr>
                                      <p:to>
                                        <p:strVal val="hidden"/>
                                      </p:to>
                                    </p:set>
                                  </p:childTnLst>
                                </p:cTn>
                              </p:par>
                              <p:par>
                                <p:cTn id="37" presetID="10" presetClass="exit" presetSubtype="0" fill="hold" nodeType="withEffect">
                                  <p:stCondLst>
                                    <p:cond delay="0"/>
                                  </p:stCondLst>
                                  <p:childTnLst>
                                    <p:animEffect transition="out" filter="fade">
                                      <p:cBhvr>
                                        <p:cTn id="38" dur="500"/>
                                        <p:tgtEl>
                                          <p:spTgt spid="88"/>
                                        </p:tgtEl>
                                      </p:cBhvr>
                                    </p:animEffect>
                                    <p:set>
                                      <p:cBhvr>
                                        <p:cTn id="39" dur="1" fill="hold">
                                          <p:stCondLst>
                                            <p:cond delay="499"/>
                                          </p:stCondLst>
                                        </p:cTn>
                                        <p:tgtEl>
                                          <p:spTgt spid="88"/>
                                        </p:tgtEl>
                                        <p:attrNameLst>
                                          <p:attrName>style.visibility</p:attrName>
                                        </p:attrNameLst>
                                      </p:cBhvr>
                                      <p:to>
                                        <p:strVal val="hidden"/>
                                      </p:to>
                                    </p:set>
                                  </p:childTnLst>
                                </p:cTn>
                              </p:par>
                              <p:par>
                                <p:cTn id="40" presetID="10" presetClass="exit" presetSubtype="0" fill="hold" nodeType="withEffect">
                                  <p:stCondLst>
                                    <p:cond delay="0"/>
                                  </p:stCondLst>
                                  <p:childTnLst>
                                    <p:animEffect transition="out" filter="fade">
                                      <p:cBhvr>
                                        <p:cTn id="41" dur="500"/>
                                        <p:tgtEl>
                                          <p:spTgt spid="120"/>
                                        </p:tgtEl>
                                      </p:cBhvr>
                                    </p:animEffect>
                                    <p:set>
                                      <p:cBhvr>
                                        <p:cTn id="42" dur="1" fill="hold">
                                          <p:stCondLst>
                                            <p:cond delay="499"/>
                                          </p:stCondLst>
                                        </p:cTn>
                                        <p:tgtEl>
                                          <p:spTgt spid="120"/>
                                        </p:tgtEl>
                                        <p:attrNameLst>
                                          <p:attrName>style.visibility</p:attrName>
                                        </p:attrNameLst>
                                      </p:cBhvr>
                                      <p:to>
                                        <p:strVal val="hidden"/>
                                      </p:to>
                                    </p:set>
                                  </p:childTnLst>
                                </p:cTn>
                              </p:par>
                              <p:par>
                                <p:cTn id="43" presetID="10" presetClass="exit" presetSubtype="0" fill="hold" nodeType="withEffect">
                                  <p:stCondLst>
                                    <p:cond delay="0"/>
                                  </p:stCondLst>
                                  <p:childTnLst>
                                    <p:animEffect transition="out" filter="fade">
                                      <p:cBhvr>
                                        <p:cTn id="44" dur="500"/>
                                        <p:tgtEl>
                                          <p:spTgt spid="114"/>
                                        </p:tgtEl>
                                      </p:cBhvr>
                                    </p:animEffect>
                                    <p:set>
                                      <p:cBhvr>
                                        <p:cTn id="45" dur="1" fill="hold">
                                          <p:stCondLst>
                                            <p:cond delay="499"/>
                                          </p:stCondLst>
                                        </p:cTn>
                                        <p:tgtEl>
                                          <p:spTgt spid="1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p:bldP spid="122" grpId="0"/>
      <p:bldP spid="123" grpId="0"/>
      <p:bldP spid="124" grpId="0"/>
      <p:bldP spid="125" grpId="0"/>
      <p:bldP spid="12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Closer Look to a DRAM Cell</a:t>
            </a:r>
          </a:p>
        </p:txBody>
      </p:sp>
      <p:sp>
        <p:nvSpPr>
          <p:cNvPr id="5" name="Rounded Rectangle 4"/>
          <p:cNvSpPr/>
          <p:nvPr/>
        </p:nvSpPr>
        <p:spPr>
          <a:xfrm>
            <a:off x="5257800" y="4419600"/>
            <a:ext cx="1143000" cy="1143000"/>
          </a:xfrm>
          <a:prstGeom prst="roundRect">
            <a:avLst/>
          </a:prstGeom>
          <a:solidFill>
            <a:schemeClr val="accent3">
              <a:lumMod val="20000"/>
              <a:lumOff val="80000"/>
            </a:schemeClr>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75000"/>
                    <a:lumOff val="25000"/>
                  </a:schemeClr>
                </a:solidFill>
                <a:latin typeface="+mj-lt"/>
              </a:rPr>
              <a:t>Sense Amp</a:t>
            </a:r>
          </a:p>
        </p:txBody>
      </p:sp>
      <p:sp>
        <p:nvSpPr>
          <p:cNvPr id="6" name="Rectangle 5"/>
          <p:cNvSpPr/>
          <p:nvPr/>
        </p:nvSpPr>
        <p:spPr>
          <a:xfrm>
            <a:off x="3273425" y="2590800"/>
            <a:ext cx="4572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bg1">
                  <a:lumMod val="85000"/>
                </a:schemeClr>
              </a:solidFill>
              <a:effectLst>
                <a:outerShdw blurRad="38100" dist="38100" dir="2700000" algn="tl">
                  <a:srgbClr val="000000">
                    <a:alpha val="43137"/>
                  </a:srgbClr>
                </a:outerShdw>
              </a:effectLst>
              <a:latin typeface="+mj-lt"/>
            </a:endParaRPr>
          </a:p>
        </p:txBody>
      </p:sp>
      <p:grpSp>
        <p:nvGrpSpPr>
          <p:cNvPr id="40" name="Group 39"/>
          <p:cNvGrpSpPr/>
          <p:nvPr/>
        </p:nvGrpSpPr>
        <p:grpSpPr>
          <a:xfrm>
            <a:off x="2667000" y="2590800"/>
            <a:ext cx="1295400" cy="914400"/>
            <a:chOff x="1295400" y="2438400"/>
            <a:chExt cx="1295400" cy="914400"/>
          </a:xfrm>
        </p:grpSpPr>
        <p:grpSp>
          <p:nvGrpSpPr>
            <p:cNvPr id="19" name="Group 18"/>
            <p:cNvGrpSpPr/>
            <p:nvPr/>
          </p:nvGrpSpPr>
          <p:grpSpPr>
            <a:xfrm>
              <a:off x="1295400" y="2438400"/>
              <a:ext cx="1063625" cy="914400"/>
              <a:chOff x="2060575" y="2438400"/>
              <a:chExt cx="1063625" cy="914400"/>
            </a:xfrm>
          </p:grpSpPr>
          <p:grpSp>
            <p:nvGrpSpPr>
              <p:cNvPr id="12" name="Group 11"/>
              <p:cNvGrpSpPr/>
              <p:nvPr/>
            </p:nvGrpSpPr>
            <p:grpSpPr>
              <a:xfrm>
                <a:off x="2667000" y="2438400"/>
                <a:ext cx="457200" cy="914400"/>
                <a:chOff x="2667000" y="2438400"/>
                <a:chExt cx="457200" cy="914400"/>
              </a:xfrm>
            </p:grpSpPr>
            <p:cxnSp>
              <p:nvCxnSpPr>
                <p:cNvPr id="8" name="Straight Connector 7"/>
                <p:cNvCxnSpPr/>
                <p:nvPr/>
              </p:nvCxnSpPr>
              <p:spPr>
                <a:xfrm flipV="1">
                  <a:off x="3124200" y="2438400"/>
                  <a:ext cx="0" cy="9144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2667000" y="2438400"/>
                  <a:ext cx="0" cy="9144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667000" y="3352800"/>
                  <a:ext cx="4572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7" name="Elbow Connector 16"/>
              <p:cNvCxnSpPr/>
              <p:nvPr/>
            </p:nvCxnSpPr>
            <p:spPr>
              <a:xfrm rot="10800000" flipV="1">
                <a:off x="2060575" y="2895600"/>
                <a:ext cx="606425" cy="457200"/>
              </a:xfrm>
              <a:prstGeom prst="bentConnector2">
                <a:avLst/>
              </a:prstGeom>
              <a:ln w="28575">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28" name="Straight Connector 27"/>
            <p:cNvCxnSpPr/>
            <p:nvPr/>
          </p:nvCxnSpPr>
          <p:spPr>
            <a:xfrm flipH="1">
              <a:off x="2362203" y="2895600"/>
              <a:ext cx="228597"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35" name="Group 34"/>
          <p:cNvGrpSpPr/>
          <p:nvPr/>
        </p:nvGrpSpPr>
        <p:grpSpPr>
          <a:xfrm>
            <a:off x="4305300" y="2514600"/>
            <a:ext cx="914400" cy="533400"/>
            <a:chOff x="2933700" y="2362200"/>
            <a:chExt cx="914400" cy="533400"/>
          </a:xfrm>
        </p:grpSpPr>
        <p:cxnSp>
          <p:nvCxnSpPr>
            <p:cNvPr id="21" name="Straight Connector 20"/>
            <p:cNvCxnSpPr/>
            <p:nvPr/>
          </p:nvCxnSpPr>
          <p:spPr>
            <a:xfrm flipV="1">
              <a:off x="3124200" y="2438400"/>
              <a:ext cx="0" cy="4572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3657600" y="2438400"/>
              <a:ext cx="0" cy="4572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3124200" y="2438400"/>
              <a:ext cx="5334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3124200" y="2362200"/>
              <a:ext cx="5334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3657600" y="2895600"/>
              <a:ext cx="1905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2933700" y="2895600"/>
              <a:ext cx="1905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42" name="Straight Connector 41"/>
          <p:cNvCxnSpPr/>
          <p:nvPr/>
        </p:nvCxnSpPr>
        <p:spPr>
          <a:xfrm>
            <a:off x="3962400" y="3048000"/>
            <a:ext cx="342900" cy="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a:stCxn id="5" idx="0"/>
          </p:cNvCxnSpPr>
          <p:nvPr/>
        </p:nvCxnSpPr>
        <p:spPr>
          <a:xfrm flipV="1">
            <a:off x="5829300" y="2362200"/>
            <a:ext cx="0" cy="205740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5219700" y="3048000"/>
            <a:ext cx="609600" cy="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2362200" y="1905000"/>
            <a:ext cx="2971800"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4762500" y="1905000"/>
            <a:ext cx="0" cy="60960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a:stCxn id="5" idx="1"/>
          </p:cNvCxnSpPr>
          <p:nvPr/>
        </p:nvCxnSpPr>
        <p:spPr>
          <a:xfrm flipH="1">
            <a:off x="2362200" y="4991100"/>
            <a:ext cx="2895600"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3871087" y="4963180"/>
            <a:ext cx="1378904" cy="584775"/>
          </a:xfrm>
          <a:prstGeom prst="rect">
            <a:avLst/>
          </a:prstGeom>
          <a:noFill/>
        </p:spPr>
        <p:txBody>
          <a:bodyPr wrap="none" rtlCol="0">
            <a:spAutoFit/>
          </a:bodyPr>
          <a:lstStyle/>
          <a:p>
            <a:pPr algn="ctr"/>
            <a:r>
              <a:rPr lang="en-US" sz="3200" b="1" i="1" dirty="0">
                <a:solidFill>
                  <a:schemeClr val="tx1">
                    <a:lumMod val="65000"/>
                    <a:lumOff val="35000"/>
                  </a:schemeClr>
                </a:solidFill>
                <a:latin typeface="+mj-lt"/>
              </a:rPr>
              <a:t>enable</a:t>
            </a:r>
          </a:p>
        </p:txBody>
      </p:sp>
      <p:sp>
        <p:nvSpPr>
          <p:cNvPr id="58" name="TextBox 57"/>
          <p:cNvSpPr txBox="1"/>
          <p:nvPr/>
        </p:nvSpPr>
        <p:spPr>
          <a:xfrm>
            <a:off x="5810809" y="2371003"/>
            <a:ext cx="1290739" cy="584775"/>
          </a:xfrm>
          <a:prstGeom prst="rect">
            <a:avLst/>
          </a:prstGeom>
          <a:noFill/>
        </p:spPr>
        <p:txBody>
          <a:bodyPr wrap="none" rtlCol="0">
            <a:spAutoFit/>
          </a:bodyPr>
          <a:lstStyle/>
          <a:p>
            <a:pPr algn="ctr"/>
            <a:r>
              <a:rPr lang="en-US" sz="3200" b="1" i="1" dirty="0" err="1">
                <a:solidFill>
                  <a:schemeClr val="tx1">
                    <a:lumMod val="65000"/>
                    <a:lumOff val="35000"/>
                  </a:schemeClr>
                </a:solidFill>
                <a:latin typeface="+mj-lt"/>
              </a:rPr>
              <a:t>bitline</a:t>
            </a:r>
            <a:endParaRPr lang="en-US" sz="3200" b="1" i="1" dirty="0">
              <a:solidFill>
                <a:schemeClr val="tx1">
                  <a:lumMod val="65000"/>
                  <a:lumOff val="35000"/>
                </a:schemeClr>
              </a:solidFill>
              <a:latin typeface="+mj-lt"/>
            </a:endParaRPr>
          </a:p>
        </p:txBody>
      </p:sp>
      <p:sp>
        <p:nvSpPr>
          <p:cNvPr id="59" name="TextBox 58"/>
          <p:cNvSpPr txBox="1"/>
          <p:nvPr/>
        </p:nvSpPr>
        <p:spPr>
          <a:xfrm>
            <a:off x="2171552" y="1381780"/>
            <a:ext cx="1716304" cy="584775"/>
          </a:xfrm>
          <a:prstGeom prst="rect">
            <a:avLst/>
          </a:prstGeom>
          <a:noFill/>
        </p:spPr>
        <p:txBody>
          <a:bodyPr wrap="none" rtlCol="0">
            <a:spAutoFit/>
          </a:bodyPr>
          <a:lstStyle/>
          <a:p>
            <a:pPr algn="ctr"/>
            <a:r>
              <a:rPr lang="en-US" sz="3200" b="1" i="1" dirty="0" err="1">
                <a:solidFill>
                  <a:schemeClr val="tx1">
                    <a:lumMod val="65000"/>
                    <a:lumOff val="35000"/>
                  </a:schemeClr>
                </a:solidFill>
                <a:latin typeface="+mj-lt"/>
              </a:rPr>
              <a:t>wordline</a:t>
            </a:r>
            <a:endParaRPr lang="en-US" sz="3200" b="1" i="1" dirty="0">
              <a:solidFill>
                <a:schemeClr val="tx1">
                  <a:lumMod val="65000"/>
                  <a:lumOff val="35000"/>
                </a:schemeClr>
              </a:solidFill>
              <a:latin typeface="+mj-lt"/>
            </a:endParaRPr>
          </a:p>
        </p:txBody>
      </p:sp>
      <p:sp>
        <p:nvSpPr>
          <p:cNvPr id="60" name="TextBox 59"/>
          <p:cNvSpPr txBox="1"/>
          <p:nvPr/>
        </p:nvSpPr>
        <p:spPr>
          <a:xfrm>
            <a:off x="1434704" y="2438400"/>
            <a:ext cx="1838197" cy="584775"/>
          </a:xfrm>
          <a:prstGeom prst="rect">
            <a:avLst/>
          </a:prstGeom>
          <a:noFill/>
        </p:spPr>
        <p:txBody>
          <a:bodyPr wrap="none" rtlCol="0">
            <a:spAutoFit/>
          </a:bodyPr>
          <a:lstStyle/>
          <a:p>
            <a:pPr algn="ctr"/>
            <a:r>
              <a:rPr lang="en-US" sz="3200" b="1" i="1" dirty="0">
                <a:solidFill>
                  <a:schemeClr val="tx1">
                    <a:lumMod val="65000"/>
                    <a:lumOff val="35000"/>
                  </a:schemeClr>
                </a:solidFill>
                <a:latin typeface="+mj-lt"/>
              </a:rPr>
              <a:t>capacitor</a:t>
            </a:r>
          </a:p>
        </p:txBody>
      </p:sp>
      <p:sp>
        <p:nvSpPr>
          <p:cNvPr id="61" name="TextBox 60"/>
          <p:cNvSpPr txBox="1"/>
          <p:nvPr/>
        </p:nvSpPr>
        <p:spPr>
          <a:xfrm>
            <a:off x="3727448" y="3056262"/>
            <a:ext cx="2083361" cy="978729"/>
          </a:xfrm>
          <a:prstGeom prst="rect">
            <a:avLst/>
          </a:prstGeom>
          <a:noFill/>
        </p:spPr>
        <p:txBody>
          <a:bodyPr wrap="square" rtlCol="0">
            <a:spAutoFit/>
          </a:bodyPr>
          <a:lstStyle/>
          <a:p>
            <a:pPr algn="ctr">
              <a:lnSpc>
                <a:spcPct val="90000"/>
              </a:lnSpc>
            </a:pPr>
            <a:r>
              <a:rPr lang="en-US" sz="3200" b="1" i="1" dirty="0">
                <a:solidFill>
                  <a:schemeClr val="tx1">
                    <a:lumMod val="65000"/>
                    <a:lumOff val="35000"/>
                  </a:schemeClr>
                </a:solidFill>
                <a:latin typeface="+mj-lt"/>
              </a:rPr>
              <a:t>access transistor</a:t>
            </a:r>
          </a:p>
        </p:txBody>
      </p:sp>
      <p:cxnSp>
        <p:nvCxnSpPr>
          <p:cNvPr id="32" name="Straight Connector 31"/>
          <p:cNvCxnSpPr/>
          <p:nvPr/>
        </p:nvCxnSpPr>
        <p:spPr>
          <a:xfrm rot="5400000">
            <a:off x="5436885" y="5955015"/>
            <a:ext cx="784830"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92678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Box 42"/>
          <p:cNvSpPr txBox="1"/>
          <p:nvPr/>
        </p:nvSpPr>
        <p:spPr>
          <a:xfrm>
            <a:off x="5471524" y="1838980"/>
            <a:ext cx="1584088" cy="523220"/>
          </a:xfrm>
          <a:prstGeom prst="rect">
            <a:avLst/>
          </a:prstGeom>
          <a:noFill/>
        </p:spPr>
        <p:txBody>
          <a:bodyPr wrap="none" rtlCol="0">
            <a:spAutoFit/>
          </a:bodyPr>
          <a:lstStyle/>
          <a:p>
            <a:pPr algn="ctr"/>
            <a:r>
              <a:rPr lang="en-US" sz="2800" b="1" dirty="0">
                <a:solidFill>
                  <a:schemeClr val="tx1">
                    <a:lumMod val="75000"/>
                    <a:lumOff val="25000"/>
                  </a:schemeClr>
                </a:solidFill>
                <a:latin typeface="+mj-lt"/>
              </a:rPr>
              <a:t>½ V</a:t>
            </a:r>
            <a:r>
              <a:rPr lang="en-US" sz="2800" b="1" baseline="-25000" dirty="0">
                <a:solidFill>
                  <a:schemeClr val="tx1">
                    <a:lumMod val="75000"/>
                    <a:lumOff val="25000"/>
                  </a:schemeClr>
                </a:solidFill>
                <a:latin typeface="+mj-lt"/>
              </a:rPr>
              <a:t>DD </a:t>
            </a:r>
            <a:r>
              <a:rPr lang="en-US" sz="2800" b="1" dirty="0">
                <a:solidFill>
                  <a:srgbClr val="C00000"/>
                </a:solidFill>
                <a:latin typeface="+mj-lt"/>
              </a:rPr>
              <a:t>+ </a:t>
            </a:r>
            <a:r>
              <a:rPr lang="el-GR" sz="2800" b="1" dirty="0">
                <a:solidFill>
                  <a:srgbClr val="C00000"/>
                </a:solidFill>
                <a:latin typeface="+mj-lt"/>
              </a:rPr>
              <a:t>δ</a:t>
            </a:r>
            <a:endParaRPr lang="en-US" sz="2800" b="1" dirty="0">
              <a:solidFill>
                <a:srgbClr val="C00000"/>
              </a:solidFill>
              <a:latin typeface="+mj-lt"/>
            </a:endParaRPr>
          </a:p>
        </p:txBody>
      </p:sp>
      <p:sp>
        <p:nvSpPr>
          <p:cNvPr id="32" name="Rectangle 31"/>
          <p:cNvSpPr/>
          <p:nvPr/>
        </p:nvSpPr>
        <p:spPr>
          <a:xfrm>
            <a:off x="3276600" y="2590800"/>
            <a:ext cx="4572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bg1">
                  <a:lumMod val="85000"/>
                </a:schemeClr>
              </a:solidFill>
              <a:effectLst>
                <a:outerShdw blurRad="38100" dist="38100" dir="2700000" algn="tl">
                  <a:srgbClr val="000000">
                    <a:alpha val="43137"/>
                  </a:srgbClr>
                </a:outerShdw>
              </a:effectLst>
              <a:latin typeface="+mj-lt"/>
            </a:endParaRPr>
          </a:p>
        </p:txBody>
      </p:sp>
      <p:sp>
        <p:nvSpPr>
          <p:cNvPr id="2" name="Title 1"/>
          <p:cNvSpPr>
            <a:spLocks noGrp="1"/>
          </p:cNvSpPr>
          <p:nvPr>
            <p:ph type="title"/>
          </p:nvPr>
        </p:nvSpPr>
        <p:spPr/>
        <p:txBody>
          <a:bodyPr/>
          <a:lstStyle/>
          <a:p>
            <a:r>
              <a:rPr lang="en-US" dirty="0"/>
              <a:t>DRAM Cell Operation upon ACT </a:t>
            </a:r>
          </a:p>
        </p:txBody>
      </p:sp>
      <p:sp>
        <p:nvSpPr>
          <p:cNvPr id="6" name="Rectangle 5"/>
          <p:cNvSpPr/>
          <p:nvPr/>
        </p:nvSpPr>
        <p:spPr>
          <a:xfrm>
            <a:off x="3273425" y="2895600"/>
            <a:ext cx="457200" cy="609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bg1">
                  <a:lumMod val="85000"/>
                </a:schemeClr>
              </a:solidFill>
              <a:effectLst>
                <a:outerShdw blurRad="38100" dist="38100" dir="2700000" algn="tl">
                  <a:srgbClr val="000000">
                    <a:alpha val="43137"/>
                  </a:srgbClr>
                </a:outerShdw>
              </a:effectLst>
              <a:latin typeface="+mj-lt"/>
            </a:endParaRPr>
          </a:p>
        </p:txBody>
      </p:sp>
      <p:grpSp>
        <p:nvGrpSpPr>
          <p:cNvPr id="40" name="Group 39"/>
          <p:cNvGrpSpPr/>
          <p:nvPr/>
        </p:nvGrpSpPr>
        <p:grpSpPr>
          <a:xfrm>
            <a:off x="2667000" y="2590800"/>
            <a:ext cx="1295400" cy="914400"/>
            <a:chOff x="1295400" y="2438400"/>
            <a:chExt cx="1295400" cy="914400"/>
          </a:xfrm>
        </p:grpSpPr>
        <p:grpSp>
          <p:nvGrpSpPr>
            <p:cNvPr id="19" name="Group 18"/>
            <p:cNvGrpSpPr/>
            <p:nvPr/>
          </p:nvGrpSpPr>
          <p:grpSpPr>
            <a:xfrm>
              <a:off x="1295400" y="2438400"/>
              <a:ext cx="1063625" cy="914400"/>
              <a:chOff x="2060575" y="2438400"/>
              <a:chExt cx="1063625" cy="914400"/>
            </a:xfrm>
          </p:grpSpPr>
          <p:grpSp>
            <p:nvGrpSpPr>
              <p:cNvPr id="12" name="Group 11"/>
              <p:cNvGrpSpPr/>
              <p:nvPr/>
            </p:nvGrpSpPr>
            <p:grpSpPr>
              <a:xfrm>
                <a:off x="2667000" y="2438400"/>
                <a:ext cx="457200" cy="914400"/>
                <a:chOff x="2667000" y="2438400"/>
                <a:chExt cx="457200" cy="914400"/>
              </a:xfrm>
            </p:grpSpPr>
            <p:cxnSp>
              <p:nvCxnSpPr>
                <p:cNvPr id="8" name="Straight Connector 7"/>
                <p:cNvCxnSpPr/>
                <p:nvPr/>
              </p:nvCxnSpPr>
              <p:spPr>
                <a:xfrm flipV="1">
                  <a:off x="3124200" y="2438400"/>
                  <a:ext cx="0" cy="9144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2667000" y="2438400"/>
                  <a:ext cx="0" cy="9144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667000" y="3352800"/>
                  <a:ext cx="4572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7" name="Elbow Connector 16"/>
              <p:cNvCxnSpPr/>
              <p:nvPr/>
            </p:nvCxnSpPr>
            <p:spPr>
              <a:xfrm rot="10800000" flipV="1">
                <a:off x="2060575" y="2895600"/>
                <a:ext cx="606425" cy="457200"/>
              </a:xfrm>
              <a:prstGeom prst="bentConnector2">
                <a:avLst/>
              </a:prstGeom>
              <a:ln w="28575">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28" name="Straight Connector 27"/>
            <p:cNvCxnSpPr/>
            <p:nvPr/>
          </p:nvCxnSpPr>
          <p:spPr>
            <a:xfrm flipH="1">
              <a:off x="2362203" y="2895600"/>
              <a:ext cx="228597"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35" name="Group 34"/>
          <p:cNvGrpSpPr/>
          <p:nvPr/>
        </p:nvGrpSpPr>
        <p:grpSpPr>
          <a:xfrm>
            <a:off x="4305300" y="2514600"/>
            <a:ext cx="914400" cy="533400"/>
            <a:chOff x="2933700" y="2362200"/>
            <a:chExt cx="914400" cy="533400"/>
          </a:xfrm>
        </p:grpSpPr>
        <p:cxnSp>
          <p:nvCxnSpPr>
            <p:cNvPr id="21" name="Straight Connector 20"/>
            <p:cNvCxnSpPr/>
            <p:nvPr/>
          </p:nvCxnSpPr>
          <p:spPr>
            <a:xfrm flipV="1">
              <a:off x="3124200" y="2438400"/>
              <a:ext cx="0" cy="4572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3657600" y="2438400"/>
              <a:ext cx="0" cy="4572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3124200" y="2438400"/>
              <a:ext cx="5334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3124200" y="2362200"/>
              <a:ext cx="5334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3657600" y="2895600"/>
              <a:ext cx="1905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2933700" y="2895600"/>
              <a:ext cx="1905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42" name="Straight Connector 41"/>
          <p:cNvCxnSpPr/>
          <p:nvPr/>
        </p:nvCxnSpPr>
        <p:spPr>
          <a:xfrm>
            <a:off x="3962400" y="3048000"/>
            <a:ext cx="342900" cy="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a:stCxn id="5" idx="0"/>
          </p:cNvCxnSpPr>
          <p:nvPr/>
        </p:nvCxnSpPr>
        <p:spPr>
          <a:xfrm flipV="1">
            <a:off x="5829300" y="2362200"/>
            <a:ext cx="0" cy="205740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5219700" y="3048000"/>
            <a:ext cx="609600" cy="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2362200" y="1905000"/>
            <a:ext cx="2971800"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4762500" y="1905000"/>
            <a:ext cx="0" cy="60960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a:stCxn id="5" idx="1"/>
          </p:cNvCxnSpPr>
          <p:nvPr/>
        </p:nvCxnSpPr>
        <p:spPr>
          <a:xfrm flipH="1">
            <a:off x="2362200" y="4991100"/>
            <a:ext cx="2895600"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884161" y="1643390"/>
            <a:ext cx="378630" cy="523220"/>
          </a:xfrm>
          <a:prstGeom prst="rect">
            <a:avLst/>
          </a:prstGeom>
          <a:noFill/>
        </p:spPr>
        <p:txBody>
          <a:bodyPr wrap="none" rtlCol="0">
            <a:spAutoFit/>
          </a:bodyPr>
          <a:lstStyle/>
          <a:p>
            <a:pPr algn="ctr"/>
            <a:r>
              <a:rPr lang="en-US" sz="2800" b="1" dirty="0">
                <a:solidFill>
                  <a:schemeClr val="tx1">
                    <a:lumMod val="75000"/>
                    <a:lumOff val="25000"/>
                  </a:schemeClr>
                </a:solidFill>
                <a:latin typeface="+mj-lt"/>
              </a:rPr>
              <a:t>0</a:t>
            </a:r>
          </a:p>
        </p:txBody>
      </p:sp>
      <p:sp>
        <p:nvSpPr>
          <p:cNvPr id="36" name="TextBox 35"/>
          <p:cNvSpPr txBox="1"/>
          <p:nvPr/>
        </p:nvSpPr>
        <p:spPr>
          <a:xfrm>
            <a:off x="5498431" y="1838980"/>
            <a:ext cx="1083951" cy="523220"/>
          </a:xfrm>
          <a:prstGeom prst="rect">
            <a:avLst/>
          </a:prstGeom>
          <a:noFill/>
        </p:spPr>
        <p:txBody>
          <a:bodyPr wrap="none" rtlCol="0">
            <a:spAutoFit/>
          </a:bodyPr>
          <a:lstStyle/>
          <a:p>
            <a:pPr algn="ctr"/>
            <a:r>
              <a:rPr lang="en-US" sz="2800" b="1" dirty="0">
                <a:solidFill>
                  <a:schemeClr val="tx1">
                    <a:lumMod val="75000"/>
                    <a:lumOff val="25000"/>
                  </a:schemeClr>
                </a:solidFill>
                <a:latin typeface="+mj-lt"/>
              </a:rPr>
              <a:t>½ V</a:t>
            </a:r>
            <a:r>
              <a:rPr lang="en-US" sz="2800" b="1" baseline="-25000" dirty="0">
                <a:solidFill>
                  <a:schemeClr val="tx1">
                    <a:lumMod val="75000"/>
                    <a:lumOff val="25000"/>
                  </a:schemeClr>
                </a:solidFill>
                <a:latin typeface="+mj-lt"/>
              </a:rPr>
              <a:t>DD</a:t>
            </a:r>
          </a:p>
        </p:txBody>
      </p:sp>
      <p:sp>
        <p:nvSpPr>
          <p:cNvPr id="37" name="TextBox 36"/>
          <p:cNvSpPr txBox="1"/>
          <p:nvPr/>
        </p:nvSpPr>
        <p:spPr>
          <a:xfrm>
            <a:off x="1884161" y="4734580"/>
            <a:ext cx="378630" cy="523220"/>
          </a:xfrm>
          <a:prstGeom prst="rect">
            <a:avLst/>
          </a:prstGeom>
          <a:noFill/>
        </p:spPr>
        <p:txBody>
          <a:bodyPr wrap="none" rtlCol="0">
            <a:spAutoFit/>
          </a:bodyPr>
          <a:lstStyle/>
          <a:p>
            <a:pPr algn="ctr"/>
            <a:r>
              <a:rPr lang="en-US" sz="2800" b="1" dirty="0">
                <a:solidFill>
                  <a:schemeClr val="tx1">
                    <a:lumMod val="75000"/>
                    <a:lumOff val="25000"/>
                  </a:schemeClr>
                </a:solidFill>
                <a:latin typeface="+mj-lt"/>
              </a:rPr>
              <a:t>0</a:t>
            </a:r>
          </a:p>
        </p:txBody>
      </p:sp>
      <p:sp>
        <p:nvSpPr>
          <p:cNvPr id="38" name="TextBox 37"/>
          <p:cNvSpPr txBox="1"/>
          <p:nvPr/>
        </p:nvSpPr>
        <p:spPr>
          <a:xfrm>
            <a:off x="1884161" y="4724400"/>
            <a:ext cx="378630" cy="523220"/>
          </a:xfrm>
          <a:prstGeom prst="rect">
            <a:avLst/>
          </a:prstGeom>
          <a:noFill/>
        </p:spPr>
        <p:txBody>
          <a:bodyPr wrap="none" rtlCol="0">
            <a:spAutoFit/>
          </a:bodyPr>
          <a:lstStyle/>
          <a:p>
            <a:pPr algn="ctr"/>
            <a:r>
              <a:rPr lang="en-US" sz="2800" b="1" dirty="0">
                <a:solidFill>
                  <a:srgbClr val="C00000"/>
                </a:solidFill>
                <a:latin typeface="+mj-lt"/>
              </a:rPr>
              <a:t>1</a:t>
            </a:r>
          </a:p>
        </p:txBody>
      </p:sp>
      <p:sp>
        <p:nvSpPr>
          <p:cNvPr id="39" name="TextBox 38"/>
          <p:cNvSpPr txBox="1"/>
          <p:nvPr/>
        </p:nvSpPr>
        <p:spPr>
          <a:xfrm>
            <a:off x="1884161" y="1610380"/>
            <a:ext cx="378630" cy="523220"/>
          </a:xfrm>
          <a:prstGeom prst="rect">
            <a:avLst/>
          </a:prstGeom>
          <a:noFill/>
        </p:spPr>
        <p:txBody>
          <a:bodyPr wrap="none" rtlCol="0">
            <a:spAutoFit/>
          </a:bodyPr>
          <a:lstStyle/>
          <a:p>
            <a:pPr algn="ctr"/>
            <a:r>
              <a:rPr lang="en-US" sz="2800" b="1" dirty="0">
                <a:solidFill>
                  <a:srgbClr val="C00000"/>
                </a:solidFill>
                <a:latin typeface="+mj-lt"/>
              </a:rPr>
              <a:t>1</a:t>
            </a:r>
          </a:p>
        </p:txBody>
      </p:sp>
      <p:sp>
        <p:nvSpPr>
          <p:cNvPr id="41" name="TextBox 40"/>
          <p:cNvSpPr txBox="1"/>
          <p:nvPr/>
        </p:nvSpPr>
        <p:spPr>
          <a:xfrm>
            <a:off x="5490465" y="1838980"/>
            <a:ext cx="724878" cy="523220"/>
          </a:xfrm>
          <a:prstGeom prst="rect">
            <a:avLst/>
          </a:prstGeom>
          <a:noFill/>
        </p:spPr>
        <p:txBody>
          <a:bodyPr wrap="none" rtlCol="0">
            <a:spAutoFit/>
          </a:bodyPr>
          <a:lstStyle/>
          <a:p>
            <a:pPr algn="ctr"/>
            <a:r>
              <a:rPr lang="en-US" sz="2800" b="1" dirty="0">
                <a:solidFill>
                  <a:srgbClr val="C00000"/>
                </a:solidFill>
                <a:latin typeface="+mj-lt"/>
              </a:rPr>
              <a:t>V</a:t>
            </a:r>
            <a:r>
              <a:rPr lang="en-US" sz="2800" b="1" baseline="-25000" dirty="0">
                <a:solidFill>
                  <a:srgbClr val="C00000"/>
                </a:solidFill>
                <a:latin typeface="+mj-lt"/>
              </a:rPr>
              <a:t>DD</a:t>
            </a:r>
          </a:p>
        </p:txBody>
      </p:sp>
      <p:cxnSp>
        <p:nvCxnSpPr>
          <p:cNvPr id="45" name="Straight Connector 44"/>
          <p:cNvCxnSpPr/>
          <p:nvPr/>
        </p:nvCxnSpPr>
        <p:spPr>
          <a:xfrm>
            <a:off x="2362200" y="1905000"/>
            <a:ext cx="2971800" cy="0"/>
          </a:xfrm>
          <a:prstGeom prst="line">
            <a:avLst/>
          </a:prstGeom>
          <a:ln w="5715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3962400" y="3048000"/>
            <a:ext cx="342900" cy="0"/>
          </a:xfrm>
          <a:prstGeom prst="line">
            <a:avLst/>
          </a:prstGeom>
          <a:ln w="5715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5219700" y="3048000"/>
            <a:ext cx="609600" cy="0"/>
          </a:xfrm>
          <a:prstGeom prst="line">
            <a:avLst/>
          </a:prstGeom>
          <a:ln w="5715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H="1">
            <a:off x="2362200" y="4991100"/>
            <a:ext cx="2895600" cy="0"/>
          </a:xfrm>
          <a:prstGeom prst="line">
            <a:avLst/>
          </a:prstGeom>
          <a:ln w="5715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0" y="1394936"/>
            <a:ext cx="1605090" cy="867930"/>
          </a:xfrm>
          <a:prstGeom prst="rect">
            <a:avLst/>
          </a:prstGeom>
          <a:noFill/>
        </p:spPr>
        <p:txBody>
          <a:bodyPr wrap="square" rtlCol="0">
            <a:spAutoFit/>
          </a:bodyPr>
          <a:lstStyle/>
          <a:p>
            <a:pPr algn="r">
              <a:lnSpc>
                <a:spcPct val="90000"/>
              </a:lnSpc>
            </a:pPr>
            <a:r>
              <a:rPr lang="en-US" sz="2800" b="1" dirty="0">
                <a:solidFill>
                  <a:srgbClr val="C00000"/>
                </a:solidFill>
                <a:latin typeface="+mj-lt"/>
              </a:rPr>
              <a:t>raise </a:t>
            </a:r>
            <a:r>
              <a:rPr lang="en-US" sz="2800" b="1" dirty="0" err="1">
                <a:solidFill>
                  <a:srgbClr val="C00000"/>
                </a:solidFill>
                <a:latin typeface="+mj-lt"/>
              </a:rPr>
              <a:t>wordline</a:t>
            </a:r>
            <a:endParaRPr lang="en-US" sz="2800" b="1" dirty="0">
              <a:solidFill>
                <a:srgbClr val="C00000"/>
              </a:solidFill>
              <a:latin typeface="+mj-lt"/>
            </a:endParaRPr>
          </a:p>
        </p:txBody>
      </p:sp>
      <p:sp>
        <p:nvSpPr>
          <p:cNvPr id="56" name="TextBox 55"/>
          <p:cNvSpPr txBox="1"/>
          <p:nvPr/>
        </p:nvSpPr>
        <p:spPr>
          <a:xfrm>
            <a:off x="1752600" y="5075670"/>
            <a:ext cx="1546650" cy="1258165"/>
          </a:xfrm>
          <a:prstGeom prst="rect">
            <a:avLst/>
          </a:prstGeom>
          <a:noFill/>
        </p:spPr>
        <p:txBody>
          <a:bodyPr wrap="square" rtlCol="0">
            <a:spAutoFit/>
          </a:bodyPr>
          <a:lstStyle/>
          <a:p>
            <a:pPr algn="r">
              <a:lnSpc>
                <a:spcPct val="90000"/>
              </a:lnSpc>
            </a:pPr>
            <a:r>
              <a:rPr lang="en-US" sz="2800" b="1" dirty="0">
                <a:solidFill>
                  <a:srgbClr val="C00000"/>
                </a:solidFill>
                <a:latin typeface="+mj-lt"/>
              </a:rPr>
              <a:t>enable sense amp</a:t>
            </a:r>
          </a:p>
        </p:txBody>
      </p:sp>
      <p:grpSp>
        <p:nvGrpSpPr>
          <p:cNvPr id="16" name="Group 15"/>
          <p:cNvGrpSpPr/>
          <p:nvPr/>
        </p:nvGrpSpPr>
        <p:grpSpPr>
          <a:xfrm>
            <a:off x="5514200" y="3086103"/>
            <a:ext cx="3477400" cy="1418932"/>
            <a:chOff x="5514200" y="3086103"/>
            <a:chExt cx="3477400" cy="1418932"/>
          </a:xfrm>
        </p:grpSpPr>
        <p:sp>
          <p:nvSpPr>
            <p:cNvPr id="53" name="TextBox 52"/>
            <p:cNvSpPr txBox="1"/>
            <p:nvPr/>
          </p:nvSpPr>
          <p:spPr>
            <a:xfrm>
              <a:off x="7157910" y="3246870"/>
              <a:ext cx="1833690" cy="1258165"/>
            </a:xfrm>
            <a:prstGeom prst="rect">
              <a:avLst/>
            </a:prstGeom>
            <a:noFill/>
          </p:spPr>
          <p:txBody>
            <a:bodyPr wrap="square" rtlCol="0">
              <a:spAutoFit/>
            </a:bodyPr>
            <a:lstStyle/>
            <a:p>
              <a:pPr>
                <a:lnSpc>
                  <a:spcPct val="90000"/>
                </a:lnSpc>
              </a:pPr>
              <a:r>
                <a:rPr lang="en-US" sz="2800" b="1" dirty="0">
                  <a:solidFill>
                    <a:srgbClr val="C00000"/>
                  </a:solidFill>
                  <a:latin typeface="+mj-lt"/>
                </a:rPr>
                <a:t>connects cell to </a:t>
              </a:r>
              <a:r>
                <a:rPr lang="en-US" sz="2800" b="1" dirty="0" err="1">
                  <a:solidFill>
                    <a:srgbClr val="C00000"/>
                  </a:solidFill>
                  <a:latin typeface="+mj-lt"/>
                </a:rPr>
                <a:t>bitline</a:t>
              </a:r>
              <a:endParaRPr lang="en-US" sz="2800" b="1" dirty="0">
                <a:solidFill>
                  <a:srgbClr val="C00000"/>
                </a:solidFill>
                <a:latin typeface="+mj-lt"/>
              </a:endParaRPr>
            </a:p>
          </p:txBody>
        </p:sp>
        <p:cxnSp>
          <p:nvCxnSpPr>
            <p:cNvPr id="13" name="Curved Connector 12"/>
            <p:cNvCxnSpPr>
              <a:stCxn id="53" idx="1"/>
            </p:cNvCxnSpPr>
            <p:nvPr/>
          </p:nvCxnSpPr>
          <p:spPr>
            <a:xfrm rot="10800000">
              <a:off x="5514200" y="3086103"/>
              <a:ext cx="1643711" cy="789851"/>
            </a:xfrm>
            <a:prstGeom prst="curvedConnector3">
              <a:avLst>
                <a:gd name="adj1" fmla="val 50000"/>
              </a:avLst>
            </a:prstGeom>
            <a:ln w="19050">
              <a:solidFill>
                <a:srgbClr val="C00000"/>
              </a:solidFill>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p:nvGrpSpPr>
        <p:grpSpPr>
          <a:xfrm>
            <a:off x="152400" y="3094470"/>
            <a:ext cx="3352800" cy="1973695"/>
            <a:chOff x="152400" y="3094470"/>
            <a:chExt cx="3352800" cy="1973695"/>
          </a:xfrm>
        </p:grpSpPr>
        <p:sp>
          <p:nvSpPr>
            <p:cNvPr id="54" name="TextBox 53"/>
            <p:cNvSpPr txBox="1"/>
            <p:nvPr/>
          </p:nvSpPr>
          <p:spPr>
            <a:xfrm>
              <a:off x="152400" y="3810000"/>
              <a:ext cx="2240702" cy="1258165"/>
            </a:xfrm>
            <a:prstGeom prst="rect">
              <a:avLst/>
            </a:prstGeom>
            <a:noFill/>
          </p:spPr>
          <p:txBody>
            <a:bodyPr wrap="square" rtlCol="0">
              <a:spAutoFit/>
            </a:bodyPr>
            <a:lstStyle/>
            <a:p>
              <a:pPr algn="r">
                <a:lnSpc>
                  <a:spcPct val="90000"/>
                </a:lnSpc>
              </a:pPr>
              <a:r>
                <a:rPr lang="en-US" sz="2800" b="1" dirty="0">
                  <a:solidFill>
                    <a:srgbClr val="C00000"/>
                  </a:solidFill>
                  <a:latin typeface="+mj-lt"/>
                </a:rPr>
                <a:t>cell loses charge to </a:t>
              </a:r>
              <a:r>
                <a:rPr lang="en-US" sz="2800" b="1" dirty="0" err="1">
                  <a:solidFill>
                    <a:srgbClr val="C00000"/>
                  </a:solidFill>
                  <a:latin typeface="+mj-lt"/>
                </a:rPr>
                <a:t>bitline</a:t>
              </a:r>
              <a:endParaRPr lang="en-US" sz="2800" b="1" dirty="0">
                <a:solidFill>
                  <a:srgbClr val="C00000"/>
                </a:solidFill>
                <a:latin typeface="+mj-lt"/>
              </a:endParaRPr>
            </a:p>
          </p:txBody>
        </p:sp>
        <p:cxnSp>
          <p:nvCxnSpPr>
            <p:cNvPr id="62" name="Curved Connector 61"/>
            <p:cNvCxnSpPr>
              <a:stCxn id="54" idx="3"/>
            </p:cNvCxnSpPr>
            <p:nvPr/>
          </p:nvCxnSpPr>
          <p:spPr>
            <a:xfrm flipV="1">
              <a:off x="2393102" y="3094470"/>
              <a:ext cx="1112098" cy="1344613"/>
            </a:xfrm>
            <a:prstGeom prst="curvedConnector2">
              <a:avLst/>
            </a:prstGeom>
            <a:ln w="19050">
              <a:solidFill>
                <a:srgbClr val="C00000"/>
              </a:solidFill>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27" name="Straight Arrow Connector 26"/>
          <p:cNvCxnSpPr/>
          <p:nvPr/>
        </p:nvCxnSpPr>
        <p:spPr>
          <a:xfrm flipV="1">
            <a:off x="5943600" y="3048000"/>
            <a:ext cx="0" cy="1371600"/>
          </a:xfrm>
          <a:prstGeom prst="straightConnector1">
            <a:avLst/>
          </a:prstGeom>
          <a:ln w="19050">
            <a:solidFill>
              <a:srgbClr val="C00000"/>
            </a:solidFill>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nvGrpSpPr>
          <p:cNvPr id="63" name="Group 62"/>
          <p:cNvGrpSpPr/>
          <p:nvPr/>
        </p:nvGrpSpPr>
        <p:grpSpPr>
          <a:xfrm>
            <a:off x="152400" y="3086100"/>
            <a:ext cx="3352800" cy="1583458"/>
            <a:chOff x="152400" y="3094472"/>
            <a:chExt cx="3352800" cy="1583458"/>
          </a:xfrm>
        </p:grpSpPr>
        <p:sp>
          <p:nvSpPr>
            <p:cNvPr id="64" name="TextBox 63"/>
            <p:cNvSpPr txBox="1"/>
            <p:nvPr/>
          </p:nvSpPr>
          <p:spPr>
            <a:xfrm>
              <a:off x="152400" y="3810000"/>
              <a:ext cx="2240702" cy="867930"/>
            </a:xfrm>
            <a:prstGeom prst="rect">
              <a:avLst/>
            </a:prstGeom>
            <a:noFill/>
          </p:spPr>
          <p:txBody>
            <a:bodyPr wrap="square" rtlCol="0">
              <a:spAutoFit/>
            </a:bodyPr>
            <a:lstStyle/>
            <a:p>
              <a:pPr algn="r">
                <a:lnSpc>
                  <a:spcPct val="90000"/>
                </a:lnSpc>
              </a:pPr>
              <a:r>
                <a:rPr lang="en-US" sz="2800" b="1" dirty="0">
                  <a:solidFill>
                    <a:srgbClr val="C00000"/>
                  </a:solidFill>
                  <a:latin typeface="+mj-lt"/>
                </a:rPr>
                <a:t>cell regains charge</a:t>
              </a:r>
            </a:p>
          </p:txBody>
        </p:sp>
        <p:cxnSp>
          <p:nvCxnSpPr>
            <p:cNvPr id="65" name="Curved Connector 64"/>
            <p:cNvCxnSpPr>
              <a:stCxn id="64" idx="3"/>
            </p:cNvCxnSpPr>
            <p:nvPr/>
          </p:nvCxnSpPr>
          <p:spPr>
            <a:xfrm flipV="1">
              <a:off x="2393102" y="3094472"/>
              <a:ext cx="1112098" cy="1149493"/>
            </a:xfrm>
            <a:prstGeom prst="curvedConnector2">
              <a:avLst/>
            </a:prstGeom>
            <a:ln w="19050">
              <a:solidFill>
                <a:srgbClr val="C00000"/>
              </a:solidFill>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sp>
        <p:nvSpPr>
          <p:cNvPr id="5" name="Rounded Rectangle 4"/>
          <p:cNvSpPr/>
          <p:nvPr/>
        </p:nvSpPr>
        <p:spPr>
          <a:xfrm>
            <a:off x="5257800" y="4419600"/>
            <a:ext cx="1143000" cy="1143000"/>
          </a:xfrm>
          <a:prstGeom prst="roundRect">
            <a:avLst/>
          </a:prstGeom>
          <a:solidFill>
            <a:schemeClr val="accent3">
              <a:lumMod val="20000"/>
              <a:lumOff val="80000"/>
            </a:schemeClr>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75000"/>
                    <a:lumOff val="25000"/>
                  </a:schemeClr>
                </a:solidFill>
                <a:latin typeface="+mj-lt"/>
              </a:rPr>
              <a:t>Sense Amp</a:t>
            </a:r>
          </a:p>
        </p:txBody>
      </p:sp>
      <p:grpSp>
        <p:nvGrpSpPr>
          <p:cNvPr id="68" name="Group 67"/>
          <p:cNvGrpSpPr/>
          <p:nvPr/>
        </p:nvGrpSpPr>
        <p:grpSpPr>
          <a:xfrm>
            <a:off x="6263568" y="822835"/>
            <a:ext cx="2599310" cy="1258165"/>
            <a:chOff x="6263584" y="3246870"/>
            <a:chExt cx="2599310" cy="1258165"/>
          </a:xfrm>
        </p:grpSpPr>
        <p:sp>
          <p:nvSpPr>
            <p:cNvPr id="69" name="TextBox 68"/>
            <p:cNvSpPr txBox="1"/>
            <p:nvPr/>
          </p:nvSpPr>
          <p:spPr>
            <a:xfrm>
              <a:off x="6858016" y="3246870"/>
              <a:ext cx="2004878" cy="1258165"/>
            </a:xfrm>
            <a:prstGeom prst="rect">
              <a:avLst/>
            </a:prstGeom>
            <a:noFill/>
          </p:spPr>
          <p:txBody>
            <a:bodyPr wrap="square" rtlCol="0">
              <a:spAutoFit/>
            </a:bodyPr>
            <a:lstStyle/>
            <a:p>
              <a:pPr>
                <a:lnSpc>
                  <a:spcPct val="90000"/>
                </a:lnSpc>
              </a:pPr>
              <a:r>
                <a:rPr lang="en-US" sz="2800" b="1" dirty="0">
                  <a:solidFill>
                    <a:srgbClr val="C00000"/>
                  </a:solidFill>
                  <a:latin typeface="+mj-lt"/>
                </a:rPr>
                <a:t>deviation in </a:t>
              </a:r>
              <a:r>
                <a:rPr lang="en-US" sz="2800" b="1" dirty="0" err="1">
                  <a:solidFill>
                    <a:srgbClr val="C00000"/>
                  </a:solidFill>
                  <a:latin typeface="+mj-lt"/>
                </a:rPr>
                <a:t>bitline</a:t>
              </a:r>
              <a:r>
                <a:rPr lang="en-US" sz="2800" b="1" dirty="0">
                  <a:solidFill>
                    <a:srgbClr val="C00000"/>
                  </a:solidFill>
                  <a:latin typeface="+mj-lt"/>
                </a:rPr>
                <a:t> voltage</a:t>
              </a:r>
            </a:p>
          </p:txBody>
        </p:sp>
        <p:cxnSp>
          <p:nvCxnSpPr>
            <p:cNvPr id="70" name="Curved Connector 69"/>
            <p:cNvCxnSpPr>
              <a:stCxn id="69" idx="1"/>
              <a:endCxn id="43" idx="0"/>
            </p:cNvCxnSpPr>
            <p:nvPr/>
          </p:nvCxnSpPr>
          <p:spPr>
            <a:xfrm rot="10800000" flipV="1">
              <a:off x="6263584" y="3875953"/>
              <a:ext cx="594432" cy="387062"/>
            </a:xfrm>
            <a:prstGeom prst="curvedConnector2">
              <a:avLst/>
            </a:prstGeom>
            <a:ln w="19050">
              <a:solidFill>
                <a:srgbClr val="C00000"/>
              </a:solidFill>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66" name="Straight Connector 65"/>
          <p:cNvCxnSpPr/>
          <p:nvPr/>
        </p:nvCxnSpPr>
        <p:spPr>
          <a:xfrm rot="5400000">
            <a:off x="5436885" y="5955015"/>
            <a:ext cx="784830"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5803231" y="5890230"/>
            <a:ext cx="1083951" cy="523220"/>
          </a:xfrm>
          <a:prstGeom prst="rect">
            <a:avLst/>
          </a:prstGeom>
          <a:noFill/>
        </p:spPr>
        <p:txBody>
          <a:bodyPr wrap="none" rtlCol="0">
            <a:spAutoFit/>
          </a:bodyPr>
          <a:lstStyle/>
          <a:p>
            <a:pPr algn="ctr"/>
            <a:r>
              <a:rPr lang="en-US" sz="2800" b="1" dirty="0">
                <a:solidFill>
                  <a:schemeClr val="tx1">
                    <a:lumMod val="75000"/>
                    <a:lumOff val="25000"/>
                  </a:schemeClr>
                </a:solidFill>
                <a:latin typeface="+mj-lt"/>
              </a:rPr>
              <a:t>½ V</a:t>
            </a:r>
            <a:r>
              <a:rPr lang="en-US" sz="2800" b="1" baseline="-25000" dirty="0">
                <a:solidFill>
                  <a:schemeClr val="tx1">
                    <a:lumMod val="75000"/>
                    <a:lumOff val="25000"/>
                  </a:schemeClr>
                </a:solidFill>
                <a:latin typeface="+mj-lt"/>
              </a:rPr>
              <a:t>DD</a:t>
            </a:r>
          </a:p>
        </p:txBody>
      </p:sp>
      <p:sp>
        <p:nvSpPr>
          <p:cNvPr id="71" name="TextBox 70"/>
          <p:cNvSpPr txBox="1"/>
          <p:nvPr/>
        </p:nvSpPr>
        <p:spPr>
          <a:xfrm>
            <a:off x="5968389" y="5890230"/>
            <a:ext cx="378630" cy="523220"/>
          </a:xfrm>
          <a:prstGeom prst="rect">
            <a:avLst/>
          </a:prstGeom>
          <a:noFill/>
        </p:spPr>
        <p:txBody>
          <a:bodyPr wrap="none" rtlCol="0">
            <a:spAutoFit/>
          </a:bodyPr>
          <a:lstStyle/>
          <a:p>
            <a:pPr algn="ctr"/>
            <a:r>
              <a:rPr lang="en-US" sz="2800" b="1" dirty="0">
                <a:solidFill>
                  <a:srgbClr val="C00000"/>
                </a:solidFill>
                <a:latin typeface="+mj-lt"/>
              </a:rPr>
              <a:t>0</a:t>
            </a:r>
            <a:endParaRPr lang="en-US" sz="2800" b="1" baseline="-25000" dirty="0">
              <a:solidFill>
                <a:srgbClr val="C00000"/>
              </a:solidFill>
              <a:latin typeface="+mj-lt"/>
            </a:endParaRPr>
          </a:p>
        </p:txBody>
      </p:sp>
      <p:sp>
        <p:nvSpPr>
          <p:cNvPr id="25" name="TextBox 24">
            <a:extLst>
              <a:ext uri="{FF2B5EF4-FFF2-40B4-BE49-F238E27FC236}">
                <a16:creationId xmlns:a16="http://schemas.microsoft.com/office/drawing/2014/main" id="{F3A83425-C781-3CE1-ABF1-1EF90C733C13}"/>
              </a:ext>
            </a:extLst>
          </p:cNvPr>
          <p:cNvSpPr txBox="1"/>
          <p:nvPr/>
        </p:nvSpPr>
        <p:spPr>
          <a:xfrm>
            <a:off x="3871087" y="4963180"/>
            <a:ext cx="1378904" cy="584775"/>
          </a:xfrm>
          <a:prstGeom prst="rect">
            <a:avLst/>
          </a:prstGeom>
          <a:noFill/>
        </p:spPr>
        <p:txBody>
          <a:bodyPr wrap="none" rtlCol="0">
            <a:spAutoFit/>
          </a:bodyPr>
          <a:lstStyle/>
          <a:p>
            <a:pPr algn="ctr"/>
            <a:r>
              <a:rPr lang="en-US" sz="3200" b="1" i="1" dirty="0">
                <a:solidFill>
                  <a:schemeClr val="tx2">
                    <a:lumMod val="50000"/>
                    <a:lumOff val="50000"/>
                  </a:schemeClr>
                </a:solidFill>
                <a:latin typeface="+mj-lt"/>
              </a:rPr>
              <a:t>enable</a:t>
            </a:r>
          </a:p>
        </p:txBody>
      </p:sp>
      <p:sp>
        <p:nvSpPr>
          <p:cNvPr id="29" name="TextBox 28">
            <a:extLst>
              <a:ext uri="{FF2B5EF4-FFF2-40B4-BE49-F238E27FC236}">
                <a16:creationId xmlns:a16="http://schemas.microsoft.com/office/drawing/2014/main" id="{4F66A7A5-6A5A-7BF9-BA7A-13935641B6ED}"/>
              </a:ext>
            </a:extLst>
          </p:cNvPr>
          <p:cNvSpPr txBox="1"/>
          <p:nvPr/>
        </p:nvSpPr>
        <p:spPr>
          <a:xfrm>
            <a:off x="5810809" y="2371003"/>
            <a:ext cx="1290739" cy="584775"/>
          </a:xfrm>
          <a:prstGeom prst="rect">
            <a:avLst/>
          </a:prstGeom>
          <a:noFill/>
        </p:spPr>
        <p:txBody>
          <a:bodyPr wrap="none" rtlCol="0">
            <a:spAutoFit/>
          </a:bodyPr>
          <a:lstStyle/>
          <a:p>
            <a:pPr algn="ctr"/>
            <a:r>
              <a:rPr lang="en-US" sz="3200" b="1" i="1" dirty="0" err="1">
                <a:solidFill>
                  <a:schemeClr val="tx2">
                    <a:lumMod val="50000"/>
                    <a:lumOff val="50000"/>
                  </a:schemeClr>
                </a:solidFill>
                <a:latin typeface="+mj-lt"/>
              </a:rPr>
              <a:t>bitline</a:t>
            </a:r>
            <a:endParaRPr lang="en-US" sz="3200" b="1" i="1" dirty="0">
              <a:solidFill>
                <a:schemeClr val="tx2">
                  <a:lumMod val="50000"/>
                  <a:lumOff val="50000"/>
                </a:schemeClr>
              </a:solidFill>
              <a:latin typeface="+mj-lt"/>
            </a:endParaRPr>
          </a:p>
        </p:txBody>
      </p:sp>
      <p:sp>
        <p:nvSpPr>
          <p:cNvPr id="30" name="TextBox 29">
            <a:extLst>
              <a:ext uri="{FF2B5EF4-FFF2-40B4-BE49-F238E27FC236}">
                <a16:creationId xmlns:a16="http://schemas.microsoft.com/office/drawing/2014/main" id="{14DF57F7-1238-1D3C-7657-97FBCD2F219F}"/>
              </a:ext>
            </a:extLst>
          </p:cNvPr>
          <p:cNvSpPr txBox="1"/>
          <p:nvPr/>
        </p:nvSpPr>
        <p:spPr>
          <a:xfrm>
            <a:off x="2171552" y="1381780"/>
            <a:ext cx="1716304" cy="584775"/>
          </a:xfrm>
          <a:prstGeom prst="rect">
            <a:avLst/>
          </a:prstGeom>
          <a:noFill/>
        </p:spPr>
        <p:txBody>
          <a:bodyPr wrap="none" rtlCol="0">
            <a:spAutoFit/>
          </a:bodyPr>
          <a:lstStyle/>
          <a:p>
            <a:pPr algn="ctr"/>
            <a:r>
              <a:rPr lang="en-US" sz="3200" b="1" i="1" dirty="0" err="1">
                <a:solidFill>
                  <a:schemeClr val="tx2">
                    <a:lumMod val="50000"/>
                    <a:lumOff val="50000"/>
                  </a:schemeClr>
                </a:solidFill>
                <a:latin typeface="+mj-lt"/>
              </a:rPr>
              <a:t>wordline</a:t>
            </a:r>
            <a:endParaRPr lang="en-US" sz="3200" b="1" i="1" dirty="0">
              <a:solidFill>
                <a:schemeClr val="tx2">
                  <a:lumMod val="50000"/>
                  <a:lumOff val="50000"/>
                </a:schemeClr>
              </a:solidFill>
              <a:latin typeface="+mj-lt"/>
            </a:endParaRPr>
          </a:p>
        </p:txBody>
      </p:sp>
      <p:sp>
        <p:nvSpPr>
          <p:cNvPr id="33" name="TextBox 32">
            <a:extLst>
              <a:ext uri="{FF2B5EF4-FFF2-40B4-BE49-F238E27FC236}">
                <a16:creationId xmlns:a16="http://schemas.microsoft.com/office/drawing/2014/main" id="{BB5B2ACD-3AE9-3AC7-6DD4-F28A14AA86E6}"/>
              </a:ext>
            </a:extLst>
          </p:cNvPr>
          <p:cNvSpPr txBox="1"/>
          <p:nvPr/>
        </p:nvSpPr>
        <p:spPr>
          <a:xfrm>
            <a:off x="1434704" y="2438400"/>
            <a:ext cx="1838197" cy="584775"/>
          </a:xfrm>
          <a:prstGeom prst="rect">
            <a:avLst/>
          </a:prstGeom>
          <a:noFill/>
        </p:spPr>
        <p:txBody>
          <a:bodyPr wrap="none" rtlCol="0">
            <a:spAutoFit/>
          </a:bodyPr>
          <a:lstStyle/>
          <a:p>
            <a:pPr algn="ctr"/>
            <a:r>
              <a:rPr lang="en-US" sz="3200" b="1" i="1" dirty="0">
                <a:solidFill>
                  <a:schemeClr val="tx2">
                    <a:lumMod val="50000"/>
                    <a:lumOff val="50000"/>
                  </a:schemeClr>
                </a:solidFill>
                <a:latin typeface="+mj-lt"/>
              </a:rPr>
              <a:t>capacitor</a:t>
            </a:r>
          </a:p>
        </p:txBody>
      </p:sp>
      <p:sp>
        <p:nvSpPr>
          <p:cNvPr id="52" name="TextBox 51">
            <a:extLst>
              <a:ext uri="{FF2B5EF4-FFF2-40B4-BE49-F238E27FC236}">
                <a16:creationId xmlns:a16="http://schemas.microsoft.com/office/drawing/2014/main" id="{2B295B99-BABD-23F6-AD02-FB37BF61EC5C}"/>
              </a:ext>
            </a:extLst>
          </p:cNvPr>
          <p:cNvSpPr txBox="1"/>
          <p:nvPr/>
        </p:nvSpPr>
        <p:spPr>
          <a:xfrm>
            <a:off x="3727448" y="3056262"/>
            <a:ext cx="2083361" cy="978729"/>
          </a:xfrm>
          <a:prstGeom prst="rect">
            <a:avLst/>
          </a:prstGeom>
          <a:noFill/>
        </p:spPr>
        <p:txBody>
          <a:bodyPr wrap="square" rtlCol="0">
            <a:spAutoFit/>
          </a:bodyPr>
          <a:lstStyle/>
          <a:p>
            <a:pPr algn="ctr">
              <a:lnSpc>
                <a:spcPct val="90000"/>
              </a:lnSpc>
            </a:pPr>
            <a:r>
              <a:rPr lang="en-US" sz="3200" b="1" i="1" dirty="0">
                <a:solidFill>
                  <a:schemeClr val="tx2">
                    <a:lumMod val="50000"/>
                    <a:lumOff val="50000"/>
                  </a:schemeClr>
                </a:solidFill>
                <a:latin typeface="+mj-lt"/>
              </a:rPr>
              <a:t>access transistor</a:t>
            </a:r>
          </a:p>
        </p:txBody>
      </p:sp>
    </p:spTree>
    <p:extLst>
      <p:ext uri="{BB962C8B-B14F-4D97-AF65-F5344CB8AC3E}">
        <p14:creationId xmlns:p14="http://schemas.microsoft.com/office/powerpoint/2010/main" val="4069448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250"/>
                                        <p:tgtEl>
                                          <p:spTgt spid="39"/>
                                        </p:tgtEl>
                                      </p:cBhvr>
                                    </p:animEffect>
                                  </p:childTnLst>
                                </p:cTn>
                              </p:par>
                              <p:par>
                                <p:cTn id="8" presetID="10" presetClass="exit" presetSubtype="0" fill="hold" grpId="0" nodeType="withEffect">
                                  <p:stCondLst>
                                    <p:cond delay="0"/>
                                  </p:stCondLst>
                                  <p:childTnLst>
                                    <p:animEffect transition="out" filter="fade">
                                      <p:cBhvr>
                                        <p:cTn id="9" dur="250"/>
                                        <p:tgtEl>
                                          <p:spTgt spid="3"/>
                                        </p:tgtEl>
                                      </p:cBhvr>
                                    </p:animEffect>
                                    <p:set>
                                      <p:cBhvr>
                                        <p:cTn id="10" dur="1" fill="hold">
                                          <p:stCondLst>
                                            <p:cond delay="249"/>
                                          </p:stCondLst>
                                        </p:cTn>
                                        <p:tgtEl>
                                          <p:spTgt spid="3"/>
                                        </p:tgtEl>
                                        <p:attrNameLst>
                                          <p:attrName>style.visibility</p:attrName>
                                        </p:attrNameLst>
                                      </p:cBhvr>
                                      <p:to>
                                        <p:strVal val="hidden"/>
                                      </p:to>
                                    </p:set>
                                  </p:childTnLst>
                                </p:cTn>
                              </p:par>
                              <p:par>
                                <p:cTn id="11" presetID="10" presetClass="entr" presetSubtype="0" fill="hold" nodeType="with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250"/>
                                        <p:tgtEl>
                                          <p:spTgt spid="4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25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47"/>
                                        </p:tgtEl>
                                        <p:attrNameLst>
                                          <p:attrName>style.visibility</p:attrName>
                                        </p:attrNameLst>
                                      </p:cBhvr>
                                      <p:to>
                                        <p:strVal val="visible"/>
                                      </p:to>
                                    </p:set>
                                    <p:animEffect transition="in" filter="fade">
                                      <p:cBhvr>
                                        <p:cTn id="21" dur="250"/>
                                        <p:tgtEl>
                                          <p:spTgt spid="47"/>
                                        </p:tgtEl>
                                      </p:cBhvr>
                                    </p:animEffect>
                                  </p:childTnLst>
                                </p:cTn>
                              </p:par>
                              <p:par>
                                <p:cTn id="22" presetID="10" presetClass="entr" presetSubtype="0" fill="hold" nodeType="with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fade">
                                      <p:cBhvr>
                                        <p:cTn id="24" dur="250"/>
                                        <p:tgtEl>
                                          <p:spTgt spid="48"/>
                                        </p:tgtEl>
                                      </p:cBhvr>
                                    </p:animEffect>
                                  </p:childTnLst>
                                </p:cTn>
                              </p:par>
                              <p:par>
                                <p:cTn id="25" presetID="10" presetClass="exit" presetSubtype="0" fill="hold" grpId="1" nodeType="withEffect">
                                  <p:stCondLst>
                                    <p:cond delay="0"/>
                                  </p:stCondLst>
                                  <p:childTnLst>
                                    <p:animEffect transition="out" filter="fade">
                                      <p:cBhvr>
                                        <p:cTn id="26" dur="250"/>
                                        <p:tgtEl>
                                          <p:spTgt spid="7"/>
                                        </p:tgtEl>
                                      </p:cBhvr>
                                    </p:animEffect>
                                    <p:set>
                                      <p:cBhvr>
                                        <p:cTn id="27" dur="1" fill="hold">
                                          <p:stCondLst>
                                            <p:cond delay="249"/>
                                          </p:stCondLst>
                                        </p:cTn>
                                        <p:tgtEl>
                                          <p:spTgt spid="7"/>
                                        </p:tgtEl>
                                        <p:attrNameLst>
                                          <p:attrName>style.visibility</p:attrName>
                                        </p:attrNameLst>
                                      </p:cBhvr>
                                      <p:to>
                                        <p:strVal val="hidden"/>
                                      </p:to>
                                    </p:set>
                                  </p:childTnLst>
                                </p:cTn>
                              </p:par>
                              <p:par>
                                <p:cTn id="28" presetID="10" presetClass="entr" presetSubtype="0" fill="hold"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250"/>
                                        <p:tgtEl>
                                          <p:spTgt spid="1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xit" presetSubtype="0" fill="hold" nodeType="clickEffect">
                                  <p:stCondLst>
                                    <p:cond delay="0"/>
                                  </p:stCondLst>
                                  <p:childTnLst>
                                    <p:animEffect transition="out" filter="fade">
                                      <p:cBhvr>
                                        <p:cTn id="34" dur="250"/>
                                        <p:tgtEl>
                                          <p:spTgt spid="16"/>
                                        </p:tgtEl>
                                      </p:cBhvr>
                                    </p:animEffect>
                                    <p:set>
                                      <p:cBhvr>
                                        <p:cTn id="35" dur="1" fill="hold">
                                          <p:stCondLst>
                                            <p:cond delay="249"/>
                                          </p:stCondLst>
                                        </p:cTn>
                                        <p:tgtEl>
                                          <p:spTgt spid="16"/>
                                        </p:tgtEl>
                                        <p:attrNameLst>
                                          <p:attrName>style.visibility</p:attrName>
                                        </p:attrNameLst>
                                      </p:cBhvr>
                                      <p:to>
                                        <p:strVal val="hidden"/>
                                      </p:to>
                                    </p:set>
                                  </p:childTnLst>
                                </p:cTn>
                              </p:par>
                              <p:par>
                                <p:cTn id="36" presetID="10" presetClass="entr" presetSubtype="0" fill="hold" nodeType="with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250"/>
                                        <p:tgtEl>
                                          <p:spTgt spid="24"/>
                                        </p:tgtEl>
                                      </p:cBhvr>
                                    </p:animEffect>
                                  </p:childTnLst>
                                </p:cTn>
                              </p:par>
                              <p:par>
                                <p:cTn id="39" presetID="22" presetClass="exit" presetSubtype="1" fill="hold" grpId="0" nodeType="withEffect">
                                  <p:stCondLst>
                                    <p:cond delay="0"/>
                                  </p:stCondLst>
                                  <p:childTnLst>
                                    <p:animEffect transition="out" filter="wipe(up)">
                                      <p:cBhvr>
                                        <p:cTn id="40" dur="500"/>
                                        <p:tgtEl>
                                          <p:spTgt spid="32"/>
                                        </p:tgtEl>
                                      </p:cBhvr>
                                    </p:animEffect>
                                    <p:set>
                                      <p:cBhvr>
                                        <p:cTn id="41" dur="1" fill="hold">
                                          <p:stCondLst>
                                            <p:cond delay="499"/>
                                          </p:stCondLst>
                                        </p:cTn>
                                        <p:tgtEl>
                                          <p:spTgt spid="32"/>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43"/>
                                        </p:tgtEl>
                                        <p:attrNameLst>
                                          <p:attrName>style.visibility</p:attrName>
                                        </p:attrNameLst>
                                      </p:cBhvr>
                                      <p:to>
                                        <p:strVal val="visible"/>
                                      </p:to>
                                    </p:set>
                                    <p:animEffect transition="in" filter="fade">
                                      <p:cBhvr>
                                        <p:cTn id="46" dur="500"/>
                                        <p:tgtEl>
                                          <p:spTgt spid="43"/>
                                        </p:tgtEl>
                                      </p:cBhvr>
                                    </p:animEffect>
                                  </p:childTnLst>
                                </p:cTn>
                              </p:par>
                              <p:par>
                                <p:cTn id="47" presetID="10" presetClass="exit" presetSubtype="0" fill="hold" grpId="0" nodeType="withEffect">
                                  <p:stCondLst>
                                    <p:cond delay="0"/>
                                  </p:stCondLst>
                                  <p:childTnLst>
                                    <p:animEffect transition="out" filter="fade">
                                      <p:cBhvr>
                                        <p:cTn id="48" dur="250"/>
                                        <p:tgtEl>
                                          <p:spTgt spid="36"/>
                                        </p:tgtEl>
                                      </p:cBhvr>
                                    </p:animEffect>
                                    <p:set>
                                      <p:cBhvr>
                                        <p:cTn id="49" dur="1" fill="hold">
                                          <p:stCondLst>
                                            <p:cond delay="249"/>
                                          </p:stCondLst>
                                        </p:cTn>
                                        <p:tgtEl>
                                          <p:spTgt spid="36"/>
                                        </p:tgtEl>
                                        <p:attrNameLst>
                                          <p:attrName>style.visibility</p:attrName>
                                        </p:attrNameLst>
                                      </p:cBhvr>
                                      <p:to>
                                        <p:strVal val="hidden"/>
                                      </p:to>
                                    </p:set>
                                  </p:childTnLst>
                                </p:cTn>
                              </p:par>
                              <p:par>
                                <p:cTn id="50" presetID="10" presetClass="exit" presetSubtype="0" fill="hold" nodeType="withEffect">
                                  <p:stCondLst>
                                    <p:cond delay="0"/>
                                  </p:stCondLst>
                                  <p:childTnLst>
                                    <p:animEffect transition="out" filter="fade">
                                      <p:cBhvr>
                                        <p:cTn id="51" dur="250"/>
                                        <p:tgtEl>
                                          <p:spTgt spid="24"/>
                                        </p:tgtEl>
                                      </p:cBhvr>
                                    </p:animEffect>
                                    <p:set>
                                      <p:cBhvr>
                                        <p:cTn id="52" dur="1" fill="hold">
                                          <p:stCondLst>
                                            <p:cond delay="249"/>
                                          </p:stCondLst>
                                        </p:cTn>
                                        <p:tgtEl>
                                          <p:spTgt spid="24"/>
                                        </p:tgtEl>
                                        <p:attrNameLst>
                                          <p:attrName>style.visibility</p:attrName>
                                        </p:attrNameLst>
                                      </p:cBhvr>
                                      <p:to>
                                        <p:strVal val="hidden"/>
                                      </p:to>
                                    </p:set>
                                  </p:childTnLst>
                                </p:cTn>
                              </p:par>
                              <p:par>
                                <p:cTn id="53" presetID="10" presetClass="entr" presetSubtype="0" fill="hold" nodeType="withEffect">
                                  <p:stCondLst>
                                    <p:cond delay="0"/>
                                  </p:stCondLst>
                                  <p:childTnLst>
                                    <p:set>
                                      <p:cBhvr>
                                        <p:cTn id="54" dur="1" fill="hold">
                                          <p:stCondLst>
                                            <p:cond delay="0"/>
                                          </p:stCondLst>
                                        </p:cTn>
                                        <p:tgtEl>
                                          <p:spTgt spid="68"/>
                                        </p:tgtEl>
                                        <p:attrNameLst>
                                          <p:attrName>style.visibility</p:attrName>
                                        </p:attrNameLst>
                                      </p:cBhvr>
                                      <p:to>
                                        <p:strVal val="visible"/>
                                      </p:to>
                                    </p:set>
                                    <p:animEffect transition="in" filter="fade">
                                      <p:cBhvr>
                                        <p:cTn id="55" dur="250"/>
                                        <p:tgtEl>
                                          <p:spTgt spid="68"/>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xit" presetSubtype="0" fill="hold" grpId="0" nodeType="clickEffect">
                                  <p:stCondLst>
                                    <p:cond delay="0"/>
                                  </p:stCondLst>
                                  <p:childTnLst>
                                    <p:animEffect transition="out" filter="fade">
                                      <p:cBhvr>
                                        <p:cTn id="59" dur="250"/>
                                        <p:tgtEl>
                                          <p:spTgt spid="37"/>
                                        </p:tgtEl>
                                      </p:cBhvr>
                                    </p:animEffect>
                                    <p:set>
                                      <p:cBhvr>
                                        <p:cTn id="60" dur="1" fill="hold">
                                          <p:stCondLst>
                                            <p:cond delay="249"/>
                                          </p:stCondLst>
                                        </p:cTn>
                                        <p:tgtEl>
                                          <p:spTgt spid="37"/>
                                        </p:tgtEl>
                                        <p:attrNameLst>
                                          <p:attrName>style.visibility</p:attrName>
                                        </p:attrNameLst>
                                      </p:cBhvr>
                                      <p:to>
                                        <p:strVal val="hidden"/>
                                      </p:to>
                                    </p:set>
                                  </p:childTnLst>
                                </p:cTn>
                              </p:par>
                              <p:par>
                                <p:cTn id="61" presetID="10" presetClass="entr" presetSubtype="0" fill="hold" grpId="0" nodeType="with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fade">
                                      <p:cBhvr>
                                        <p:cTn id="63" dur="250"/>
                                        <p:tgtEl>
                                          <p:spTgt spid="38"/>
                                        </p:tgtEl>
                                      </p:cBhvr>
                                    </p:animEffect>
                                  </p:childTnLst>
                                </p:cTn>
                              </p:par>
                              <p:par>
                                <p:cTn id="64" presetID="10" presetClass="entr" presetSubtype="0" fill="hold" nodeType="withEffect">
                                  <p:stCondLst>
                                    <p:cond delay="0"/>
                                  </p:stCondLst>
                                  <p:childTnLst>
                                    <p:set>
                                      <p:cBhvr>
                                        <p:cTn id="65" dur="1" fill="hold">
                                          <p:stCondLst>
                                            <p:cond delay="0"/>
                                          </p:stCondLst>
                                        </p:cTn>
                                        <p:tgtEl>
                                          <p:spTgt spid="51"/>
                                        </p:tgtEl>
                                        <p:attrNameLst>
                                          <p:attrName>style.visibility</p:attrName>
                                        </p:attrNameLst>
                                      </p:cBhvr>
                                      <p:to>
                                        <p:strVal val="visible"/>
                                      </p:to>
                                    </p:set>
                                    <p:animEffect transition="in" filter="fade">
                                      <p:cBhvr>
                                        <p:cTn id="66" dur="250"/>
                                        <p:tgtEl>
                                          <p:spTgt spid="51"/>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56"/>
                                        </p:tgtEl>
                                        <p:attrNameLst>
                                          <p:attrName>style.visibility</p:attrName>
                                        </p:attrNameLst>
                                      </p:cBhvr>
                                      <p:to>
                                        <p:strVal val="visible"/>
                                      </p:to>
                                    </p:set>
                                    <p:animEffect transition="in" filter="fade">
                                      <p:cBhvr>
                                        <p:cTn id="69" dur="250"/>
                                        <p:tgtEl>
                                          <p:spTgt spid="56"/>
                                        </p:tgtEl>
                                      </p:cBhvr>
                                    </p:animEffect>
                                  </p:childTnLst>
                                </p:cTn>
                              </p:par>
                              <p:par>
                                <p:cTn id="70" presetID="10" presetClass="exit" presetSubtype="0" fill="hold" nodeType="withEffect">
                                  <p:stCondLst>
                                    <p:cond delay="0"/>
                                  </p:stCondLst>
                                  <p:childTnLst>
                                    <p:animEffect transition="out" filter="fade">
                                      <p:cBhvr>
                                        <p:cTn id="71" dur="250"/>
                                        <p:tgtEl>
                                          <p:spTgt spid="68"/>
                                        </p:tgtEl>
                                      </p:cBhvr>
                                    </p:animEffect>
                                    <p:set>
                                      <p:cBhvr>
                                        <p:cTn id="72" dur="1" fill="hold">
                                          <p:stCondLst>
                                            <p:cond delay="249"/>
                                          </p:stCondLst>
                                        </p:cTn>
                                        <p:tgtEl>
                                          <p:spTgt spid="68"/>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10" presetClass="exit" presetSubtype="0" fill="hold" grpId="1" nodeType="clickEffect">
                                  <p:stCondLst>
                                    <p:cond delay="0"/>
                                  </p:stCondLst>
                                  <p:childTnLst>
                                    <p:animEffect transition="out" filter="fade">
                                      <p:cBhvr>
                                        <p:cTn id="76" dur="250"/>
                                        <p:tgtEl>
                                          <p:spTgt spid="43"/>
                                        </p:tgtEl>
                                      </p:cBhvr>
                                    </p:animEffect>
                                    <p:set>
                                      <p:cBhvr>
                                        <p:cTn id="77" dur="1" fill="hold">
                                          <p:stCondLst>
                                            <p:cond delay="249"/>
                                          </p:stCondLst>
                                        </p:cTn>
                                        <p:tgtEl>
                                          <p:spTgt spid="43"/>
                                        </p:tgtEl>
                                        <p:attrNameLst>
                                          <p:attrName>style.visibility</p:attrName>
                                        </p:attrNameLst>
                                      </p:cBhvr>
                                      <p:to>
                                        <p:strVal val="hidden"/>
                                      </p:to>
                                    </p:set>
                                  </p:childTnLst>
                                </p:cTn>
                              </p:par>
                              <p:par>
                                <p:cTn id="78" presetID="10" presetClass="entr" presetSubtype="0" fill="hold" grpId="0" nodeType="withEffect">
                                  <p:stCondLst>
                                    <p:cond delay="0"/>
                                  </p:stCondLst>
                                  <p:childTnLst>
                                    <p:set>
                                      <p:cBhvr>
                                        <p:cTn id="79" dur="1" fill="hold">
                                          <p:stCondLst>
                                            <p:cond delay="0"/>
                                          </p:stCondLst>
                                        </p:cTn>
                                        <p:tgtEl>
                                          <p:spTgt spid="41"/>
                                        </p:tgtEl>
                                        <p:attrNameLst>
                                          <p:attrName>style.visibility</p:attrName>
                                        </p:attrNameLst>
                                      </p:cBhvr>
                                      <p:to>
                                        <p:strVal val="visible"/>
                                      </p:to>
                                    </p:set>
                                    <p:animEffect transition="in" filter="fade">
                                      <p:cBhvr>
                                        <p:cTn id="80" dur="250"/>
                                        <p:tgtEl>
                                          <p:spTgt spid="41"/>
                                        </p:tgtEl>
                                      </p:cBhvr>
                                    </p:animEffect>
                                  </p:childTnLst>
                                </p:cTn>
                              </p:par>
                              <p:par>
                                <p:cTn id="81" presetID="10" presetClass="exit" presetSubtype="0" fill="hold" grpId="1" nodeType="withEffect">
                                  <p:stCondLst>
                                    <p:cond delay="0"/>
                                  </p:stCondLst>
                                  <p:childTnLst>
                                    <p:animEffect transition="out" filter="fade">
                                      <p:cBhvr>
                                        <p:cTn id="82" dur="250"/>
                                        <p:tgtEl>
                                          <p:spTgt spid="56"/>
                                        </p:tgtEl>
                                      </p:cBhvr>
                                    </p:animEffect>
                                    <p:set>
                                      <p:cBhvr>
                                        <p:cTn id="83" dur="1" fill="hold">
                                          <p:stCondLst>
                                            <p:cond delay="249"/>
                                          </p:stCondLst>
                                        </p:cTn>
                                        <p:tgtEl>
                                          <p:spTgt spid="56"/>
                                        </p:tgtEl>
                                        <p:attrNameLst>
                                          <p:attrName>style.visibility</p:attrName>
                                        </p:attrNameLst>
                                      </p:cBhvr>
                                      <p:to>
                                        <p:strVal val="hidden"/>
                                      </p:to>
                                    </p:set>
                                  </p:childTnLst>
                                </p:cTn>
                              </p:par>
                              <p:par>
                                <p:cTn id="84" presetID="10" presetClass="entr" presetSubtype="0" fill="hold" nodeType="withEffect">
                                  <p:stCondLst>
                                    <p:cond delay="0"/>
                                  </p:stCondLst>
                                  <p:childTnLst>
                                    <p:set>
                                      <p:cBhvr>
                                        <p:cTn id="85" dur="1" fill="hold">
                                          <p:stCondLst>
                                            <p:cond delay="0"/>
                                          </p:stCondLst>
                                        </p:cTn>
                                        <p:tgtEl>
                                          <p:spTgt spid="27"/>
                                        </p:tgtEl>
                                        <p:attrNameLst>
                                          <p:attrName>style.visibility</p:attrName>
                                        </p:attrNameLst>
                                      </p:cBhvr>
                                      <p:to>
                                        <p:strVal val="visible"/>
                                      </p:to>
                                    </p:set>
                                    <p:animEffect transition="in" filter="fade">
                                      <p:cBhvr>
                                        <p:cTn id="86" dur="250"/>
                                        <p:tgtEl>
                                          <p:spTgt spid="27"/>
                                        </p:tgtEl>
                                      </p:cBhvr>
                                    </p:animEffect>
                                  </p:childTnLst>
                                </p:cTn>
                              </p:par>
                              <p:par>
                                <p:cTn id="87" presetID="10" presetClass="exit" presetSubtype="0" fill="hold" grpId="0" nodeType="withEffect">
                                  <p:stCondLst>
                                    <p:cond delay="0"/>
                                  </p:stCondLst>
                                  <p:childTnLst>
                                    <p:animEffect transition="out" filter="fade">
                                      <p:cBhvr>
                                        <p:cTn id="88" dur="500"/>
                                        <p:tgtEl>
                                          <p:spTgt spid="67"/>
                                        </p:tgtEl>
                                      </p:cBhvr>
                                    </p:animEffect>
                                    <p:set>
                                      <p:cBhvr>
                                        <p:cTn id="89" dur="1" fill="hold">
                                          <p:stCondLst>
                                            <p:cond delay="499"/>
                                          </p:stCondLst>
                                        </p:cTn>
                                        <p:tgtEl>
                                          <p:spTgt spid="67"/>
                                        </p:tgtEl>
                                        <p:attrNameLst>
                                          <p:attrName>style.visibility</p:attrName>
                                        </p:attrNameLst>
                                      </p:cBhvr>
                                      <p:to>
                                        <p:strVal val="hidden"/>
                                      </p:to>
                                    </p:set>
                                  </p:childTnLst>
                                </p:cTn>
                              </p:par>
                              <p:par>
                                <p:cTn id="90" presetID="10" presetClass="entr" presetSubtype="0" fill="hold" grpId="0" nodeType="withEffect">
                                  <p:stCondLst>
                                    <p:cond delay="0"/>
                                  </p:stCondLst>
                                  <p:childTnLst>
                                    <p:set>
                                      <p:cBhvr>
                                        <p:cTn id="91" dur="1" fill="hold">
                                          <p:stCondLst>
                                            <p:cond delay="0"/>
                                          </p:stCondLst>
                                        </p:cTn>
                                        <p:tgtEl>
                                          <p:spTgt spid="71"/>
                                        </p:tgtEl>
                                        <p:attrNameLst>
                                          <p:attrName>style.visibility</p:attrName>
                                        </p:attrNameLst>
                                      </p:cBhvr>
                                      <p:to>
                                        <p:strVal val="visible"/>
                                      </p:to>
                                    </p:set>
                                    <p:animEffect transition="in" filter="fade">
                                      <p:cBhvr>
                                        <p:cTn id="92" dur="500"/>
                                        <p:tgtEl>
                                          <p:spTgt spid="71"/>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4" fill="hold" grpId="1" nodeType="clickEffect">
                                  <p:stCondLst>
                                    <p:cond delay="0"/>
                                  </p:stCondLst>
                                  <p:childTnLst>
                                    <p:set>
                                      <p:cBhvr>
                                        <p:cTn id="96" dur="1" fill="hold">
                                          <p:stCondLst>
                                            <p:cond delay="0"/>
                                          </p:stCondLst>
                                        </p:cTn>
                                        <p:tgtEl>
                                          <p:spTgt spid="32"/>
                                        </p:tgtEl>
                                        <p:attrNameLst>
                                          <p:attrName>style.visibility</p:attrName>
                                        </p:attrNameLst>
                                      </p:cBhvr>
                                      <p:to>
                                        <p:strVal val="visible"/>
                                      </p:to>
                                    </p:set>
                                    <p:animEffect transition="in" filter="wipe(down)">
                                      <p:cBhvr>
                                        <p:cTn id="97" dur="500"/>
                                        <p:tgtEl>
                                          <p:spTgt spid="32"/>
                                        </p:tgtEl>
                                      </p:cBhvr>
                                    </p:animEffect>
                                  </p:childTnLst>
                                </p:cTn>
                              </p:par>
                              <p:par>
                                <p:cTn id="98" presetID="10" presetClass="entr" presetSubtype="0" fill="hold" nodeType="withEffect">
                                  <p:stCondLst>
                                    <p:cond delay="0"/>
                                  </p:stCondLst>
                                  <p:childTnLst>
                                    <p:set>
                                      <p:cBhvr>
                                        <p:cTn id="99" dur="1" fill="hold">
                                          <p:stCondLst>
                                            <p:cond delay="0"/>
                                          </p:stCondLst>
                                        </p:cTn>
                                        <p:tgtEl>
                                          <p:spTgt spid="63"/>
                                        </p:tgtEl>
                                        <p:attrNameLst>
                                          <p:attrName>style.visibility</p:attrName>
                                        </p:attrNameLst>
                                      </p:cBhvr>
                                      <p:to>
                                        <p:strVal val="visible"/>
                                      </p:to>
                                    </p:set>
                                    <p:animEffect transition="in" filter="fade">
                                      <p:cBhvr>
                                        <p:cTn id="100" dur="25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3" grpId="1"/>
      <p:bldP spid="32" grpId="0" animBg="1"/>
      <p:bldP spid="32" grpId="1" animBg="1"/>
      <p:bldP spid="3" grpId="0"/>
      <p:bldP spid="36" grpId="0"/>
      <p:bldP spid="37" grpId="0"/>
      <p:bldP spid="38" grpId="0"/>
      <p:bldP spid="39" grpId="0"/>
      <p:bldP spid="41" grpId="0"/>
      <p:bldP spid="7" grpId="0"/>
      <p:bldP spid="7" grpId="1"/>
      <p:bldP spid="56" grpId="0"/>
      <p:bldP spid="56" grpId="1"/>
      <p:bldP spid="67" grpId="0"/>
      <p:bldP spid="7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Starting Simple: Data Copy and Initialization</a:t>
            </a: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6048235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E4B1A0-F6F7-5E38-B02F-43C0CF1C47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7C9FCA-36C6-50C9-FA4C-350C9253C0D5}"/>
              </a:ext>
            </a:extLst>
          </p:cNvPr>
          <p:cNvSpPr>
            <a:spLocks noGrp="1"/>
          </p:cNvSpPr>
          <p:nvPr>
            <p:ph type="title"/>
          </p:nvPr>
        </p:nvSpPr>
        <p:spPr/>
        <p:txBody>
          <a:bodyPr>
            <a:normAutofit/>
          </a:bodyPr>
          <a:lstStyle/>
          <a:p>
            <a:r>
              <a:rPr lang="en-US" dirty="0">
                <a:cs typeface="Garamond"/>
              </a:rPr>
              <a:t>Current Systems: Data Copy</a:t>
            </a:r>
          </a:p>
        </p:txBody>
      </p:sp>
      <p:sp>
        <p:nvSpPr>
          <p:cNvPr id="4" name="Rectangle 3">
            <a:extLst>
              <a:ext uri="{FF2B5EF4-FFF2-40B4-BE49-F238E27FC236}">
                <a16:creationId xmlns:a16="http://schemas.microsoft.com/office/drawing/2014/main" id="{143913AB-63BB-3582-B688-81E786074135}"/>
              </a:ext>
            </a:extLst>
          </p:cNvPr>
          <p:cNvSpPr/>
          <p:nvPr/>
        </p:nvSpPr>
        <p:spPr bwMode="auto">
          <a:xfrm>
            <a:off x="7042402" y="1528540"/>
            <a:ext cx="1350971" cy="3957862"/>
          </a:xfrm>
          <a:prstGeom prst="rect">
            <a:avLst/>
          </a:prstGeom>
          <a:solidFill>
            <a:schemeClr val="accent5">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mj-lt"/>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mj-lt"/>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mj-lt"/>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mj-lt"/>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mj-lt"/>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mj-lt"/>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mj-lt"/>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mj-lt"/>
              <a:ea typeface="+mn-ea"/>
              <a:cs typeface="+mn-cs"/>
            </a:endParaRPr>
          </a:p>
        </p:txBody>
      </p:sp>
      <p:sp>
        <p:nvSpPr>
          <p:cNvPr id="5" name="Rectangle 4">
            <a:extLst>
              <a:ext uri="{FF2B5EF4-FFF2-40B4-BE49-F238E27FC236}">
                <a16:creationId xmlns:a16="http://schemas.microsoft.com/office/drawing/2014/main" id="{60EDFA9C-93CE-3794-2714-0B9C62B3C7F1}"/>
              </a:ext>
            </a:extLst>
          </p:cNvPr>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mj-lt"/>
              <a:ea typeface="+mn-ea"/>
              <a:cs typeface="+mn-cs"/>
            </a:endParaRPr>
          </a:p>
        </p:txBody>
      </p:sp>
      <p:cxnSp>
        <p:nvCxnSpPr>
          <p:cNvPr id="6" name="Straight Connector 5">
            <a:extLst>
              <a:ext uri="{FF2B5EF4-FFF2-40B4-BE49-F238E27FC236}">
                <a16:creationId xmlns:a16="http://schemas.microsoft.com/office/drawing/2014/main" id="{64ECE5E8-276F-8C71-8479-497B56385EDB}"/>
              </a:ext>
            </a:extLst>
          </p:cNvPr>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63F44F02-4C2A-C15B-91A2-5A9EF3D85081}"/>
              </a:ext>
            </a:extLst>
          </p:cNvPr>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49526EB0-0C91-7F06-D7CC-77614A30A747}"/>
              </a:ext>
            </a:extLst>
          </p:cNvPr>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9B5B904A-CD12-0BD2-7AAD-48CA8D107221}"/>
              </a:ext>
            </a:extLst>
          </p:cNvPr>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a:extLst>
              <a:ext uri="{FF2B5EF4-FFF2-40B4-BE49-F238E27FC236}">
                <a16:creationId xmlns:a16="http://schemas.microsoft.com/office/drawing/2014/main" id="{D1EF2100-D9C3-5DB7-85A6-39C8081A74E0}"/>
              </a:ext>
            </a:extLst>
          </p:cNvPr>
          <p:cNvSpPr/>
          <p:nvPr/>
        </p:nvSpPr>
        <p:spPr bwMode="auto">
          <a:xfrm>
            <a:off x="4276300" y="3229966"/>
            <a:ext cx="664190" cy="555010"/>
          </a:xfrm>
          <a:prstGeom prst="rect">
            <a:avLst/>
          </a:prstGeom>
          <a:solidFill>
            <a:schemeClr val="accent3">
              <a:lumMod val="20000"/>
              <a:lumOff val="80000"/>
            </a:schemeClr>
          </a:solidFill>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mj-lt"/>
                <a:ea typeface="+mn-ea"/>
                <a:cs typeface="+mn-cs"/>
              </a:rPr>
              <a:t>MC</a:t>
            </a:r>
          </a:p>
        </p:txBody>
      </p:sp>
      <p:sp>
        <p:nvSpPr>
          <p:cNvPr id="11" name="Rectangle 10">
            <a:extLst>
              <a:ext uri="{FF2B5EF4-FFF2-40B4-BE49-F238E27FC236}">
                <a16:creationId xmlns:a16="http://schemas.microsoft.com/office/drawing/2014/main" id="{C04A55E0-D833-7B8F-C176-E0001E41C053}"/>
              </a:ext>
            </a:extLst>
          </p:cNvPr>
          <p:cNvSpPr/>
          <p:nvPr/>
        </p:nvSpPr>
        <p:spPr bwMode="auto">
          <a:xfrm>
            <a:off x="3284606" y="2768212"/>
            <a:ext cx="877962" cy="1478518"/>
          </a:xfrm>
          <a:prstGeom prst="rect">
            <a:avLst/>
          </a:prstGeom>
          <a:solidFill>
            <a:schemeClr val="accent5">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mj-lt"/>
                <a:ea typeface="+mn-ea"/>
                <a:cs typeface="+mn-cs"/>
              </a:rPr>
              <a:t>L3</a:t>
            </a:r>
          </a:p>
        </p:txBody>
      </p:sp>
      <p:sp>
        <p:nvSpPr>
          <p:cNvPr id="12" name="Rectangle 11">
            <a:extLst>
              <a:ext uri="{FF2B5EF4-FFF2-40B4-BE49-F238E27FC236}">
                <a16:creationId xmlns:a16="http://schemas.microsoft.com/office/drawing/2014/main" id="{9F918F09-2E45-98D2-B44D-92B1B3FC315C}"/>
              </a:ext>
            </a:extLst>
          </p:cNvPr>
          <p:cNvSpPr/>
          <p:nvPr/>
        </p:nvSpPr>
        <p:spPr bwMode="auto">
          <a:xfrm>
            <a:off x="2529403" y="2997952"/>
            <a:ext cx="664176" cy="1019038"/>
          </a:xfrm>
          <a:prstGeom prst="rect">
            <a:avLst/>
          </a:prstGeom>
          <a:solidFill>
            <a:schemeClr val="accent5">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mj-lt"/>
                <a:ea typeface="+mn-ea"/>
                <a:cs typeface="+mn-cs"/>
              </a:rPr>
              <a:t>L2</a:t>
            </a:r>
          </a:p>
        </p:txBody>
      </p:sp>
      <p:sp>
        <p:nvSpPr>
          <p:cNvPr id="13" name="Rectangle 12">
            <a:extLst>
              <a:ext uri="{FF2B5EF4-FFF2-40B4-BE49-F238E27FC236}">
                <a16:creationId xmlns:a16="http://schemas.microsoft.com/office/drawing/2014/main" id="{DE3420A6-388E-33A8-469F-72CF1F0E75EE}"/>
              </a:ext>
            </a:extLst>
          </p:cNvPr>
          <p:cNvSpPr/>
          <p:nvPr/>
        </p:nvSpPr>
        <p:spPr bwMode="auto">
          <a:xfrm>
            <a:off x="1937982" y="3186749"/>
            <a:ext cx="504967" cy="641444"/>
          </a:xfrm>
          <a:prstGeom prst="rect">
            <a:avLst/>
          </a:prstGeom>
          <a:solidFill>
            <a:schemeClr val="accent5">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mj-lt"/>
                <a:ea typeface="+mn-ea"/>
                <a:cs typeface="+mn-cs"/>
              </a:rPr>
              <a:t>L1</a:t>
            </a:r>
          </a:p>
        </p:txBody>
      </p:sp>
      <p:sp>
        <p:nvSpPr>
          <p:cNvPr id="14" name="Rectangle 13">
            <a:extLst>
              <a:ext uri="{FF2B5EF4-FFF2-40B4-BE49-F238E27FC236}">
                <a16:creationId xmlns:a16="http://schemas.microsoft.com/office/drawing/2014/main" id="{7CB9AAE4-1DBE-8703-F2A3-1D7611B1DA93}"/>
              </a:ext>
            </a:extLst>
          </p:cNvPr>
          <p:cNvSpPr/>
          <p:nvPr/>
        </p:nvSpPr>
        <p:spPr bwMode="auto">
          <a:xfrm>
            <a:off x="696036" y="2927441"/>
            <a:ext cx="1105468" cy="1160060"/>
          </a:xfrm>
          <a:prstGeom prst="rect">
            <a:avLst/>
          </a:prstGeom>
          <a:solidFill>
            <a:schemeClr val="accent3">
              <a:lumMod val="20000"/>
              <a:lumOff val="80000"/>
            </a:schemeClr>
          </a:solidFill>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mj-lt"/>
                <a:ea typeface="+mn-ea"/>
                <a:cs typeface="+mn-cs"/>
              </a:rPr>
              <a:t>CPU</a:t>
            </a:r>
          </a:p>
        </p:txBody>
      </p:sp>
      <p:sp>
        <p:nvSpPr>
          <p:cNvPr id="15" name="Left-Right Arrow 14">
            <a:extLst>
              <a:ext uri="{FF2B5EF4-FFF2-40B4-BE49-F238E27FC236}">
                <a16:creationId xmlns:a16="http://schemas.microsoft.com/office/drawing/2014/main" id="{D701EA65-EAD1-E193-129E-47F5C550738F}"/>
              </a:ext>
            </a:extLst>
          </p:cNvPr>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mj-lt"/>
              <a:ea typeface="+mn-ea"/>
              <a:cs typeface="+mn-cs"/>
            </a:endParaRPr>
          </a:p>
        </p:txBody>
      </p:sp>
      <p:sp>
        <p:nvSpPr>
          <p:cNvPr id="16" name="Rectangle 15">
            <a:extLst>
              <a:ext uri="{FF2B5EF4-FFF2-40B4-BE49-F238E27FC236}">
                <a16:creationId xmlns:a16="http://schemas.microsoft.com/office/drawing/2014/main" id="{63475BAD-E549-6CF1-327E-433A5F893F7A}"/>
              </a:ext>
            </a:extLst>
          </p:cNvPr>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mj-lt"/>
              <a:ea typeface="+mn-ea"/>
              <a:cs typeface="+mn-cs"/>
            </a:endParaRPr>
          </a:p>
        </p:txBody>
      </p:sp>
      <p:sp>
        <p:nvSpPr>
          <p:cNvPr id="17" name="Rectangle 16">
            <a:extLst>
              <a:ext uri="{FF2B5EF4-FFF2-40B4-BE49-F238E27FC236}">
                <a16:creationId xmlns:a16="http://schemas.microsoft.com/office/drawing/2014/main" id="{CB3C240F-69EC-92E9-BF37-AEB2BA4000A1}"/>
              </a:ext>
            </a:extLst>
          </p:cNvPr>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mj-lt"/>
              <a:ea typeface="+mn-ea"/>
              <a:cs typeface="+mn-cs"/>
            </a:endParaRPr>
          </a:p>
        </p:txBody>
      </p:sp>
      <p:sp>
        <p:nvSpPr>
          <p:cNvPr id="18" name="Rectangle 17">
            <a:extLst>
              <a:ext uri="{FF2B5EF4-FFF2-40B4-BE49-F238E27FC236}">
                <a16:creationId xmlns:a16="http://schemas.microsoft.com/office/drawing/2014/main" id="{B30F06B2-BFE2-F7FF-4E10-896A6785B0D4}"/>
              </a:ext>
            </a:extLst>
          </p:cNvPr>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mj-lt"/>
              <a:ea typeface="+mn-ea"/>
              <a:cs typeface="+mn-cs"/>
            </a:endParaRPr>
          </a:p>
        </p:txBody>
      </p:sp>
      <p:cxnSp>
        <p:nvCxnSpPr>
          <p:cNvPr id="19" name="Straight Arrow Connector 18">
            <a:extLst>
              <a:ext uri="{FF2B5EF4-FFF2-40B4-BE49-F238E27FC236}">
                <a16:creationId xmlns:a16="http://schemas.microsoft.com/office/drawing/2014/main" id="{13634927-315C-4CC3-0785-3E5A9ABC697A}"/>
              </a:ext>
            </a:extLst>
          </p:cNvPr>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3" name="Rectangle 2">
            <a:extLst>
              <a:ext uri="{FF2B5EF4-FFF2-40B4-BE49-F238E27FC236}">
                <a16:creationId xmlns:a16="http://schemas.microsoft.com/office/drawing/2014/main" id="{A526960D-2539-59EB-5F6C-AFB77A0A40D7}"/>
              </a:ext>
            </a:extLst>
          </p:cNvPr>
          <p:cNvSpPr/>
          <p:nvPr/>
        </p:nvSpPr>
        <p:spPr bwMode="auto">
          <a:xfrm>
            <a:off x="7042244" y="2953242"/>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mj-lt"/>
              <a:ea typeface="+mn-ea"/>
              <a:cs typeface="+mn-cs"/>
            </a:endParaRPr>
          </a:p>
        </p:txBody>
      </p:sp>
      <p:sp>
        <p:nvSpPr>
          <p:cNvPr id="27" name="Rectangle 26">
            <a:extLst>
              <a:ext uri="{FF2B5EF4-FFF2-40B4-BE49-F238E27FC236}">
                <a16:creationId xmlns:a16="http://schemas.microsoft.com/office/drawing/2014/main" id="{82AA9B18-46FF-3B59-86A9-9CA41AF03AEA}"/>
              </a:ext>
            </a:extLst>
          </p:cNvPr>
          <p:cNvSpPr/>
          <p:nvPr/>
        </p:nvSpPr>
        <p:spPr bwMode="auto">
          <a:xfrm>
            <a:off x="540641" y="3365391"/>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mj-lt"/>
              <a:ea typeface="+mn-ea"/>
              <a:cs typeface="+mn-cs"/>
            </a:endParaRPr>
          </a:p>
        </p:txBody>
      </p:sp>
    </p:spTree>
    <p:extLst>
      <p:ext uri="{BB962C8B-B14F-4D97-AF65-F5344CB8AC3E}">
        <p14:creationId xmlns:p14="http://schemas.microsoft.com/office/powerpoint/2010/main" val="3128529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0.00086 0.05995 L -0.70902 0.05926 " pathEditMode="relative" rAng="0" ptsTypes="AA">
                                      <p:cBhvr>
                                        <p:cTn id="6" dur="2000" fill="hold"/>
                                        <p:tgtEl>
                                          <p:spTgt spid="18"/>
                                        </p:tgtEl>
                                        <p:attrNameLst>
                                          <p:attrName>ppt_x</p:attrName>
                                          <p:attrName>ppt_y</p:attrName>
                                        </p:attrNameLst>
                                      </p:cBhvr>
                                      <p:rCtr x="-35417" y="-46"/>
                                    </p:animMotion>
                                  </p:childTnLst>
                                </p:cTn>
                              </p:par>
                            </p:childTnLst>
                          </p:cTn>
                        </p:par>
                        <p:par>
                          <p:cTn id="7" fill="hold">
                            <p:stCondLst>
                              <p:cond delay="20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childTnLst>
                          </p:cTn>
                        </p:par>
                        <p:par>
                          <p:cTn id="10" fill="hold">
                            <p:stCondLst>
                              <p:cond delay="2000"/>
                            </p:stCondLst>
                            <p:childTnLst>
                              <p:par>
                                <p:cTn id="11" presetID="1" presetClass="entr" presetSubtype="0" fill="hold" grpId="2" nodeType="after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par>
                          <p:cTn id="13" fill="hold">
                            <p:stCondLst>
                              <p:cond delay="2000"/>
                            </p:stCondLst>
                            <p:childTnLst>
                              <p:par>
                                <p:cTn id="14" presetID="42" presetClass="path" presetSubtype="0" accel="50000" decel="50000" fill="hold" grpId="0" nodeType="afterEffect">
                                  <p:stCondLst>
                                    <p:cond delay="0"/>
                                  </p:stCondLst>
                                  <p:childTnLst>
                                    <p:animMotion origin="layout" path="M 3.88889E-6 -4.81481E-6 L 0.71007 -2.59259E-6 " pathEditMode="relative" rAng="0" ptsTypes="AA">
                                      <p:cBhvr>
                                        <p:cTn id="15" dur="2000" fill="hold"/>
                                        <p:tgtEl>
                                          <p:spTgt spid="27"/>
                                        </p:tgtEl>
                                        <p:attrNameLst>
                                          <p:attrName>ppt_x</p:attrName>
                                          <p:attrName>ppt_y</p:attrName>
                                        </p:attrNameLst>
                                      </p:cBhvr>
                                      <p:rCtr x="35521" y="139"/>
                                    </p:animMotion>
                                  </p:childTnLst>
                                </p:cTn>
                              </p:par>
                            </p:childTnLst>
                          </p:cTn>
                        </p:par>
                        <p:par>
                          <p:cTn id="16" fill="hold">
                            <p:stCondLst>
                              <p:cond delay="4000"/>
                            </p:stCondLst>
                            <p:childTnLst>
                              <p:par>
                                <p:cTn id="17" presetID="1" presetClass="exit" presetSubtype="0" fill="hold" grpId="1" nodeType="afterEffect">
                                  <p:stCondLst>
                                    <p:cond delay="0"/>
                                  </p:stCondLst>
                                  <p:childTnLst>
                                    <p:set>
                                      <p:cBhvr>
                                        <p:cTn id="18" dur="1" fill="hold">
                                          <p:stCondLst>
                                            <p:cond delay="0"/>
                                          </p:stCondLst>
                                        </p:cTn>
                                        <p:tgtEl>
                                          <p:spTgt spid="27"/>
                                        </p:tgtEl>
                                        <p:attrNameLst>
                                          <p:attrName>style.visibility</p:attrName>
                                        </p:attrNameLst>
                                      </p:cBhvr>
                                      <p:to>
                                        <p:strVal val="hidden"/>
                                      </p:to>
                                    </p:set>
                                  </p:childTnLst>
                                </p:cTn>
                              </p:par>
                              <p:par>
                                <p:cTn id="19" presetID="1" presetClass="emph" presetSubtype="2" fill="hold" nodeType="withEffect">
                                  <p:stCondLst>
                                    <p:cond delay="0"/>
                                  </p:stCondLst>
                                  <p:childTnLst>
                                    <p:animClr clrSpc="rgb" dir="cw">
                                      <p:cBhvr>
                                        <p:cTn id="20" dur="500" fill="hold"/>
                                        <p:tgtEl>
                                          <p:spTgt spid="17"/>
                                        </p:tgtEl>
                                        <p:attrNameLst>
                                          <p:attrName>fillcolor</p:attrName>
                                        </p:attrNameLst>
                                      </p:cBhvr>
                                      <p:to>
                                        <a:schemeClr val="bg1"/>
                                      </p:to>
                                    </p:animClr>
                                    <p:set>
                                      <p:cBhvr>
                                        <p:cTn id="21" dur="500" fill="hold"/>
                                        <p:tgtEl>
                                          <p:spTgt spid="17"/>
                                        </p:tgtEl>
                                        <p:attrNameLst>
                                          <p:attrName>fill.type</p:attrName>
                                        </p:attrNameLst>
                                      </p:cBhvr>
                                      <p:to>
                                        <p:strVal val="solid"/>
                                      </p:to>
                                    </p:set>
                                    <p:set>
                                      <p:cBhvr>
                                        <p:cTn id="22" dur="500" fill="hold"/>
                                        <p:tgtEl>
                                          <p:spTgt spid="17"/>
                                        </p:tgtEl>
                                        <p:attrNameLst>
                                          <p:attrName>fill.on</p:attrName>
                                        </p:attrNameLst>
                                      </p:cBhvr>
                                      <p:to>
                                        <p:strVal val="true"/>
                                      </p:to>
                                    </p:set>
                                  </p:childTnLst>
                                </p:cTn>
                              </p:par>
                              <p:par>
                                <p:cTn id="23" presetID="10"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7" grpId="0" animBg="1"/>
      <p:bldP spid="27" grpId="1" animBg="1"/>
      <p:bldP spid="27" grpId="2"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5">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mj-lt"/>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mj-lt"/>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mj-lt"/>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mj-lt"/>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mj-lt"/>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mj-lt"/>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mj-lt"/>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mj-lt"/>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mj-lt"/>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solidFill>
            <a:schemeClr val="accent3">
              <a:lumMod val="20000"/>
              <a:lumOff val="80000"/>
            </a:schemeClr>
          </a:solidFill>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mj-lt"/>
                <a:ea typeface="+mn-ea"/>
                <a:cs typeface="+mn-cs"/>
              </a:rPr>
              <a:t>MC</a:t>
            </a:r>
          </a:p>
        </p:txBody>
      </p:sp>
      <p:sp>
        <p:nvSpPr>
          <p:cNvPr id="11" name="Rectangle 10"/>
          <p:cNvSpPr/>
          <p:nvPr/>
        </p:nvSpPr>
        <p:spPr bwMode="auto">
          <a:xfrm>
            <a:off x="3284606" y="2768212"/>
            <a:ext cx="877962" cy="1478518"/>
          </a:xfrm>
          <a:prstGeom prst="rect">
            <a:avLst/>
          </a:prstGeom>
          <a:solidFill>
            <a:schemeClr val="accent5">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mj-lt"/>
                <a:ea typeface="+mn-ea"/>
                <a:cs typeface="+mn-cs"/>
              </a:rPr>
              <a:t>L3</a:t>
            </a:r>
          </a:p>
        </p:txBody>
      </p:sp>
      <p:sp>
        <p:nvSpPr>
          <p:cNvPr id="12" name="Rectangle 11"/>
          <p:cNvSpPr/>
          <p:nvPr/>
        </p:nvSpPr>
        <p:spPr bwMode="auto">
          <a:xfrm>
            <a:off x="2529403" y="2997952"/>
            <a:ext cx="664176" cy="1019038"/>
          </a:xfrm>
          <a:prstGeom prst="rect">
            <a:avLst/>
          </a:prstGeom>
          <a:solidFill>
            <a:schemeClr val="accent5">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mj-lt"/>
                <a:ea typeface="+mn-ea"/>
                <a:cs typeface="+mn-cs"/>
              </a:rPr>
              <a:t>L2</a:t>
            </a:r>
          </a:p>
        </p:txBody>
      </p:sp>
      <p:sp>
        <p:nvSpPr>
          <p:cNvPr id="13" name="Rectangle 12"/>
          <p:cNvSpPr/>
          <p:nvPr/>
        </p:nvSpPr>
        <p:spPr bwMode="auto">
          <a:xfrm>
            <a:off x="1937982" y="3186749"/>
            <a:ext cx="504967" cy="641444"/>
          </a:xfrm>
          <a:prstGeom prst="rect">
            <a:avLst/>
          </a:prstGeom>
          <a:solidFill>
            <a:schemeClr val="accent5">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mj-lt"/>
                <a:ea typeface="+mn-ea"/>
                <a:cs typeface="+mn-cs"/>
              </a:rPr>
              <a:t>L1</a:t>
            </a:r>
          </a:p>
        </p:txBody>
      </p:sp>
      <p:sp>
        <p:nvSpPr>
          <p:cNvPr id="14" name="Rectangle 13"/>
          <p:cNvSpPr/>
          <p:nvPr/>
        </p:nvSpPr>
        <p:spPr bwMode="auto">
          <a:xfrm>
            <a:off x="696036" y="2927441"/>
            <a:ext cx="1105468" cy="1160060"/>
          </a:xfrm>
          <a:prstGeom prst="rect">
            <a:avLst/>
          </a:prstGeom>
          <a:solidFill>
            <a:schemeClr val="accent3">
              <a:lumMod val="20000"/>
              <a:lumOff val="80000"/>
            </a:schemeClr>
          </a:solidFill>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mj-lt"/>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mj-lt"/>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mj-lt"/>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mj-lt"/>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mj-lt"/>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83320" y="1488274"/>
            <a:ext cx="198567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mj-lt"/>
                <a:ea typeface="+mn-ea"/>
                <a:cs typeface="+mn-cs"/>
              </a:rPr>
              <a:t>1) Low latency</a:t>
            </a:r>
          </a:p>
        </p:txBody>
      </p:sp>
      <p:cxnSp>
        <p:nvCxnSpPr>
          <p:cNvPr id="21" name="Curved Connector 20"/>
          <p:cNvCxnSpPr>
            <a:cxnSpLocks/>
          </p:cNvCxnSpPr>
          <p:nvPr/>
        </p:nvCxnSpPr>
        <p:spPr bwMode="auto">
          <a:xfrm>
            <a:off x="6001617" y="1738357"/>
            <a:ext cx="1040629" cy="1339213"/>
          </a:xfrm>
          <a:prstGeom prst="curvedConnector3">
            <a:avLst>
              <a:gd name="adj1" fmla="val 50000"/>
            </a:avLst>
          </a:prstGeom>
          <a:solidFill>
            <a:schemeClr val="accent1"/>
          </a:solidFill>
          <a:ln w="38100" cap="flat" cmpd="sng" algn="ctr">
            <a:solidFill>
              <a:srgbClr val="003399"/>
            </a:solidFill>
            <a:prstDash val="solid"/>
            <a:round/>
            <a:headEnd type="none" w="med" len="med"/>
            <a:tailEnd type="stealth" w="lg" len="lg"/>
          </a:ln>
          <a:effectLst/>
        </p:spPr>
      </p:cxnSp>
      <p:sp>
        <p:nvSpPr>
          <p:cNvPr id="22" name="TextBox 21"/>
          <p:cNvSpPr txBox="1"/>
          <p:nvPr/>
        </p:nvSpPr>
        <p:spPr>
          <a:xfrm>
            <a:off x="3005009" y="522604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mj-lt"/>
                <a:ea typeface="+mn-ea"/>
                <a:cs typeface="+mn-cs"/>
              </a:rPr>
              <a:t>2) Low bandwidth utilization</a:t>
            </a:r>
          </a:p>
        </p:txBody>
      </p:sp>
      <p:cxnSp>
        <p:nvCxnSpPr>
          <p:cNvPr id="23" name="Curved Connector 51"/>
          <p:cNvCxnSpPr>
            <a:cxnSpLocks/>
          </p:cNvCxnSpPr>
          <p:nvPr/>
        </p:nvCxnSpPr>
        <p:spPr bwMode="auto">
          <a:xfrm flipH="1" flipV="1">
            <a:off x="6086902" y="3620065"/>
            <a:ext cx="485848" cy="1846960"/>
          </a:xfrm>
          <a:prstGeom prst="curvedConnector4">
            <a:avLst>
              <a:gd name="adj1" fmla="val -47052"/>
              <a:gd name="adj2" fmla="val 53201"/>
            </a:avLst>
          </a:prstGeom>
          <a:solidFill>
            <a:schemeClr val="accent1"/>
          </a:solidFill>
          <a:ln w="57150" cap="flat" cmpd="sng" algn="ctr">
            <a:solidFill>
              <a:srgbClr val="003399"/>
            </a:solidFill>
            <a:prstDash val="solid"/>
            <a:round/>
            <a:headEnd type="none" w="med" len="med"/>
            <a:tailEnd type="stealth" w="lg" len="lg"/>
          </a:ln>
          <a:effectLst/>
        </p:spPr>
      </p:cxnSp>
      <p:sp>
        <p:nvSpPr>
          <p:cNvPr id="24" name="TextBox 23"/>
          <p:cNvSpPr txBox="1"/>
          <p:nvPr/>
        </p:nvSpPr>
        <p:spPr>
          <a:xfrm>
            <a:off x="291372" y="1468082"/>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mj-lt"/>
                <a:ea typeface="+mn-ea"/>
                <a:cs typeface="+mn-cs"/>
              </a:rPr>
              <a:t>3) No cache pollution</a:t>
            </a:r>
          </a:p>
        </p:txBody>
      </p:sp>
      <p:cxnSp>
        <p:nvCxnSpPr>
          <p:cNvPr id="25" name="Curved Connector 51"/>
          <p:cNvCxnSpPr>
            <a:cxnSpLocks/>
            <a:stCxn id="24" idx="2"/>
            <a:endCxn id="12" idx="0"/>
          </p:cNvCxnSpPr>
          <p:nvPr/>
        </p:nvCxnSpPr>
        <p:spPr bwMode="auto">
          <a:xfrm rot="16200000" flipH="1">
            <a:off x="1818748" y="1955208"/>
            <a:ext cx="1068205" cy="1017282"/>
          </a:xfrm>
          <a:prstGeom prst="curvedConnector3">
            <a:avLst>
              <a:gd name="adj1" fmla="val 50000"/>
            </a:avLst>
          </a:prstGeom>
          <a:solidFill>
            <a:schemeClr val="accent1"/>
          </a:solidFill>
          <a:ln w="38100" cap="flat" cmpd="sng" algn="ctr">
            <a:solidFill>
              <a:srgbClr val="003399"/>
            </a:solidFill>
            <a:prstDash val="solid"/>
            <a:round/>
            <a:headEnd type="none" w="med" len="med"/>
            <a:tailEnd type="stealth" w="lg" len="lg"/>
          </a:ln>
          <a:effectLst/>
        </p:spPr>
      </p:cxnSp>
      <p:sp>
        <p:nvSpPr>
          <p:cNvPr id="26" name="TextBox 25"/>
          <p:cNvSpPr txBox="1"/>
          <p:nvPr/>
        </p:nvSpPr>
        <p:spPr>
          <a:xfrm>
            <a:off x="2190465" y="5901608"/>
            <a:ext cx="529049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mj-lt"/>
                <a:ea typeface="+mn-ea"/>
                <a:cs typeface="+mn-cs"/>
              </a:rPr>
              <a:t>4) No unwanted data movement</a:t>
            </a:r>
          </a:p>
        </p:txBody>
      </p:sp>
      <p:sp>
        <p:nvSpPr>
          <p:cNvPr id="29" name="TextBox 28"/>
          <p:cNvSpPr txBox="1"/>
          <p:nvPr/>
        </p:nvSpPr>
        <p:spPr>
          <a:xfrm>
            <a:off x="2056441" y="6247302"/>
            <a:ext cx="2485745"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mj-lt"/>
                <a:ea typeface="+mn-ea"/>
                <a:cs typeface="+mn-cs"/>
              </a:rPr>
              <a:t>1046ns, 3.6uJ</a:t>
            </a:r>
          </a:p>
        </p:txBody>
      </p:sp>
      <p:sp>
        <p:nvSpPr>
          <p:cNvPr id="31" name="TextBox 30"/>
          <p:cNvSpPr txBox="1"/>
          <p:nvPr/>
        </p:nvSpPr>
        <p:spPr>
          <a:xfrm>
            <a:off x="4601816" y="6247301"/>
            <a:ext cx="3031444"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mj-lt"/>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mj-lt"/>
                <a:ea typeface="+mn-ea"/>
                <a:cs typeface="+mn-cs"/>
              </a:rPr>
              <a:t>90ns, 0.04uJ</a:t>
            </a:r>
          </a:p>
        </p:txBody>
      </p:sp>
    </p:spTree>
    <p:extLst>
      <p:ext uri="{BB962C8B-B14F-4D97-AF65-F5344CB8AC3E}">
        <p14:creationId xmlns:p14="http://schemas.microsoft.com/office/powerpoint/2010/main" val="111479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5BF47-0932-4C4A-B40E-14EE34146665}"/>
              </a:ext>
            </a:extLst>
          </p:cNvPr>
          <p:cNvSpPr>
            <a:spLocks noGrp="1"/>
          </p:cNvSpPr>
          <p:nvPr>
            <p:ph type="title"/>
          </p:nvPr>
        </p:nvSpPr>
        <p:spPr/>
        <p:txBody>
          <a:bodyPr>
            <a:noAutofit/>
          </a:bodyPr>
          <a:lstStyle/>
          <a:p>
            <a:r>
              <a:rPr lang="en-US" sz="4000"/>
              <a:t>In-DRAM Row-</a:t>
            </a:r>
            <a:r>
              <a:rPr lang="en-TR" sz="4000"/>
              <a:t>Copy (RowClone)</a:t>
            </a:r>
          </a:p>
        </p:txBody>
      </p:sp>
      <p:sp>
        <p:nvSpPr>
          <p:cNvPr id="63" name="TextBox 62">
            <a:extLst>
              <a:ext uri="{FF2B5EF4-FFF2-40B4-BE49-F238E27FC236}">
                <a16:creationId xmlns:a16="http://schemas.microsoft.com/office/drawing/2014/main" id="{7D66F050-FBDA-4CD7-7A06-B33C0D4DC712}"/>
              </a:ext>
            </a:extLst>
          </p:cNvPr>
          <p:cNvSpPr txBox="1"/>
          <p:nvPr/>
        </p:nvSpPr>
        <p:spPr>
          <a:xfrm>
            <a:off x="3642444" y="6488668"/>
            <a:ext cx="2386423" cy="369332"/>
          </a:xfrm>
          <a:prstGeom prst="rect">
            <a:avLst/>
          </a:prstGeom>
          <a:noFill/>
        </p:spPr>
        <p:txBody>
          <a:bodyPr wrap="none" rtlCol="0">
            <a:spAutoFit/>
          </a:bodyPr>
          <a:lstStyle/>
          <a:p>
            <a:r>
              <a:rPr lang="en-US" b="1">
                <a:solidFill>
                  <a:srgbClr val="7030A0"/>
                </a:solidFill>
                <a:latin typeface="+mj-lt"/>
                <a:ea typeface="Cambria" panose="02040503050406030204" pitchFamily="18" charset="0"/>
              </a:rPr>
              <a:t>[Seshadri+ MICRO’13]</a:t>
            </a:r>
          </a:p>
        </p:txBody>
      </p:sp>
      <p:grpSp>
        <p:nvGrpSpPr>
          <p:cNvPr id="19" name="Group 18">
            <a:extLst>
              <a:ext uri="{FF2B5EF4-FFF2-40B4-BE49-F238E27FC236}">
                <a16:creationId xmlns:a16="http://schemas.microsoft.com/office/drawing/2014/main" id="{75D02352-6CA3-B2E5-065C-86DAA33AD5A1}"/>
              </a:ext>
            </a:extLst>
          </p:cNvPr>
          <p:cNvGrpSpPr/>
          <p:nvPr/>
        </p:nvGrpSpPr>
        <p:grpSpPr>
          <a:xfrm>
            <a:off x="3248025" y="2594964"/>
            <a:ext cx="2260600" cy="2997201"/>
            <a:chOff x="3248025" y="2594964"/>
            <a:chExt cx="2260600" cy="2997201"/>
          </a:xfrm>
        </p:grpSpPr>
        <p:sp>
          <p:nvSpPr>
            <p:cNvPr id="65" name="Dikdörtgen 251">
              <a:extLst>
                <a:ext uri="{FF2B5EF4-FFF2-40B4-BE49-F238E27FC236}">
                  <a16:creationId xmlns:a16="http://schemas.microsoft.com/office/drawing/2014/main" id="{99B7B386-7AAA-2673-5830-7422240E12FB}"/>
                </a:ext>
              </a:extLst>
            </p:cNvPr>
            <p:cNvSpPr/>
            <p:nvPr/>
          </p:nvSpPr>
          <p:spPr>
            <a:xfrm>
              <a:off x="3248025" y="2594964"/>
              <a:ext cx="2260600" cy="2997201"/>
            </a:xfrm>
            <a:prstGeom prst="roundRect">
              <a:avLst>
                <a:gd name="adj" fmla="val 4605"/>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lumMod val="50000"/>
                    <a:lumOff val="50000"/>
                  </a:schemeClr>
                </a:solidFill>
                <a:latin typeface="+mj-lt"/>
                <a:ea typeface="Cambria" panose="02040503050406030204" pitchFamily="18" charset="0"/>
                <a:cs typeface="Cascadia Mono" panose="020B0609020000020004" pitchFamily="49" charset="0"/>
              </a:endParaRPr>
            </a:p>
          </p:txBody>
        </p:sp>
        <p:cxnSp>
          <p:nvCxnSpPr>
            <p:cNvPr id="76" name="Düz Bağlayıcı 440">
              <a:extLst>
                <a:ext uri="{FF2B5EF4-FFF2-40B4-BE49-F238E27FC236}">
                  <a16:creationId xmlns:a16="http://schemas.microsoft.com/office/drawing/2014/main" id="{A36F1A23-F1EB-6219-8196-AEB7A6037C47}"/>
                </a:ext>
              </a:extLst>
            </p:cNvPr>
            <p:cNvCxnSpPr>
              <a:cxnSpLocks/>
            </p:cNvCxnSpPr>
            <p:nvPr/>
          </p:nvCxnSpPr>
          <p:spPr>
            <a:xfrm>
              <a:off x="3337616" y="3027759"/>
              <a:ext cx="205199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5" name="Düz Bağlayıcı 440">
              <a:extLst>
                <a:ext uri="{FF2B5EF4-FFF2-40B4-BE49-F238E27FC236}">
                  <a16:creationId xmlns:a16="http://schemas.microsoft.com/office/drawing/2014/main" id="{9DEBF8E6-F890-2627-9055-B3F1BB0E93D3}"/>
                </a:ext>
              </a:extLst>
            </p:cNvPr>
            <p:cNvCxnSpPr>
              <a:cxnSpLocks/>
            </p:cNvCxnSpPr>
            <p:nvPr/>
          </p:nvCxnSpPr>
          <p:spPr>
            <a:xfrm>
              <a:off x="3337616" y="3027759"/>
              <a:ext cx="2051999"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66" name="Düz Bağlayıcı 440">
              <a:extLst>
                <a:ext uri="{FF2B5EF4-FFF2-40B4-BE49-F238E27FC236}">
                  <a16:creationId xmlns:a16="http://schemas.microsoft.com/office/drawing/2014/main" id="{E2921D3C-7F83-4D28-B520-32F38AB15836}"/>
                </a:ext>
              </a:extLst>
            </p:cNvPr>
            <p:cNvCxnSpPr>
              <a:cxnSpLocks/>
            </p:cNvCxnSpPr>
            <p:nvPr/>
          </p:nvCxnSpPr>
          <p:spPr>
            <a:xfrm flipH="1">
              <a:off x="3839852" y="2829378"/>
              <a:ext cx="3745" cy="2125263"/>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67" name="Düz Bağlayıcı 440">
              <a:extLst>
                <a:ext uri="{FF2B5EF4-FFF2-40B4-BE49-F238E27FC236}">
                  <a16:creationId xmlns:a16="http://schemas.microsoft.com/office/drawing/2014/main" id="{37B40C6B-C409-C8C7-BBCB-14352324F102}"/>
                </a:ext>
              </a:extLst>
            </p:cNvPr>
            <p:cNvCxnSpPr>
              <a:cxnSpLocks/>
            </p:cNvCxnSpPr>
            <p:nvPr/>
          </p:nvCxnSpPr>
          <p:spPr>
            <a:xfrm>
              <a:off x="4439557" y="3226139"/>
              <a:ext cx="3359" cy="1728501"/>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68" name="Düz Bağlayıcı 440">
              <a:extLst>
                <a:ext uri="{FF2B5EF4-FFF2-40B4-BE49-F238E27FC236}">
                  <a16:creationId xmlns:a16="http://schemas.microsoft.com/office/drawing/2014/main" id="{30E7B52B-9C66-8E9B-5CA5-491BA803C824}"/>
                </a:ext>
              </a:extLst>
            </p:cNvPr>
            <p:cNvCxnSpPr>
              <a:cxnSpLocks/>
            </p:cNvCxnSpPr>
            <p:nvPr/>
          </p:nvCxnSpPr>
          <p:spPr>
            <a:xfrm>
              <a:off x="5035518" y="3226139"/>
              <a:ext cx="10462" cy="1728501"/>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69" name="Düz Bağlayıcı 440">
              <a:extLst>
                <a:ext uri="{FF2B5EF4-FFF2-40B4-BE49-F238E27FC236}">
                  <a16:creationId xmlns:a16="http://schemas.microsoft.com/office/drawing/2014/main" id="{7B3FD566-1CA6-C3FB-9EB3-4CD77A69354F}"/>
                </a:ext>
              </a:extLst>
            </p:cNvPr>
            <p:cNvCxnSpPr>
              <a:cxnSpLocks/>
            </p:cNvCxnSpPr>
            <p:nvPr/>
          </p:nvCxnSpPr>
          <p:spPr>
            <a:xfrm>
              <a:off x="3337616" y="3560100"/>
              <a:ext cx="205199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73" name="Düz Bağlayıcı 440">
              <a:extLst>
                <a:ext uri="{FF2B5EF4-FFF2-40B4-BE49-F238E27FC236}">
                  <a16:creationId xmlns:a16="http://schemas.microsoft.com/office/drawing/2014/main" id="{DE97971B-CBD3-3923-7500-863BB2394CDF}"/>
                </a:ext>
              </a:extLst>
            </p:cNvPr>
            <p:cNvCxnSpPr>
              <a:cxnSpLocks/>
            </p:cNvCxnSpPr>
            <p:nvPr/>
          </p:nvCxnSpPr>
          <p:spPr>
            <a:xfrm>
              <a:off x="3843595" y="2729603"/>
              <a:ext cx="0" cy="396762"/>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74" name="Düz Bağlayıcı 440">
              <a:extLst>
                <a:ext uri="{FF2B5EF4-FFF2-40B4-BE49-F238E27FC236}">
                  <a16:creationId xmlns:a16="http://schemas.microsoft.com/office/drawing/2014/main" id="{99590457-3E8C-9B22-F45F-C7908392AED5}"/>
                </a:ext>
              </a:extLst>
            </p:cNvPr>
            <p:cNvCxnSpPr>
              <a:cxnSpLocks/>
            </p:cNvCxnSpPr>
            <p:nvPr/>
          </p:nvCxnSpPr>
          <p:spPr>
            <a:xfrm>
              <a:off x="4439557" y="2729603"/>
              <a:ext cx="0" cy="396762"/>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75" name="Düz Bağlayıcı 440">
              <a:extLst>
                <a:ext uri="{FF2B5EF4-FFF2-40B4-BE49-F238E27FC236}">
                  <a16:creationId xmlns:a16="http://schemas.microsoft.com/office/drawing/2014/main" id="{49404B90-7D64-AC6C-0BCC-3A803C1FA3A5}"/>
                </a:ext>
              </a:extLst>
            </p:cNvPr>
            <p:cNvCxnSpPr>
              <a:cxnSpLocks/>
            </p:cNvCxnSpPr>
            <p:nvPr/>
          </p:nvCxnSpPr>
          <p:spPr>
            <a:xfrm>
              <a:off x="5035518" y="2729603"/>
              <a:ext cx="0" cy="396762"/>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79" name="Düz Bağlayıcı 440">
              <a:extLst>
                <a:ext uri="{FF2B5EF4-FFF2-40B4-BE49-F238E27FC236}">
                  <a16:creationId xmlns:a16="http://schemas.microsoft.com/office/drawing/2014/main" id="{0F814D1B-80FA-039F-007D-F16A3AA6D427}"/>
                </a:ext>
              </a:extLst>
            </p:cNvPr>
            <p:cNvCxnSpPr>
              <a:cxnSpLocks/>
            </p:cNvCxnSpPr>
            <p:nvPr/>
          </p:nvCxnSpPr>
          <p:spPr>
            <a:xfrm>
              <a:off x="5035518" y="2729603"/>
              <a:ext cx="0" cy="396762"/>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81" name="Düz Bağlayıcı 440">
              <a:extLst>
                <a:ext uri="{FF2B5EF4-FFF2-40B4-BE49-F238E27FC236}">
                  <a16:creationId xmlns:a16="http://schemas.microsoft.com/office/drawing/2014/main" id="{F6343CAB-5F64-6616-2D43-3263C91BB824}"/>
                </a:ext>
              </a:extLst>
            </p:cNvPr>
            <p:cNvCxnSpPr>
              <a:cxnSpLocks/>
            </p:cNvCxnSpPr>
            <p:nvPr/>
          </p:nvCxnSpPr>
          <p:spPr>
            <a:xfrm>
              <a:off x="3337616" y="4092440"/>
              <a:ext cx="205199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82" name="Oval 81">
              <a:extLst>
                <a:ext uri="{FF2B5EF4-FFF2-40B4-BE49-F238E27FC236}">
                  <a16:creationId xmlns:a16="http://schemas.microsoft.com/office/drawing/2014/main" id="{8A15C7E2-5C7F-0173-20B0-6D366D46A150}"/>
                </a:ext>
              </a:extLst>
            </p:cNvPr>
            <p:cNvSpPr/>
            <p:nvPr/>
          </p:nvSpPr>
          <p:spPr>
            <a:xfrm>
              <a:off x="3645346" y="3894058"/>
              <a:ext cx="396503" cy="396762"/>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83" name="Oval 82">
              <a:extLst>
                <a:ext uri="{FF2B5EF4-FFF2-40B4-BE49-F238E27FC236}">
                  <a16:creationId xmlns:a16="http://schemas.microsoft.com/office/drawing/2014/main" id="{B4E19C69-2605-2C40-C3A9-93653A945817}"/>
                </a:ext>
              </a:extLst>
            </p:cNvPr>
            <p:cNvSpPr/>
            <p:nvPr/>
          </p:nvSpPr>
          <p:spPr>
            <a:xfrm>
              <a:off x="4241305" y="3894058"/>
              <a:ext cx="396503" cy="396762"/>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84" name="Oval 83">
              <a:extLst>
                <a:ext uri="{FF2B5EF4-FFF2-40B4-BE49-F238E27FC236}">
                  <a16:creationId xmlns:a16="http://schemas.microsoft.com/office/drawing/2014/main" id="{6E570052-7BB3-CDCE-D2D3-54B5A8DAC85F}"/>
                </a:ext>
              </a:extLst>
            </p:cNvPr>
            <p:cNvSpPr/>
            <p:nvPr/>
          </p:nvSpPr>
          <p:spPr>
            <a:xfrm>
              <a:off x="4837266" y="3894058"/>
              <a:ext cx="396503" cy="396762"/>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cxnSp>
          <p:nvCxnSpPr>
            <p:cNvPr id="85" name="Düz Bağlayıcı 440">
              <a:extLst>
                <a:ext uri="{FF2B5EF4-FFF2-40B4-BE49-F238E27FC236}">
                  <a16:creationId xmlns:a16="http://schemas.microsoft.com/office/drawing/2014/main" id="{96DEE46B-0074-87A4-8A65-3D75834A5CED}"/>
                </a:ext>
              </a:extLst>
            </p:cNvPr>
            <p:cNvCxnSpPr>
              <a:cxnSpLocks/>
            </p:cNvCxnSpPr>
            <p:nvPr/>
          </p:nvCxnSpPr>
          <p:spPr>
            <a:xfrm>
              <a:off x="3337616" y="4624779"/>
              <a:ext cx="205199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86" name="Oval 85">
              <a:extLst>
                <a:ext uri="{FF2B5EF4-FFF2-40B4-BE49-F238E27FC236}">
                  <a16:creationId xmlns:a16="http://schemas.microsoft.com/office/drawing/2014/main" id="{898A0848-533A-F11A-1AF1-E9536D2AC9D0}"/>
                </a:ext>
              </a:extLst>
            </p:cNvPr>
            <p:cNvSpPr/>
            <p:nvPr/>
          </p:nvSpPr>
          <p:spPr>
            <a:xfrm>
              <a:off x="3645346" y="4426397"/>
              <a:ext cx="396503" cy="396762"/>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d</a:t>
              </a:r>
              <a:endParaRPr lang="en-CH" sz="2800" b="1">
                <a:latin typeface="+mj-lt"/>
                <a:ea typeface="Cambria" panose="02040503050406030204" pitchFamily="18" charset="0"/>
              </a:endParaRPr>
            </a:p>
          </p:txBody>
        </p:sp>
        <p:sp>
          <p:nvSpPr>
            <p:cNvPr id="87" name="Oval 86">
              <a:extLst>
                <a:ext uri="{FF2B5EF4-FFF2-40B4-BE49-F238E27FC236}">
                  <a16:creationId xmlns:a16="http://schemas.microsoft.com/office/drawing/2014/main" id="{BBFCCE3F-1341-69E7-CD56-1D884930B9F5}"/>
                </a:ext>
              </a:extLst>
            </p:cNvPr>
            <p:cNvSpPr/>
            <p:nvPr/>
          </p:nvSpPr>
          <p:spPr>
            <a:xfrm>
              <a:off x="4241305" y="4426397"/>
              <a:ext cx="396503" cy="396762"/>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s</a:t>
              </a:r>
              <a:endParaRPr lang="en-CH" sz="2800" b="1">
                <a:latin typeface="+mj-lt"/>
                <a:ea typeface="Cambria" panose="02040503050406030204" pitchFamily="18" charset="0"/>
              </a:endParaRPr>
            </a:p>
          </p:txBody>
        </p:sp>
        <p:sp>
          <p:nvSpPr>
            <p:cNvPr id="88" name="Oval 87">
              <a:extLst>
                <a:ext uri="{FF2B5EF4-FFF2-40B4-BE49-F238E27FC236}">
                  <a16:creationId xmlns:a16="http://schemas.microsoft.com/office/drawing/2014/main" id="{FEB03CDC-E836-432D-7165-76E49DCCA3CB}"/>
                </a:ext>
              </a:extLst>
            </p:cNvPr>
            <p:cNvSpPr/>
            <p:nvPr/>
          </p:nvSpPr>
          <p:spPr>
            <a:xfrm>
              <a:off x="4837266" y="4426397"/>
              <a:ext cx="396503" cy="396762"/>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t</a:t>
              </a:r>
              <a:endParaRPr lang="en-CH" sz="2800" b="1">
                <a:latin typeface="+mj-lt"/>
                <a:ea typeface="Cambria" panose="02040503050406030204" pitchFamily="18" charset="0"/>
              </a:endParaRPr>
            </a:p>
          </p:txBody>
        </p:sp>
        <p:grpSp>
          <p:nvGrpSpPr>
            <p:cNvPr id="8" name="Grup 7">
              <a:extLst>
                <a:ext uri="{FF2B5EF4-FFF2-40B4-BE49-F238E27FC236}">
                  <a16:creationId xmlns:a16="http://schemas.microsoft.com/office/drawing/2014/main" id="{86121769-D434-F3E0-003A-4965B57E2310}"/>
                </a:ext>
              </a:extLst>
            </p:cNvPr>
            <p:cNvGrpSpPr/>
            <p:nvPr/>
          </p:nvGrpSpPr>
          <p:grpSpPr>
            <a:xfrm>
              <a:off x="3843596" y="2672436"/>
              <a:ext cx="1206128" cy="2272542"/>
              <a:chOff x="1941770" y="2061657"/>
              <a:chExt cx="1206128" cy="2272542"/>
            </a:xfrm>
          </p:grpSpPr>
          <p:cxnSp>
            <p:nvCxnSpPr>
              <p:cNvPr id="93" name="Straight Connector 267">
                <a:extLst>
                  <a:ext uri="{FF2B5EF4-FFF2-40B4-BE49-F238E27FC236}">
                    <a16:creationId xmlns:a16="http://schemas.microsoft.com/office/drawing/2014/main" id="{174505E0-F3D6-FEC5-6AC1-021CF163A2EF}"/>
                  </a:ext>
                </a:extLst>
              </p:cNvPr>
              <p:cNvCxnSpPr>
                <a:cxnSpLocks/>
              </p:cNvCxnSpPr>
              <p:nvPr/>
            </p:nvCxnSpPr>
            <p:spPr>
              <a:xfrm>
                <a:off x="1941770" y="2061657"/>
                <a:ext cx="0" cy="2272542"/>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cxnSp>
            <p:nvCxnSpPr>
              <p:cNvPr id="94" name="Straight Connector 268">
                <a:extLst>
                  <a:ext uri="{FF2B5EF4-FFF2-40B4-BE49-F238E27FC236}">
                    <a16:creationId xmlns:a16="http://schemas.microsoft.com/office/drawing/2014/main" id="{230F8199-FA62-EB85-A152-BB5E8BC2FBBF}"/>
                  </a:ext>
                </a:extLst>
              </p:cNvPr>
              <p:cNvCxnSpPr>
                <a:cxnSpLocks/>
              </p:cNvCxnSpPr>
              <p:nvPr/>
            </p:nvCxnSpPr>
            <p:spPr>
              <a:xfrm>
                <a:off x="2541840" y="2061657"/>
                <a:ext cx="0" cy="2272542"/>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cxnSp>
            <p:nvCxnSpPr>
              <p:cNvPr id="95" name="Straight Connector 269">
                <a:extLst>
                  <a:ext uri="{FF2B5EF4-FFF2-40B4-BE49-F238E27FC236}">
                    <a16:creationId xmlns:a16="http://schemas.microsoft.com/office/drawing/2014/main" id="{29D9FE23-8B91-9C07-A07A-540279326444}"/>
                  </a:ext>
                </a:extLst>
              </p:cNvPr>
              <p:cNvCxnSpPr>
                <a:cxnSpLocks/>
              </p:cNvCxnSpPr>
              <p:nvPr/>
            </p:nvCxnSpPr>
            <p:spPr>
              <a:xfrm>
                <a:off x="3147898" y="2061657"/>
                <a:ext cx="0" cy="2272542"/>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grpSp>
        <p:grpSp>
          <p:nvGrpSpPr>
            <p:cNvPr id="3" name="Grup 2">
              <a:extLst>
                <a:ext uri="{FF2B5EF4-FFF2-40B4-BE49-F238E27FC236}">
                  <a16:creationId xmlns:a16="http://schemas.microsoft.com/office/drawing/2014/main" id="{9A8B7585-F2D4-6BAF-ED17-D894184D67D7}"/>
                </a:ext>
              </a:extLst>
            </p:cNvPr>
            <p:cNvGrpSpPr/>
            <p:nvPr/>
          </p:nvGrpSpPr>
          <p:grpSpPr>
            <a:xfrm>
              <a:off x="3645346" y="4958736"/>
              <a:ext cx="1565267" cy="515803"/>
              <a:chOff x="1743520" y="4347957"/>
              <a:chExt cx="1565267" cy="515803"/>
            </a:xfrm>
          </p:grpSpPr>
          <p:sp>
            <p:nvSpPr>
              <p:cNvPr id="97" name="Dikdörtgen 256">
                <a:extLst>
                  <a:ext uri="{FF2B5EF4-FFF2-40B4-BE49-F238E27FC236}">
                    <a16:creationId xmlns:a16="http://schemas.microsoft.com/office/drawing/2014/main" id="{5FC5417C-FA12-1933-AA64-2489450E36D7}"/>
                  </a:ext>
                </a:extLst>
              </p:cNvPr>
              <p:cNvSpPr/>
              <p:nvPr/>
            </p:nvSpPr>
            <p:spPr>
              <a:xfrm>
                <a:off x="2346584" y="4351528"/>
                <a:ext cx="358739" cy="512232"/>
              </a:xfrm>
              <a:prstGeom prst="roundRect">
                <a:avLst/>
              </a:pr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solidFill>
                      <a:schemeClr val="bg1"/>
                    </a:solidFill>
                    <a:latin typeface="+mj-lt"/>
                    <a:ea typeface="Cambria" panose="02040503050406030204" pitchFamily="18" charset="0"/>
                    <a:cs typeface="Cascadia Mono" panose="020B0609020000020004" pitchFamily="49" charset="0"/>
                  </a:rPr>
                  <a:t>r</a:t>
                </a:r>
              </a:p>
            </p:txBody>
          </p:sp>
          <p:sp>
            <p:nvSpPr>
              <p:cNvPr id="98" name="Dikdörtgen 256">
                <a:extLst>
                  <a:ext uri="{FF2B5EF4-FFF2-40B4-BE49-F238E27FC236}">
                    <a16:creationId xmlns:a16="http://schemas.microsoft.com/office/drawing/2014/main" id="{FFA60377-4FBD-D64F-DEE0-A5F89BFEF089}"/>
                  </a:ext>
                </a:extLst>
              </p:cNvPr>
              <p:cNvSpPr/>
              <p:nvPr/>
            </p:nvSpPr>
            <p:spPr>
              <a:xfrm>
                <a:off x="2950048" y="4347957"/>
                <a:ext cx="358739" cy="512232"/>
              </a:xfrm>
              <a:prstGeom prst="roundRect">
                <a:avLst/>
              </a:pr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solidFill>
                      <a:schemeClr val="bg1"/>
                    </a:solidFill>
                    <a:latin typeface="+mj-lt"/>
                    <a:ea typeface="Cambria" panose="02040503050406030204" pitchFamily="18" charset="0"/>
                    <a:cs typeface="Cascadia Mono" panose="020B0609020000020004" pitchFamily="49" charset="0"/>
                  </a:rPr>
                  <a:t>c</a:t>
                </a:r>
              </a:p>
            </p:txBody>
          </p:sp>
          <p:sp>
            <p:nvSpPr>
              <p:cNvPr id="99" name="Dikdörtgen 256">
                <a:extLst>
                  <a:ext uri="{FF2B5EF4-FFF2-40B4-BE49-F238E27FC236}">
                    <a16:creationId xmlns:a16="http://schemas.microsoft.com/office/drawing/2014/main" id="{844AF1F6-E984-6CAD-D3AD-0CD85BC1A2E2}"/>
                  </a:ext>
                </a:extLst>
              </p:cNvPr>
              <p:cNvSpPr/>
              <p:nvPr/>
            </p:nvSpPr>
            <p:spPr>
              <a:xfrm>
                <a:off x="1743520" y="4351528"/>
                <a:ext cx="358739" cy="512232"/>
              </a:xfrm>
              <a:prstGeom prst="roundRect">
                <a:avLst/>
              </a:pr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solidFill>
                      <a:schemeClr val="bg1"/>
                    </a:solidFill>
                    <a:latin typeface="+mj-lt"/>
                    <a:ea typeface="Cambria" panose="02040503050406030204" pitchFamily="18" charset="0"/>
                    <a:cs typeface="Cascadia Mono" panose="020B0609020000020004" pitchFamily="49" charset="0"/>
                  </a:rPr>
                  <a:t>s</a:t>
                </a:r>
              </a:p>
            </p:txBody>
          </p:sp>
        </p:grpSp>
        <p:sp>
          <p:nvSpPr>
            <p:cNvPr id="100" name="Dikdörtgen 256">
              <a:extLst>
                <a:ext uri="{FF2B5EF4-FFF2-40B4-BE49-F238E27FC236}">
                  <a16:creationId xmlns:a16="http://schemas.microsoft.com/office/drawing/2014/main" id="{7E76F079-0535-BAB9-4092-3214FC1348D4}"/>
                </a:ext>
              </a:extLst>
            </p:cNvPr>
            <p:cNvSpPr/>
            <p:nvPr/>
          </p:nvSpPr>
          <p:spPr>
            <a:xfrm>
              <a:off x="4263548" y="4954641"/>
              <a:ext cx="358739" cy="518108"/>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j-lt"/>
                <a:ea typeface="Cambria" panose="02040503050406030204" pitchFamily="18" charset="0"/>
                <a:cs typeface="Cascadia Mono" panose="020B0609020000020004" pitchFamily="49" charset="0"/>
              </a:endParaRPr>
            </a:p>
          </p:txBody>
        </p:sp>
        <p:sp>
          <p:nvSpPr>
            <p:cNvPr id="101" name="Dikdörtgen 256">
              <a:extLst>
                <a:ext uri="{FF2B5EF4-FFF2-40B4-BE49-F238E27FC236}">
                  <a16:creationId xmlns:a16="http://schemas.microsoft.com/office/drawing/2014/main" id="{DED16F8B-5562-0D3B-6009-526FBEACCB05}"/>
                </a:ext>
              </a:extLst>
            </p:cNvPr>
            <p:cNvSpPr/>
            <p:nvPr/>
          </p:nvSpPr>
          <p:spPr>
            <a:xfrm>
              <a:off x="4866612" y="4954641"/>
              <a:ext cx="358739" cy="518108"/>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j-lt"/>
                <a:ea typeface="Cambria" panose="02040503050406030204" pitchFamily="18" charset="0"/>
                <a:cs typeface="Cascadia Mono" panose="020B0609020000020004" pitchFamily="49" charset="0"/>
              </a:endParaRPr>
            </a:p>
          </p:txBody>
        </p:sp>
        <p:sp>
          <p:nvSpPr>
            <p:cNvPr id="102" name="Dikdörtgen 256">
              <a:extLst>
                <a:ext uri="{FF2B5EF4-FFF2-40B4-BE49-F238E27FC236}">
                  <a16:creationId xmlns:a16="http://schemas.microsoft.com/office/drawing/2014/main" id="{7CCA06BB-797E-021E-F707-3BE23729AABE}"/>
                </a:ext>
              </a:extLst>
            </p:cNvPr>
            <p:cNvSpPr/>
            <p:nvPr/>
          </p:nvSpPr>
          <p:spPr>
            <a:xfrm>
              <a:off x="3660484" y="4954641"/>
              <a:ext cx="358739" cy="518108"/>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j-lt"/>
                <a:ea typeface="Cambria" panose="02040503050406030204" pitchFamily="18" charset="0"/>
                <a:cs typeface="Cascadia Mono" panose="020B0609020000020004" pitchFamily="49" charset="0"/>
              </a:endParaRPr>
            </a:p>
          </p:txBody>
        </p:sp>
        <p:cxnSp>
          <p:nvCxnSpPr>
            <p:cNvPr id="114" name="Curved Connector 64">
              <a:extLst>
                <a:ext uri="{FF2B5EF4-FFF2-40B4-BE49-F238E27FC236}">
                  <a16:creationId xmlns:a16="http://schemas.microsoft.com/office/drawing/2014/main" id="{620A5970-34C6-21D2-4652-9C63F77B16FF}"/>
                </a:ext>
              </a:extLst>
            </p:cNvPr>
            <p:cNvCxnSpPr>
              <a:cxnSpLocks/>
              <a:endCxn id="102" idx="1"/>
            </p:cNvCxnSpPr>
            <p:nvPr/>
          </p:nvCxnSpPr>
          <p:spPr>
            <a:xfrm rot="10800000" flipH="1" flipV="1">
              <a:off x="3645346" y="3560099"/>
              <a:ext cx="15138" cy="1653596"/>
            </a:xfrm>
            <a:prstGeom prst="curvedConnector3">
              <a:avLst>
                <a:gd name="adj1" fmla="val -6986623"/>
              </a:avLst>
            </a:prstGeom>
            <a:ln w="38100">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22" name="Curved Connector 64">
              <a:extLst>
                <a:ext uri="{FF2B5EF4-FFF2-40B4-BE49-F238E27FC236}">
                  <a16:creationId xmlns:a16="http://schemas.microsoft.com/office/drawing/2014/main" id="{EEEB22FC-212A-6AB7-C896-3F87AFFFA71E}"/>
                </a:ext>
              </a:extLst>
            </p:cNvPr>
            <p:cNvCxnSpPr>
              <a:cxnSpLocks/>
              <a:stCxn id="101" idx="3"/>
            </p:cNvCxnSpPr>
            <p:nvPr/>
          </p:nvCxnSpPr>
          <p:spPr>
            <a:xfrm flipV="1">
              <a:off x="5225351" y="3027759"/>
              <a:ext cx="8418" cy="2185936"/>
            </a:xfrm>
            <a:prstGeom prst="curvedConnector3">
              <a:avLst>
                <a:gd name="adj1" fmla="val 11525469"/>
              </a:avLst>
            </a:prstGeom>
            <a:ln w="38100">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129" name="Oval 128">
              <a:extLst>
                <a:ext uri="{FF2B5EF4-FFF2-40B4-BE49-F238E27FC236}">
                  <a16:creationId xmlns:a16="http://schemas.microsoft.com/office/drawing/2014/main" id="{F401DB5E-48F6-1D1A-B03F-26C2399CA035}"/>
                </a:ext>
              </a:extLst>
            </p:cNvPr>
            <p:cNvSpPr/>
            <p:nvPr/>
          </p:nvSpPr>
          <p:spPr>
            <a:xfrm>
              <a:off x="3645346" y="2829378"/>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d</a:t>
              </a:r>
              <a:endParaRPr lang="en-CH" sz="2800" b="1">
                <a:latin typeface="+mj-lt"/>
                <a:ea typeface="Cambria" panose="02040503050406030204" pitchFamily="18" charset="0"/>
              </a:endParaRPr>
            </a:p>
          </p:txBody>
        </p:sp>
        <p:sp>
          <p:nvSpPr>
            <p:cNvPr id="130" name="Oval 129">
              <a:extLst>
                <a:ext uri="{FF2B5EF4-FFF2-40B4-BE49-F238E27FC236}">
                  <a16:creationId xmlns:a16="http://schemas.microsoft.com/office/drawing/2014/main" id="{68AC5098-9244-1BD2-6C9F-F9428B3C75BF}"/>
                </a:ext>
              </a:extLst>
            </p:cNvPr>
            <p:cNvSpPr/>
            <p:nvPr/>
          </p:nvSpPr>
          <p:spPr>
            <a:xfrm>
              <a:off x="4241305" y="2829378"/>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s</a:t>
              </a:r>
              <a:endParaRPr lang="en-CH" sz="2800" b="1">
                <a:latin typeface="+mj-lt"/>
                <a:ea typeface="Cambria" panose="02040503050406030204" pitchFamily="18" charset="0"/>
              </a:endParaRPr>
            </a:p>
          </p:txBody>
        </p:sp>
        <p:sp>
          <p:nvSpPr>
            <p:cNvPr id="131" name="Oval 130">
              <a:extLst>
                <a:ext uri="{FF2B5EF4-FFF2-40B4-BE49-F238E27FC236}">
                  <a16:creationId xmlns:a16="http://schemas.microsoft.com/office/drawing/2014/main" id="{A5153D99-1C15-FD31-A956-DFF53076C6A2}"/>
                </a:ext>
              </a:extLst>
            </p:cNvPr>
            <p:cNvSpPr/>
            <p:nvPr/>
          </p:nvSpPr>
          <p:spPr>
            <a:xfrm>
              <a:off x="4837266" y="2829378"/>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t</a:t>
              </a:r>
              <a:endParaRPr lang="en-CH" sz="2800" b="1">
                <a:latin typeface="+mj-lt"/>
                <a:ea typeface="Cambria" panose="02040503050406030204" pitchFamily="18" charset="0"/>
              </a:endParaRPr>
            </a:p>
          </p:txBody>
        </p:sp>
        <p:cxnSp>
          <p:nvCxnSpPr>
            <p:cNvPr id="14" name="Düz Bağlayıcı 440">
              <a:extLst>
                <a:ext uri="{FF2B5EF4-FFF2-40B4-BE49-F238E27FC236}">
                  <a16:creationId xmlns:a16="http://schemas.microsoft.com/office/drawing/2014/main" id="{DA1D917F-8466-E8E0-6701-1729DDE8B7A1}"/>
                </a:ext>
              </a:extLst>
            </p:cNvPr>
            <p:cNvCxnSpPr>
              <a:cxnSpLocks/>
            </p:cNvCxnSpPr>
            <p:nvPr/>
          </p:nvCxnSpPr>
          <p:spPr>
            <a:xfrm>
              <a:off x="3337616" y="3531720"/>
              <a:ext cx="2051999"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126" name="Oval 125">
              <a:extLst>
                <a:ext uri="{FF2B5EF4-FFF2-40B4-BE49-F238E27FC236}">
                  <a16:creationId xmlns:a16="http://schemas.microsoft.com/office/drawing/2014/main" id="{31EEAFCB-272E-1467-47FD-8318C2D5C9B4}"/>
                </a:ext>
              </a:extLst>
            </p:cNvPr>
            <p:cNvSpPr/>
            <p:nvPr/>
          </p:nvSpPr>
          <p:spPr>
            <a:xfrm>
              <a:off x="3645346" y="3361718"/>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s</a:t>
              </a:r>
              <a:endParaRPr lang="en-CH" sz="2800" b="1">
                <a:latin typeface="+mj-lt"/>
                <a:ea typeface="Cambria" panose="02040503050406030204" pitchFamily="18" charset="0"/>
              </a:endParaRPr>
            </a:p>
          </p:txBody>
        </p:sp>
        <p:sp>
          <p:nvSpPr>
            <p:cNvPr id="127" name="Oval 126">
              <a:extLst>
                <a:ext uri="{FF2B5EF4-FFF2-40B4-BE49-F238E27FC236}">
                  <a16:creationId xmlns:a16="http://schemas.microsoft.com/office/drawing/2014/main" id="{324565CB-396C-C94C-BF3C-CACD5DD7FFAC}"/>
                </a:ext>
              </a:extLst>
            </p:cNvPr>
            <p:cNvSpPr/>
            <p:nvPr/>
          </p:nvSpPr>
          <p:spPr>
            <a:xfrm>
              <a:off x="4241305" y="3361718"/>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r</a:t>
              </a:r>
              <a:endParaRPr lang="en-CH" sz="2800" b="1">
                <a:latin typeface="+mj-lt"/>
                <a:ea typeface="Cambria" panose="02040503050406030204" pitchFamily="18" charset="0"/>
              </a:endParaRPr>
            </a:p>
          </p:txBody>
        </p:sp>
        <p:sp>
          <p:nvSpPr>
            <p:cNvPr id="128" name="Oval 127">
              <a:extLst>
                <a:ext uri="{FF2B5EF4-FFF2-40B4-BE49-F238E27FC236}">
                  <a16:creationId xmlns:a16="http://schemas.microsoft.com/office/drawing/2014/main" id="{888A50FD-18CB-1ABA-E7A9-971290AF2709}"/>
                </a:ext>
              </a:extLst>
            </p:cNvPr>
            <p:cNvSpPr/>
            <p:nvPr/>
          </p:nvSpPr>
          <p:spPr>
            <a:xfrm>
              <a:off x="4837266" y="3361718"/>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c</a:t>
              </a:r>
              <a:endParaRPr lang="en-CH" sz="2800" b="1">
                <a:latin typeface="+mj-lt"/>
                <a:ea typeface="Cambria" panose="02040503050406030204" pitchFamily="18" charset="0"/>
              </a:endParaRPr>
            </a:p>
          </p:txBody>
        </p:sp>
      </p:grpSp>
      <p:sp>
        <p:nvSpPr>
          <p:cNvPr id="18" name="Content Placeholder 2">
            <a:extLst>
              <a:ext uri="{FF2B5EF4-FFF2-40B4-BE49-F238E27FC236}">
                <a16:creationId xmlns:a16="http://schemas.microsoft.com/office/drawing/2014/main" id="{8390AD0F-2BF6-BBDE-73F9-0F575BDFB0BB}"/>
              </a:ext>
            </a:extLst>
          </p:cNvPr>
          <p:cNvSpPr txBox="1">
            <a:spLocks/>
          </p:cNvSpPr>
          <p:nvPr/>
        </p:nvSpPr>
        <p:spPr>
          <a:xfrm>
            <a:off x="411188" y="1012066"/>
            <a:ext cx="8321622" cy="1279756"/>
          </a:xfrm>
          <a:prstGeom prst="roundRect">
            <a:avLst>
              <a:gd name="adj" fmla="val 7998"/>
            </a:avLst>
          </a:prstGeom>
          <a:solidFill>
            <a:schemeClr val="accent1">
              <a:lumMod val="20000"/>
              <a:lumOff val="80000"/>
            </a:schemeClr>
          </a:solidFill>
          <a:ln w="38100">
            <a:solidFill>
              <a:schemeClr val="accent1">
                <a:lumMod val="7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3000" b="1" dirty="0">
                <a:solidFill>
                  <a:schemeClr val="accent1">
                    <a:lumMod val="75000"/>
                  </a:schemeClr>
                </a:solidFill>
                <a:latin typeface="+mj-lt"/>
              </a:rPr>
              <a:t>Copying the source (</a:t>
            </a:r>
            <a:r>
              <a:rPr lang="en-US" sz="3000" b="1" dirty="0" err="1">
                <a:solidFill>
                  <a:schemeClr val="accent1">
                    <a:lumMod val="75000"/>
                  </a:schemeClr>
                </a:solidFill>
                <a:latin typeface="+mj-lt"/>
              </a:rPr>
              <a:t>src</a:t>
            </a:r>
            <a:r>
              <a:rPr lang="en-US" sz="3000" b="1" dirty="0">
                <a:solidFill>
                  <a:schemeClr val="accent1">
                    <a:lumMod val="75000"/>
                  </a:schemeClr>
                </a:solidFill>
                <a:latin typeface="+mj-lt"/>
              </a:rPr>
              <a:t>) row’s content to </a:t>
            </a:r>
            <a:br>
              <a:rPr lang="en-US" sz="3000" b="1" dirty="0">
                <a:solidFill>
                  <a:schemeClr val="accent1">
                    <a:lumMod val="75000"/>
                  </a:schemeClr>
                </a:solidFill>
                <a:latin typeface="+mj-lt"/>
              </a:rPr>
            </a:br>
            <a:r>
              <a:rPr lang="en-US" sz="3000" b="1" dirty="0">
                <a:solidFill>
                  <a:schemeClr val="accent1">
                    <a:lumMod val="75000"/>
                  </a:schemeClr>
                </a:solidFill>
                <a:latin typeface="+mj-lt"/>
              </a:rPr>
              <a:t>the destination (</a:t>
            </a:r>
            <a:r>
              <a:rPr lang="en-US" sz="3000" b="1" dirty="0" err="1">
                <a:solidFill>
                  <a:schemeClr val="accent1">
                    <a:lumMod val="75000"/>
                  </a:schemeClr>
                </a:solidFill>
                <a:latin typeface="+mj-lt"/>
              </a:rPr>
              <a:t>dst</a:t>
            </a:r>
            <a:r>
              <a:rPr lang="en-US" sz="3000" b="1" dirty="0">
                <a:solidFill>
                  <a:schemeClr val="accent1">
                    <a:lumMod val="75000"/>
                  </a:schemeClr>
                </a:solidFill>
                <a:latin typeface="+mj-lt"/>
              </a:rPr>
              <a:t>) row </a:t>
            </a:r>
            <a:endParaRPr lang="en-US" sz="2800" b="1" dirty="0">
              <a:solidFill>
                <a:schemeClr val="accent1">
                  <a:lumMod val="75000"/>
                </a:schemeClr>
              </a:solidFill>
              <a:latin typeface="+mj-lt"/>
            </a:endParaRPr>
          </a:p>
        </p:txBody>
      </p:sp>
      <p:sp>
        <p:nvSpPr>
          <p:cNvPr id="20" name="Oval 19">
            <a:extLst>
              <a:ext uri="{FF2B5EF4-FFF2-40B4-BE49-F238E27FC236}">
                <a16:creationId xmlns:a16="http://schemas.microsoft.com/office/drawing/2014/main" id="{39DB8209-CE52-8039-0717-6F9B9A1947FB}"/>
              </a:ext>
            </a:extLst>
          </p:cNvPr>
          <p:cNvSpPr/>
          <p:nvPr/>
        </p:nvSpPr>
        <p:spPr>
          <a:xfrm>
            <a:off x="3645345" y="282698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s</a:t>
            </a:r>
            <a:endParaRPr lang="en-CH" sz="2800" b="1">
              <a:latin typeface="+mj-lt"/>
              <a:ea typeface="Cambria" panose="02040503050406030204" pitchFamily="18" charset="0"/>
            </a:endParaRPr>
          </a:p>
        </p:txBody>
      </p:sp>
      <p:sp>
        <p:nvSpPr>
          <p:cNvPr id="21" name="Oval 20">
            <a:extLst>
              <a:ext uri="{FF2B5EF4-FFF2-40B4-BE49-F238E27FC236}">
                <a16:creationId xmlns:a16="http://schemas.microsoft.com/office/drawing/2014/main" id="{5B5399D4-835A-B6A8-92F8-E8946A9E58C9}"/>
              </a:ext>
            </a:extLst>
          </p:cNvPr>
          <p:cNvSpPr/>
          <p:nvPr/>
        </p:nvSpPr>
        <p:spPr>
          <a:xfrm>
            <a:off x="4241304" y="282698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r</a:t>
            </a:r>
            <a:endParaRPr lang="en-CH" sz="2800" b="1">
              <a:latin typeface="+mj-lt"/>
              <a:ea typeface="Cambria" panose="02040503050406030204" pitchFamily="18" charset="0"/>
            </a:endParaRPr>
          </a:p>
        </p:txBody>
      </p:sp>
      <p:sp>
        <p:nvSpPr>
          <p:cNvPr id="22" name="Oval 21">
            <a:extLst>
              <a:ext uri="{FF2B5EF4-FFF2-40B4-BE49-F238E27FC236}">
                <a16:creationId xmlns:a16="http://schemas.microsoft.com/office/drawing/2014/main" id="{4A882752-1A50-2D50-0EE4-65F6EF620EEB}"/>
              </a:ext>
            </a:extLst>
          </p:cNvPr>
          <p:cNvSpPr/>
          <p:nvPr/>
        </p:nvSpPr>
        <p:spPr>
          <a:xfrm>
            <a:off x="4837265" y="282698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atin typeface="+mj-lt"/>
                <a:ea typeface="Cambria" panose="02040503050406030204" pitchFamily="18" charset="0"/>
              </a:rPr>
              <a:t>c</a:t>
            </a:r>
            <a:endParaRPr lang="en-CH" sz="2800" b="1" dirty="0">
              <a:latin typeface="+mj-lt"/>
              <a:ea typeface="Cambria" panose="02040503050406030204" pitchFamily="18" charset="0"/>
            </a:endParaRPr>
          </a:p>
        </p:txBody>
      </p:sp>
    </p:spTree>
    <p:extLst>
      <p:ext uri="{BB962C8B-B14F-4D97-AF65-F5344CB8AC3E}">
        <p14:creationId xmlns:p14="http://schemas.microsoft.com/office/powerpoint/2010/main" val="1244061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1500"/>
                                        <p:tgtEl>
                                          <p:spTgt spid="2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1000"/>
                                        <p:tgtEl>
                                          <p:spTgt spid="2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nimBg="1"/>
      <p:bldP spid="21" grpId="0" animBg="1"/>
      <p:bldP spid="2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Box 42"/>
          <p:cNvSpPr txBox="1"/>
          <p:nvPr/>
        </p:nvSpPr>
        <p:spPr>
          <a:xfrm>
            <a:off x="6314614" y="1143000"/>
            <a:ext cx="1584088" cy="523220"/>
          </a:xfrm>
          <a:prstGeom prst="rect">
            <a:avLst/>
          </a:prstGeom>
          <a:noFill/>
        </p:spPr>
        <p:txBody>
          <a:bodyPr wrap="none" rtlCol="0">
            <a:spAutoFit/>
          </a:bodyPr>
          <a:lstStyle/>
          <a:p>
            <a:pPr algn="ctr"/>
            <a:r>
              <a:rPr lang="en-US" sz="2800" b="1" dirty="0">
                <a:solidFill>
                  <a:schemeClr val="tx1">
                    <a:lumMod val="75000"/>
                    <a:lumOff val="25000"/>
                  </a:schemeClr>
                </a:solidFill>
                <a:latin typeface="+mj-lt"/>
              </a:rPr>
              <a:t>½ V</a:t>
            </a:r>
            <a:r>
              <a:rPr lang="en-US" sz="2800" b="1" baseline="-25000" dirty="0">
                <a:solidFill>
                  <a:schemeClr val="tx1">
                    <a:lumMod val="75000"/>
                    <a:lumOff val="25000"/>
                  </a:schemeClr>
                </a:solidFill>
                <a:latin typeface="+mj-lt"/>
              </a:rPr>
              <a:t>DD </a:t>
            </a:r>
            <a:r>
              <a:rPr lang="en-US" sz="2800" b="1" dirty="0">
                <a:solidFill>
                  <a:srgbClr val="C00000"/>
                </a:solidFill>
                <a:latin typeface="+mj-lt"/>
              </a:rPr>
              <a:t>+ </a:t>
            </a:r>
            <a:r>
              <a:rPr lang="el-GR" sz="2800" b="1" dirty="0">
                <a:solidFill>
                  <a:srgbClr val="C00000"/>
                </a:solidFill>
                <a:latin typeface="+mj-lt"/>
              </a:rPr>
              <a:t>δ</a:t>
            </a:r>
            <a:endParaRPr lang="en-US" sz="2800" b="1" dirty="0">
              <a:solidFill>
                <a:srgbClr val="C00000"/>
              </a:solidFill>
              <a:latin typeface="+mj-lt"/>
            </a:endParaRPr>
          </a:p>
        </p:txBody>
      </p:sp>
      <p:sp>
        <p:nvSpPr>
          <p:cNvPr id="32" name="Rectangle 31"/>
          <p:cNvSpPr/>
          <p:nvPr/>
        </p:nvSpPr>
        <p:spPr>
          <a:xfrm>
            <a:off x="4119690" y="1775430"/>
            <a:ext cx="4572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bg1">
                  <a:lumMod val="85000"/>
                </a:schemeClr>
              </a:solidFill>
              <a:effectLst>
                <a:outerShdw blurRad="38100" dist="38100" dir="2700000" algn="tl">
                  <a:srgbClr val="000000">
                    <a:alpha val="43137"/>
                  </a:srgbClr>
                </a:outerShdw>
              </a:effectLst>
              <a:latin typeface="+mj-lt"/>
            </a:endParaRPr>
          </a:p>
        </p:txBody>
      </p:sp>
      <p:sp>
        <p:nvSpPr>
          <p:cNvPr id="2" name="Title 1"/>
          <p:cNvSpPr>
            <a:spLocks noGrp="1"/>
          </p:cNvSpPr>
          <p:nvPr>
            <p:ph type="title"/>
          </p:nvPr>
        </p:nvSpPr>
        <p:spPr/>
        <p:txBody>
          <a:bodyPr/>
          <a:lstStyle/>
          <a:p>
            <a:r>
              <a:rPr lang="en-US" dirty="0"/>
              <a:t>RowClone: In-DRAM Bulk Data Copy</a:t>
            </a:r>
          </a:p>
        </p:txBody>
      </p:sp>
      <p:sp>
        <p:nvSpPr>
          <p:cNvPr id="6" name="Rectangle 5"/>
          <p:cNvSpPr/>
          <p:nvPr/>
        </p:nvSpPr>
        <p:spPr>
          <a:xfrm>
            <a:off x="4116515" y="2080230"/>
            <a:ext cx="457200" cy="609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bg1">
                  <a:lumMod val="85000"/>
                </a:schemeClr>
              </a:solidFill>
              <a:effectLst>
                <a:outerShdw blurRad="38100" dist="38100" dir="2700000" algn="tl">
                  <a:srgbClr val="000000">
                    <a:alpha val="43137"/>
                  </a:srgbClr>
                </a:outerShdw>
              </a:effectLst>
              <a:latin typeface="+mj-lt"/>
            </a:endParaRPr>
          </a:p>
        </p:txBody>
      </p:sp>
      <p:grpSp>
        <p:nvGrpSpPr>
          <p:cNvPr id="40" name="Group 39"/>
          <p:cNvGrpSpPr/>
          <p:nvPr/>
        </p:nvGrpSpPr>
        <p:grpSpPr>
          <a:xfrm>
            <a:off x="3510090" y="1775430"/>
            <a:ext cx="1295400" cy="914400"/>
            <a:chOff x="1295400" y="2438400"/>
            <a:chExt cx="1295400" cy="914400"/>
          </a:xfrm>
        </p:grpSpPr>
        <p:grpSp>
          <p:nvGrpSpPr>
            <p:cNvPr id="19" name="Group 18"/>
            <p:cNvGrpSpPr/>
            <p:nvPr/>
          </p:nvGrpSpPr>
          <p:grpSpPr>
            <a:xfrm>
              <a:off x="1295400" y="2438400"/>
              <a:ext cx="1063625" cy="914400"/>
              <a:chOff x="2060575" y="2438400"/>
              <a:chExt cx="1063625" cy="914400"/>
            </a:xfrm>
          </p:grpSpPr>
          <p:grpSp>
            <p:nvGrpSpPr>
              <p:cNvPr id="12" name="Group 11"/>
              <p:cNvGrpSpPr/>
              <p:nvPr/>
            </p:nvGrpSpPr>
            <p:grpSpPr>
              <a:xfrm>
                <a:off x="2667000" y="2438400"/>
                <a:ext cx="457200" cy="914400"/>
                <a:chOff x="2667000" y="2438400"/>
                <a:chExt cx="457200" cy="914400"/>
              </a:xfrm>
            </p:grpSpPr>
            <p:cxnSp>
              <p:nvCxnSpPr>
                <p:cNvPr id="8" name="Straight Connector 7"/>
                <p:cNvCxnSpPr/>
                <p:nvPr/>
              </p:nvCxnSpPr>
              <p:spPr>
                <a:xfrm flipV="1">
                  <a:off x="3124200" y="2438400"/>
                  <a:ext cx="0" cy="9144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2667000" y="2438400"/>
                  <a:ext cx="0" cy="9144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667000" y="3352800"/>
                  <a:ext cx="4572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7" name="Elbow Connector 16"/>
              <p:cNvCxnSpPr/>
              <p:nvPr/>
            </p:nvCxnSpPr>
            <p:spPr>
              <a:xfrm rot="10800000" flipV="1">
                <a:off x="2060575" y="2895600"/>
                <a:ext cx="606425" cy="457200"/>
              </a:xfrm>
              <a:prstGeom prst="bentConnector2">
                <a:avLst/>
              </a:prstGeom>
              <a:ln w="28575">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28" name="Straight Connector 27"/>
            <p:cNvCxnSpPr/>
            <p:nvPr/>
          </p:nvCxnSpPr>
          <p:spPr>
            <a:xfrm flipH="1">
              <a:off x="2362203" y="2895600"/>
              <a:ext cx="228597"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35" name="Group 34"/>
          <p:cNvGrpSpPr/>
          <p:nvPr/>
        </p:nvGrpSpPr>
        <p:grpSpPr>
          <a:xfrm>
            <a:off x="5148390" y="1699230"/>
            <a:ext cx="914400" cy="533400"/>
            <a:chOff x="2933700" y="2362200"/>
            <a:chExt cx="914400" cy="533400"/>
          </a:xfrm>
        </p:grpSpPr>
        <p:cxnSp>
          <p:nvCxnSpPr>
            <p:cNvPr id="21" name="Straight Connector 20"/>
            <p:cNvCxnSpPr/>
            <p:nvPr/>
          </p:nvCxnSpPr>
          <p:spPr>
            <a:xfrm flipV="1">
              <a:off x="3124200" y="2438400"/>
              <a:ext cx="0" cy="4572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3657600" y="2438400"/>
              <a:ext cx="0" cy="4572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3124200" y="2438400"/>
              <a:ext cx="5334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3124200" y="2362200"/>
              <a:ext cx="5334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3657600" y="2895600"/>
              <a:ext cx="1905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2933700" y="2895600"/>
              <a:ext cx="1905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42" name="Straight Connector 41"/>
          <p:cNvCxnSpPr/>
          <p:nvPr/>
        </p:nvCxnSpPr>
        <p:spPr>
          <a:xfrm>
            <a:off x="4805490" y="2232630"/>
            <a:ext cx="342900" cy="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a:cxnSpLocks/>
            <a:stCxn id="5" idx="0"/>
          </p:cNvCxnSpPr>
          <p:nvPr/>
        </p:nvCxnSpPr>
        <p:spPr>
          <a:xfrm flipV="1">
            <a:off x="6672390" y="1752600"/>
            <a:ext cx="0" cy="266700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6062790" y="2232630"/>
            <a:ext cx="609600" cy="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3205290" y="1437620"/>
            <a:ext cx="2971800"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5605590" y="1427440"/>
            <a:ext cx="0" cy="26161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a:cxnSpLocks/>
            <a:stCxn id="5" idx="1"/>
          </p:cNvCxnSpPr>
          <p:nvPr/>
        </p:nvCxnSpPr>
        <p:spPr>
          <a:xfrm flipH="1">
            <a:off x="3205290" y="4991100"/>
            <a:ext cx="2895600"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2727251" y="1176010"/>
            <a:ext cx="378630" cy="523220"/>
          </a:xfrm>
          <a:prstGeom prst="rect">
            <a:avLst/>
          </a:prstGeom>
          <a:noFill/>
        </p:spPr>
        <p:txBody>
          <a:bodyPr wrap="none" rtlCol="0">
            <a:spAutoFit/>
          </a:bodyPr>
          <a:lstStyle/>
          <a:p>
            <a:pPr algn="ctr"/>
            <a:r>
              <a:rPr lang="en-US" sz="2800" b="1" dirty="0">
                <a:solidFill>
                  <a:schemeClr val="tx1">
                    <a:lumMod val="75000"/>
                    <a:lumOff val="25000"/>
                  </a:schemeClr>
                </a:solidFill>
                <a:latin typeface="+mj-lt"/>
              </a:rPr>
              <a:t>0</a:t>
            </a:r>
          </a:p>
        </p:txBody>
      </p:sp>
      <p:sp>
        <p:nvSpPr>
          <p:cNvPr id="36" name="TextBox 35"/>
          <p:cNvSpPr txBox="1"/>
          <p:nvPr/>
        </p:nvSpPr>
        <p:spPr>
          <a:xfrm>
            <a:off x="6341521" y="1143000"/>
            <a:ext cx="1083951" cy="523220"/>
          </a:xfrm>
          <a:prstGeom prst="rect">
            <a:avLst/>
          </a:prstGeom>
          <a:noFill/>
        </p:spPr>
        <p:txBody>
          <a:bodyPr wrap="none" rtlCol="0">
            <a:spAutoFit/>
          </a:bodyPr>
          <a:lstStyle/>
          <a:p>
            <a:pPr algn="ctr"/>
            <a:r>
              <a:rPr lang="en-US" sz="2800" b="1" dirty="0">
                <a:solidFill>
                  <a:schemeClr val="tx1">
                    <a:lumMod val="75000"/>
                    <a:lumOff val="25000"/>
                  </a:schemeClr>
                </a:solidFill>
                <a:latin typeface="+mj-lt"/>
              </a:rPr>
              <a:t>½ V</a:t>
            </a:r>
            <a:r>
              <a:rPr lang="en-US" sz="2800" b="1" baseline="-25000" dirty="0">
                <a:solidFill>
                  <a:schemeClr val="tx1">
                    <a:lumMod val="75000"/>
                    <a:lumOff val="25000"/>
                  </a:schemeClr>
                </a:solidFill>
                <a:latin typeface="+mj-lt"/>
              </a:rPr>
              <a:t>DD</a:t>
            </a:r>
          </a:p>
        </p:txBody>
      </p:sp>
      <p:sp>
        <p:nvSpPr>
          <p:cNvPr id="37" name="TextBox 36"/>
          <p:cNvSpPr txBox="1"/>
          <p:nvPr/>
        </p:nvSpPr>
        <p:spPr>
          <a:xfrm>
            <a:off x="2727251" y="4734580"/>
            <a:ext cx="378630" cy="523220"/>
          </a:xfrm>
          <a:prstGeom prst="rect">
            <a:avLst/>
          </a:prstGeom>
          <a:noFill/>
        </p:spPr>
        <p:txBody>
          <a:bodyPr wrap="none" rtlCol="0">
            <a:spAutoFit/>
          </a:bodyPr>
          <a:lstStyle/>
          <a:p>
            <a:pPr algn="ctr"/>
            <a:r>
              <a:rPr lang="en-US" sz="2800" b="1" dirty="0">
                <a:solidFill>
                  <a:schemeClr val="tx1">
                    <a:lumMod val="75000"/>
                    <a:lumOff val="25000"/>
                  </a:schemeClr>
                </a:solidFill>
                <a:latin typeface="+mj-lt"/>
              </a:rPr>
              <a:t>0</a:t>
            </a:r>
          </a:p>
        </p:txBody>
      </p:sp>
      <p:sp>
        <p:nvSpPr>
          <p:cNvPr id="38" name="TextBox 37"/>
          <p:cNvSpPr txBox="1"/>
          <p:nvPr/>
        </p:nvSpPr>
        <p:spPr>
          <a:xfrm>
            <a:off x="2727251" y="4724400"/>
            <a:ext cx="378630" cy="523220"/>
          </a:xfrm>
          <a:prstGeom prst="rect">
            <a:avLst/>
          </a:prstGeom>
          <a:noFill/>
        </p:spPr>
        <p:txBody>
          <a:bodyPr wrap="none" rtlCol="0">
            <a:spAutoFit/>
          </a:bodyPr>
          <a:lstStyle/>
          <a:p>
            <a:pPr algn="ctr"/>
            <a:r>
              <a:rPr lang="en-US" sz="2800" b="1" dirty="0">
                <a:solidFill>
                  <a:srgbClr val="C00000"/>
                </a:solidFill>
                <a:latin typeface="+mj-lt"/>
              </a:rPr>
              <a:t>1</a:t>
            </a:r>
          </a:p>
        </p:txBody>
      </p:sp>
      <p:sp>
        <p:nvSpPr>
          <p:cNvPr id="39" name="TextBox 38"/>
          <p:cNvSpPr txBox="1"/>
          <p:nvPr/>
        </p:nvSpPr>
        <p:spPr>
          <a:xfrm>
            <a:off x="2727251" y="1143000"/>
            <a:ext cx="378630" cy="523220"/>
          </a:xfrm>
          <a:prstGeom prst="rect">
            <a:avLst/>
          </a:prstGeom>
          <a:noFill/>
        </p:spPr>
        <p:txBody>
          <a:bodyPr wrap="none" rtlCol="0">
            <a:spAutoFit/>
          </a:bodyPr>
          <a:lstStyle/>
          <a:p>
            <a:pPr algn="ctr"/>
            <a:r>
              <a:rPr lang="en-US" sz="2800" b="1" dirty="0">
                <a:solidFill>
                  <a:srgbClr val="C00000"/>
                </a:solidFill>
                <a:latin typeface="+mj-lt"/>
              </a:rPr>
              <a:t>1</a:t>
            </a:r>
          </a:p>
        </p:txBody>
      </p:sp>
      <p:sp>
        <p:nvSpPr>
          <p:cNvPr id="41" name="TextBox 40"/>
          <p:cNvSpPr txBox="1"/>
          <p:nvPr/>
        </p:nvSpPr>
        <p:spPr>
          <a:xfrm>
            <a:off x="6333555" y="1143000"/>
            <a:ext cx="724878" cy="523220"/>
          </a:xfrm>
          <a:prstGeom prst="rect">
            <a:avLst/>
          </a:prstGeom>
          <a:noFill/>
        </p:spPr>
        <p:txBody>
          <a:bodyPr wrap="none" rtlCol="0">
            <a:spAutoFit/>
          </a:bodyPr>
          <a:lstStyle/>
          <a:p>
            <a:pPr algn="ctr"/>
            <a:r>
              <a:rPr lang="en-US" sz="2800" b="1" dirty="0">
                <a:solidFill>
                  <a:srgbClr val="C00000"/>
                </a:solidFill>
                <a:latin typeface="+mj-lt"/>
              </a:rPr>
              <a:t>V</a:t>
            </a:r>
            <a:r>
              <a:rPr lang="en-US" sz="2800" b="1" baseline="-25000" dirty="0">
                <a:solidFill>
                  <a:srgbClr val="C00000"/>
                </a:solidFill>
                <a:latin typeface="+mj-lt"/>
              </a:rPr>
              <a:t>DD</a:t>
            </a:r>
          </a:p>
        </p:txBody>
      </p:sp>
      <p:cxnSp>
        <p:nvCxnSpPr>
          <p:cNvPr id="45" name="Straight Connector 44"/>
          <p:cNvCxnSpPr/>
          <p:nvPr/>
        </p:nvCxnSpPr>
        <p:spPr>
          <a:xfrm>
            <a:off x="3205290" y="1437620"/>
            <a:ext cx="2971800" cy="0"/>
          </a:xfrm>
          <a:prstGeom prst="line">
            <a:avLst/>
          </a:prstGeom>
          <a:ln w="5715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4805490" y="2232630"/>
            <a:ext cx="342900" cy="0"/>
          </a:xfrm>
          <a:prstGeom prst="line">
            <a:avLst/>
          </a:prstGeom>
          <a:ln w="5715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6062790" y="2232630"/>
            <a:ext cx="609600" cy="0"/>
          </a:xfrm>
          <a:prstGeom prst="line">
            <a:avLst/>
          </a:prstGeom>
          <a:ln w="5715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H="1">
            <a:off x="3205290" y="4991100"/>
            <a:ext cx="2895600" cy="0"/>
          </a:xfrm>
          <a:prstGeom prst="line">
            <a:avLst/>
          </a:prstGeom>
          <a:ln w="5715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3898815" y="5057296"/>
            <a:ext cx="2156250" cy="867930"/>
          </a:xfrm>
          <a:prstGeom prst="rect">
            <a:avLst/>
          </a:prstGeom>
          <a:noFill/>
        </p:spPr>
        <p:txBody>
          <a:bodyPr wrap="square" rtlCol="0">
            <a:spAutoFit/>
          </a:bodyPr>
          <a:lstStyle/>
          <a:p>
            <a:pPr algn="ctr">
              <a:lnSpc>
                <a:spcPct val="90000"/>
              </a:lnSpc>
            </a:pPr>
            <a:r>
              <a:rPr lang="en-US" sz="2800" b="1" dirty="0">
                <a:solidFill>
                  <a:srgbClr val="C00000"/>
                </a:solidFill>
                <a:latin typeface="+mj-lt"/>
              </a:rPr>
              <a:t>enable sense amp</a:t>
            </a:r>
          </a:p>
        </p:txBody>
      </p:sp>
      <p:sp>
        <p:nvSpPr>
          <p:cNvPr id="5" name="Rounded Rectangle 4"/>
          <p:cNvSpPr/>
          <p:nvPr/>
        </p:nvSpPr>
        <p:spPr>
          <a:xfrm>
            <a:off x="6100890" y="4419600"/>
            <a:ext cx="1143000" cy="1143000"/>
          </a:xfrm>
          <a:prstGeom prst="roundRect">
            <a:avLst/>
          </a:prstGeom>
          <a:solidFill>
            <a:schemeClr val="accent3">
              <a:lumMod val="20000"/>
              <a:lumOff val="80000"/>
            </a:schemeClr>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tx1">
                  <a:lumMod val="75000"/>
                  <a:lumOff val="25000"/>
                </a:schemeClr>
              </a:solidFill>
              <a:latin typeface="+mj-lt"/>
            </a:endParaRPr>
          </a:p>
        </p:txBody>
      </p:sp>
      <p:sp>
        <p:nvSpPr>
          <p:cNvPr id="52" name="Rectangle 51"/>
          <p:cNvSpPr/>
          <p:nvPr/>
        </p:nvSpPr>
        <p:spPr>
          <a:xfrm>
            <a:off x="4119690" y="3429000"/>
            <a:ext cx="4572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bg1">
                  <a:lumMod val="85000"/>
                </a:schemeClr>
              </a:solidFill>
              <a:effectLst>
                <a:outerShdw blurRad="38100" dist="38100" dir="2700000" algn="tl">
                  <a:srgbClr val="000000">
                    <a:alpha val="43137"/>
                  </a:srgbClr>
                </a:outerShdw>
              </a:effectLst>
              <a:latin typeface="+mj-lt"/>
            </a:endParaRPr>
          </a:p>
        </p:txBody>
      </p:sp>
      <p:grpSp>
        <p:nvGrpSpPr>
          <p:cNvPr id="57" name="Group 56"/>
          <p:cNvGrpSpPr/>
          <p:nvPr/>
        </p:nvGrpSpPr>
        <p:grpSpPr>
          <a:xfrm>
            <a:off x="3510090" y="3429000"/>
            <a:ext cx="1295400" cy="914400"/>
            <a:chOff x="1295400" y="2438400"/>
            <a:chExt cx="1295400" cy="914400"/>
          </a:xfrm>
        </p:grpSpPr>
        <p:grpSp>
          <p:nvGrpSpPr>
            <p:cNvPr id="58" name="Group 57"/>
            <p:cNvGrpSpPr/>
            <p:nvPr/>
          </p:nvGrpSpPr>
          <p:grpSpPr>
            <a:xfrm>
              <a:off x="1295400" y="2438400"/>
              <a:ext cx="1063625" cy="914400"/>
              <a:chOff x="2060575" y="2438400"/>
              <a:chExt cx="1063625" cy="914400"/>
            </a:xfrm>
          </p:grpSpPr>
          <p:grpSp>
            <p:nvGrpSpPr>
              <p:cNvPr id="60" name="Group 59"/>
              <p:cNvGrpSpPr/>
              <p:nvPr/>
            </p:nvGrpSpPr>
            <p:grpSpPr>
              <a:xfrm>
                <a:off x="2667000" y="2438400"/>
                <a:ext cx="457200" cy="914400"/>
                <a:chOff x="2667000" y="2438400"/>
                <a:chExt cx="457200" cy="914400"/>
              </a:xfrm>
            </p:grpSpPr>
            <p:cxnSp>
              <p:nvCxnSpPr>
                <p:cNvPr id="63" name="Straight Connector 62"/>
                <p:cNvCxnSpPr/>
                <p:nvPr/>
              </p:nvCxnSpPr>
              <p:spPr>
                <a:xfrm flipV="1">
                  <a:off x="3124200" y="2438400"/>
                  <a:ext cx="0" cy="9144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flipV="1">
                  <a:off x="2667000" y="2438400"/>
                  <a:ext cx="0" cy="9144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2667000" y="3352800"/>
                  <a:ext cx="4572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61" name="Elbow Connector 60"/>
              <p:cNvCxnSpPr/>
              <p:nvPr/>
            </p:nvCxnSpPr>
            <p:spPr>
              <a:xfrm rot="10800000" flipV="1">
                <a:off x="2060575" y="2895600"/>
                <a:ext cx="606425" cy="457200"/>
              </a:xfrm>
              <a:prstGeom prst="bentConnector2">
                <a:avLst/>
              </a:prstGeom>
              <a:ln w="28575">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59" name="Straight Connector 58"/>
            <p:cNvCxnSpPr/>
            <p:nvPr/>
          </p:nvCxnSpPr>
          <p:spPr>
            <a:xfrm flipH="1">
              <a:off x="2362203" y="2895600"/>
              <a:ext cx="228597"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66" name="Group 65"/>
          <p:cNvGrpSpPr/>
          <p:nvPr/>
        </p:nvGrpSpPr>
        <p:grpSpPr>
          <a:xfrm>
            <a:off x="5148390" y="3352800"/>
            <a:ext cx="914400" cy="533400"/>
            <a:chOff x="2933700" y="2362200"/>
            <a:chExt cx="914400" cy="533400"/>
          </a:xfrm>
        </p:grpSpPr>
        <p:cxnSp>
          <p:nvCxnSpPr>
            <p:cNvPr id="67" name="Straight Connector 66"/>
            <p:cNvCxnSpPr/>
            <p:nvPr/>
          </p:nvCxnSpPr>
          <p:spPr>
            <a:xfrm flipV="1">
              <a:off x="3124200" y="2438400"/>
              <a:ext cx="0" cy="4572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3657600" y="2438400"/>
              <a:ext cx="0" cy="4572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H="1">
              <a:off x="3124200" y="2438400"/>
              <a:ext cx="5334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H="1">
              <a:off x="3124200" y="2362200"/>
              <a:ext cx="5334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3657600" y="2895600"/>
              <a:ext cx="1905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2933700" y="2895600"/>
              <a:ext cx="1905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73" name="Straight Connector 72"/>
          <p:cNvCxnSpPr/>
          <p:nvPr/>
        </p:nvCxnSpPr>
        <p:spPr>
          <a:xfrm>
            <a:off x="4805490" y="3886200"/>
            <a:ext cx="342900" cy="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6062790" y="3886200"/>
            <a:ext cx="609600" cy="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3205290" y="3091190"/>
            <a:ext cx="2971800"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5605590" y="3081010"/>
            <a:ext cx="0" cy="26161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2727251" y="2829580"/>
            <a:ext cx="378630" cy="523220"/>
          </a:xfrm>
          <a:prstGeom prst="rect">
            <a:avLst/>
          </a:prstGeom>
          <a:noFill/>
        </p:spPr>
        <p:txBody>
          <a:bodyPr wrap="none" rtlCol="0">
            <a:spAutoFit/>
          </a:bodyPr>
          <a:lstStyle/>
          <a:p>
            <a:pPr algn="ctr"/>
            <a:r>
              <a:rPr lang="en-US" sz="2800" b="1" dirty="0">
                <a:solidFill>
                  <a:schemeClr val="tx1">
                    <a:lumMod val="75000"/>
                    <a:lumOff val="25000"/>
                  </a:schemeClr>
                </a:solidFill>
                <a:latin typeface="+mj-lt"/>
              </a:rPr>
              <a:t>0</a:t>
            </a:r>
          </a:p>
        </p:txBody>
      </p:sp>
      <p:sp>
        <p:nvSpPr>
          <p:cNvPr id="78" name="TextBox 77"/>
          <p:cNvSpPr txBox="1"/>
          <p:nvPr/>
        </p:nvSpPr>
        <p:spPr>
          <a:xfrm>
            <a:off x="2727251" y="2796570"/>
            <a:ext cx="378630" cy="523220"/>
          </a:xfrm>
          <a:prstGeom prst="rect">
            <a:avLst/>
          </a:prstGeom>
          <a:noFill/>
        </p:spPr>
        <p:txBody>
          <a:bodyPr wrap="none" rtlCol="0">
            <a:spAutoFit/>
          </a:bodyPr>
          <a:lstStyle/>
          <a:p>
            <a:pPr algn="ctr"/>
            <a:r>
              <a:rPr lang="en-US" sz="2800" b="1" dirty="0">
                <a:solidFill>
                  <a:srgbClr val="C00000"/>
                </a:solidFill>
                <a:latin typeface="+mj-lt"/>
              </a:rPr>
              <a:t>1</a:t>
            </a:r>
          </a:p>
        </p:txBody>
      </p:sp>
      <p:cxnSp>
        <p:nvCxnSpPr>
          <p:cNvPr id="79" name="Straight Connector 78"/>
          <p:cNvCxnSpPr/>
          <p:nvPr/>
        </p:nvCxnSpPr>
        <p:spPr>
          <a:xfrm>
            <a:off x="3205290" y="3091190"/>
            <a:ext cx="2971800" cy="0"/>
          </a:xfrm>
          <a:prstGeom prst="line">
            <a:avLst/>
          </a:prstGeom>
          <a:ln w="5715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4805490" y="3886200"/>
            <a:ext cx="342900" cy="0"/>
          </a:xfrm>
          <a:prstGeom prst="line">
            <a:avLst/>
          </a:prstGeom>
          <a:ln w="5715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6062790" y="3886200"/>
            <a:ext cx="609600" cy="0"/>
          </a:xfrm>
          <a:prstGeom prst="line">
            <a:avLst/>
          </a:prstGeom>
          <a:ln w="5715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2" name="TextBox 81"/>
          <p:cNvSpPr txBox="1"/>
          <p:nvPr/>
        </p:nvSpPr>
        <p:spPr>
          <a:xfrm>
            <a:off x="829346" y="1003655"/>
            <a:ext cx="1662240" cy="870366"/>
          </a:xfrm>
          <a:prstGeom prst="rect">
            <a:avLst/>
          </a:prstGeom>
          <a:noFill/>
        </p:spPr>
        <p:txBody>
          <a:bodyPr wrap="square" rtlCol="0">
            <a:spAutoFit/>
          </a:bodyPr>
          <a:lstStyle/>
          <a:p>
            <a:pPr algn="ctr">
              <a:lnSpc>
                <a:spcPct val="90000"/>
              </a:lnSpc>
            </a:pPr>
            <a:r>
              <a:rPr lang="en-US" sz="2800" b="1" dirty="0">
                <a:solidFill>
                  <a:srgbClr val="C00000"/>
                </a:solidFill>
                <a:latin typeface="+mj-lt"/>
              </a:rPr>
              <a:t>activate</a:t>
            </a:r>
          </a:p>
          <a:p>
            <a:pPr algn="ctr">
              <a:lnSpc>
                <a:spcPct val="90000"/>
              </a:lnSpc>
            </a:pPr>
            <a:r>
              <a:rPr lang="en-US" sz="2800" b="1" dirty="0">
                <a:solidFill>
                  <a:srgbClr val="C00000"/>
                </a:solidFill>
                <a:latin typeface="+mj-lt"/>
              </a:rPr>
              <a:t>source</a:t>
            </a:r>
          </a:p>
        </p:txBody>
      </p:sp>
      <p:sp>
        <p:nvSpPr>
          <p:cNvPr id="83" name="TextBox 82"/>
          <p:cNvSpPr txBox="1"/>
          <p:nvPr/>
        </p:nvSpPr>
        <p:spPr>
          <a:xfrm>
            <a:off x="609742" y="2713470"/>
            <a:ext cx="2101448" cy="867930"/>
          </a:xfrm>
          <a:prstGeom prst="rect">
            <a:avLst/>
          </a:prstGeom>
          <a:noFill/>
        </p:spPr>
        <p:txBody>
          <a:bodyPr wrap="square" rtlCol="0">
            <a:spAutoFit/>
          </a:bodyPr>
          <a:lstStyle/>
          <a:p>
            <a:pPr algn="ctr">
              <a:lnSpc>
                <a:spcPct val="90000"/>
              </a:lnSpc>
            </a:pPr>
            <a:r>
              <a:rPr lang="en-US" sz="2800" b="1" dirty="0">
                <a:solidFill>
                  <a:srgbClr val="C00000"/>
                </a:solidFill>
                <a:latin typeface="+mj-lt"/>
              </a:rPr>
              <a:t>activate</a:t>
            </a:r>
          </a:p>
          <a:p>
            <a:pPr algn="ctr">
              <a:lnSpc>
                <a:spcPct val="90000"/>
              </a:lnSpc>
            </a:pPr>
            <a:r>
              <a:rPr lang="en-US" sz="2800" b="1" dirty="0">
                <a:solidFill>
                  <a:srgbClr val="C00000"/>
                </a:solidFill>
                <a:latin typeface="+mj-lt"/>
              </a:rPr>
              <a:t>destination</a:t>
            </a:r>
          </a:p>
        </p:txBody>
      </p:sp>
      <p:grpSp>
        <p:nvGrpSpPr>
          <p:cNvPr id="24" name="Group 23"/>
          <p:cNvGrpSpPr/>
          <p:nvPr/>
        </p:nvGrpSpPr>
        <p:grpSpPr>
          <a:xfrm>
            <a:off x="914400" y="4191000"/>
            <a:ext cx="3433890" cy="2362090"/>
            <a:chOff x="71310" y="3094474"/>
            <a:chExt cx="3433890" cy="1527652"/>
          </a:xfrm>
        </p:grpSpPr>
        <p:sp>
          <p:nvSpPr>
            <p:cNvPr id="54" name="TextBox 53"/>
            <p:cNvSpPr txBox="1"/>
            <p:nvPr/>
          </p:nvSpPr>
          <p:spPr>
            <a:xfrm>
              <a:off x="71310" y="3810000"/>
              <a:ext cx="2321792" cy="812126"/>
            </a:xfrm>
            <a:prstGeom prst="rect">
              <a:avLst/>
            </a:prstGeom>
            <a:noFill/>
          </p:spPr>
          <p:txBody>
            <a:bodyPr wrap="square" rtlCol="0">
              <a:spAutoFit/>
            </a:bodyPr>
            <a:lstStyle/>
            <a:p>
              <a:pPr algn="r">
                <a:lnSpc>
                  <a:spcPct val="90000"/>
                </a:lnSpc>
              </a:pPr>
              <a:r>
                <a:rPr lang="en-US" sz="2800" b="1" dirty="0">
                  <a:solidFill>
                    <a:srgbClr val="C00000"/>
                  </a:solidFill>
                  <a:latin typeface="+mj-lt"/>
                </a:rPr>
                <a:t>data gets copied source to destination</a:t>
              </a:r>
            </a:p>
          </p:txBody>
        </p:sp>
        <p:cxnSp>
          <p:nvCxnSpPr>
            <p:cNvPr id="62" name="Curved Connector 61"/>
            <p:cNvCxnSpPr>
              <a:stCxn id="54" idx="3"/>
            </p:cNvCxnSpPr>
            <p:nvPr/>
          </p:nvCxnSpPr>
          <p:spPr>
            <a:xfrm flipV="1">
              <a:off x="2393102" y="3094474"/>
              <a:ext cx="1112098" cy="1121589"/>
            </a:xfrm>
            <a:prstGeom prst="curvedConnector2">
              <a:avLst/>
            </a:prstGeom>
            <a:ln w="19050">
              <a:solidFill>
                <a:srgbClr val="C00000"/>
              </a:solidFill>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sp>
        <p:nvSpPr>
          <p:cNvPr id="14" name="TextBox 13">
            <a:extLst>
              <a:ext uri="{FF2B5EF4-FFF2-40B4-BE49-F238E27FC236}">
                <a16:creationId xmlns:a16="http://schemas.microsoft.com/office/drawing/2014/main" id="{C5C6F6BC-AA98-2D8B-74B1-B58FB23437FE}"/>
              </a:ext>
            </a:extLst>
          </p:cNvPr>
          <p:cNvSpPr txBox="1"/>
          <p:nvPr/>
        </p:nvSpPr>
        <p:spPr>
          <a:xfrm>
            <a:off x="6100888" y="4515283"/>
            <a:ext cx="1143000" cy="954107"/>
          </a:xfrm>
          <a:prstGeom prst="rect">
            <a:avLst/>
          </a:prstGeom>
          <a:noFill/>
        </p:spPr>
        <p:txBody>
          <a:bodyPr wrap="square">
            <a:spAutoFit/>
          </a:bodyPr>
          <a:lstStyle/>
          <a:p>
            <a:pPr algn="ctr"/>
            <a:r>
              <a:rPr lang="en-US" sz="2800" b="1" dirty="0">
                <a:solidFill>
                  <a:schemeClr val="tx1">
                    <a:lumMod val="75000"/>
                    <a:lumOff val="25000"/>
                  </a:schemeClr>
                </a:solidFill>
                <a:latin typeface="+mj-lt"/>
              </a:rPr>
              <a:t>Sense </a:t>
            </a:r>
            <a:br>
              <a:rPr lang="en-US" sz="2800" b="1" dirty="0">
                <a:solidFill>
                  <a:schemeClr val="tx1">
                    <a:lumMod val="75000"/>
                    <a:lumOff val="25000"/>
                  </a:schemeClr>
                </a:solidFill>
                <a:latin typeface="+mj-lt"/>
              </a:rPr>
            </a:br>
            <a:r>
              <a:rPr lang="en-US" sz="2800" b="1" dirty="0">
                <a:solidFill>
                  <a:schemeClr val="tx1">
                    <a:lumMod val="75000"/>
                    <a:lumOff val="25000"/>
                  </a:schemeClr>
                </a:solidFill>
                <a:latin typeface="+mj-lt"/>
              </a:rPr>
              <a:t>Amp</a:t>
            </a:r>
          </a:p>
        </p:txBody>
      </p:sp>
      <p:sp>
        <p:nvSpPr>
          <p:cNvPr id="16" name="TextBox 15">
            <a:extLst>
              <a:ext uri="{FF2B5EF4-FFF2-40B4-BE49-F238E27FC236}">
                <a16:creationId xmlns:a16="http://schemas.microsoft.com/office/drawing/2014/main" id="{043CFA9F-B653-EE15-40E3-BB1C160F2156}"/>
              </a:ext>
            </a:extLst>
          </p:cNvPr>
          <p:cNvSpPr txBox="1"/>
          <p:nvPr/>
        </p:nvSpPr>
        <p:spPr>
          <a:xfrm>
            <a:off x="3662069" y="1499086"/>
            <a:ext cx="1331169" cy="343235"/>
          </a:xfrm>
          <a:prstGeom prst="rect">
            <a:avLst/>
          </a:prstGeom>
          <a:noFill/>
        </p:spPr>
        <p:txBody>
          <a:bodyPr wrap="square">
            <a:spAutoFit/>
          </a:bodyPr>
          <a:lstStyle/>
          <a:p>
            <a:pPr algn="ctr">
              <a:lnSpc>
                <a:spcPct val="90000"/>
              </a:lnSpc>
            </a:pPr>
            <a:r>
              <a:rPr lang="en-US" sz="1800" b="1" dirty="0">
                <a:solidFill>
                  <a:schemeClr val="accent3"/>
                </a:solidFill>
                <a:latin typeface="+mj-lt"/>
              </a:rPr>
              <a:t>Source Cell</a:t>
            </a:r>
          </a:p>
        </p:txBody>
      </p:sp>
      <p:sp>
        <p:nvSpPr>
          <p:cNvPr id="18" name="TextBox 17">
            <a:extLst>
              <a:ext uri="{FF2B5EF4-FFF2-40B4-BE49-F238E27FC236}">
                <a16:creationId xmlns:a16="http://schemas.microsoft.com/office/drawing/2014/main" id="{BDD5AC98-9DD9-3906-64DA-433BEBF2A762}"/>
              </a:ext>
            </a:extLst>
          </p:cNvPr>
          <p:cNvSpPr txBox="1"/>
          <p:nvPr/>
        </p:nvSpPr>
        <p:spPr>
          <a:xfrm>
            <a:off x="3432304" y="3149315"/>
            <a:ext cx="1790698" cy="343235"/>
          </a:xfrm>
          <a:prstGeom prst="rect">
            <a:avLst/>
          </a:prstGeom>
          <a:noFill/>
        </p:spPr>
        <p:txBody>
          <a:bodyPr wrap="square">
            <a:spAutoFit/>
          </a:bodyPr>
          <a:lstStyle/>
          <a:p>
            <a:pPr algn="ctr">
              <a:lnSpc>
                <a:spcPct val="90000"/>
              </a:lnSpc>
            </a:pPr>
            <a:r>
              <a:rPr lang="en-US" sz="1800" b="1" dirty="0">
                <a:solidFill>
                  <a:schemeClr val="accent3"/>
                </a:solidFill>
                <a:latin typeface="+mj-lt"/>
              </a:rPr>
              <a:t>Destination Cell</a:t>
            </a:r>
          </a:p>
        </p:txBody>
      </p:sp>
    </p:spTree>
    <p:extLst>
      <p:ext uri="{BB962C8B-B14F-4D97-AF65-F5344CB8AC3E}">
        <p14:creationId xmlns:p14="http://schemas.microsoft.com/office/powerpoint/2010/main" val="2999826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250"/>
                                        <p:tgtEl>
                                          <p:spTgt spid="39"/>
                                        </p:tgtEl>
                                      </p:cBhvr>
                                    </p:animEffect>
                                  </p:childTnLst>
                                </p:cTn>
                              </p:par>
                              <p:par>
                                <p:cTn id="8" presetID="10" presetClass="exit" presetSubtype="0" fill="hold" grpId="0" nodeType="withEffect">
                                  <p:stCondLst>
                                    <p:cond delay="0"/>
                                  </p:stCondLst>
                                  <p:childTnLst>
                                    <p:animEffect transition="out" filter="fade">
                                      <p:cBhvr>
                                        <p:cTn id="9" dur="250"/>
                                        <p:tgtEl>
                                          <p:spTgt spid="3"/>
                                        </p:tgtEl>
                                      </p:cBhvr>
                                    </p:animEffect>
                                    <p:set>
                                      <p:cBhvr>
                                        <p:cTn id="10" dur="1" fill="hold">
                                          <p:stCondLst>
                                            <p:cond delay="249"/>
                                          </p:stCondLst>
                                        </p:cTn>
                                        <p:tgtEl>
                                          <p:spTgt spid="3"/>
                                        </p:tgtEl>
                                        <p:attrNameLst>
                                          <p:attrName>style.visibility</p:attrName>
                                        </p:attrNameLst>
                                      </p:cBhvr>
                                      <p:to>
                                        <p:strVal val="hidden"/>
                                      </p:to>
                                    </p:set>
                                  </p:childTnLst>
                                </p:cTn>
                              </p:par>
                              <p:par>
                                <p:cTn id="11" presetID="10" presetClass="entr" presetSubtype="0" fill="hold" nodeType="with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250"/>
                                        <p:tgtEl>
                                          <p:spTgt spid="4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2"/>
                                        </p:tgtEl>
                                        <p:attrNameLst>
                                          <p:attrName>style.visibility</p:attrName>
                                        </p:attrNameLst>
                                      </p:cBhvr>
                                      <p:to>
                                        <p:strVal val="visible"/>
                                      </p:to>
                                    </p:set>
                                    <p:animEffect transition="in" filter="fade">
                                      <p:cBhvr>
                                        <p:cTn id="16" dur="250"/>
                                        <p:tgtEl>
                                          <p:spTgt spid="8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47"/>
                                        </p:tgtEl>
                                        <p:attrNameLst>
                                          <p:attrName>style.visibility</p:attrName>
                                        </p:attrNameLst>
                                      </p:cBhvr>
                                      <p:to>
                                        <p:strVal val="visible"/>
                                      </p:to>
                                    </p:set>
                                    <p:animEffect transition="in" filter="fade">
                                      <p:cBhvr>
                                        <p:cTn id="21" dur="250"/>
                                        <p:tgtEl>
                                          <p:spTgt spid="47"/>
                                        </p:tgtEl>
                                      </p:cBhvr>
                                    </p:animEffect>
                                  </p:childTnLst>
                                </p:cTn>
                              </p:par>
                              <p:par>
                                <p:cTn id="22" presetID="10" presetClass="entr" presetSubtype="0" fill="hold" nodeType="with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fade">
                                      <p:cBhvr>
                                        <p:cTn id="24" dur="250"/>
                                        <p:tgtEl>
                                          <p:spTgt spid="48"/>
                                        </p:tgtEl>
                                      </p:cBhvr>
                                    </p:animEffect>
                                  </p:childTnLst>
                                </p:cTn>
                              </p:par>
                              <p:par>
                                <p:cTn id="25" presetID="22" presetClass="exit" presetSubtype="1" fill="hold" grpId="0" nodeType="withEffect">
                                  <p:stCondLst>
                                    <p:cond delay="0"/>
                                  </p:stCondLst>
                                  <p:childTnLst>
                                    <p:animEffect transition="out" filter="wipe(up)">
                                      <p:cBhvr>
                                        <p:cTn id="26" dur="500"/>
                                        <p:tgtEl>
                                          <p:spTgt spid="32"/>
                                        </p:tgtEl>
                                      </p:cBhvr>
                                    </p:animEffect>
                                    <p:set>
                                      <p:cBhvr>
                                        <p:cTn id="27" dur="1" fill="hold">
                                          <p:stCondLst>
                                            <p:cond delay="499"/>
                                          </p:stCondLst>
                                        </p:cTn>
                                        <p:tgtEl>
                                          <p:spTgt spid="32"/>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3"/>
                                        </p:tgtEl>
                                        <p:attrNameLst>
                                          <p:attrName>style.visibility</p:attrName>
                                        </p:attrNameLst>
                                      </p:cBhvr>
                                      <p:to>
                                        <p:strVal val="visible"/>
                                      </p:to>
                                    </p:set>
                                    <p:animEffect transition="in" filter="fade">
                                      <p:cBhvr>
                                        <p:cTn id="32" dur="500"/>
                                        <p:tgtEl>
                                          <p:spTgt spid="43"/>
                                        </p:tgtEl>
                                      </p:cBhvr>
                                    </p:animEffect>
                                  </p:childTnLst>
                                </p:cTn>
                              </p:par>
                              <p:par>
                                <p:cTn id="33" presetID="10" presetClass="exit" presetSubtype="0" fill="hold" grpId="0" nodeType="withEffect">
                                  <p:stCondLst>
                                    <p:cond delay="0"/>
                                  </p:stCondLst>
                                  <p:childTnLst>
                                    <p:animEffect transition="out" filter="fade">
                                      <p:cBhvr>
                                        <p:cTn id="34" dur="250"/>
                                        <p:tgtEl>
                                          <p:spTgt spid="36"/>
                                        </p:tgtEl>
                                      </p:cBhvr>
                                    </p:animEffect>
                                    <p:set>
                                      <p:cBhvr>
                                        <p:cTn id="35" dur="1" fill="hold">
                                          <p:stCondLst>
                                            <p:cond delay="249"/>
                                          </p:stCondLst>
                                        </p:cTn>
                                        <p:tgtEl>
                                          <p:spTgt spid="36"/>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10" presetClass="exit" presetSubtype="0" fill="hold" grpId="0" nodeType="clickEffect">
                                  <p:stCondLst>
                                    <p:cond delay="0"/>
                                  </p:stCondLst>
                                  <p:childTnLst>
                                    <p:animEffect transition="out" filter="fade">
                                      <p:cBhvr>
                                        <p:cTn id="39" dur="250"/>
                                        <p:tgtEl>
                                          <p:spTgt spid="37"/>
                                        </p:tgtEl>
                                      </p:cBhvr>
                                    </p:animEffect>
                                    <p:set>
                                      <p:cBhvr>
                                        <p:cTn id="40" dur="1" fill="hold">
                                          <p:stCondLst>
                                            <p:cond delay="249"/>
                                          </p:stCondLst>
                                        </p:cTn>
                                        <p:tgtEl>
                                          <p:spTgt spid="37"/>
                                        </p:tgtEl>
                                        <p:attrNameLst>
                                          <p:attrName>style.visibility</p:attrName>
                                        </p:attrNameLst>
                                      </p:cBhvr>
                                      <p:to>
                                        <p:strVal val="hidden"/>
                                      </p:to>
                                    </p:set>
                                  </p:childTnLst>
                                </p:cTn>
                              </p:par>
                              <p:par>
                                <p:cTn id="41" presetID="10" presetClass="entr" presetSubtype="0" fill="hold" grpId="0" nodeType="with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fade">
                                      <p:cBhvr>
                                        <p:cTn id="43" dur="250"/>
                                        <p:tgtEl>
                                          <p:spTgt spid="38"/>
                                        </p:tgtEl>
                                      </p:cBhvr>
                                    </p:animEffect>
                                  </p:childTnLst>
                                </p:cTn>
                              </p:par>
                              <p:par>
                                <p:cTn id="44" presetID="10" presetClass="entr" presetSubtype="0" fill="hold" nodeType="withEffect">
                                  <p:stCondLst>
                                    <p:cond delay="0"/>
                                  </p:stCondLst>
                                  <p:childTnLst>
                                    <p:set>
                                      <p:cBhvr>
                                        <p:cTn id="45" dur="1" fill="hold">
                                          <p:stCondLst>
                                            <p:cond delay="0"/>
                                          </p:stCondLst>
                                        </p:cTn>
                                        <p:tgtEl>
                                          <p:spTgt spid="51"/>
                                        </p:tgtEl>
                                        <p:attrNameLst>
                                          <p:attrName>style.visibility</p:attrName>
                                        </p:attrNameLst>
                                      </p:cBhvr>
                                      <p:to>
                                        <p:strVal val="visible"/>
                                      </p:to>
                                    </p:set>
                                    <p:animEffect transition="in" filter="fade">
                                      <p:cBhvr>
                                        <p:cTn id="46" dur="250"/>
                                        <p:tgtEl>
                                          <p:spTgt spid="51"/>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56"/>
                                        </p:tgtEl>
                                        <p:attrNameLst>
                                          <p:attrName>style.visibility</p:attrName>
                                        </p:attrNameLst>
                                      </p:cBhvr>
                                      <p:to>
                                        <p:strVal val="visible"/>
                                      </p:to>
                                    </p:set>
                                    <p:animEffect transition="in" filter="fade">
                                      <p:cBhvr>
                                        <p:cTn id="49" dur="250"/>
                                        <p:tgtEl>
                                          <p:spTgt spid="56"/>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250"/>
                                        <p:tgtEl>
                                          <p:spTgt spid="43"/>
                                        </p:tgtEl>
                                      </p:cBhvr>
                                    </p:animEffect>
                                    <p:set>
                                      <p:cBhvr>
                                        <p:cTn id="54" dur="1" fill="hold">
                                          <p:stCondLst>
                                            <p:cond delay="249"/>
                                          </p:stCondLst>
                                        </p:cTn>
                                        <p:tgtEl>
                                          <p:spTgt spid="43"/>
                                        </p:tgtEl>
                                        <p:attrNameLst>
                                          <p:attrName>style.visibility</p:attrName>
                                        </p:attrNameLst>
                                      </p:cBhvr>
                                      <p:to>
                                        <p:strVal val="hidden"/>
                                      </p:to>
                                    </p:set>
                                  </p:childTnLst>
                                </p:cTn>
                              </p:par>
                              <p:par>
                                <p:cTn id="55" presetID="10" presetClass="entr" presetSubtype="0" fill="hold" grpId="0" nodeType="with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fade">
                                      <p:cBhvr>
                                        <p:cTn id="57" dur="250"/>
                                        <p:tgtEl>
                                          <p:spTgt spid="41"/>
                                        </p:tgtEl>
                                      </p:cBhvr>
                                    </p:animEffect>
                                  </p:childTnLst>
                                </p:cTn>
                              </p:par>
                              <p:par>
                                <p:cTn id="58" presetID="10" presetClass="exit" presetSubtype="0" fill="hold" grpId="1" nodeType="withEffect">
                                  <p:stCondLst>
                                    <p:cond delay="0"/>
                                  </p:stCondLst>
                                  <p:childTnLst>
                                    <p:animEffect transition="out" filter="fade">
                                      <p:cBhvr>
                                        <p:cTn id="59" dur="250"/>
                                        <p:tgtEl>
                                          <p:spTgt spid="56"/>
                                        </p:tgtEl>
                                      </p:cBhvr>
                                    </p:animEffect>
                                    <p:set>
                                      <p:cBhvr>
                                        <p:cTn id="60" dur="1" fill="hold">
                                          <p:stCondLst>
                                            <p:cond delay="249"/>
                                          </p:stCondLst>
                                        </p:cTn>
                                        <p:tgtEl>
                                          <p:spTgt spid="56"/>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22" presetClass="entr" presetSubtype="4" fill="hold" grpId="1" nodeType="click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wipe(down)">
                                      <p:cBhvr>
                                        <p:cTn id="65" dur="500"/>
                                        <p:tgtEl>
                                          <p:spTgt spid="32"/>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xit" presetSubtype="0" fill="hold" grpId="1" nodeType="clickEffect">
                                  <p:stCondLst>
                                    <p:cond delay="0"/>
                                  </p:stCondLst>
                                  <p:childTnLst>
                                    <p:animEffect transition="out" filter="fade">
                                      <p:cBhvr>
                                        <p:cTn id="69" dur="250"/>
                                        <p:tgtEl>
                                          <p:spTgt spid="82"/>
                                        </p:tgtEl>
                                      </p:cBhvr>
                                    </p:animEffect>
                                    <p:set>
                                      <p:cBhvr>
                                        <p:cTn id="70" dur="1" fill="hold">
                                          <p:stCondLst>
                                            <p:cond delay="249"/>
                                          </p:stCondLst>
                                        </p:cTn>
                                        <p:tgtEl>
                                          <p:spTgt spid="82"/>
                                        </p:tgtEl>
                                        <p:attrNameLst>
                                          <p:attrName>style.visibility</p:attrName>
                                        </p:attrNameLst>
                                      </p:cBhvr>
                                      <p:to>
                                        <p:strVal val="hidden"/>
                                      </p:to>
                                    </p:set>
                                  </p:childTnLst>
                                </p:cTn>
                              </p:par>
                              <p:par>
                                <p:cTn id="71" presetID="10" presetClass="entr" presetSubtype="0" fill="hold" grpId="0" nodeType="withEffect">
                                  <p:stCondLst>
                                    <p:cond delay="0"/>
                                  </p:stCondLst>
                                  <p:childTnLst>
                                    <p:set>
                                      <p:cBhvr>
                                        <p:cTn id="72" dur="1" fill="hold">
                                          <p:stCondLst>
                                            <p:cond delay="0"/>
                                          </p:stCondLst>
                                        </p:cTn>
                                        <p:tgtEl>
                                          <p:spTgt spid="83"/>
                                        </p:tgtEl>
                                        <p:attrNameLst>
                                          <p:attrName>style.visibility</p:attrName>
                                        </p:attrNameLst>
                                      </p:cBhvr>
                                      <p:to>
                                        <p:strVal val="visible"/>
                                      </p:to>
                                    </p:set>
                                    <p:animEffect transition="in" filter="fade">
                                      <p:cBhvr>
                                        <p:cTn id="73" dur="250"/>
                                        <p:tgtEl>
                                          <p:spTgt spid="83"/>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xit" presetSubtype="0" fill="hold" grpId="1" nodeType="clickEffect">
                                  <p:stCondLst>
                                    <p:cond delay="0"/>
                                  </p:stCondLst>
                                  <p:childTnLst>
                                    <p:animEffect transition="out" filter="fade">
                                      <p:cBhvr>
                                        <p:cTn id="77" dur="250"/>
                                        <p:tgtEl>
                                          <p:spTgt spid="39"/>
                                        </p:tgtEl>
                                      </p:cBhvr>
                                    </p:animEffect>
                                    <p:set>
                                      <p:cBhvr>
                                        <p:cTn id="78" dur="1" fill="hold">
                                          <p:stCondLst>
                                            <p:cond delay="249"/>
                                          </p:stCondLst>
                                        </p:cTn>
                                        <p:tgtEl>
                                          <p:spTgt spid="39"/>
                                        </p:tgtEl>
                                        <p:attrNameLst>
                                          <p:attrName>style.visibility</p:attrName>
                                        </p:attrNameLst>
                                      </p:cBhvr>
                                      <p:to>
                                        <p:strVal val="hidden"/>
                                      </p:to>
                                    </p:set>
                                  </p:childTnLst>
                                </p:cTn>
                              </p:par>
                              <p:par>
                                <p:cTn id="79" presetID="10" presetClass="exit" presetSubtype="0" fill="hold" nodeType="withEffect">
                                  <p:stCondLst>
                                    <p:cond delay="0"/>
                                  </p:stCondLst>
                                  <p:childTnLst>
                                    <p:animEffect transition="out" filter="fade">
                                      <p:cBhvr>
                                        <p:cTn id="80" dur="250"/>
                                        <p:tgtEl>
                                          <p:spTgt spid="45"/>
                                        </p:tgtEl>
                                      </p:cBhvr>
                                    </p:animEffect>
                                    <p:set>
                                      <p:cBhvr>
                                        <p:cTn id="81" dur="1" fill="hold">
                                          <p:stCondLst>
                                            <p:cond delay="249"/>
                                          </p:stCondLst>
                                        </p:cTn>
                                        <p:tgtEl>
                                          <p:spTgt spid="45"/>
                                        </p:tgtEl>
                                        <p:attrNameLst>
                                          <p:attrName>style.visibility</p:attrName>
                                        </p:attrNameLst>
                                      </p:cBhvr>
                                      <p:to>
                                        <p:strVal val="hidden"/>
                                      </p:to>
                                    </p:set>
                                  </p:childTnLst>
                                </p:cTn>
                              </p:par>
                              <p:par>
                                <p:cTn id="82" presetID="10" presetClass="entr" presetSubtype="0" fill="hold" grpId="0" nodeType="withEffect">
                                  <p:stCondLst>
                                    <p:cond delay="0"/>
                                  </p:stCondLst>
                                  <p:childTnLst>
                                    <p:set>
                                      <p:cBhvr>
                                        <p:cTn id="83" dur="1" fill="hold">
                                          <p:stCondLst>
                                            <p:cond delay="0"/>
                                          </p:stCondLst>
                                        </p:cTn>
                                        <p:tgtEl>
                                          <p:spTgt spid="78"/>
                                        </p:tgtEl>
                                        <p:attrNameLst>
                                          <p:attrName>style.visibility</p:attrName>
                                        </p:attrNameLst>
                                      </p:cBhvr>
                                      <p:to>
                                        <p:strVal val="visible"/>
                                      </p:to>
                                    </p:set>
                                    <p:animEffect transition="in" filter="fade">
                                      <p:cBhvr>
                                        <p:cTn id="84" dur="250"/>
                                        <p:tgtEl>
                                          <p:spTgt spid="78"/>
                                        </p:tgtEl>
                                      </p:cBhvr>
                                    </p:animEffect>
                                  </p:childTnLst>
                                </p:cTn>
                              </p:par>
                              <p:par>
                                <p:cTn id="85" presetID="10" presetClass="exit" presetSubtype="0" fill="hold" grpId="0" nodeType="withEffect">
                                  <p:stCondLst>
                                    <p:cond delay="0"/>
                                  </p:stCondLst>
                                  <p:childTnLst>
                                    <p:animEffect transition="out" filter="fade">
                                      <p:cBhvr>
                                        <p:cTn id="86" dur="250"/>
                                        <p:tgtEl>
                                          <p:spTgt spid="77"/>
                                        </p:tgtEl>
                                      </p:cBhvr>
                                    </p:animEffect>
                                    <p:set>
                                      <p:cBhvr>
                                        <p:cTn id="87" dur="1" fill="hold">
                                          <p:stCondLst>
                                            <p:cond delay="249"/>
                                          </p:stCondLst>
                                        </p:cTn>
                                        <p:tgtEl>
                                          <p:spTgt spid="77"/>
                                        </p:tgtEl>
                                        <p:attrNameLst>
                                          <p:attrName>style.visibility</p:attrName>
                                        </p:attrNameLst>
                                      </p:cBhvr>
                                      <p:to>
                                        <p:strVal val="hidden"/>
                                      </p:to>
                                    </p:set>
                                  </p:childTnLst>
                                </p:cTn>
                              </p:par>
                              <p:par>
                                <p:cTn id="88" presetID="10" presetClass="entr" presetSubtype="0" fill="hold" grpId="1" nodeType="withEffect">
                                  <p:stCondLst>
                                    <p:cond delay="0"/>
                                  </p:stCondLst>
                                  <p:childTnLst>
                                    <p:set>
                                      <p:cBhvr>
                                        <p:cTn id="89" dur="1" fill="hold">
                                          <p:stCondLst>
                                            <p:cond delay="0"/>
                                          </p:stCondLst>
                                        </p:cTn>
                                        <p:tgtEl>
                                          <p:spTgt spid="3"/>
                                        </p:tgtEl>
                                        <p:attrNameLst>
                                          <p:attrName>style.visibility</p:attrName>
                                        </p:attrNameLst>
                                      </p:cBhvr>
                                      <p:to>
                                        <p:strVal val="visible"/>
                                      </p:to>
                                    </p:set>
                                    <p:animEffect transition="in" filter="fade">
                                      <p:cBhvr>
                                        <p:cTn id="90" dur="250"/>
                                        <p:tgtEl>
                                          <p:spTgt spid="3"/>
                                        </p:tgtEl>
                                      </p:cBhvr>
                                    </p:animEffect>
                                  </p:childTnLst>
                                </p:cTn>
                              </p:par>
                              <p:par>
                                <p:cTn id="91" presetID="10" presetClass="entr" presetSubtype="0" fill="hold" nodeType="withEffect">
                                  <p:stCondLst>
                                    <p:cond delay="0"/>
                                  </p:stCondLst>
                                  <p:childTnLst>
                                    <p:set>
                                      <p:cBhvr>
                                        <p:cTn id="92" dur="1" fill="hold">
                                          <p:stCondLst>
                                            <p:cond delay="0"/>
                                          </p:stCondLst>
                                        </p:cTn>
                                        <p:tgtEl>
                                          <p:spTgt spid="79"/>
                                        </p:tgtEl>
                                        <p:attrNameLst>
                                          <p:attrName>style.visibility</p:attrName>
                                        </p:attrNameLst>
                                      </p:cBhvr>
                                      <p:to>
                                        <p:strVal val="visible"/>
                                      </p:to>
                                    </p:set>
                                    <p:animEffect transition="in" filter="fade">
                                      <p:cBhvr>
                                        <p:cTn id="93" dur="250"/>
                                        <p:tgtEl>
                                          <p:spTgt spid="79"/>
                                        </p:tgtEl>
                                      </p:cBhvr>
                                    </p:animEffect>
                                  </p:childTnLst>
                                </p:cTn>
                              </p:par>
                              <p:par>
                                <p:cTn id="94" presetID="10" presetClass="exit" presetSubtype="0" fill="hold" nodeType="withEffect">
                                  <p:stCondLst>
                                    <p:cond delay="0"/>
                                  </p:stCondLst>
                                  <p:childTnLst>
                                    <p:animEffect transition="out" filter="fade">
                                      <p:cBhvr>
                                        <p:cTn id="95" dur="250"/>
                                        <p:tgtEl>
                                          <p:spTgt spid="47"/>
                                        </p:tgtEl>
                                      </p:cBhvr>
                                    </p:animEffect>
                                    <p:set>
                                      <p:cBhvr>
                                        <p:cTn id="96" dur="1" fill="hold">
                                          <p:stCondLst>
                                            <p:cond delay="249"/>
                                          </p:stCondLst>
                                        </p:cTn>
                                        <p:tgtEl>
                                          <p:spTgt spid="47"/>
                                        </p:tgtEl>
                                        <p:attrNameLst>
                                          <p:attrName>style.visibility</p:attrName>
                                        </p:attrNameLst>
                                      </p:cBhvr>
                                      <p:to>
                                        <p:strVal val="hidden"/>
                                      </p:to>
                                    </p:set>
                                  </p:childTnLst>
                                </p:cTn>
                              </p:par>
                              <p:par>
                                <p:cTn id="97" presetID="10" presetClass="exit" presetSubtype="0" fill="hold" nodeType="withEffect">
                                  <p:stCondLst>
                                    <p:cond delay="0"/>
                                  </p:stCondLst>
                                  <p:childTnLst>
                                    <p:animEffect transition="out" filter="fade">
                                      <p:cBhvr>
                                        <p:cTn id="98" dur="250"/>
                                        <p:tgtEl>
                                          <p:spTgt spid="48"/>
                                        </p:tgtEl>
                                      </p:cBhvr>
                                    </p:animEffect>
                                    <p:set>
                                      <p:cBhvr>
                                        <p:cTn id="99" dur="1" fill="hold">
                                          <p:stCondLst>
                                            <p:cond delay="249"/>
                                          </p:stCondLst>
                                        </p:cTn>
                                        <p:tgtEl>
                                          <p:spTgt spid="48"/>
                                        </p:tgtEl>
                                        <p:attrNameLst>
                                          <p:attrName>style.visibility</p:attrName>
                                        </p:attrNameLst>
                                      </p:cBhvr>
                                      <p:to>
                                        <p:strVal val="hidden"/>
                                      </p:to>
                                    </p:set>
                                  </p:childTnLst>
                                </p:cTn>
                              </p:par>
                            </p:childTnLst>
                          </p:cTn>
                        </p:par>
                      </p:childTnLst>
                    </p:cTn>
                  </p:par>
                  <p:par>
                    <p:cTn id="100" fill="hold">
                      <p:stCondLst>
                        <p:cond delay="indefinite"/>
                      </p:stCondLst>
                      <p:childTnLst>
                        <p:par>
                          <p:cTn id="101" fill="hold">
                            <p:stCondLst>
                              <p:cond delay="0"/>
                            </p:stCondLst>
                            <p:childTnLst>
                              <p:par>
                                <p:cTn id="102" presetID="10" presetClass="entr" presetSubtype="0" fill="hold" nodeType="clickEffect">
                                  <p:stCondLst>
                                    <p:cond delay="0"/>
                                  </p:stCondLst>
                                  <p:childTnLst>
                                    <p:set>
                                      <p:cBhvr>
                                        <p:cTn id="103" dur="1" fill="hold">
                                          <p:stCondLst>
                                            <p:cond delay="0"/>
                                          </p:stCondLst>
                                        </p:cTn>
                                        <p:tgtEl>
                                          <p:spTgt spid="80"/>
                                        </p:tgtEl>
                                        <p:attrNameLst>
                                          <p:attrName>style.visibility</p:attrName>
                                        </p:attrNameLst>
                                      </p:cBhvr>
                                      <p:to>
                                        <p:strVal val="visible"/>
                                      </p:to>
                                    </p:set>
                                    <p:animEffect transition="in" filter="fade">
                                      <p:cBhvr>
                                        <p:cTn id="104" dur="250"/>
                                        <p:tgtEl>
                                          <p:spTgt spid="80"/>
                                        </p:tgtEl>
                                      </p:cBhvr>
                                    </p:animEffect>
                                  </p:childTnLst>
                                </p:cTn>
                              </p:par>
                              <p:par>
                                <p:cTn id="105" presetID="10" presetClass="entr" presetSubtype="0" fill="hold" nodeType="withEffect">
                                  <p:stCondLst>
                                    <p:cond delay="0"/>
                                  </p:stCondLst>
                                  <p:childTnLst>
                                    <p:set>
                                      <p:cBhvr>
                                        <p:cTn id="106" dur="1" fill="hold">
                                          <p:stCondLst>
                                            <p:cond delay="0"/>
                                          </p:stCondLst>
                                        </p:cTn>
                                        <p:tgtEl>
                                          <p:spTgt spid="81"/>
                                        </p:tgtEl>
                                        <p:attrNameLst>
                                          <p:attrName>style.visibility</p:attrName>
                                        </p:attrNameLst>
                                      </p:cBhvr>
                                      <p:to>
                                        <p:strVal val="visible"/>
                                      </p:to>
                                    </p:set>
                                    <p:animEffect transition="in" filter="fade">
                                      <p:cBhvr>
                                        <p:cTn id="107" dur="250"/>
                                        <p:tgtEl>
                                          <p:spTgt spid="81"/>
                                        </p:tgtEl>
                                      </p:cBhvr>
                                    </p:animEffect>
                                  </p:childTnLst>
                                </p:cTn>
                              </p:par>
                            </p:childTnLst>
                          </p:cTn>
                        </p:par>
                      </p:childTnLst>
                    </p:cTn>
                  </p:par>
                  <p:par>
                    <p:cTn id="108" fill="hold">
                      <p:stCondLst>
                        <p:cond delay="indefinite"/>
                      </p:stCondLst>
                      <p:childTnLst>
                        <p:par>
                          <p:cTn id="109" fill="hold">
                            <p:stCondLst>
                              <p:cond delay="0"/>
                            </p:stCondLst>
                            <p:childTnLst>
                              <p:par>
                                <p:cTn id="110" presetID="22" presetClass="entr" presetSubtype="4" fill="hold" grpId="0" nodeType="clickEffect">
                                  <p:stCondLst>
                                    <p:cond delay="0"/>
                                  </p:stCondLst>
                                  <p:childTnLst>
                                    <p:set>
                                      <p:cBhvr>
                                        <p:cTn id="111" dur="1" fill="hold">
                                          <p:stCondLst>
                                            <p:cond delay="0"/>
                                          </p:stCondLst>
                                        </p:cTn>
                                        <p:tgtEl>
                                          <p:spTgt spid="52"/>
                                        </p:tgtEl>
                                        <p:attrNameLst>
                                          <p:attrName>style.visibility</p:attrName>
                                        </p:attrNameLst>
                                      </p:cBhvr>
                                      <p:to>
                                        <p:strVal val="visible"/>
                                      </p:to>
                                    </p:set>
                                    <p:animEffect transition="in" filter="wipe(down)">
                                      <p:cBhvr>
                                        <p:cTn id="112" dur="250"/>
                                        <p:tgtEl>
                                          <p:spTgt spid="52"/>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nodeType="clickEffect">
                                  <p:stCondLst>
                                    <p:cond delay="0"/>
                                  </p:stCondLst>
                                  <p:childTnLst>
                                    <p:set>
                                      <p:cBhvr>
                                        <p:cTn id="116" dur="1" fill="hold">
                                          <p:stCondLst>
                                            <p:cond delay="0"/>
                                          </p:stCondLst>
                                        </p:cTn>
                                        <p:tgtEl>
                                          <p:spTgt spid="24"/>
                                        </p:tgtEl>
                                        <p:attrNameLst>
                                          <p:attrName>style.visibility</p:attrName>
                                        </p:attrNameLst>
                                      </p:cBhvr>
                                      <p:to>
                                        <p:strVal val="visible"/>
                                      </p:to>
                                    </p:set>
                                    <p:animEffect transition="in" filter="fade">
                                      <p:cBhvr>
                                        <p:cTn id="117" dur="2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3" grpId="1"/>
      <p:bldP spid="32" grpId="0" animBg="1"/>
      <p:bldP spid="32" grpId="1" animBg="1"/>
      <p:bldP spid="3" grpId="0"/>
      <p:bldP spid="3" grpId="1"/>
      <p:bldP spid="36" grpId="0"/>
      <p:bldP spid="37" grpId="0"/>
      <p:bldP spid="38" grpId="0"/>
      <p:bldP spid="39" grpId="0"/>
      <p:bldP spid="39" grpId="1"/>
      <p:bldP spid="41" grpId="0"/>
      <p:bldP spid="56" grpId="0"/>
      <p:bldP spid="56" grpId="1"/>
      <p:bldP spid="52" grpId="0" animBg="1"/>
      <p:bldP spid="77" grpId="0"/>
      <p:bldP spid="78" grpId="0"/>
      <p:bldP spid="82" grpId="0"/>
      <p:bldP spid="82" grpId="1"/>
      <p:bldP spid="8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cs typeface="Garamond"/>
              </a:rPr>
              <a:t>RowClone</a:t>
            </a:r>
            <a:r>
              <a:rPr lang="en-US" dirty="0">
                <a:cs typeface="Garamond"/>
              </a:rPr>
              <a:t>: Latency and Energy Savings</a:t>
            </a:r>
          </a:p>
        </p:txBody>
      </p:sp>
      <p:graphicFrame>
        <p:nvGraphicFramePr>
          <p:cNvPr id="4" name="Chart 3"/>
          <p:cNvGraphicFramePr/>
          <p:nvPr>
            <p:extLst>
              <p:ext uri="{D42A27DB-BD31-4B8C-83A1-F6EECF244321}">
                <p14:modId xmlns:p14="http://schemas.microsoft.com/office/powerpoint/2010/main" val="115110005"/>
              </p:ext>
            </p:extLst>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1" name="Rectangle 10"/>
          <p:cNvSpPr/>
          <p:nvPr/>
        </p:nvSpPr>
        <p:spPr>
          <a:xfrm>
            <a:off x="0" y="6180892"/>
            <a:ext cx="9143999" cy="67710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mj-lt"/>
                <a:ea typeface="+mn-ea"/>
                <a:cs typeface="+mn-cs"/>
              </a:rPr>
              <a:t>Seshadri et al., “</a:t>
            </a:r>
            <a:r>
              <a:rPr kumimoji="0" lang="en-US" altLang="ja-JP" sz="1900" b="0" i="0" u="none" strike="noStrike" kern="1200" cap="none" spc="0" normalizeH="0" baseline="0" noProof="0" dirty="0">
                <a:ln>
                  <a:noFill/>
                </a:ln>
                <a:solidFill>
                  <a:srgbClr val="0000FF"/>
                </a:solidFill>
                <a:effectLst/>
                <a:uLnTx/>
                <a:uFillTx/>
                <a:latin typeface="+mj-lt"/>
                <a:ea typeface="ＭＳ Ｐゴシック" panose="020B0600070205080204" pitchFamily="34" charset="-128"/>
                <a:cs typeface="+mn-cs"/>
              </a:rPr>
              <a:t>RowClone: Fast and Efficient </a:t>
            </a:r>
            <a:br>
              <a:rPr kumimoji="0" lang="en-US" altLang="ja-JP" sz="1900" b="0" i="0" u="none" strike="noStrike" kern="1200" cap="none" spc="0" normalizeH="0" baseline="0" noProof="0" dirty="0">
                <a:ln>
                  <a:noFill/>
                </a:ln>
                <a:solidFill>
                  <a:srgbClr val="0000FF"/>
                </a:solidFill>
                <a:effectLst/>
                <a:uLnTx/>
                <a:uFillTx/>
                <a:latin typeface="+mj-lt"/>
                <a:ea typeface="ＭＳ Ｐゴシック" panose="020B0600070205080204" pitchFamily="34" charset="-128"/>
                <a:cs typeface="+mn-cs"/>
              </a:rPr>
            </a:br>
            <a:r>
              <a:rPr kumimoji="0" lang="en-US" altLang="ja-JP" sz="1900" b="0" i="0" u="none" strike="noStrike" kern="1200" cap="none" spc="0" normalizeH="0" baseline="0" noProof="0" dirty="0">
                <a:ln>
                  <a:noFill/>
                </a:ln>
                <a:solidFill>
                  <a:srgbClr val="0000FF"/>
                </a:solidFill>
                <a:effectLst/>
                <a:uLnTx/>
                <a:uFillTx/>
                <a:latin typeface="+mj-lt"/>
                <a:ea typeface="ＭＳ Ｐゴシック" panose="020B0600070205080204" pitchFamily="34" charset="-128"/>
                <a:cs typeface="+mn-cs"/>
              </a:rPr>
              <a:t>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mj-lt"/>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mj-lt"/>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mj-lt"/>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mj-lt"/>
              <a:ea typeface="+mn-ea"/>
              <a:cs typeface="+mn-cs"/>
            </a:endParaRPr>
          </a:p>
        </p:txBody>
      </p:sp>
    </p:spTree>
    <p:extLst>
      <p:ext uri="{BB962C8B-B14F-4D97-AF65-F5344CB8AC3E}">
        <p14:creationId xmlns:p14="http://schemas.microsoft.com/office/powerpoint/2010/main" val="12949360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0" y="847023"/>
            <a:ext cx="9144000" cy="5318281"/>
          </a:xfrm>
        </p:spPr>
        <p:txBody>
          <a:bodyPr/>
          <a:lstStyle/>
          <a:p>
            <a:r>
              <a:rPr lang="en-US" sz="1800" dirty="0">
                <a:latin typeface="+mj-lt"/>
              </a:rPr>
              <a:t>Vivek Seshadri, Yoongu Kim, Chris Fallin, Donghyuk Lee, </a:t>
            </a:r>
            <a:r>
              <a:rPr lang="en-US" sz="1800" dirty="0" err="1">
                <a:latin typeface="+mj-lt"/>
              </a:rPr>
              <a:t>Rachata</a:t>
            </a:r>
            <a:r>
              <a:rPr lang="en-US" sz="1800" dirty="0">
                <a:latin typeface="+mj-lt"/>
              </a:rPr>
              <a:t> </a:t>
            </a:r>
            <a:r>
              <a:rPr lang="en-US" sz="1800" dirty="0" err="1">
                <a:latin typeface="+mj-lt"/>
              </a:rPr>
              <a:t>Ausavarungnirun</a:t>
            </a:r>
            <a:r>
              <a:rPr lang="en-US" sz="1800" dirty="0">
                <a:latin typeface="+mj-lt"/>
              </a:rPr>
              <a:t>, </a:t>
            </a:r>
            <a:br>
              <a:rPr lang="en-US" sz="1800" dirty="0">
                <a:latin typeface="+mj-lt"/>
              </a:rPr>
            </a:br>
            <a:r>
              <a:rPr lang="en-US" sz="1800" dirty="0">
                <a:latin typeface="+mj-lt"/>
              </a:rPr>
              <a:t>Gennady </a:t>
            </a:r>
            <a:r>
              <a:rPr lang="en-US" sz="1800" dirty="0" err="1">
                <a:latin typeface="+mj-lt"/>
              </a:rPr>
              <a:t>Pekhimenko</a:t>
            </a:r>
            <a:r>
              <a:rPr lang="en-US" sz="1800" dirty="0">
                <a:latin typeface="+mj-lt"/>
              </a:rPr>
              <a:t>, Yixin Luo, Onur Mutlu, Michael A. Kozuch, </a:t>
            </a:r>
            <a:br>
              <a:rPr lang="en-US" sz="1800" dirty="0">
                <a:latin typeface="+mj-lt"/>
              </a:rPr>
            </a:br>
            <a:r>
              <a:rPr lang="en-US" sz="1800" dirty="0">
                <a:latin typeface="+mj-lt"/>
              </a:rPr>
              <a:t>Phillip B. Gibbons, and Todd C. Mowry,</a:t>
            </a:r>
            <a:br>
              <a:rPr lang="en-US" sz="1800" dirty="0">
                <a:latin typeface="+mj-lt"/>
              </a:rPr>
            </a:br>
            <a:r>
              <a:rPr lang="en-US" sz="1800" b="1" dirty="0">
                <a:solidFill>
                  <a:srgbClr val="0432FF"/>
                </a:solidFill>
                <a:latin typeface="+mj-lt"/>
                <a:hlinkClick r:id="rId2">
                  <a:extLst>
                    <a:ext uri="{A12FA001-AC4F-418D-AE19-62706E023703}">
                      <ahyp:hlinkClr xmlns:ahyp="http://schemas.microsoft.com/office/drawing/2018/hyperlinkcolor" val="tx"/>
                    </a:ext>
                  </a:extLst>
                </a:hlinkClick>
              </a:rPr>
              <a:t>"RowClone: Fast and Energy-Efficient In-DRAM Bulk Data Copy and Initialization"</a:t>
            </a:r>
            <a:br>
              <a:rPr lang="en-US" sz="1800" dirty="0">
                <a:solidFill>
                  <a:srgbClr val="0432FF"/>
                </a:solidFill>
                <a:latin typeface="+mj-lt"/>
              </a:rPr>
            </a:br>
            <a:r>
              <a:rPr lang="en-US" sz="1800" i="1" dirty="0">
                <a:latin typeface="+mj-lt"/>
              </a:rPr>
              <a:t>Proceedings of the </a:t>
            </a:r>
            <a:r>
              <a:rPr lang="en-US" sz="1800" i="1" dirty="0">
                <a:latin typeface="+mj-lt"/>
                <a:hlinkClick r:id="rId3"/>
              </a:rPr>
              <a:t>46th International Symposium on Microarchitecture</a:t>
            </a:r>
            <a:r>
              <a:rPr lang="en-US" sz="1800" i="1" dirty="0">
                <a:latin typeface="+mj-lt"/>
              </a:rPr>
              <a:t> (</a:t>
            </a:r>
            <a:r>
              <a:rPr lang="en-US" sz="1800" b="1" i="1" dirty="0">
                <a:latin typeface="+mj-lt"/>
              </a:rPr>
              <a:t>MICRO</a:t>
            </a:r>
            <a:r>
              <a:rPr lang="en-US" sz="1800" i="1" dirty="0">
                <a:latin typeface="+mj-lt"/>
              </a:rPr>
              <a:t>)</a:t>
            </a:r>
            <a:r>
              <a:rPr lang="en-US" sz="1800" dirty="0">
                <a:latin typeface="+mj-lt"/>
              </a:rPr>
              <a:t>, </a:t>
            </a:r>
            <a:br>
              <a:rPr lang="en-US" sz="1800" dirty="0">
                <a:latin typeface="+mj-lt"/>
              </a:rPr>
            </a:br>
            <a:r>
              <a:rPr lang="en-US" sz="1800" dirty="0">
                <a:latin typeface="+mj-lt"/>
              </a:rPr>
              <a:t>Davis, CA, December 2013. </a:t>
            </a:r>
            <a:br>
              <a:rPr lang="en-US" sz="1800" dirty="0">
                <a:latin typeface="+mj-lt"/>
              </a:rPr>
            </a:br>
            <a:r>
              <a:rPr lang="en-US" sz="1800" dirty="0">
                <a:latin typeface="+mj-lt"/>
              </a:rPr>
              <a:t>[</a:t>
            </a:r>
            <a:r>
              <a:rPr lang="en-US" sz="1800" dirty="0">
                <a:latin typeface="+mj-lt"/>
                <a:hlinkClick r:id="rId4"/>
              </a:rPr>
              <a:t>Slides (pptx)</a:t>
            </a:r>
            <a:r>
              <a:rPr lang="en-US" sz="1800" dirty="0">
                <a:latin typeface="+mj-lt"/>
              </a:rPr>
              <a:t> </a:t>
            </a:r>
            <a:r>
              <a:rPr lang="en-US" sz="1800" dirty="0">
                <a:latin typeface="+mj-lt"/>
                <a:hlinkClick r:id="rId5"/>
              </a:rPr>
              <a:t>(pdf)</a:t>
            </a:r>
            <a:r>
              <a:rPr lang="en-US" sz="1800" dirty="0">
                <a:latin typeface="+mj-lt"/>
              </a:rPr>
              <a:t>] [</a:t>
            </a:r>
            <a:r>
              <a:rPr lang="en-US" sz="1800" dirty="0">
                <a:latin typeface="+mj-lt"/>
                <a:hlinkClick r:id="rId6"/>
              </a:rPr>
              <a:t>Lightning Session Slides (pptx)</a:t>
            </a:r>
            <a:r>
              <a:rPr lang="en-US" sz="1800" dirty="0">
                <a:latin typeface="+mj-lt"/>
              </a:rPr>
              <a:t> </a:t>
            </a:r>
            <a:r>
              <a:rPr lang="en-US" sz="1800" dirty="0">
                <a:latin typeface="+mj-lt"/>
                <a:hlinkClick r:id="rId7"/>
              </a:rPr>
              <a:t>(pdf)</a:t>
            </a:r>
            <a:r>
              <a:rPr lang="en-US" sz="1800" dirty="0">
                <a:latin typeface="+mj-lt"/>
              </a:rPr>
              <a:t>] [</a:t>
            </a:r>
            <a:r>
              <a:rPr lang="en-US" sz="1800" dirty="0">
                <a:latin typeface="+mj-lt"/>
                <a:hlinkClick r:id="rId8"/>
              </a:rPr>
              <a:t>Poster (pptx)</a:t>
            </a:r>
            <a:r>
              <a:rPr lang="en-US" sz="1800" dirty="0">
                <a:latin typeface="+mj-lt"/>
              </a:rPr>
              <a:t> </a:t>
            </a:r>
            <a:r>
              <a:rPr lang="en-US" sz="1800" dirty="0">
                <a:latin typeface="+mj-lt"/>
                <a:hlinkClick r:id="rId9"/>
              </a:rPr>
              <a:t>(pdf)</a:t>
            </a:r>
            <a:r>
              <a:rPr lang="en-US" sz="1800" dirty="0">
                <a:latin typeface="+mj-lt"/>
              </a:rPr>
              <a:t>] </a:t>
            </a:r>
          </a:p>
          <a:p>
            <a:endParaRPr lang="en-US" sz="2000" dirty="0">
              <a:latin typeface="+mj-lt"/>
            </a:endParaRPr>
          </a:p>
        </p:txBody>
      </p:sp>
      <p:pic>
        <p:nvPicPr>
          <p:cNvPr id="6" name="Picture 5"/>
          <p:cNvPicPr>
            <a:picLocks noChangeAspect="1"/>
          </p:cNvPicPr>
          <p:nvPr/>
        </p:nvPicPr>
        <p:blipFill>
          <a:blip r:embed="rId10"/>
          <a:stretch>
            <a:fillRect/>
          </a:stretch>
        </p:blipFill>
        <p:spPr>
          <a:xfrm>
            <a:off x="0" y="2919210"/>
            <a:ext cx="9144000" cy="3322567"/>
          </a:xfrm>
          <a:prstGeom prst="rect">
            <a:avLst/>
          </a:prstGeom>
        </p:spPr>
      </p:pic>
    </p:spTree>
    <p:extLst>
      <p:ext uri="{BB962C8B-B14F-4D97-AF65-F5344CB8AC3E}">
        <p14:creationId xmlns:p14="http://schemas.microsoft.com/office/powerpoint/2010/main" val="24590531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Rectangle 135"/>
          <p:cNvSpPr/>
          <p:nvPr/>
        </p:nvSpPr>
        <p:spPr>
          <a:xfrm>
            <a:off x="4114800" y="1676400"/>
            <a:ext cx="4572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bg1">
                  <a:lumMod val="85000"/>
                </a:schemeClr>
              </a:solidFill>
              <a:effectLst>
                <a:outerShdw blurRad="38100" dist="38100" dir="2700000" algn="tl">
                  <a:srgbClr val="000000">
                    <a:alpha val="43137"/>
                  </a:srgbClr>
                </a:outerShdw>
              </a:effectLst>
              <a:latin typeface="+mj-lt"/>
            </a:endParaRPr>
          </a:p>
        </p:txBody>
      </p:sp>
      <p:sp>
        <p:nvSpPr>
          <p:cNvPr id="43" name="TextBox 42"/>
          <p:cNvSpPr txBox="1"/>
          <p:nvPr/>
        </p:nvSpPr>
        <p:spPr>
          <a:xfrm>
            <a:off x="6314614" y="1143000"/>
            <a:ext cx="1584088" cy="523220"/>
          </a:xfrm>
          <a:prstGeom prst="rect">
            <a:avLst/>
          </a:prstGeom>
          <a:noFill/>
        </p:spPr>
        <p:txBody>
          <a:bodyPr wrap="none" rtlCol="0">
            <a:spAutoFit/>
          </a:bodyPr>
          <a:lstStyle/>
          <a:p>
            <a:pPr algn="ctr"/>
            <a:r>
              <a:rPr lang="en-US" sz="2800" b="1" dirty="0">
                <a:solidFill>
                  <a:schemeClr val="tx1">
                    <a:lumMod val="75000"/>
                    <a:lumOff val="25000"/>
                  </a:schemeClr>
                </a:solidFill>
                <a:latin typeface="+mj-lt"/>
              </a:rPr>
              <a:t>½ V</a:t>
            </a:r>
            <a:r>
              <a:rPr lang="en-US" sz="2800" b="1" baseline="-25000" dirty="0">
                <a:solidFill>
                  <a:schemeClr val="tx1">
                    <a:lumMod val="75000"/>
                    <a:lumOff val="25000"/>
                  </a:schemeClr>
                </a:solidFill>
                <a:latin typeface="+mj-lt"/>
              </a:rPr>
              <a:t>DD </a:t>
            </a:r>
            <a:r>
              <a:rPr lang="en-US" sz="2800" b="1" dirty="0">
                <a:solidFill>
                  <a:srgbClr val="C00000"/>
                </a:solidFill>
                <a:latin typeface="+mj-lt"/>
              </a:rPr>
              <a:t>+ </a:t>
            </a:r>
            <a:r>
              <a:rPr lang="el-GR" sz="2800" b="1" dirty="0">
                <a:solidFill>
                  <a:srgbClr val="C00000"/>
                </a:solidFill>
                <a:latin typeface="+mj-lt"/>
              </a:rPr>
              <a:t>δ</a:t>
            </a:r>
            <a:endParaRPr lang="en-US" sz="2800" b="1" dirty="0">
              <a:solidFill>
                <a:srgbClr val="C00000"/>
              </a:solidFill>
              <a:latin typeface="+mj-lt"/>
            </a:endParaRPr>
          </a:p>
        </p:txBody>
      </p:sp>
      <p:sp>
        <p:nvSpPr>
          <p:cNvPr id="2" name="Title 1"/>
          <p:cNvSpPr>
            <a:spLocks noGrp="1"/>
          </p:cNvSpPr>
          <p:nvPr>
            <p:ph type="title"/>
          </p:nvPr>
        </p:nvSpPr>
        <p:spPr/>
        <p:txBody>
          <a:bodyPr/>
          <a:lstStyle/>
          <a:p>
            <a:r>
              <a:rPr lang="en-US" sz="4000" dirty="0"/>
              <a:t>Triple-Row Activation: Majority Function</a:t>
            </a:r>
          </a:p>
        </p:txBody>
      </p:sp>
      <p:sp>
        <p:nvSpPr>
          <p:cNvPr id="6" name="Rectangle 5"/>
          <p:cNvSpPr/>
          <p:nvPr/>
        </p:nvSpPr>
        <p:spPr>
          <a:xfrm>
            <a:off x="4116515" y="1981200"/>
            <a:ext cx="457200" cy="609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bg1">
                  <a:lumMod val="85000"/>
                </a:schemeClr>
              </a:solidFill>
              <a:effectLst>
                <a:outerShdw blurRad="38100" dist="38100" dir="2700000" algn="tl">
                  <a:srgbClr val="000000">
                    <a:alpha val="43137"/>
                  </a:srgbClr>
                </a:outerShdw>
              </a:effectLst>
              <a:latin typeface="+mj-lt"/>
            </a:endParaRPr>
          </a:p>
        </p:txBody>
      </p:sp>
      <p:grpSp>
        <p:nvGrpSpPr>
          <p:cNvPr id="40" name="Group 39"/>
          <p:cNvGrpSpPr/>
          <p:nvPr/>
        </p:nvGrpSpPr>
        <p:grpSpPr>
          <a:xfrm>
            <a:off x="3510090" y="1676400"/>
            <a:ext cx="1295400" cy="914400"/>
            <a:chOff x="1295400" y="2438400"/>
            <a:chExt cx="1295400" cy="914400"/>
          </a:xfrm>
        </p:grpSpPr>
        <p:grpSp>
          <p:nvGrpSpPr>
            <p:cNvPr id="19" name="Group 18"/>
            <p:cNvGrpSpPr/>
            <p:nvPr/>
          </p:nvGrpSpPr>
          <p:grpSpPr>
            <a:xfrm>
              <a:off x="1295400" y="2438400"/>
              <a:ext cx="1063625" cy="914400"/>
              <a:chOff x="2060575" y="2438400"/>
              <a:chExt cx="1063625" cy="914400"/>
            </a:xfrm>
          </p:grpSpPr>
          <p:grpSp>
            <p:nvGrpSpPr>
              <p:cNvPr id="12" name="Group 11"/>
              <p:cNvGrpSpPr/>
              <p:nvPr/>
            </p:nvGrpSpPr>
            <p:grpSpPr>
              <a:xfrm>
                <a:off x="2667000" y="2438400"/>
                <a:ext cx="457200" cy="914400"/>
                <a:chOff x="2667000" y="2438400"/>
                <a:chExt cx="457200" cy="914400"/>
              </a:xfrm>
            </p:grpSpPr>
            <p:cxnSp>
              <p:nvCxnSpPr>
                <p:cNvPr id="8" name="Straight Connector 7"/>
                <p:cNvCxnSpPr/>
                <p:nvPr/>
              </p:nvCxnSpPr>
              <p:spPr>
                <a:xfrm flipV="1">
                  <a:off x="3124200" y="2438400"/>
                  <a:ext cx="0" cy="9144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2667000" y="2438400"/>
                  <a:ext cx="0" cy="9144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667000" y="3352800"/>
                  <a:ext cx="4572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7" name="Elbow Connector 16"/>
              <p:cNvCxnSpPr/>
              <p:nvPr/>
            </p:nvCxnSpPr>
            <p:spPr>
              <a:xfrm rot="10800000" flipV="1">
                <a:off x="2060575" y="2895600"/>
                <a:ext cx="606425" cy="457200"/>
              </a:xfrm>
              <a:prstGeom prst="bentConnector2">
                <a:avLst/>
              </a:prstGeom>
              <a:ln w="28575">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28" name="Straight Connector 27"/>
            <p:cNvCxnSpPr/>
            <p:nvPr/>
          </p:nvCxnSpPr>
          <p:spPr>
            <a:xfrm flipH="1">
              <a:off x="2362203" y="2895600"/>
              <a:ext cx="228597"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35" name="Group 34"/>
          <p:cNvGrpSpPr/>
          <p:nvPr/>
        </p:nvGrpSpPr>
        <p:grpSpPr>
          <a:xfrm>
            <a:off x="5148390" y="1600200"/>
            <a:ext cx="914400" cy="533400"/>
            <a:chOff x="2933700" y="2362200"/>
            <a:chExt cx="914400" cy="533400"/>
          </a:xfrm>
        </p:grpSpPr>
        <p:cxnSp>
          <p:nvCxnSpPr>
            <p:cNvPr id="21" name="Straight Connector 20"/>
            <p:cNvCxnSpPr/>
            <p:nvPr/>
          </p:nvCxnSpPr>
          <p:spPr>
            <a:xfrm flipV="1">
              <a:off x="3124200" y="2438400"/>
              <a:ext cx="0" cy="4572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3657600" y="2438400"/>
              <a:ext cx="0" cy="4572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3124200" y="2438400"/>
              <a:ext cx="5334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3124200" y="2362200"/>
              <a:ext cx="5334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3657600" y="2895600"/>
              <a:ext cx="1905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2933700" y="2895600"/>
              <a:ext cx="1905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42" name="Straight Connector 41"/>
          <p:cNvCxnSpPr/>
          <p:nvPr/>
        </p:nvCxnSpPr>
        <p:spPr>
          <a:xfrm>
            <a:off x="4805490" y="2133600"/>
            <a:ext cx="342900" cy="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a:stCxn id="5" idx="0"/>
          </p:cNvCxnSpPr>
          <p:nvPr/>
        </p:nvCxnSpPr>
        <p:spPr>
          <a:xfrm flipV="1">
            <a:off x="6672390" y="1699230"/>
            <a:ext cx="0" cy="355857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6062790" y="2133600"/>
            <a:ext cx="609600" cy="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3205290" y="1437620"/>
            <a:ext cx="2971800"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5605590" y="1427440"/>
            <a:ext cx="0" cy="17276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a:stCxn id="5" idx="1"/>
          </p:cNvCxnSpPr>
          <p:nvPr/>
        </p:nvCxnSpPr>
        <p:spPr>
          <a:xfrm flipH="1">
            <a:off x="3205290" y="5829300"/>
            <a:ext cx="2895600"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2727251" y="1176010"/>
            <a:ext cx="378630" cy="523220"/>
          </a:xfrm>
          <a:prstGeom prst="rect">
            <a:avLst/>
          </a:prstGeom>
          <a:noFill/>
        </p:spPr>
        <p:txBody>
          <a:bodyPr wrap="none" rtlCol="0">
            <a:spAutoFit/>
          </a:bodyPr>
          <a:lstStyle/>
          <a:p>
            <a:pPr algn="ctr"/>
            <a:r>
              <a:rPr lang="en-US" sz="2800" b="1" dirty="0">
                <a:solidFill>
                  <a:schemeClr val="tx1">
                    <a:lumMod val="75000"/>
                    <a:lumOff val="25000"/>
                  </a:schemeClr>
                </a:solidFill>
                <a:latin typeface="+mj-lt"/>
              </a:rPr>
              <a:t>0</a:t>
            </a:r>
          </a:p>
        </p:txBody>
      </p:sp>
      <p:sp>
        <p:nvSpPr>
          <p:cNvPr id="36" name="TextBox 35"/>
          <p:cNvSpPr txBox="1"/>
          <p:nvPr/>
        </p:nvSpPr>
        <p:spPr>
          <a:xfrm>
            <a:off x="6341521" y="1143000"/>
            <a:ext cx="1083951" cy="523220"/>
          </a:xfrm>
          <a:prstGeom prst="rect">
            <a:avLst/>
          </a:prstGeom>
          <a:noFill/>
        </p:spPr>
        <p:txBody>
          <a:bodyPr wrap="none" rtlCol="0">
            <a:spAutoFit/>
          </a:bodyPr>
          <a:lstStyle/>
          <a:p>
            <a:pPr algn="ctr"/>
            <a:r>
              <a:rPr lang="en-US" sz="2800" b="1" dirty="0">
                <a:solidFill>
                  <a:schemeClr val="tx1">
                    <a:lumMod val="75000"/>
                    <a:lumOff val="25000"/>
                  </a:schemeClr>
                </a:solidFill>
                <a:latin typeface="+mj-lt"/>
              </a:rPr>
              <a:t>½ V</a:t>
            </a:r>
            <a:r>
              <a:rPr lang="en-US" sz="2800" b="1" baseline="-25000" dirty="0">
                <a:solidFill>
                  <a:schemeClr val="tx1">
                    <a:lumMod val="75000"/>
                    <a:lumOff val="25000"/>
                  </a:schemeClr>
                </a:solidFill>
                <a:latin typeface="+mj-lt"/>
              </a:rPr>
              <a:t>DD</a:t>
            </a:r>
          </a:p>
        </p:txBody>
      </p:sp>
      <p:sp>
        <p:nvSpPr>
          <p:cNvPr id="37" name="TextBox 36"/>
          <p:cNvSpPr txBox="1"/>
          <p:nvPr/>
        </p:nvSpPr>
        <p:spPr>
          <a:xfrm>
            <a:off x="2727251" y="5572780"/>
            <a:ext cx="378630" cy="523220"/>
          </a:xfrm>
          <a:prstGeom prst="rect">
            <a:avLst/>
          </a:prstGeom>
          <a:noFill/>
        </p:spPr>
        <p:txBody>
          <a:bodyPr wrap="none" rtlCol="0">
            <a:spAutoFit/>
          </a:bodyPr>
          <a:lstStyle/>
          <a:p>
            <a:pPr algn="ctr"/>
            <a:r>
              <a:rPr lang="en-US" sz="2800" b="1" dirty="0">
                <a:solidFill>
                  <a:schemeClr val="tx1">
                    <a:lumMod val="75000"/>
                    <a:lumOff val="25000"/>
                  </a:schemeClr>
                </a:solidFill>
                <a:latin typeface="+mj-lt"/>
              </a:rPr>
              <a:t>0</a:t>
            </a:r>
          </a:p>
        </p:txBody>
      </p:sp>
      <p:sp>
        <p:nvSpPr>
          <p:cNvPr id="38" name="TextBox 37"/>
          <p:cNvSpPr txBox="1"/>
          <p:nvPr/>
        </p:nvSpPr>
        <p:spPr>
          <a:xfrm>
            <a:off x="2727251" y="5562600"/>
            <a:ext cx="378630" cy="523220"/>
          </a:xfrm>
          <a:prstGeom prst="rect">
            <a:avLst/>
          </a:prstGeom>
          <a:noFill/>
        </p:spPr>
        <p:txBody>
          <a:bodyPr wrap="none" rtlCol="0">
            <a:spAutoFit/>
          </a:bodyPr>
          <a:lstStyle/>
          <a:p>
            <a:pPr algn="ctr"/>
            <a:r>
              <a:rPr lang="en-US" sz="2800" b="1" dirty="0">
                <a:solidFill>
                  <a:srgbClr val="C00000"/>
                </a:solidFill>
                <a:latin typeface="+mj-lt"/>
              </a:rPr>
              <a:t>1</a:t>
            </a:r>
          </a:p>
        </p:txBody>
      </p:sp>
      <p:sp>
        <p:nvSpPr>
          <p:cNvPr id="39" name="TextBox 38"/>
          <p:cNvSpPr txBox="1"/>
          <p:nvPr/>
        </p:nvSpPr>
        <p:spPr>
          <a:xfrm>
            <a:off x="2727251" y="1143000"/>
            <a:ext cx="378630" cy="523220"/>
          </a:xfrm>
          <a:prstGeom prst="rect">
            <a:avLst/>
          </a:prstGeom>
          <a:noFill/>
        </p:spPr>
        <p:txBody>
          <a:bodyPr wrap="none" rtlCol="0">
            <a:spAutoFit/>
          </a:bodyPr>
          <a:lstStyle/>
          <a:p>
            <a:pPr algn="ctr"/>
            <a:r>
              <a:rPr lang="en-US" sz="2800" b="1" dirty="0">
                <a:solidFill>
                  <a:srgbClr val="C00000"/>
                </a:solidFill>
                <a:latin typeface="+mj-lt"/>
              </a:rPr>
              <a:t>1</a:t>
            </a:r>
          </a:p>
        </p:txBody>
      </p:sp>
      <p:sp>
        <p:nvSpPr>
          <p:cNvPr id="41" name="TextBox 40"/>
          <p:cNvSpPr txBox="1"/>
          <p:nvPr/>
        </p:nvSpPr>
        <p:spPr>
          <a:xfrm>
            <a:off x="6333555" y="1143000"/>
            <a:ext cx="724878" cy="523220"/>
          </a:xfrm>
          <a:prstGeom prst="rect">
            <a:avLst/>
          </a:prstGeom>
          <a:noFill/>
        </p:spPr>
        <p:txBody>
          <a:bodyPr wrap="none" rtlCol="0">
            <a:spAutoFit/>
          </a:bodyPr>
          <a:lstStyle/>
          <a:p>
            <a:pPr algn="ctr"/>
            <a:r>
              <a:rPr lang="en-US" sz="2800" b="1" dirty="0">
                <a:solidFill>
                  <a:srgbClr val="C00000"/>
                </a:solidFill>
                <a:latin typeface="+mj-lt"/>
              </a:rPr>
              <a:t>V</a:t>
            </a:r>
            <a:r>
              <a:rPr lang="en-US" sz="2800" b="1" baseline="-25000" dirty="0">
                <a:solidFill>
                  <a:srgbClr val="C00000"/>
                </a:solidFill>
                <a:latin typeface="+mj-lt"/>
              </a:rPr>
              <a:t>DD</a:t>
            </a:r>
          </a:p>
        </p:txBody>
      </p:sp>
      <p:cxnSp>
        <p:nvCxnSpPr>
          <p:cNvPr id="45" name="Straight Connector 44"/>
          <p:cNvCxnSpPr/>
          <p:nvPr/>
        </p:nvCxnSpPr>
        <p:spPr>
          <a:xfrm>
            <a:off x="3205290" y="1437620"/>
            <a:ext cx="2971800" cy="0"/>
          </a:xfrm>
          <a:prstGeom prst="line">
            <a:avLst/>
          </a:prstGeom>
          <a:ln w="571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4805490" y="2133600"/>
            <a:ext cx="342900" cy="0"/>
          </a:xfrm>
          <a:prstGeom prst="line">
            <a:avLst/>
          </a:prstGeom>
          <a:ln w="571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6062790" y="2133600"/>
            <a:ext cx="609600" cy="0"/>
          </a:xfrm>
          <a:prstGeom prst="line">
            <a:avLst/>
          </a:prstGeom>
          <a:ln w="571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H="1">
            <a:off x="3205290" y="5829300"/>
            <a:ext cx="2895600" cy="0"/>
          </a:xfrm>
          <a:prstGeom prst="line">
            <a:avLst/>
          </a:prstGeom>
          <a:ln w="571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3100991" y="5864896"/>
            <a:ext cx="2971800" cy="482568"/>
          </a:xfrm>
          <a:prstGeom prst="rect">
            <a:avLst/>
          </a:prstGeom>
          <a:noFill/>
        </p:spPr>
        <p:txBody>
          <a:bodyPr wrap="square" rtlCol="0">
            <a:spAutoFit/>
          </a:bodyPr>
          <a:lstStyle/>
          <a:p>
            <a:pPr algn="r">
              <a:lnSpc>
                <a:spcPct val="90000"/>
              </a:lnSpc>
            </a:pPr>
            <a:r>
              <a:rPr lang="en-US" sz="2800" b="1" dirty="0">
                <a:solidFill>
                  <a:srgbClr val="C00000"/>
                </a:solidFill>
                <a:latin typeface="+mj-lt"/>
              </a:rPr>
              <a:t>enable sense amp</a:t>
            </a:r>
          </a:p>
        </p:txBody>
      </p:sp>
      <p:sp>
        <p:nvSpPr>
          <p:cNvPr id="5" name="Rounded Rectangle 4"/>
          <p:cNvSpPr/>
          <p:nvPr/>
        </p:nvSpPr>
        <p:spPr>
          <a:xfrm>
            <a:off x="6100890" y="5257800"/>
            <a:ext cx="1143000" cy="1143000"/>
          </a:xfrm>
          <a:prstGeom prst="roundRect">
            <a:avLst/>
          </a:prstGeom>
          <a:solidFill>
            <a:schemeClr val="accent3">
              <a:lumMod val="20000"/>
              <a:lumOff val="80000"/>
            </a:schemeClr>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75000"/>
                    <a:lumOff val="25000"/>
                  </a:schemeClr>
                </a:solidFill>
                <a:latin typeface="+mj-lt"/>
              </a:rPr>
              <a:t>Sense Amp</a:t>
            </a:r>
          </a:p>
        </p:txBody>
      </p:sp>
      <p:sp>
        <p:nvSpPr>
          <p:cNvPr id="82" name="TextBox 81"/>
          <p:cNvSpPr txBox="1"/>
          <p:nvPr/>
        </p:nvSpPr>
        <p:spPr>
          <a:xfrm>
            <a:off x="181139" y="2605485"/>
            <a:ext cx="2582735" cy="1258165"/>
          </a:xfrm>
          <a:prstGeom prst="rect">
            <a:avLst/>
          </a:prstGeom>
          <a:noFill/>
        </p:spPr>
        <p:txBody>
          <a:bodyPr wrap="square" rtlCol="0">
            <a:spAutoFit/>
          </a:bodyPr>
          <a:lstStyle/>
          <a:p>
            <a:pPr algn="ctr">
              <a:lnSpc>
                <a:spcPct val="90000"/>
              </a:lnSpc>
            </a:pPr>
            <a:r>
              <a:rPr lang="en-US" sz="2800" b="1" dirty="0">
                <a:solidFill>
                  <a:srgbClr val="C00000"/>
                </a:solidFill>
                <a:latin typeface="+mj-lt"/>
              </a:rPr>
              <a:t>activate</a:t>
            </a:r>
          </a:p>
          <a:p>
            <a:pPr algn="ctr">
              <a:lnSpc>
                <a:spcPct val="90000"/>
              </a:lnSpc>
            </a:pPr>
            <a:r>
              <a:rPr lang="en-US" sz="2800" b="1" dirty="0">
                <a:solidFill>
                  <a:srgbClr val="C00000"/>
                </a:solidFill>
                <a:latin typeface="+mj-lt"/>
              </a:rPr>
              <a:t>all three rows</a:t>
            </a:r>
            <a:br>
              <a:rPr lang="en-US" sz="2800" b="1" dirty="0">
                <a:solidFill>
                  <a:srgbClr val="C00000"/>
                </a:solidFill>
                <a:latin typeface="+mj-lt"/>
              </a:rPr>
            </a:br>
            <a:r>
              <a:rPr lang="en-US" sz="2800" b="1" dirty="0">
                <a:solidFill>
                  <a:srgbClr val="C00000"/>
                </a:solidFill>
                <a:latin typeface="+mj-lt"/>
              </a:rPr>
              <a:t>simultaneously</a:t>
            </a:r>
          </a:p>
        </p:txBody>
      </p:sp>
      <p:sp>
        <p:nvSpPr>
          <p:cNvPr id="84" name="Rectangle 83"/>
          <p:cNvSpPr/>
          <p:nvPr/>
        </p:nvSpPr>
        <p:spPr>
          <a:xfrm>
            <a:off x="4114800" y="3048000"/>
            <a:ext cx="4572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bg1">
                  <a:lumMod val="85000"/>
                </a:schemeClr>
              </a:solidFill>
              <a:effectLst>
                <a:outerShdw blurRad="38100" dist="38100" dir="2700000" algn="tl">
                  <a:srgbClr val="000000">
                    <a:alpha val="43137"/>
                  </a:srgbClr>
                </a:outerShdw>
              </a:effectLst>
              <a:latin typeface="+mj-lt"/>
            </a:endParaRPr>
          </a:p>
        </p:txBody>
      </p:sp>
      <p:sp>
        <p:nvSpPr>
          <p:cNvPr id="85" name="Rectangle 84"/>
          <p:cNvSpPr/>
          <p:nvPr/>
        </p:nvSpPr>
        <p:spPr>
          <a:xfrm>
            <a:off x="4111625" y="3352800"/>
            <a:ext cx="457200" cy="609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bg1">
                  <a:lumMod val="85000"/>
                </a:schemeClr>
              </a:solidFill>
              <a:effectLst>
                <a:outerShdw blurRad="38100" dist="38100" dir="2700000" algn="tl">
                  <a:srgbClr val="000000">
                    <a:alpha val="43137"/>
                  </a:srgbClr>
                </a:outerShdw>
              </a:effectLst>
              <a:latin typeface="+mj-lt"/>
            </a:endParaRPr>
          </a:p>
        </p:txBody>
      </p:sp>
      <p:grpSp>
        <p:nvGrpSpPr>
          <p:cNvPr id="86" name="Group 85"/>
          <p:cNvGrpSpPr/>
          <p:nvPr/>
        </p:nvGrpSpPr>
        <p:grpSpPr>
          <a:xfrm>
            <a:off x="3505200" y="3048000"/>
            <a:ext cx="1295400" cy="914400"/>
            <a:chOff x="1295400" y="2438400"/>
            <a:chExt cx="1295400" cy="914400"/>
          </a:xfrm>
        </p:grpSpPr>
        <p:grpSp>
          <p:nvGrpSpPr>
            <p:cNvPr id="87" name="Group 86"/>
            <p:cNvGrpSpPr/>
            <p:nvPr/>
          </p:nvGrpSpPr>
          <p:grpSpPr>
            <a:xfrm>
              <a:off x="1295400" y="2438400"/>
              <a:ext cx="1063625" cy="914400"/>
              <a:chOff x="2060575" y="2438400"/>
              <a:chExt cx="1063625" cy="914400"/>
            </a:xfrm>
          </p:grpSpPr>
          <p:grpSp>
            <p:nvGrpSpPr>
              <p:cNvPr id="89" name="Group 88"/>
              <p:cNvGrpSpPr/>
              <p:nvPr/>
            </p:nvGrpSpPr>
            <p:grpSpPr>
              <a:xfrm>
                <a:off x="2667000" y="2438400"/>
                <a:ext cx="457200" cy="914400"/>
                <a:chOff x="2667000" y="2438400"/>
                <a:chExt cx="457200" cy="914400"/>
              </a:xfrm>
            </p:grpSpPr>
            <p:cxnSp>
              <p:nvCxnSpPr>
                <p:cNvPr id="91" name="Straight Connector 90"/>
                <p:cNvCxnSpPr/>
                <p:nvPr/>
              </p:nvCxnSpPr>
              <p:spPr>
                <a:xfrm flipV="1">
                  <a:off x="3124200" y="2438400"/>
                  <a:ext cx="0" cy="9144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V="1">
                  <a:off x="2667000" y="2438400"/>
                  <a:ext cx="0" cy="9144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2667000" y="3352800"/>
                  <a:ext cx="4572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90" name="Elbow Connector 89"/>
              <p:cNvCxnSpPr/>
              <p:nvPr/>
            </p:nvCxnSpPr>
            <p:spPr>
              <a:xfrm rot="10800000" flipV="1">
                <a:off x="2060575" y="2895600"/>
                <a:ext cx="606425" cy="457200"/>
              </a:xfrm>
              <a:prstGeom prst="bentConnector2">
                <a:avLst/>
              </a:prstGeom>
              <a:ln w="28575">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88" name="Straight Connector 87"/>
            <p:cNvCxnSpPr/>
            <p:nvPr/>
          </p:nvCxnSpPr>
          <p:spPr>
            <a:xfrm flipH="1">
              <a:off x="2362203" y="2895600"/>
              <a:ext cx="228597"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94" name="Group 93"/>
          <p:cNvGrpSpPr/>
          <p:nvPr/>
        </p:nvGrpSpPr>
        <p:grpSpPr>
          <a:xfrm>
            <a:off x="5143500" y="2971800"/>
            <a:ext cx="914400" cy="533400"/>
            <a:chOff x="2933700" y="2362200"/>
            <a:chExt cx="914400" cy="533400"/>
          </a:xfrm>
        </p:grpSpPr>
        <p:cxnSp>
          <p:nvCxnSpPr>
            <p:cNvPr id="95" name="Straight Connector 94"/>
            <p:cNvCxnSpPr/>
            <p:nvPr/>
          </p:nvCxnSpPr>
          <p:spPr>
            <a:xfrm flipV="1">
              <a:off x="3124200" y="2438400"/>
              <a:ext cx="0" cy="4572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flipV="1">
              <a:off x="3657600" y="2438400"/>
              <a:ext cx="0" cy="4572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flipH="1">
              <a:off x="3124200" y="2438400"/>
              <a:ext cx="5334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flipH="1">
              <a:off x="3124200" y="2362200"/>
              <a:ext cx="5334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3657600" y="2895600"/>
              <a:ext cx="1905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2933700" y="2895600"/>
              <a:ext cx="1905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01" name="Straight Connector 100"/>
          <p:cNvCxnSpPr/>
          <p:nvPr/>
        </p:nvCxnSpPr>
        <p:spPr>
          <a:xfrm>
            <a:off x="4800600" y="3505200"/>
            <a:ext cx="342900" cy="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6057900" y="3505200"/>
            <a:ext cx="609600" cy="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a:off x="3200400" y="2809220"/>
            <a:ext cx="2971800"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5600700" y="2799040"/>
            <a:ext cx="0" cy="17276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a:off x="3200400" y="2809220"/>
            <a:ext cx="2971800" cy="0"/>
          </a:xfrm>
          <a:prstGeom prst="line">
            <a:avLst/>
          </a:prstGeom>
          <a:ln w="571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a:off x="4800600" y="3505200"/>
            <a:ext cx="342900" cy="0"/>
          </a:xfrm>
          <a:prstGeom prst="line">
            <a:avLst/>
          </a:prstGeom>
          <a:ln w="571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6057900" y="3505200"/>
            <a:ext cx="609600" cy="0"/>
          </a:xfrm>
          <a:prstGeom prst="line">
            <a:avLst/>
          </a:prstGeom>
          <a:ln w="571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8" name="Rectangle 107"/>
          <p:cNvSpPr/>
          <p:nvPr/>
        </p:nvSpPr>
        <p:spPr>
          <a:xfrm>
            <a:off x="4114800" y="4516160"/>
            <a:ext cx="4572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bg1">
                  <a:lumMod val="85000"/>
                </a:schemeClr>
              </a:solidFill>
              <a:effectLst>
                <a:outerShdw blurRad="38100" dist="38100" dir="2700000" algn="tl">
                  <a:srgbClr val="000000">
                    <a:alpha val="43137"/>
                  </a:srgbClr>
                </a:outerShdw>
              </a:effectLst>
              <a:latin typeface="+mj-lt"/>
            </a:endParaRPr>
          </a:p>
        </p:txBody>
      </p:sp>
      <p:sp>
        <p:nvSpPr>
          <p:cNvPr id="109" name="Rectangle 108"/>
          <p:cNvSpPr/>
          <p:nvPr/>
        </p:nvSpPr>
        <p:spPr>
          <a:xfrm>
            <a:off x="4111625" y="4820960"/>
            <a:ext cx="457200" cy="609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bg1">
                  <a:lumMod val="85000"/>
                </a:schemeClr>
              </a:solidFill>
              <a:effectLst>
                <a:outerShdw blurRad="38100" dist="38100" dir="2700000" algn="tl">
                  <a:srgbClr val="000000">
                    <a:alpha val="43137"/>
                  </a:srgbClr>
                </a:outerShdw>
              </a:effectLst>
              <a:latin typeface="+mj-lt"/>
            </a:endParaRPr>
          </a:p>
        </p:txBody>
      </p:sp>
      <p:grpSp>
        <p:nvGrpSpPr>
          <p:cNvPr id="110" name="Group 109"/>
          <p:cNvGrpSpPr/>
          <p:nvPr/>
        </p:nvGrpSpPr>
        <p:grpSpPr>
          <a:xfrm>
            <a:off x="3505200" y="4516160"/>
            <a:ext cx="1295400" cy="914400"/>
            <a:chOff x="1295400" y="2438400"/>
            <a:chExt cx="1295400" cy="914400"/>
          </a:xfrm>
        </p:grpSpPr>
        <p:grpSp>
          <p:nvGrpSpPr>
            <p:cNvPr id="111" name="Group 110"/>
            <p:cNvGrpSpPr/>
            <p:nvPr/>
          </p:nvGrpSpPr>
          <p:grpSpPr>
            <a:xfrm>
              <a:off x="1295400" y="2438400"/>
              <a:ext cx="1063625" cy="914400"/>
              <a:chOff x="2060575" y="2438400"/>
              <a:chExt cx="1063625" cy="914400"/>
            </a:xfrm>
          </p:grpSpPr>
          <p:grpSp>
            <p:nvGrpSpPr>
              <p:cNvPr id="113" name="Group 112"/>
              <p:cNvGrpSpPr/>
              <p:nvPr/>
            </p:nvGrpSpPr>
            <p:grpSpPr>
              <a:xfrm>
                <a:off x="2667000" y="2438400"/>
                <a:ext cx="457200" cy="914400"/>
                <a:chOff x="2667000" y="2438400"/>
                <a:chExt cx="457200" cy="914400"/>
              </a:xfrm>
            </p:grpSpPr>
            <p:cxnSp>
              <p:nvCxnSpPr>
                <p:cNvPr id="115" name="Straight Connector 114"/>
                <p:cNvCxnSpPr/>
                <p:nvPr/>
              </p:nvCxnSpPr>
              <p:spPr>
                <a:xfrm flipV="1">
                  <a:off x="3124200" y="2438400"/>
                  <a:ext cx="0" cy="9144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flipV="1">
                  <a:off x="2667000" y="2438400"/>
                  <a:ext cx="0" cy="9144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a:off x="2667000" y="3352800"/>
                  <a:ext cx="4572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14" name="Elbow Connector 113"/>
              <p:cNvCxnSpPr/>
              <p:nvPr/>
            </p:nvCxnSpPr>
            <p:spPr>
              <a:xfrm rot="10800000" flipV="1">
                <a:off x="2060575" y="2895600"/>
                <a:ext cx="606425" cy="457200"/>
              </a:xfrm>
              <a:prstGeom prst="bentConnector2">
                <a:avLst/>
              </a:prstGeom>
              <a:ln w="28575">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112" name="Straight Connector 111"/>
            <p:cNvCxnSpPr/>
            <p:nvPr/>
          </p:nvCxnSpPr>
          <p:spPr>
            <a:xfrm flipH="1">
              <a:off x="2362203" y="2895600"/>
              <a:ext cx="228597"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18" name="Group 117"/>
          <p:cNvGrpSpPr/>
          <p:nvPr/>
        </p:nvGrpSpPr>
        <p:grpSpPr>
          <a:xfrm>
            <a:off x="5143500" y="4439960"/>
            <a:ext cx="914400" cy="533400"/>
            <a:chOff x="2933700" y="2362200"/>
            <a:chExt cx="914400" cy="533400"/>
          </a:xfrm>
        </p:grpSpPr>
        <p:cxnSp>
          <p:nvCxnSpPr>
            <p:cNvPr id="119" name="Straight Connector 118"/>
            <p:cNvCxnSpPr/>
            <p:nvPr/>
          </p:nvCxnSpPr>
          <p:spPr>
            <a:xfrm flipV="1">
              <a:off x="3124200" y="2438400"/>
              <a:ext cx="0" cy="4572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flipV="1">
              <a:off x="3657600" y="2438400"/>
              <a:ext cx="0" cy="4572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flipH="1">
              <a:off x="3124200" y="2438400"/>
              <a:ext cx="5334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flipH="1">
              <a:off x="3124200" y="2362200"/>
              <a:ext cx="5334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a:off x="3657600" y="2895600"/>
              <a:ext cx="1905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a:off x="2933700" y="2895600"/>
              <a:ext cx="1905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25" name="Straight Connector 124"/>
          <p:cNvCxnSpPr/>
          <p:nvPr/>
        </p:nvCxnSpPr>
        <p:spPr>
          <a:xfrm>
            <a:off x="4800600" y="4973360"/>
            <a:ext cx="342900" cy="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a:off x="6057900" y="4973360"/>
            <a:ext cx="609600" cy="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3200400" y="4277380"/>
            <a:ext cx="2971800"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a:off x="5600700" y="4267200"/>
            <a:ext cx="0" cy="17276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a:off x="3200400" y="4277380"/>
            <a:ext cx="2971800" cy="0"/>
          </a:xfrm>
          <a:prstGeom prst="line">
            <a:avLst/>
          </a:prstGeom>
          <a:ln w="571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a:off x="4800600" y="4973360"/>
            <a:ext cx="342900" cy="0"/>
          </a:xfrm>
          <a:prstGeom prst="line">
            <a:avLst/>
          </a:prstGeom>
          <a:ln w="571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a:off x="6057900" y="4973360"/>
            <a:ext cx="609600" cy="0"/>
          </a:xfrm>
          <a:prstGeom prst="line">
            <a:avLst/>
          </a:prstGeom>
          <a:ln w="571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32" name="TextBox 131"/>
          <p:cNvSpPr txBox="1"/>
          <p:nvPr/>
        </p:nvSpPr>
        <p:spPr>
          <a:xfrm>
            <a:off x="2722361" y="2547610"/>
            <a:ext cx="378630" cy="523220"/>
          </a:xfrm>
          <a:prstGeom prst="rect">
            <a:avLst/>
          </a:prstGeom>
          <a:noFill/>
        </p:spPr>
        <p:txBody>
          <a:bodyPr wrap="none" rtlCol="0">
            <a:spAutoFit/>
          </a:bodyPr>
          <a:lstStyle/>
          <a:p>
            <a:pPr algn="ctr"/>
            <a:r>
              <a:rPr lang="en-US" sz="2800" b="1" dirty="0">
                <a:solidFill>
                  <a:schemeClr val="tx1">
                    <a:lumMod val="75000"/>
                    <a:lumOff val="25000"/>
                  </a:schemeClr>
                </a:solidFill>
                <a:latin typeface="+mj-lt"/>
              </a:rPr>
              <a:t>0</a:t>
            </a:r>
          </a:p>
        </p:txBody>
      </p:sp>
      <p:sp>
        <p:nvSpPr>
          <p:cNvPr id="133" name="TextBox 132"/>
          <p:cNvSpPr txBox="1"/>
          <p:nvPr/>
        </p:nvSpPr>
        <p:spPr>
          <a:xfrm>
            <a:off x="2722361" y="2514600"/>
            <a:ext cx="378630" cy="523220"/>
          </a:xfrm>
          <a:prstGeom prst="rect">
            <a:avLst/>
          </a:prstGeom>
          <a:noFill/>
        </p:spPr>
        <p:txBody>
          <a:bodyPr wrap="none" rtlCol="0">
            <a:spAutoFit/>
          </a:bodyPr>
          <a:lstStyle/>
          <a:p>
            <a:pPr algn="ctr"/>
            <a:r>
              <a:rPr lang="en-US" sz="2800" b="1" dirty="0">
                <a:solidFill>
                  <a:srgbClr val="C00000"/>
                </a:solidFill>
                <a:latin typeface="+mj-lt"/>
              </a:rPr>
              <a:t>1</a:t>
            </a:r>
          </a:p>
        </p:txBody>
      </p:sp>
      <p:sp>
        <p:nvSpPr>
          <p:cNvPr id="134" name="TextBox 133"/>
          <p:cNvSpPr txBox="1"/>
          <p:nvPr/>
        </p:nvSpPr>
        <p:spPr>
          <a:xfrm>
            <a:off x="2722361" y="4048780"/>
            <a:ext cx="378630" cy="523220"/>
          </a:xfrm>
          <a:prstGeom prst="rect">
            <a:avLst/>
          </a:prstGeom>
          <a:noFill/>
        </p:spPr>
        <p:txBody>
          <a:bodyPr wrap="none" rtlCol="0">
            <a:spAutoFit/>
          </a:bodyPr>
          <a:lstStyle/>
          <a:p>
            <a:pPr algn="ctr"/>
            <a:r>
              <a:rPr lang="en-US" sz="2800" b="1" dirty="0">
                <a:solidFill>
                  <a:schemeClr val="tx1">
                    <a:lumMod val="75000"/>
                    <a:lumOff val="25000"/>
                  </a:schemeClr>
                </a:solidFill>
                <a:latin typeface="+mj-lt"/>
              </a:rPr>
              <a:t>0</a:t>
            </a:r>
          </a:p>
        </p:txBody>
      </p:sp>
      <p:sp>
        <p:nvSpPr>
          <p:cNvPr id="135" name="TextBox 134"/>
          <p:cNvSpPr txBox="1"/>
          <p:nvPr/>
        </p:nvSpPr>
        <p:spPr>
          <a:xfrm>
            <a:off x="2722361" y="4015770"/>
            <a:ext cx="378630" cy="523220"/>
          </a:xfrm>
          <a:prstGeom prst="rect">
            <a:avLst/>
          </a:prstGeom>
          <a:noFill/>
        </p:spPr>
        <p:txBody>
          <a:bodyPr wrap="none" rtlCol="0">
            <a:spAutoFit/>
          </a:bodyPr>
          <a:lstStyle/>
          <a:p>
            <a:pPr algn="ctr"/>
            <a:r>
              <a:rPr lang="en-US" sz="2800" b="1" dirty="0">
                <a:solidFill>
                  <a:srgbClr val="C00000"/>
                </a:solidFill>
                <a:latin typeface="+mj-lt"/>
              </a:rPr>
              <a:t>1</a:t>
            </a:r>
          </a:p>
        </p:txBody>
      </p:sp>
    </p:spTree>
    <p:extLst>
      <p:ext uri="{BB962C8B-B14F-4D97-AF65-F5344CB8AC3E}">
        <p14:creationId xmlns:p14="http://schemas.microsoft.com/office/powerpoint/2010/main" val="269939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fade">
                                      <p:cBhvr>
                                        <p:cTn id="7" dur="500"/>
                                        <p:tgtEl>
                                          <p:spTgt spid="8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250"/>
                                        <p:tgtEl>
                                          <p:spTgt spid="39"/>
                                        </p:tgtEl>
                                      </p:cBhvr>
                                    </p:animEffect>
                                  </p:childTnLst>
                                </p:cTn>
                              </p:par>
                              <p:par>
                                <p:cTn id="13" presetID="10" presetClass="entr" presetSubtype="0" fill="hold" nodeType="with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fade">
                                      <p:cBhvr>
                                        <p:cTn id="15" dur="250"/>
                                        <p:tgtEl>
                                          <p:spTgt spid="4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3"/>
                                        </p:tgtEl>
                                        <p:attrNameLst>
                                          <p:attrName>style.visibility</p:attrName>
                                        </p:attrNameLst>
                                      </p:cBhvr>
                                      <p:to>
                                        <p:strVal val="visible"/>
                                      </p:to>
                                    </p:set>
                                    <p:animEffect transition="in" filter="fade">
                                      <p:cBhvr>
                                        <p:cTn id="18" dur="250"/>
                                        <p:tgtEl>
                                          <p:spTgt spid="133"/>
                                        </p:tgtEl>
                                      </p:cBhvr>
                                    </p:animEffect>
                                  </p:childTnLst>
                                </p:cTn>
                              </p:par>
                              <p:par>
                                <p:cTn id="19" presetID="10" presetClass="entr" presetSubtype="0" fill="hold" nodeType="withEffect">
                                  <p:stCondLst>
                                    <p:cond delay="0"/>
                                  </p:stCondLst>
                                  <p:childTnLst>
                                    <p:set>
                                      <p:cBhvr>
                                        <p:cTn id="20" dur="1" fill="hold">
                                          <p:stCondLst>
                                            <p:cond delay="0"/>
                                          </p:stCondLst>
                                        </p:cTn>
                                        <p:tgtEl>
                                          <p:spTgt spid="105"/>
                                        </p:tgtEl>
                                        <p:attrNameLst>
                                          <p:attrName>style.visibility</p:attrName>
                                        </p:attrNameLst>
                                      </p:cBhvr>
                                      <p:to>
                                        <p:strVal val="visible"/>
                                      </p:to>
                                    </p:set>
                                    <p:animEffect transition="in" filter="fade">
                                      <p:cBhvr>
                                        <p:cTn id="21" dur="250"/>
                                        <p:tgtEl>
                                          <p:spTgt spid="10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35"/>
                                        </p:tgtEl>
                                        <p:attrNameLst>
                                          <p:attrName>style.visibility</p:attrName>
                                        </p:attrNameLst>
                                      </p:cBhvr>
                                      <p:to>
                                        <p:strVal val="visible"/>
                                      </p:to>
                                    </p:set>
                                    <p:animEffect transition="in" filter="fade">
                                      <p:cBhvr>
                                        <p:cTn id="24" dur="250"/>
                                        <p:tgtEl>
                                          <p:spTgt spid="135"/>
                                        </p:tgtEl>
                                      </p:cBhvr>
                                    </p:animEffect>
                                  </p:childTnLst>
                                </p:cTn>
                              </p:par>
                              <p:par>
                                <p:cTn id="25" presetID="10" presetClass="entr" presetSubtype="0" fill="hold" nodeType="withEffect">
                                  <p:stCondLst>
                                    <p:cond delay="0"/>
                                  </p:stCondLst>
                                  <p:childTnLst>
                                    <p:set>
                                      <p:cBhvr>
                                        <p:cTn id="26" dur="1" fill="hold">
                                          <p:stCondLst>
                                            <p:cond delay="0"/>
                                          </p:stCondLst>
                                        </p:cTn>
                                        <p:tgtEl>
                                          <p:spTgt spid="129"/>
                                        </p:tgtEl>
                                        <p:attrNameLst>
                                          <p:attrName>style.visibility</p:attrName>
                                        </p:attrNameLst>
                                      </p:cBhvr>
                                      <p:to>
                                        <p:strVal val="visible"/>
                                      </p:to>
                                    </p:set>
                                    <p:animEffect transition="in" filter="fade">
                                      <p:cBhvr>
                                        <p:cTn id="27" dur="250"/>
                                        <p:tgtEl>
                                          <p:spTgt spid="129"/>
                                        </p:tgtEl>
                                      </p:cBhvr>
                                    </p:animEffect>
                                  </p:childTnLst>
                                </p:cTn>
                              </p:par>
                              <p:par>
                                <p:cTn id="28" presetID="10" presetClass="exit" presetSubtype="0" fill="hold" grpId="0" nodeType="withEffect">
                                  <p:stCondLst>
                                    <p:cond delay="0"/>
                                  </p:stCondLst>
                                  <p:childTnLst>
                                    <p:animEffect transition="out" filter="fade">
                                      <p:cBhvr>
                                        <p:cTn id="29" dur="250"/>
                                        <p:tgtEl>
                                          <p:spTgt spid="3"/>
                                        </p:tgtEl>
                                      </p:cBhvr>
                                    </p:animEffect>
                                    <p:set>
                                      <p:cBhvr>
                                        <p:cTn id="30" dur="1" fill="hold">
                                          <p:stCondLst>
                                            <p:cond delay="249"/>
                                          </p:stCondLst>
                                        </p:cTn>
                                        <p:tgtEl>
                                          <p:spTgt spid="3"/>
                                        </p:tgtEl>
                                        <p:attrNameLst>
                                          <p:attrName>style.visibility</p:attrName>
                                        </p:attrNameLst>
                                      </p:cBhvr>
                                      <p:to>
                                        <p:strVal val="hidden"/>
                                      </p:to>
                                    </p:set>
                                  </p:childTnLst>
                                </p:cTn>
                              </p:par>
                              <p:par>
                                <p:cTn id="31" presetID="10" presetClass="exit" presetSubtype="0" fill="hold" grpId="0" nodeType="withEffect">
                                  <p:stCondLst>
                                    <p:cond delay="0"/>
                                  </p:stCondLst>
                                  <p:childTnLst>
                                    <p:animEffect transition="out" filter="fade">
                                      <p:cBhvr>
                                        <p:cTn id="32" dur="250"/>
                                        <p:tgtEl>
                                          <p:spTgt spid="132"/>
                                        </p:tgtEl>
                                      </p:cBhvr>
                                    </p:animEffect>
                                    <p:set>
                                      <p:cBhvr>
                                        <p:cTn id="33" dur="1" fill="hold">
                                          <p:stCondLst>
                                            <p:cond delay="249"/>
                                          </p:stCondLst>
                                        </p:cTn>
                                        <p:tgtEl>
                                          <p:spTgt spid="132"/>
                                        </p:tgtEl>
                                        <p:attrNameLst>
                                          <p:attrName>style.visibility</p:attrName>
                                        </p:attrNameLst>
                                      </p:cBhvr>
                                      <p:to>
                                        <p:strVal val="hidden"/>
                                      </p:to>
                                    </p:set>
                                  </p:childTnLst>
                                </p:cTn>
                              </p:par>
                              <p:par>
                                <p:cTn id="34" presetID="10" presetClass="exit" presetSubtype="0" fill="hold" grpId="0" nodeType="withEffect">
                                  <p:stCondLst>
                                    <p:cond delay="0"/>
                                  </p:stCondLst>
                                  <p:childTnLst>
                                    <p:animEffect transition="out" filter="fade">
                                      <p:cBhvr>
                                        <p:cTn id="35" dur="250"/>
                                        <p:tgtEl>
                                          <p:spTgt spid="134"/>
                                        </p:tgtEl>
                                      </p:cBhvr>
                                    </p:animEffect>
                                    <p:set>
                                      <p:cBhvr>
                                        <p:cTn id="36" dur="1" fill="hold">
                                          <p:stCondLst>
                                            <p:cond delay="249"/>
                                          </p:stCondLst>
                                        </p:cTn>
                                        <p:tgtEl>
                                          <p:spTgt spid="134"/>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fade">
                                      <p:cBhvr>
                                        <p:cTn id="41" dur="250"/>
                                        <p:tgtEl>
                                          <p:spTgt spid="47"/>
                                        </p:tgtEl>
                                      </p:cBhvr>
                                    </p:animEffect>
                                  </p:childTnLst>
                                </p:cTn>
                              </p:par>
                              <p:par>
                                <p:cTn id="42" presetID="10" presetClass="entr" presetSubtype="0" fill="hold" nodeType="with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fade">
                                      <p:cBhvr>
                                        <p:cTn id="44" dur="250"/>
                                        <p:tgtEl>
                                          <p:spTgt spid="48"/>
                                        </p:tgtEl>
                                      </p:cBhvr>
                                    </p:animEffect>
                                  </p:childTnLst>
                                </p:cTn>
                              </p:par>
                              <p:par>
                                <p:cTn id="45" presetID="10" presetClass="entr" presetSubtype="0" fill="hold" nodeType="withEffect">
                                  <p:stCondLst>
                                    <p:cond delay="0"/>
                                  </p:stCondLst>
                                  <p:childTnLst>
                                    <p:set>
                                      <p:cBhvr>
                                        <p:cTn id="46" dur="1" fill="hold">
                                          <p:stCondLst>
                                            <p:cond delay="0"/>
                                          </p:stCondLst>
                                        </p:cTn>
                                        <p:tgtEl>
                                          <p:spTgt spid="106"/>
                                        </p:tgtEl>
                                        <p:attrNameLst>
                                          <p:attrName>style.visibility</p:attrName>
                                        </p:attrNameLst>
                                      </p:cBhvr>
                                      <p:to>
                                        <p:strVal val="visible"/>
                                      </p:to>
                                    </p:set>
                                    <p:animEffect transition="in" filter="fade">
                                      <p:cBhvr>
                                        <p:cTn id="47" dur="250"/>
                                        <p:tgtEl>
                                          <p:spTgt spid="106"/>
                                        </p:tgtEl>
                                      </p:cBhvr>
                                    </p:animEffect>
                                  </p:childTnLst>
                                </p:cTn>
                              </p:par>
                              <p:par>
                                <p:cTn id="48" presetID="10" presetClass="entr" presetSubtype="0" fill="hold" nodeType="withEffect">
                                  <p:stCondLst>
                                    <p:cond delay="0"/>
                                  </p:stCondLst>
                                  <p:childTnLst>
                                    <p:set>
                                      <p:cBhvr>
                                        <p:cTn id="49" dur="1" fill="hold">
                                          <p:stCondLst>
                                            <p:cond delay="0"/>
                                          </p:stCondLst>
                                        </p:cTn>
                                        <p:tgtEl>
                                          <p:spTgt spid="107"/>
                                        </p:tgtEl>
                                        <p:attrNameLst>
                                          <p:attrName>style.visibility</p:attrName>
                                        </p:attrNameLst>
                                      </p:cBhvr>
                                      <p:to>
                                        <p:strVal val="visible"/>
                                      </p:to>
                                    </p:set>
                                    <p:animEffect transition="in" filter="fade">
                                      <p:cBhvr>
                                        <p:cTn id="50" dur="250"/>
                                        <p:tgtEl>
                                          <p:spTgt spid="107"/>
                                        </p:tgtEl>
                                      </p:cBhvr>
                                    </p:animEffect>
                                  </p:childTnLst>
                                </p:cTn>
                              </p:par>
                              <p:par>
                                <p:cTn id="51" presetID="10" presetClass="entr" presetSubtype="0" fill="hold" nodeType="withEffect">
                                  <p:stCondLst>
                                    <p:cond delay="0"/>
                                  </p:stCondLst>
                                  <p:childTnLst>
                                    <p:set>
                                      <p:cBhvr>
                                        <p:cTn id="52" dur="1" fill="hold">
                                          <p:stCondLst>
                                            <p:cond delay="0"/>
                                          </p:stCondLst>
                                        </p:cTn>
                                        <p:tgtEl>
                                          <p:spTgt spid="130"/>
                                        </p:tgtEl>
                                        <p:attrNameLst>
                                          <p:attrName>style.visibility</p:attrName>
                                        </p:attrNameLst>
                                      </p:cBhvr>
                                      <p:to>
                                        <p:strVal val="visible"/>
                                      </p:to>
                                    </p:set>
                                    <p:animEffect transition="in" filter="fade">
                                      <p:cBhvr>
                                        <p:cTn id="53" dur="250"/>
                                        <p:tgtEl>
                                          <p:spTgt spid="130"/>
                                        </p:tgtEl>
                                      </p:cBhvr>
                                    </p:animEffect>
                                  </p:childTnLst>
                                </p:cTn>
                              </p:par>
                              <p:par>
                                <p:cTn id="54" presetID="10" presetClass="entr" presetSubtype="0" fill="hold" nodeType="withEffect">
                                  <p:stCondLst>
                                    <p:cond delay="0"/>
                                  </p:stCondLst>
                                  <p:childTnLst>
                                    <p:set>
                                      <p:cBhvr>
                                        <p:cTn id="55" dur="1" fill="hold">
                                          <p:stCondLst>
                                            <p:cond delay="0"/>
                                          </p:stCondLst>
                                        </p:cTn>
                                        <p:tgtEl>
                                          <p:spTgt spid="131"/>
                                        </p:tgtEl>
                                        <p:attrNameLst>
                                          <p:attrName>style.visibility</p:attrName>
                                        </p:attrNameLst>
                                      </p:cBhvr>
                                      <p:to>
                                        <p:strVal val="visible"/>
                                      </p:to>
                                    </p:set>
                                    <p:animEffect transition="in" filter="fade">
                                      <p:cBhvr>
                                        <p:cTn id="56" dur="250"/>
                                        <p:tgtEl>
                                          <p:spTgt spid="131"/>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grpId="0" nodeType="click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wipe(down)">
                                      <p:cBhvr>
                                        <p:cTn id="61" dur="500"/>
                                        <p:tgtEl>
                                          <p:spTgt spid="6"/>
                                        </p:tgtEl>
                                      </p:cBhvr>
                                    </p:animEffect>
                                  </p:childTnLst>
                                </p:cTn>
                              </p:par>
                              <p:par>
                                <p:cTn id="62" presetID="22" presetClass="exit" presetSubtype="1" fill="hold" grpId="0" nodeType="withEffect">
                                  <p:stCondLst>
                                    <p:cond delay="0"/>
                                  </p:stCondLst>
                                  <p:childTnLst>
                                    <p:animEffect transition="out" filter="wipe(up)">
                                      <p:cBhvr>
                                        <p:cTn id="63" dur="500"/>
                                        <p:tgtEl>
                                          <p:spTgt spid="84"/>
                                        </p:tgtEl>
                                      </p:cBhvr>
                                    </p:animEffect>
                                    <p:set>
                                      <p:cBhvr>
                                        <p:cTn id="64" dur="1" fill="hold">
                                          <p:stCondLst>
                                            <p:cond delay="499"/>
                                          </p:stCondLst>
                                        </p:cTn>
                                        <p:tgtEl>
                                          <p:spTgt spid="84"/>
                                        </p:tgtEl>
                                        <p:attrNameLst>
                                          <p:attrName>style.visibility</p:attrName>
                                        </p:attrNameLst>
                                      </p:cBhvr>
                                      <p:to>
                                        <p:strVal val="hidden"/>
                                      </p:to>
                                    </p:set>
                                  </p:childTnLst>
                                </p:cTn>
                              </p:par>
                              <p:par>
                                <p:cTn id="65" presetID="22" presetClass="exit" presetSubtype="1" fill="hold" grpId="0" nodeType="withEffect">
                                  <p:stCondLst>
                                    <p:cond delay="0"/>
                                  </p:stCondLst>
                                  <p:childTnLst>
                                    <p:animEffect transition="out" filter="wipe(up)">
                                      <p:cBhvr>
                                        <p:cTn id="66" dur="500"/>
                                        <p:tgtEl>
                                          <p:spTgt spid="108"/>
                                        </p:tgtEl>
                                      </p:cBhvr>
                                    </p:animEffect>
                                    <p:set>
                                      <p:cBhvr>
                                        <p:cTn id="67" dur="1" fill="hold">
                                          <p:stCondLst>
                                            <p:cond delay="499"/>
                                          </p:stCondLst>
                                        </p:cTn>
                                        <p:tgtEl>
                                          <p:spTgt spid="108"/>
                                        </p:tgtEl>
                                        <p:attrNameLst>
                                          <p:attrName>style.visibility</p:attrName>
                                        </p:attrNameLst>
                                      </p:cBhvr>
                                      <p:to>
                                        <p:strVal val="hidden"/>
                                      </p:to>
                                    </p:set>
                                  </p:childTnLst>
                                </p:cTn>
                              </p:par>
                              <p:par>
                                <p:cTn id="68" presetID="10" presetClass="entr" presetSubtype="0" fill="hold" grpId="0" nodeType="withEffect">
                                  <p:stCondLst>
                                    <p:cond delay="0"/>
                                  </p:stCondLst>
                                  <p:childTnLst>
                                    <p:set>
                                      <p:cBhvr>
                                        <p:cTn id="69" dur="1" fill="hold">
                                          <p:stCondLst>
                                            <p:cond delay="0"/>
                                          </p:stCondLst>
                                        </p:cTn>
                                        <p:tgtEl>
                                          <p:spTgt spid="43"/>
                                        </p:tgtEl>
                                        <p:attrNameLst>
                                          <p:attrName>style.visibility</p:attrName>
                                        </p:attrNameLst>
                                      </p:cBhvr>
                                      <p:to>
                                        <p:strVal val="visible"/>
                                      </p:to>
                                    </p:set>
                                    <p:animEffect transition="in" filter="fade">
                                      <p:cBhvr>
                                        <p:cTn id="70" dur="500"/>
                                        <p:tgtEl>
                                          <p:spTgt spid="43"/>
                                        </p:tgtEl>
                                      </p:cBhvr>
                                    </p:animEffect>
                                  </p:childTnLst>
                                </p:cTn>
                              </p:par>
                              <p:par>
                                <p:cTn id="71" presetID="10" presetClass="exit" presetSubtype="0" fill="hold" grpId="0" nodeType="withEffect">
                                  <p:stCondLst>
                                    <p:cond delay="0"/>
                                  </p:stCondLst>
                                  <p:childTnLst>
                                    <p:animEffect transition="out" filter="fade">
                                      <p:cBhvr>
                                        <p:cTn id="72" dur="250"/>
                                        <p:tgtEl>
                                          <p:spTgt spid="36"/>
                                        </p:tgtEl>
                                      </p:cBhvr>
                                    </p:animEffect>
                                    <p:set>
                                      <p:cBhvr>
                                        <p:cTn id="73" dur="1" fill="hold">
                                          <p:stCondLst>
                                            <p:cond delay="249"/>
                                          </p:stCondLst>
                                        </p:cTn>
                                        <p:tgtEl>
                                          <p:spTgt spid="36"/>
                                        </p:tgtEl>
                                        <p:attrNameLst>
                                          <p:attrName>style.visibility</p:attrName>
                                        </p:attrNameLst>
                                      </p:cBhvr>
                                      <p:to>
                                        <p:strVal val="hidden"/>
                                      </p:to>
                                    </p:se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38"/>
                                        </p:tgtEl>
                                        <p:attrNameLst>
                                          <p:attrName>style.visibility</p:attrName>
                                        </p:attrNameLst>
                                      </p:cBhvr>
                                      <p:to>
                                        <p:strVal val="visible"/>
                                      </p:to>
                                    </p:set>
                                    <p:animEffect transition="in" filter="fade">
                                      <p:cBhvr>
                                        <p:cTn id="78" dur="250"/>
                                        <p:tgtEl>
                                          <p:spTgt spid="38"/>
                                        </p:tgtEl>
                                      </p:cBhvr>
                                    </p:animEffect>
                                  </p:childTnLst>
                                </p:cTn>
                              </p:par>
                              <p:par>
                                <p:cTn id="79" presetID="10" presetClass="entr" presetSubtype="0" fill="hold" nodeType="withEffect">
                                  <p:stCondLst>
                                    <p:cond delay="0"/>
                                  </p:stCondLst>
                                  <p:childTnLst>
                                    <p:set>
                                      <p:cBhvr>
                                        <p:cTn id="80" dur="1" fill="hold">
                                          <p:stCondLst>
                                            <p:cond delay="0"/>
                                          </p:stCondLst>
                                        </p:cTn>
                                        <p:tgtEl>
                                          <p:spTgt spid="51"/>
                                        </p:tgtEl>
                                        <p:attrNameLst>
                                          <p:attrName>style.visibility</p:attrName>
                                        </p:attrNameLst>
                                      </p:cBhvr>
                                      <p:to>
                                        <p:strVal val="visible"/>
                                      </p:to>
                                    </p:set>
                                    <p:animEffect transition="in" filter="fade">
                                      <p:cBhvr>
                                        <p:cTn id="81" dur="250"/>
                                        <p:tgtEl>
                                          <p:spTgt spid="51"/>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56"/>
                                        </p:tgtEl>
                                        <p:attrNameLst>
                                          <p:attrName>style.visibility</p:attrName>
                                        </p:attrNameLst>
                                      </p:cBhvr>
                                      <p:to>
                                        <p:strVal val="visible"/>
                                      </p:to>
                                    </p:set>
                                    <p:animEffect transition="in" filter="fade">
                                      <p:cBhvr>
                                        <p:cTn id="84" dur="250"/>
                                        <p:tgtEl>
                                          <p:spTgt spid="56"/>
                                        </p:tgtEl>
                                      </p:cBhvr>
                                    </p:animEffect>
                                  </p:childTnLst>
                                </p:cTn>
                              </p:par>
                              <p:par>
                                <p:cTn id="85" presetID="10" presetClass="exit" presetSubtype="0" fill="hold" grpId="0" nodeType="withEffect">
                                  <p:stCondLst>
                                    <p:cond delay="0"/>
                                  </p:stCondLst>
                                  <p:childTnLst>
                                    <p:animEffect transition="out" filter="fade">
                                      <p:cBhvr>
                                        <p:cTn id="86" dur="250"/>
                                        <p:tgtEl>
                                          <p:spTgt spid="37"/>
                                        </p:tgtEl>
                                      </p:cBhvr>
                                    </p:animEffect>
                                    <p:set>
                                      <p:cBhvr>
                                        <p:cTn id="87" dur="1" fill="hold">
                                          <p:stCondLst>
                                            <p:cond delay="249"/>
                                          </p:stCondLst>
                                        </p:cTn>
                                        <p:tgtEl>
                                          <p:spTgt spid="37"/>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41"/>
                                        </p:tgtEl>
                                        <p:attrNameLst>
                                          <p:attrName>style.visibility</p:attrName>
                                        </p:attrNameLst>
                                      </p:cBhvr>
                                      <p:to>
                                        <p:strVal val="visible"/>
                                      </p:to>
                                    </p:set>
                                    <p:animEffect transition="in" filter="fade">
                                      <p:cBhvr>
                                        <p:cTn id="92" dur="250"/>
                                        <p:tgtEl>
                                          <p:spTgt spid="41"/>
                                        </p:tgtEl>
                                      </p:cBhvr>
                                    </p:animEffect>
                                  </p:childTnLst>
                                </p:cTn>
                              </p:par>
                              <p:par>
                                <p:cTn id="93" presetID="10" presetClass="exit" presetSubtype="0" fill="hold" grpId="1" nodeType="withEffect">
                                  <p:stCondLst>
                                    <p:cond delay="0"/>
                                  </p:stCondLst>
                                  <p:childTnLst>
                                    <p:animEffect transition="out" filter="fade">
                                      <p:cBhvr>
                                        <p:cTn id="94" dur="250"/>
                                        <p:tgtEl>
                                          <p:spTgt spid="43"/>
                                        </p:tgtEl>
                                      </p:cBhvr>
                                    </p:animEffect>
                                    <p:set>
                                      <p:cBhvr>
                                        <p:cTn id="95" dur="1" fill="hold">
                                          <p:stCondLst>
                                            <p:cond delay="249"/>
                                          </p:stCondLst>
                                        </p:cTn>
                                        <p:tgtEl>
                                          <p:spTgt spid="43"/>
                                        </p:tgtEl>
                                        <p:attrNameLst>
                                          <p:attrName>style.visibility</p:attrName>
                                        </p:attrNameLst>
                                      </p:cBhvr>
                                      <p:to>
                                        <p:strVal val="hidden"/>
                                      </p:to>
                                    </p:set>
                                  </p:childTnLst>
                                </p:cTn>
                              </p:par>
                            </p:childTnLst>
                          </p:cTn>
                        </p:par>
                      </p:childTnLst>
                    </p:cTn>
                  </p:par>
                  <p:par>
                    <p:cTn id="96" fill="hold">
                      <p:stCondLst>
                        <p:cond delay="indefinite"/>
                      </p:stCondLst>
                      <p:childTnLst>
                        <p:par>
                          <p:cTn id="97" fill="hold">
                            <p:stCondLst>
                              <p:cond delay="0"/>
                            </p:stCondLst>
                            <p:childTnLst>
                              <p:par>
                                <p:cTn id="98" presetID="22" presetClass="entr" presetSubtype="4" fill="hold" grpId="1" nodeType="clickEffect">
                                  <p:stCondLst>
                                    <p:cond delay="0"/>
                                  </p:stCondLst>
                                  <p:childTnLst>
                                    <p:set>
                                      <p:cBhvr>
                                        <p:cTn id="99" dur="1" fill="hold">
                                          <p:stCondLst>
                                            <p:cond delay="0"/>
                                          </p:stCondLst>
                                        </p:cTn>
                                        <p:tgtEl>
                                          <p:spTgt spid="84"/>
                                        </p:tgtEl>
                                        <p:attrNameLst>
                                          <p:attrName>style.visibility</p:attrName>
                                        </p:attrNameLst>
                                      </p:cBhvr>
                                      <p:to>
                                        <p:strVal val="visible"/>
                                      </p:to>
                                    </p:set>
                                    <p:animEffect transition="in" filter="wipe(down)">
                                      <p:cBhvr>
                                        <p:cTn id="100" dur="500"/>
                                        <p:tgtEl>
                                          <p:spTgt spid="84"/>
                                        </p:tgtEl>
                                      </p:cBhvr>
                                    </p:animEffect>
                                  </p:childTnLst>
                                </p:cTn>
                              </p:par>
                              <p:par>
                                <p:cTn id="101" presetID="22" presetClass="entr" presetSubtype="4" fill="hold" grpId="1" nodeType="withEffect">
                                  <p:stCondLst>
                                    <p:cond delay="0"/>
                                  </p:stCondLst>
                                  <p:childTnLst>
                                    <p:set>
                                      <p:cBhvr>
                                        <p:cTn id="102" dur="1" fill="hold">
                                          <p:stCondLst>
                                            <p:cond delay="0"/>
                                          </p:stCondLst>
                                        </p:cTn>
                                        <p:tgtEl>
                                          <p:spTgt spid="108"/>
                                        </p:tgtEl>
                                        <p:attrNameLst>
                                          <p:attrName>style.visibility</p:attrName>
                                        </p:attrNameLst>
                                      </p:cBhvr>
                                      <p:to>
                                        <p:strVal val="visible"/>
                                      </p:to>
                                    </p:set>
                                    <p:animEffect transition="in" filter="wipe(down)">
                                      <p:cBhvr>
                                        <p:cTn id="103" dur="500"/>
                                        <p:tgtEl>
                                          <p:spTgt spid="108"/>
                                        </p:tgtEl>
                                      </p:cBhvr>
                                    </p:animEffect>
                                  </p:childTnLst>
                                </p:cTn>
                              </p:par>
                              <p:par>
                                <p:cTn id="104" presetID="22" presetClass="entr" presetSubtype="4" fill="hold" grpId="0" nodeType="withEffect">
                                  <p:stCondLst>
                                    <p:cond delay="0"/>
                                  </p:stCondLst>
                                  <p:childTnLst>
                                    <p:set>
                                      <p:cBhvr>
                                        <p:cTn id="105" dur="1" fill="hold">
                                          <p:stCondLst>
                                            <p:cond delay="0"/>
                                          </p:stCondLst>
                                        </p:cTn>
                                        <p:tgtEl>
                                          <p:spTgt spid="136"/>
                                        </p:tgtEl>
                                        <p:attrNameLst>
                                          <p:attrName>style.visibility</p:attrName>
                                        </p:attrNameLst>
                                      </p:cBhvr>
                                      <p:to>
                                        <p:strVal val="visible"/>
                                      </p:to>
                                    </p:set>
                                    <p:animEffect transition="in" filter="wipe(down)">
                                      <p:cBhvr>
                                        <p:cTn id="106"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 grpId="0" animBg="1"/>
      <p:bldP spid="43" grpId="0"/>
      <p:bldP spid="43" grpId="1"/>
      <p:bldP spid="6" grpId="0" animBg="1"/>
      <p:bldP spid="3" grpId="0"/>
      <p:bldP spid="36" grpId="0"/>
      <p:bldP spid="37" grpId="0"/>
      <p:bldP spid="38" grpId="0"/>
      <p:bldP spid="39" grpId="0"/>
      <p:bldP spid="41" grpId="0"/>
      <p:bldP spid="56" grpId="0"/>
      <p:bldP spid="82" grpId="0"/>
      <p:bldP spid="84" grpId="0" animBg="1"/>
      <p:bldP spid="84" grpId="1" animBg="1"/>
      <p:bldP spid="108" grpId="0" animBg="1"/>
      <p:bldP spid="108" grpId="1" animBg="1"/>
      <p:bldP spid="132" grpId="0"/>
      <p:bldP spid="133" grpId="0"/>
      <p:bldP spid="134" grpId="0"/>
      <p:bldP spid="13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Bitwise AND/OR Using Triple-Row Activation</a:t>
            </a:r>
          </a:p>
        </p:txBody>
      </p:sp>
      <p:sp>
        <p:nvSpPr>
          <p:cNvPr id="4" name="Slide Number Placeholder 3"/>
          <p:cNvSpPr>
            <a:spLocks noGrp="1"/>
          </p:cNvSpPr>
          <p:nvPr>
            <p:ph type="sldNum" sz="quarter" idx="4294967295"/>
          </p:nvPr>
        </p:nvSpPr>
        <p:spPr>
          <a:xfrm>
            <a:off x="7315200" y="6492875"/>
            <a:ext cx="1828800" cy="365125"/>
          </a:xfrm>
          <a:prstGeom prst="rect">
            <a:avLst/>
          </a:prstGeom>
          <a:solidFill>
            <a:schemeClr val="bg1"/>
          </a:solidFill>
        </p:spPr>
        <p:txBody>
          <a:bodyPr vert="horz" lIns="91440" tIns="45720" rIns="91440" bIns="45720" rtlCol="0" anchor="ctr"/>
          <a:lstStyle>
            <a:defPPr>
              <a:defRPr lang="en-US"/>
            </a:defPPr>
            <a:lvl1pPr marL="0" algn="r" defTabSz="914400" rtl="0" eaLnBrk="1" latinLnBrk="0" hangingPunct="1">
              <a:defRPr sz="2400" b="1"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A2D8F13-174C-467F-9D40-7DDEF70CAB8C}" type="slidenum">
              <a:rPr lang="en-US" smtClean="0">
                <a:latin typeface="+mj-lt"/>
              </a:rPr>
              <a:pPr/>
              <a:t>36</a:t>
            </a:fld>
            <a:endParaRPr lang="en-US">
              <a:latin typeface="+mj-lt"/>
            </a:endParaRPr>
          </a:p>
        </p:txBody>
      </p:sp>
      <p:grpSp>
        <p:nvGrpSpPr>
          <p:cNvPr id="7" name="Group 6">
            <a:extLst>
              <a:ext uri="{FF2B5EF4-FFF2-40B4-BE49-F238E27FC236}">
                <a16:creationId xmlns:a16="http://schemas.microsoft.com/office/drawing/2014/main" id="{B0CF1CDC-024F-4772-AA6B-7604FD89C926}"/>
              </a:ext>
            </a:extLst>
          </p:cNvPr>
          <p:cNvGrpSpPr/>
          <p:nvPr/>
        </p:nvGrpSpPr>
        <p:grpSpPr>
          <a:xfrm>
            <a:off x="2722361" y="1143000"/>
            <a:ext cx="4521529" cy="5257800"/>
            <a:chOff x="2722361" y="1143000"/>
            <a:chExt cx="4521529" cy="5257800"/>
          </a:xfrm>
        </p:grpSpPr>
        <p:sp>
          <p:nvSpPr>
            <p:cNvPr id="38" name="TextBox 37"/>
            <p:cNvSpPr txBox="1"/>
            <p:nvPr/>
          </p:nvSpPr>
          <p:spPr>
            <a:xfrm>
              <a:off x="2727251" y="5562600"/>
              <a:ext cx="378630" cy="523220"/>
            </a:xfrm>
            <a:prstGeom prst="rect">
              <a:avLst/>
            </a:prstGeom>
            <a:noFill/>
          </p:spPr>
          <p:txBody>
            <a:bodyPr wrap="none" rtlCol="0">
              <a:spAutoFit/>
            </a:bodyPr>
            <a:lstStyle/>
            <a:p>
              <a:pPr algn="ctr"/>
              <a:r>
                <a:rPr lang="en-US" sz="2800" b="1" dirty="0">
                  <a:solidFill>
                    <a:srgbClr val="C00000"/>
                  </a:solidFill>
                  <a:latin typeface="+mj-lt"/>
                </a:rPr>
                <a:t>1</a:t>
              </a:r>
            </a:p>
          </p:txBody>
        </p:sp>
        <p:sp>
          <p:nvSpPr>
            <p:cNvPr id="39" name="TextBox 38"/>
            <p:cNvSpPr txBox="1"/>
            <p:nvPr/>
          </p:nvSpPr>
          <p:spPr>
            <a:xfrm>
              <a:off x="2727251" y="1143000"/>
              <a:ext cx="378630" cy="523220"/>
            </a:xfrm>
            <a:prstGeom prst="rect">
              <a:avLst/>
            </a:prstGeom>
            <a:noFill/>
          </p:spPr>
          <p:txBody>
            <a:bodyPr wrap="none" rtlCol="0">
              <a:spAutoFit/>
            </a:bodyPr>
            <a:lstStyle/>
            <a:p>
              <a:pPr algn="ctr"/>
              <a:r>
                <a:rPr lang="en-US" sz="2800" b="1" dirty="0">
                  <a:solidFill>
                    <a:srgbClr val="C00000"/>
                  </a:solidFill>
                  <a:latin typeface="+mj-lt"/>
                </a:rPr>
                <a:t>1</a:t>
              </a:r>
            </a:p>
          </p:txBody>
        </p:sp>
        <p:sp>
          <p:nvSpPr>
            <p:cNvPr id="133" name="TextBox 132"/>
            <p:cNvSpPr txBox="1"/>
            <p:nvPr/>
          </p:nvSpPr>
          <p:spPr>
            <a:xfrm>
              <a:off x="2722361" y="2514600"/>
              <a:ext cx="378630" cy="523220"/>
            </a:xfrm>
            <a:prstGeom prst="rect">
              <a:avLst/>
            </a:prstGeom>
            <a:noFill/>
          </p:spPr>
          <p:txBody>
            <a:bodyPr wrap="none" rtlCol="0">
              <a:spAutoFit/>
            </a:bodyPr>
            <a:lstStyle/>
            <a:p>
              <a:pPr algn="ctr"/>
              <a:r>
                <a:rPr lang="en-US" sz="2800" b="1" dirty="0">
                  <a:solidFill>
                    <a:srgbClr val="C00000"/>
                  </a:solidFill>
                  <a:latin typeface="+mj-lt"/>
                </a:rPr>
                <a:t>1</a:t>
              </a:r>
            </a:p>
          </p:txBody>
        </p:sp>
        <p:sp>
          <p:nvSpPr>
            <p:cNvPr id="135" name="TextBox 134"/>
            <p:cNvSpPr txBox="1"/>
            <p:nvPr/>
          </p:nvSpPr>
          <p:spPr>
            <a:xfrm>
              <a:off x="2722361" y="4015770"/>
              <a:ext cx="378630" cy="523220"/>
            </a:xfrm>
            <a:prstGeom prst="rect">
              <a:avLst/>
            </a:prstGeom>
            <a:noFill/>
          </p:spPr>
          <p:txBody>
            <a:bodyPr wrap="none" rtlCol="0">
              <a:spAutoFit/>
            </a:bodyPr>
            <a:lstStyle/>
            <a:p>
              <a:pPr algn="ctr"/>
              <a:r>
                <a:rPr lang="en-US" sz="2800" b="1" dirty="0">
                  <a:solidFill>
                    <a:srgbClr val="C00000"/>
                  </a:solidFill>
                  <a:latin typeface="+mj-lt"/>
                </a:rPr>
                <a:t>1</a:t>
              </a:r>
            </a:p>
          </p:txBody>
        </p:sp>
        <p:sp>
          <p:nvSpPr>
            <p:cNvPr id="136" name="Rectangle 135"/>
            <p:cNvSpPr/>
            <p:nvPr/>
          </p:nvSpPr>
          <p:spPr>
            <a:xfrm>
              <a:off x="4114800" y="1676400"/>
              <a:ext cx="4572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bg1">
                    <a:lumMod val="85000"/>
                  </a:schemeClr>
                </a:solidFill>
                <a:effectLst>
                  <a:outerShdw blurRad="38100" dist="38100" dir="2700000" algn="tl">
                    <a:srgbClr val="000000">
                      <a:alpha val="43137"/>
                    </a:srgbClr>
                  </a:outerShdw>
                </a:effectLst>
                <a:latin typeface="+mj-lt"/>
              </a:endParaRPr>
            </a:p>
          </p:txBody>
        </p:sp>
        <p:sp>
          <p:nvSpPr>
            <p:cNvPr id="6" name="Rectangle 5"/>
            <p:cNvSpPr/>
            <p:nvPr/>
          </p:nvSpPr>
          <p:spPr>
            <a:xfrm>
              <a:off x="4116515" y="1981200"/>
              <a:ext cx="457200" cy="609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bg1">
                    <a:lumMod val="85000"/>
                  </a:schemeClr>
                </a:solidFill>
                <a:effectLst>
                  <a:outerShdw blurRad="38100" dist="38100" dir="2700000" algn="tl">
                    <a:srgbClr val="000000">
                      <a:alpha val="43137"/>
                    </a:srgbClr>
                  </a:outerShdw>
                </a:effectLst>
                <a:latin typeface="+mj-lt"/>
              </a:endParaRPr>
            </a:p>
          </p:txBody>
        </p:sp>
        <p:grpSp>
          <p:nvGrpSpPr>
            <p:cNvPr id="40" name="Group 39"/>
            <p:cNvGrpSpPr/>
            <p:nvPr/>
          </p:nvGrpSpPr>
          <p:grpSpPr>
            <a:xfrm>
              <a:off x="3510090" y="1676400"/>
              <a:ext cx="1295400" cy="914400"/>
              <a:chOff x="1295400" y="2438400"/>
              <a:chExt cx="1295400" cy="914400"/>
            </a:xfrm>
          </p:grpSpPr>
          <p:grpSp>
            <p:nvGrpSpPr>
              <p:cNvPr id="19" name="Group 18"/>
              <p:cNvGrpSpPr/>
              <p:nvPr/>
            </p:nvGrpSpPr>
            <p:grpSpPr>
              <a:xfrm>
                <a:off x="1295400" y="2438400"/>
                <a:ext cx="1063625" cy="914400"/>
                <a:chOff x="2060575" y="2438400"/>
                <a:chExt cx="1063625" cy="914400"/>
              </a:xfrm>
            </p:grpSpPr>
            <p:grpSp>
              <p:nvGrpSpPr>
                <p:cNvPr id="12" name="Group 11"/>
                <p:cNvGrpSpPr/>
                <p:nvPr/>
              </p:nvGrpSpPr>
              <p:grpSpPr>
                <a:xfrm>
                  <a:off x="2667000" y="2438400"/>
                  <a:ext cx="457200" cy="914400"/>
                  <a:chOff x="2667000" y="2438400"/>
                  <a:chExt cx="457200" cy="914400"/>
                </a:xfrm>
              </p:grpSpPr>
              <p:cxnSp>
                <p:nvCxnSpPr>
                  <p:cNvPr id="8" name="Straight Connector 7"/>
                  <p:cNvCxnSpPr/>
                  <p:nvPr/>
                </p:nvCxnSpPr>
                <p:spPr>
                  <a:xfrm flipV="1">
                    <a:off x="3124200" y="2438400"/>
                    <a:ext cx="0" cy="9144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2667000" y="2438400"/>
                    <a:ext cx="0" cy="9144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667000" y="3352800"/>
                    <a:ext cx="4572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7" name="Elbow Connector 16"/>
                <p:cNvCxnSpPr/>
                <p:nvPr/>
              </p:nvCxnSpPr>
              <p:spPr>
                <a:xfrm rot="10800000" flipV="1">
                  <a:off x="2060575" y="2895600"/>
                  <a:ext cx="606425" cy="457200"/>
                </a:xfrm>
                <a:prstGeom prst="bentConnector2">
                  <a:avLst/>
                </a:prstGeom>
                <a:ln w="28575">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28" name="Straight Connector 27"/>
              <p:cNvCxnSpPr/>
              <p:nvPr/>
            </p:nvCxnSpPr>
            <p:spPr>
              <a:xfrm flipH="1">
                <a:off x="2362203" y="2895600"/>
                <a:ext cx="228597"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35" name="Group 34"/>
            <p:cNvGrpSpPr/>
            <p:nvPr/>
          </p:nvGrpSpPr>
          <p:grpSpPr>
            <a:xfrm>
              <a:off x="5148390" y="1600200"/>
              <a:ext cx="914400" cy="533400"/>
              <a:chOff x="2933700" y="2362200"/>
              <a:chExt cx="914400" cy="533400"/>
            </a:xfrm>
          </p:grpSpPr>
          <p:cxnSp>
            <p:nvCxnSpPr>
              <p:cNvPr id="21" name="Straight Connector 20"/>
              <p:cNvCxnSpPr/>
              <p:nvPr/>
            </p:nvCxnSpPr>
            <p:spPr>
              <a:xfrm flipV="1">
                <a:off x="3124200" y="2438400"/>
                <a:ext cx="0" cy="4572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3657600" y="2438400"/>
                <a:ext cx="0" cy="4572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3124200" y="2438400"/>
                <a:ext cx="5334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3124200" y="2362200"/>
                <a:ext cx="5334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3657600" y="2895600"/>
                <a:ext cx="1905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2933700" y="2895600"/>
                <a:ext cx="1905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42" name="Straight Connector 41"/>
            <p:cNvCxnSpPr/>
            <p:nvPr/>
          </p:nvCxnSpPr>
          <p:spPr>
            <a:xfrm>
              <a:off x="4805490" y="2133600"/>
              <a:ext cx="342900" cy="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a:stCxn id="5" idx="0"/>
            </p:cNvCxnSpPr>
            <p:nvPr/>
          </p:nvCxnSpPr>
          <p:spPr>
            <a:xfrm flipV="1">
              <a:off x="6672390" y="1699230"/>
              <a:ext cx="0" cy="355857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6062790" y="2133600"/>
              <a:ext cx="609600" cy="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3205290" y="1437620"/>
              <a:ext cx="2971800"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5605590" y="1427440"/>
              <a:ext cx="0" cy="17276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a:stCxn id="5" idx="1"/>
            </p:cNvCxnSpPr>
            <p:nvPr/>
          </p:nvCxnSpPr>
          <p:spPr>
            <a:xfrm flipH="1">
              <a:off x="3205290" y="5829300"/>
              <a:ext cx="2895600"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6333555" y="1143000"/>
              <a:ext cx="724878" cy="523220"/>
            </a:xfrm>
            <a:prstGeom prst="rect">
              <a:avLst/>
            </a:prstGeom>
            <a:noFill/>
          </p:spPr>
          <p:txBody>
            <a:bodyPr wrap="none" rtlCol="0">
              <a:spAutoFit/>
            </a:bodyPr>
            <a:lstStyle/>
            <a:p>
              <a:pPr algn="ctr"/>
              <a:r>
                <a:rPr lang="en-US" sz="2800" b="1" dirty="0">
                  <a:solidFill>
                    <a:srgbClr val="C00000"/>
                  </a:solidFill>
                  <a:latin typeface="+mj-lt"/>
                </a:rPr>
                <a:t>V</a:t>
              </a:r>
              <a:r>
                <a:rPr lang="en-US" sz="2800" b="1" baseline="-25000" dirty="0">
                  <a:solidFill>
                    <a:srgbClr val="C00000"/>
                  </a:solidFill>
                  <a:latin typeface="+mj-lt"/>
                </a:rPr>
                <a:t>DD</a:t>
              </a:r>
            </a:p>
          </p:txBody>
        </p:sp>
        <p:cxnSp>
          <p:nvCxnSpPr>
            <p:cNvPr id="45" name="Straight Connector 44"/>
            <p:cNvCxnSpPr/>
            <p:nvPr/>
          </p:nvCxnSpPr>
          <p:spPr>
            <a:xfrm>
              <a:off x="3205290" y="1437620"/>
              <a:ext cx="2971800" cy="0"/>
            </a:xfrm>
            <a:prstGeom prst="line">
              <a:avLst/>
            </a:prstGeom>
            <a:ln w="571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4805490" y="2133600"/>
              <a:ext cx="342900" cy="0"/>
            </a:xfrm>
            <a:prstGeom prst="line">
              <a:avLst/>
            </a:prstGeom>
            <a:ln w="571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6062790" y="2133600"/>
              <a:ext cx="609600" cy="0"/>
            </a:xfrm>
            <a:prstGeom prst="line">
              <a:avLst/>
            </a:prstGeom>
            <a:ln w="571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H="1">
              <a:off x="3205290" y="5829300"/>
              <a:ext cx="2895600" cy="0"/>
            </a:xfrm>
            <a:prstGeom prst="line">
              <a:avLst/>
            </a:prstGeom>
            <a:ln w="571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 name="Rounded Rectangle 4"/>
            <p:cNvSpPr/>
            <p:nvPr/>
          </p:nvSpPr>
          <p:spPr>
            <a:xfrm>
              <a:off x="6100890" y="5257800"/>
              <a:ext cx="1143000" cy="1143000"/>
            </a:xfrm>
            <a:prstGeom prst="roundRect">
              <a:avLst/>
            </a:prstGeom>
            <a:solidFill>
              <a:schemeClr val="accent3">
                <a:lumMod val="20000"/>
                <a:lumOff val="80000"/>
              </a:schemeClr>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75000"/>
                      <a:lumOff val="25000"/>
                    </a:schemeClr>
                  </a:solidFill>
                  <a:latin typeface="+mj-lt"/>
                </a:rPr>
                <a:t>Sense Amp</a:t>
              </a:r>
            </a:p>
          </p:txBody>
        </p:sp>
        <p:sp>
          <p:nvSpPr>
            <p:cNvPr id="84" name="Rectangle 83"/>
            <p:cNvSpPr/>
            <p:nvPr/>
          </p:nvSpPr>
          <p:spPr>
            <a:xfrm>
              <a:off x="4114800" y="3048000"/>
              <a:ext cx="4572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bg1">
                    <a:lumMod val="85000"/>
                  </a:schemeClr>
                </a:solidFill>
                <a:effectLst>
                  <a:outerShdw blurRad="38100" dist="38100" dir="2700000" algn="tl">
                    <a:srgbClr val="000000">
                      <a:alpha val="43137"/>
                    </a:srgbClr>
                  </a:outerShdw>
                </a:effectLst>
                <a:latin typeface="+mj-lt"/>
              </a:endParaRPr>
            </a:p>
          </p:txBody>
        </p:sp>
        <p:sp>
          <p:nvSpPr>
            <p:cNvPr id="85" name="Rectangle 84"/>
            <p:cNvSpPr/>
            <p:nvPr/>
          </p:nvSpPr>
          <p:spPr>
            <a:xfrm>
              <a:off x="4111625" y="3352800"/>
              <a:ext cx="457200" cy="609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bg1">
                    <a:lumMod val="85000"/>
                  </a:schemeClr>
                </a:solidFill>
                <a:effectLst>
                  <a:outerShdw blurRad="38100" dist="38100" dir="2700000" algn="tl">
                    <a:srgbClr val="000000">
                      <a:alpha val="43137"/>
                    </a:srgbClr>
                  </a:outerShdw>
                </a:effectLst>
                <a:latin typeface="+mj-lt"/>
              </a:endParaRPr>
            </a:p>
          </p:txBody>
        </p:sp>
        <p:grpSp>
          <p:nvGrpSpPr>
            <p:cNvPr id="86" name="Group 85"/>
            <p:cNvGrpSpPr/>
            <p:nvPr/>
          </p:nvGrpSpPr>
          <p:grpSpPr>
            <a:xfrm>
              <a:off x="3505200" y="3048000"/>
              <a:ext cx="1295400" cy="914400"/>
              <a:chOff x="1295400" y="2438400"/>
              <a:chExt cx="1295400" cy="914400"/>
            </a:xfrm>
          </p:grpSpPr>
          <p:grpSp>
            <p:nvGrpSpPr>
              <p:cNvPr id="87" name="Group 86"/>
              <p:cNvGrpSpPr/>
              <p:nvPr/>
            </p:nvGrpSpPr>
            <p:grpSpPr>
              <a:xfrm>
                <a:off x="1295400" y="2438400"/>
                <a:ext cx="1063625" cy="914400"/>
                <a:chOff x="2060575" y="2438400"/>
                <a:chExt cx="1063625" cy="914400"/>
              </a:xfrm>
            </p:grpSpPr>
            <p:grpSp>
              <p:nvGrpSpPr>
                <p:cNvPr id="89" name="Group 88"/>
                <p:cNvGrpSpPr/>
                <p:nvPr/>
              </p:nvGrpSpPr>
              <p:grpSpPr>
                <a:xfrm>
                  <a:off x="2667000" y="2438400"/>
                  <a:ext cx="457200" cy="914400"/>
                  <a:chOff x="2667000" y="2438400"/>
                  <a:chExt cx="457200" cy="914400"/>
                </a:xfrm>
              </p:grpSpPr>
              <p:cxnSp>
                <p:nvCxnSpPr>
                  <p:cNvPr id="91" name="Straight Connector 90"/>
                  <p:cNvCxnSpPr/>
                  <p:nvPr/>
                </p:nvCxnSpPr>
                <p:spPr>
                  <a:xfrm flipV="1">
                    <a:off x="3124200" y="2438400"/>
                    <a:ext cx="0" cy="9144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V="1">
                    <a:off x="2667000" y="2438400"/>
                    <a:ext cx="0" cy="9144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2667000" y="3352800"/>
                    <a:ext cx="4572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90" name="Elbow Connector 89"/>
                <p:cNvCxnSpPr/>
                <p:nvPr/>
              </p:nvCxnSpPr>
              <p:spPr>
                <a:xfrm rot="10800000" flipV="1">
                  <a:off x="2060575" y="2895600"/>
                  <a:ext cx="606425" cy="457200"/>
                </a:xfrm>
                <a:prstGeom prst="bentConnector2">
                  <a:avLst/>
                </a:prstGeom>
                <a:ln w="28575">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88" name="Straight Connector 87"/>
              <p:cNvCxnSpPr/>
              <p:nvPr/>
            </p:nvCxnSpPr>
            <p:spPr>
              <a:xfrm flipH="1">
                <a:off x="2362203" y="2895600"/>
                <a:ext cx="228597"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94" name="Group 93"/>
            <p:cNvGrpSpPr/>
            <p:nvPr/>
          </p:nvGrpSpPr>
          <p:grpSpPr>
            <a:xfrm>
              <a:off x="5143500" y="2971800"/>
              <a:ext cx="914400" cy="533400"/>
              <a:chOff x="2933700" y="2362200"/>
              <a:chExt cx="914400" cy="533400"/>
            </a:xfrm>
          </p:grpSpPr>
          <p:cxnSp>
            <p:nvCxnSpPr>
              <p:cNvPr id="95" name="Straight Connector 94"/>
              <p:cNvCxnSpPr/>
              <p:nvPr/>
            </p:nvCxnSpPr>
            <p:spPr>
              <a:xfrm flipV="1">
                <a:off x="3124200" y="2438400"/>
                <a:ext cx="0" cy="4572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flipV="1">
                <a:off x="3657600" y="2438400"/>
                <a:ext cx="0" cy="4572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flipH="1">
                <a:off x="3124200" y="2438400"/>
                <a:ext cx="5334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flipH="1">
                <a:off x="3124200" y="2362200"/>
                <a:ext cx="5334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3657600" y="2895600"/>
                <a:ext cx="1905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2933700" y="2895600"/>
                <a:ext cx="1905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01" name="Straight Connector 100"/>
            <p:cNvCxnSpPr/>
            <p:nvPr/>
          </p:nvCxnSpPr>
          <p:spPr>
            <a:xfrm>
              <a:off x="4800600" y="3505200"/>
              <a:ext cx="342900" cy="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6057900" y="3505200"/>
              <a:ext cx="609600" cy="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a:off x="3200400" y="2809220"/>
              <a:ext cx="2971800"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5600700" y="2799040"/>
              <a:ext cx="0" cy="17276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a:off x="3200400" y="2809220"/>
              <a:ext cx="2971800" cy="0"/>
            </a:xfrm>
            <a:prstGeom prst="line">
              <a:avLst/>
            </a:prstGeom>
            <a:ln w="571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a:off x="4800600" y="3505200"/>
              <a:ext cx="342900" cy="0"/>
            </a:xfrm>
            <a:prstGeom prst="line">
              <a:avLst/>
            </a:prstGeom>
            <a:ln w="571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6057900" y="3505200"/>
              <a:ext cx="609600" cy="0"/>
            </a:xfrm>
            <a:prstGeom prst="line">
              <a:avLst/>
            </a:prstGeom>
            <a:ln w="571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8" name="Rectangle 107"/>
            <p:cNvSpPr/>
            <p:nvPr/>
          </p:nvSpPr>
          <p:spPr>
            <a:xfrm>
              <a:off x="4114800" y="4516160"/>
              <a:ext cx="4572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bg1">
                    <a:lumMod val="85000"/>
                  </a:schemeClr>
                </a:solidFill>
                <a:effectLst>
                  <a:outerShdw blurRad="38100" dist="38100" dir="2700000" algn="tl">
                    <a:srgbClr val="000000">
                      <a:alpha val="43137"/>
                    </a:srgbClr>
                  </a:outerShdw>
                </a:effectLst>
                <a:latin typeface="+mj-lt"/>
              </a:endParaRPr>
            </a:p>
          </p:txBody>
        </p:sp>
        <p:sp>
          <p:nvSpPr>
            <p:cNvPr id="109" name="Rectangle 108"/>
            <p:cNvSpPr/>
            <p:nvPr/>
          </p:nvSpPr>
          <p:spPr>
            <a:xfrm>
              <a:off x="4111625" y="4820960"/>
              <a:ext cx="457200" cy="609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bg1">
                    <a:lumMod val="85000"/>
                  </a:schemeClr>
                </a:solidFill>
                <a:effectLst>
                  <a:outerShdw blurRad="38100" dist="38100" dir="2700000" algn="tl">
                    <a:srgbClr val="000000">
                      <a:alpha val="43137"/>
                    </a:srgbClr>
                  </a:outerShdw>
                </a:effectLst>
                <a:latin typeface="+mj-lt"/>
              </a:endParaRPr>
            </a:p>
          </p:txBody>
        </p:sp>
        <p:grpSp>
          <p:nvGrpSpPr>
            <p:cNvPr id="110" name="Group 109"/>
            <p:cNvGrpSpPr/>
            <p:nvPr/>
          </p:nvGrpSpPr>
          <p:grpSpPr>
            <a:xfrm>
              <a:off x="3505200" y="4516160"/>
              <a:ext cx="1295400" cy="914400"/>
              <a:chOff x="1295400" y="2438400"/>
              <a:chExt cx="1295400" cy="914400"/>
            </a:xfrm>
          </p:grpSpPr>
          <p:grpSp>
            <p:nvGrpSpPr>
              <p:cNvPr id="111" name="Group 110"/>
              <p:cNvGrpSpPr/>
              <p:nvPr/>
            </p:nvGrpSpPr>
            <p:grpSpPr>
              <a:xfrm>
                <a:off x="1295400" y="2438400"/>
                <a:ext cx="1063625" cy="914400"/>
                <a:chOff x="2060575" y="2438400"/>
                <a:chExt cx="1063625" cy="914400"/>
              </a:xfrm>
            </p:grpSpPr>
            <p:grpSp>
              <p:nvGrpSpPr>
                <p:cNvPr id="113" name="Group 112"/>
                <p:cNvGrpSpPr/>
                <p:nvPr/>
              </p:nvGrpSpPr>
              <p:grpSpPr>
                <a:xfrm>
                  <a:off x="2667000" y="2438400"/>
                  <a:ext cx="457200" cy="914400"/>
                  <a:chOff x="2667000" y="2438400"/>
                  <a:chExt cx="457200" cy="914400"/>
                </a:xfrm>
              </p:grpSpPr>
              <p:cxnSp>
                <p:nvCxnSpPr>
                  <p:cNvPr id="115" name="Straight Connector 114"/>
                  <p:cNvCxnSpPr/>
                  <p:nvPr/>
                </p:nvCxnSpPr>
                <p:spPr>
                  <a:xfrm flipV="1">
                    <a:off x="3124200" y="2438400"/>
                    <a:ext cx="0" cy="9144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flipV="1">
                    <a:off x="2667000" y="2438400"/>
                    <a:ext cx="0" cy="9144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a:off x="2667000" y="3352800"/>
                    <a:ext cx="4572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14" name="Elbow Connector 113"/>
                <p:cNvCxnSpPr/>
                <p:nvPr/>
              </p:nvCxnSpPr>
              <p:spPr>
                <a:xfrm rot="10800000" flipV="1">
                  <a:off x="2060575" y="2895600"/>
                  <a:ext cx="606425" cy="457200"/>
                </a:xfrm>
                <a:prstGeom prst="bentConnector2">
                  <a:avLst/>
                </a:prstGeom>
                <a:ln w="28575">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112" name="Straight Connector 111"/>
              <p:cNvCxnSpPr/>
              <p:nvPr/>
            </p:nvCxnSpPr>
            <p:spPr>
              <a:xfrm flipH="1">
                <a:off x="2362203" y="2895600"/>
                <a:ext cx="228597"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18" name="Group 117"/>
            <p:cNvGrpSpPr/>
            <p:nvPr/>
          </p:nvGrpSpPr>
          <p:grpSpPr>
            <a:xfrm>
              <a:off x="5143500" y="4439960"/>
              <a:ext cx="914400" cy="533400"/>
              <a:chOff x="2933700" y="2362200"/>
              <a:chExt cx="914400" cy="533400"/>
            </a:xfrm>
          </p:grpSpPr>
          <p:cxnSp>
            <p:nvCxnSpPr>
              <p:cNvPr id="119" name="Straight Connector 118"/>
              <p:cNvCxnSpPr/>
              <p:nvPr/>
            </p:nvCxnSpPr>
            <p:spPr>
              <a:xfrm flipV="1">
                <a:off x="3124200" y="2438400"/>
                <a:ext cx="0" cy="4572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flipV="1">
                <a:off x="3657600" y="2438400"/>
                <a:ext cx="0" cy="4572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flipH="1">
                <a:off x="3124200" y="2438400"/>
                <a:ext cx="5334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flipH="1">
                <a:off x="3124200" y="2362200"/>
                <a:ext cx="5334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a:off x="3657600" y="2895600"/>
                <a:ext cx="1905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a:off x="2933700" y="2895600"/>
                <a:ext cx="1905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25" name="Straight Connector 124"/>
            <p:cNvCxnSpPr/>
            <p:nvPr/>
          </p:nvCxnSpPr>
          <p:spPr>
            <a:xfrm>
              <a:off x="4800600" y="4973360"/>
              <a:ext cx="342900" cy="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a:off x="6057900" y="4973360"/>
              <a:ext cx="609600" cy="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3200400" y="4277380"/>
              <a:ext cx="2971800"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a:off x="5600700" y="4267200"/>
              <a:ext cx="0" cy="17276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a:off x="3200400" y="4277380"/>
              <a:ext cx="2971800" cy="0"/>
            </a:xfrm>
            <a:prstGeom prst="line">
              <a:avLst/>
            </a:prstGeom>
            <a:ln w="571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a:off x="4800600" y="4973360"/>
              <a:ext cx="342900" cy="0"/>
            </a:xfrm>
            <a:prstGeom prst="line">
              <a:avLst/>
            </a:prstGeom>
            <a:ln w="571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a:off x="6057900" y="4973360"/>
              <a:ext cx="609600" cy="0"/>
            </a:xfrm>
            <a:prstGeom prst="line">
              <a:avLst/>
            </a:prstGeom>
            <a:ln w="571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DDE82587-4577-4395-9DB0-081E9EA9B5B0}"/>
              </a:ext>
            </a:extLst>
          </p:cNvPr>
          <p:cNvGrpSpPr/>
          <p:nvPr/>
        </p:nvGrpSpPr>
        <p:grpSpPr>
          <a:xfrm>
            <a:off x="576889" y="1701225"/>
            <a:ext cx="461986" cy="3500735"/>
            <a:chOff x="421317" y="1701225"/>
            <a:chExt cx="461986" cy="3500735"/>
          </a:xfrm>
        </p:grpSpPr>
        <p:sp>
          <p:nvSpPr>
            <p:cNvPr id="11" name="TextBox 10">
              <a:extLst>
                <a:ext uri="{FF2B5EF4-FFF2-40B4-BE49-F238E27FC236}">
                  <a16:creationId xmlns:a16="http://schemas.microsoft.com/office/drawing/2014/main" id="{310CCA90-382B-482D-A5FD-B717A6D0BE10}"/>
                </a:ext>
              </a:extLst>
            </p:cNvPr>
            <p:cNvSpPr txBox="1"/>
            <p:nvPr/>
          </p:nvSpPr>
          <p:spPr>
            <a:xfrm>
              <a:off x="425942" y="1701225"/>
              <a:ext cx="434734" cy="584775"/>
            </a:xfrm>
            <a:prstGeom prst="rect">
              <a:avLst/>
            </a:prstGeom>
            <a:noFill/>
          </p:spPr>
          <p:txBody>
            <a:bodyPr wrap="none" rtlCol="0">
              <a:spAutoFit/>
            </a:bodyPr>
            <a:lstStyle/>
            <a:p>
              <a:pPr algn="ctr"/>
              <a:r>
                <a:rPr lang="en-US" sz="3200" b="1" dirty="0">
                  <a:solidFill>
                    <a:schemeClr val="tx1">
                      <a:lumMod val="75000"/>
                      <a:lumOff val="25000"/>
                    </a:schemeClr>
                  </a:solidFill>
                  <a:latin typeface="+mj-lt"/>
                </a:rPr>
                <a:t>A</a:t>
              </a:r>
            </a:p>
          </p:txBody>
        </p:sp>
        <p:sp>
          <p:nvSpPr>
            <p:cNvPr id="137" name="TextBox 136">
              <a:extLst>
                <a:ext uri="{FF2B5EF4-FFF2-40B4-BE49-F238E27FC236}">
                  <a16:creationId xmlns:a16="http://schemas.microsoft.com/office/drawing/2014/main" id="{E1084683-C5C5-4DE9-9F6B-8607A8456892}"/>
                </a:ext>
              </a:extLst>
            </p:cNvPr>
            <p:cNvSpPr txBox="1"/>
            <p:nvPr/>
          </p:nvSpPr>
          <p:spPr>
            <a:xfrm>
              <a:off x="428346" y="3212812"/>
              <a:ext cx="429926" cy="584775"/>
            </a:xfrm>
            <a:prstGeom prst="rect">
              <a:avLst/>
            </a:prstGeom>
            <a:noFill/>
          </p:spPr>
          <p:txBody>
            <a:bodyPr wrap="none" rtlCol="0">
              <a:spAutoFit/>
            </a:bodyPr>
            <a:lstStyle/>
            <a:p>
              <a:pPr algn="ctr"/>
              <a:r>
                <a:rPr lang="en-US" sz="3200" b="1" dirty="0">
                  <a:solidFill>
                    <a:schemeClr val="tx1">
                      <a:lumMod val="75000"/>
                      <a:lumOff val="25000"/>
                    </a:schemeClr>
                  </a:solidFill>
                  <a:latin typeface="+mj-lt"/>
                </a:rPr>
                <a:t>B</a:t>
              </a:r>
            </a:p>
          </p:txBody>
        </p:sp>
        <p:sp>
          <p:nvSpPr>
            <p:cNvPr id="138" name="TextBox 137">
              <a:extLst>
                <a:ext uri="{FF2B5EF4-FFF2-40B4-BE49-F238E27FC236}">
                  <a16:creationId xmlns:a16="http://schemas.microsoft.com/office/drawing/2014/main" id="{3003ED9C-C087-4B0C-BB21-F63783B2E600}"/>
                </a:ext>
              </a:extLst>
            </p:cNvPr>
            <p:cNvSpPr txBox="1"/>
            <p:nvPr/>
          </p:nvSpPr>
          <p:spPr>
            <a:xfrm>
              <a:off x="421317" y="4617185"/>
              <a:ext cx="461986" cy="584775"/>
            </a:xfrm>
            <a:prstGeom prst="rect">
              <a:avLst/>
            </a:prstGeom>
            <a:noFill/>
          </p:spPr>
          <p:txBody>
            <a:bodyPr wrap="none" rtlCol="0">
              <a:spAutoFit/>
            </a:bodyPr>
            <a:lstStyle/>
            <a:p>
              <a:pPr algn="ctr"/>
              <a:r>
                <a:rPr lang="en-US" sz="3200" b="1" dirty="0">
                  <a:solidFill>
                    <a:schemeClr val="tx1">
                      <a:lumMod val="75000"/>
                      <a:lumOff val="25000"/>
                    </a:schemeClr>
                  </a:solidFill>
                  <a:latin typeface="+mj-lt"/>
                </a:rPr>
                <a:t>C</a:t>
              </a:r>
            </a:p>
          </p:txBody>
        </p:sp>
      </p:grpSp>
    </p:spTree>
    <p:extLst>
      <p:ext uri="{BB962C8B-B14F-4D97-AF65-F5344CB8AC3E}">
        <p14:creationId xmlns:p14="http://schemas.microsoft.com/office/powerpoint/2010/main" val="2923748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nodeType="clickEffect">
                                  <p:stCondLst>
                                    <p:cond delay="0"/>
                                  </p:stCondLst>
                                  <p:childTnLst>
                                    <p:animMotion origin="layout" path="M 4.72222E-6 0 L -0.25 0 " pathEditMode="relative" rAng="0" ptsTypes="AA">
                                      <p:cBhvr>
                                        <p:cTn id="6" dur="500" fill="hold"/>
                                        <p:tgtEl>
                                          <p:spTgt spid="7"/>
                                        </p:tgtEl>
                                        <p:attrNameLst>
                                          <p:attrName>ppt_x</p:attrName>
                                          <p:attrName>ppt_y</p:attrName>
                                        </p:attrNameLst>
                                      </p:cBhvr>
                                      <p:rCtr x="-12500" y="0"/>
                                    </p:animMotion>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2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Bitwise AND/OR Using Triple-Row Activation</a:t>
            </a:r>
          </a:p>
        </p:txBody>
      </p:sp>
      <p:sp>
        <p:nvSpPr>
          <p:cNvPr id="4" name="Slide Number Placeholder 3"/>
          <p:cNvSpPr>
            <a:spLocks noGrp="1"/>
          </p:cNvSpPr>
          <p:nvPr>
            <p:ph type="sldNum" sz="quarter" idx="4294967295"/>
          </p:nvPr>
        </p:nvSpPr>
        <p:spPr>
          <a:xfrm>
            <a:off x="7315200" y="6492875"/>
            <a:ext cx="1828800" cy="365125"/>
          </a:xfrm>
          <a:prstGeom prst="rect">
            <a:avLst/>
          </a:prstGeom>
          <a:solidFill>
            <a:schemeClr val="bg1"/>
          </a:solidFill>
        </p:spPr>
        <p:txBody>
          <a:bodyPr vert="horz" lIns="91440" tIns="45720" rIns="91440" bIns="45720" rtlCol="0" anchor="ctr"/>
          <a:lstStyle>
            <a:defPPr>
              <a:defRPr lang="en-US"/>
            </a:defPPr>
            <a:lvl1pPr marL="0" algn="r" defTabSz="914400" rtl="0" eaLnBrk="1" latinLnBrk="0" hangingPunct="1">
              <a:defRPr sz="2400" b="1"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A2D8F13-174C-467F-9D40-7DDEF70CAB8C}" type="slidenum">
              <a:rPr lang="en-US" smtClean="0">
                <a:latin typeface="+mj-lt"/>
              </a:rPr>
              <a:pPr/>
              <a:t>37</a:t>
            </a:fld>
            <a:endParaRPr lang="en-US">
              <a:latin typeface="+mj-lt"/>
            </a:endParaRPr>
          </a:p>
        </p:txBody>
      </p:sp>
      <p:grpSp>
        <p:nvGrpSpPr>
          <p:cNvPr id="7" name="Group 6">
            <a:extLst>
              <a:ext uri="{FF2B5EF4-FFF2-40B4-BE49-F238E27FC236}">
                <a16:creationId xmlns:a16="http://schemas.microsoft.com/office/drawing/2014/main" id="{B0CF1CDC-024F-4772-AA6B-7604FD89C926}"/>
              </a:ext>
            </a:extLst>
          </p:cNvPr>
          <p:cNvGrpSpPr/>
          <p:nvPr/>
        </p:nvGrpSpPr>
        <p:grpSpPr>
          <a:xfrm>
            <a:off x="436361" y="1143000"/>
            <a:ext cx="4521529" cy="5257800"/>
            <a:chOff x="2722361" y="1143000"/>
            <a:chExt cx="4521529" cy="5257800"/>
          </a:xfrm>
        </p:grpSpPr>
        <p:sp>
          <p:nvSpPr>
            <p:cNvPr id="38" name="TextBox 37"/>
            <p:cNvSpPr txBox="1"/>
            <p:nvPr/>
          </p:nvSpPr>
          <p:spPr>
            <a:xfrm>
              <a:off x="2727251" y="5562600"/>
              <a:ext cx="378630" cy="523220"/>
            </a:xfrm>
            <a:prstGeom prst="rect">
              <a:avLst/>
            </a:prstGeom>
            <a:noFill/>
          </p:spPr>
          <p:txBody>
            <a:bodyPr wrap="none" rtlCol="0">
              <a:spAutoFit/>
            </a:bodyPr>
            <a:lstStyle/>
            <a:p>
              <a:pPr algn="ctr"/>
              <a:r>
                <a:rPr lang="en-US" sz="2800" b="1" dirty="0">
                  <a:solidFill>
                    <a:srgbClr val="C00000"/>
                  </a:solidFill>
                  <a:latin typeface="+mj-lt"/>
                </a:rPr>
                <a:t>1</a:t>
              </a:r>
            </a:p>
          </p:txBody>
        </p:sp>
        <p:sp>
          <p:nvSpPr>
            <p:cNvPr id="39" name="TextBox 38"/>
            <p:cNvSpPr txBox="1"/>
            <p:nvPr/>
          </p:nvSpPr>
          <p:spPr>
            <a:xfrm>
              <a:off x="2727251" y="1143000"/>
              <a:ext cx="378630" cy="523220"/>
            </a:xfrm>
            <a:prstGeom prst="rect">
              <a:avLst/>
            </a:prstGeom>
            <a:noFill/>
          </p:spPr>
          <p:txBody>
            <a:bodyPr wrap="none" rtlCol="0">
              <a:spAutoFit/>
            </a:bodyPr>
            <a:lstStyle/>
            <a:p>
              <a:pPr algn="ctr"/>
              <a:r>
                <a:rPr lang="en-US" sz="2800" b="1" dirty="0">
                  <a:solidFill>
                    <a:srgbClr val="C00000"/>
                  </a:solidFill>
                  <a:latin typeface="+mj-lt"/>
                </a:rPr>
                <a:t>1</a:t>
              </a:r>
            </a:p>
          </p:txBody>
        </p:sp>
        <p:sp>
          <p:nvSpPr>
            <p:cNvPr id="133" name="TextBox 132"/>
            <p:cNvSpPr txBox="1"/>
            <p:nvPr/>
          </p:nvSpPr>
          <p:spPr>
            <a:xfrm>
              <a:off x="2722361" y="2514600"/>
              <a:ext cx="378630" cy="523220"/>
            </a:xfrm>
            <a:prstGeom prst="rect">
              <a:avLst/>
            </a:prstGeom>
            <a:noFill/>
          </p:spPr>
          <p:txBody>
            <a:bodyPr wrap="none" rtlCol="0">
              <a:spAutoFit/>
            </a:bodyPr>
            <a:lstStyle/>
            <a:p>
              <a:pPr algn="ctr"/>
              <a:r>
                <a:rPr lang="en-US" sz="2800" b="1" dirty="0">
                  <a:solidFill>
                    <a:srgbClr val="C00000"/>
                  </a:solidFill>
                  <a:latin typeface="+mj-lt"/>
                </a:rPr>
                <a:t>1</a:t>
              </a:r>
            </a:p>
          </p:txBody>
        </p:sp>
        <p:sp>
          <p:nvSpPr>
            <p:cNvPr id="135" name="TextBox 134"/>
            <p:cNvSpPr txBox="1"/>
            <p:nvPr/>
          </p:nvSpPr>
          <p:spPr>
            <a:xfrm>
              <a:off x="2722361" y="4015770"/>
              <a:ext cx="378630" cy="523220"/>
            </a:xfrm>
            <a:prstGeom prst="rect">
              <a:avLst/>
            </a:prstGeom>
            <a:noFill/>
          </p:spPr>
          <p:txBody>
            <a:bodyPr wrap="none" rtlCol="0">
              <a:spAutoFit/>
            </a:bodyPr>
            <a:lstStyle/>
            <a:p>
              <a:pPr algn="ctr"/>
              <a:r>
                <a:rPr lang="en-US" sz="2800" b="1" dirty="0">
                  <a:solidFill>
                    <a:srgbClr val="C00000"/>
                  </a:solidFill>
                  <a:latin typeface="+mj-lt"/>
                </a:rPr>
                <a:t>1</a:t>
              </a:r>
            </a:p>
          </p:txBody>
        </p:sp>
        <p:sp>
          <p:nvSpPr>
            <p:cNvPr id="136" name="Rectangle 135"/>
            <p:cNvSpPr/>
            <p:nvPr/>
          </p:nvSpPr>
          <p:spPr>
            <a:xfrm>
              <a:off x="4114800" y="1676400"/>
              <a:ext cx="4572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bg1">
                    <a:lumMod val="85000"/>
                  </a:schemeClr>
                </a:solidFill>
                <a:effectLst>
                  <a:outerShdw blurRad="38100" dist="38100" dir="2700000" algn="tl">
                    <a:srgbClr val="000000">
                      <a:alpha val="43137"/>
                    </a:srgbClr>
                  </a:outerShdw>
                </a:effectLst>
                <a:latin typeface="+mj-lt"/>
              </a:endParaRPr>
            </a:p>
          </p:txBody>
        </p:sp>
        <p:sp>
          <p:nvSpPr>
            <p:cNvPr id="6" name="Rectangle 5"/>
            <p:cNvSpPr/>
            <p:nvPr/>
          </p:nvSpPr>
          <p:spPr>
            <a:xfrm>
              <a:off x="4116515" y="1981200"/>
              <a:ext cx="457200" cy="609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bg1">
                    <a:lumMod val="85000"/>
                  </a:schemeClr>
                </a:solidFill>
                <a:effectLst>
                  <a:outerShdw blurRad="38100" dist="38100" dir="2700000" algn="tl">
                    <a:srgbClr val="000000">
                      <a:alpha val="43137"/>
                    </a:srgbClr>
                  </a:outerShdw>
                </a:effectLst>
                <a:latin typeface="+mj-lt"/>
              </a:endParaRPr>
            </a:p>
          </p:txBody>
        </p:sp>
        <p:grpSp>
          <p:nvGrpSpPr>
            <p:cNvPr id="40" name="Group 39"/>
            <p:cNvGrpSpPr/>
            <p:nvPr/>
          </p:nvGrpSpPr>
          <p:grpSpPr>
            <a:xfrm>
              <a:off x="3510090" y="1676400"/>
              <a:ext cx="1295400" cy="914400"/>
              <a:chOff x="1295400" y="2438400"/>
              <a:chExt cx="1295400" cy="914400"/>
            </a:xfrm>
          </p:grpSpPr>
          <p:grpSp>
            <p:nvGrpSpPr>
              <p:cNvPr id="19" name="Group 18"/>
              <p:cNvGrpSpPr/>
              <p:nvPr/>
            </p:nvGrpSpPr>
            <p:grpSpPr>
              <a:xfrm>
                <a:off x="1295400" y="2438400"/>
                <a:ext cx="1063625" cy="914400"/>
                <a:chOff x="2060575" y="2438400"/>
                <a:chExt cx="1063625" cy="914400"/>
              </a:xfrm>
            </p:grpSpPr>
            <p:grpSp>
              <p:nvGrpSpPr>
                <p:cNvPr id="12" name="Group 11"/>
                <p:cNvGrpSpPr/>
                <p:nvPr/>
              </p:nvGrpSpPr>
              <p:grpSpPr>
                <a:xfrm>
                  <a:off x="2667000" y="2438400"/>
                  <a:ext cx="457200" cy="914400"/>
                  <a:chOff x="2667000" y="2438400"/>
                  <a:chExt cx="457200" cy="914400"/>
                </a:xfrm>
              </p:grpSpPr>
              <p:cxnSp>
                <p:nvCxnSpPr>
                  <p:cNvPr id="8" name="Straight Connector 7"/>
                  <p:cNvCxnSpPr/>
                  <p:nvPr/>
                </p:nvCxnSpPr>
                <p:spPr>
                  <a:xfrm flipV="1">
                    <a:off x="3124200" y="2438400"/>
                    <a:ext cx="0" cy="9144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2667000" y="2438400"/>
                    <a:ext cx="0" cy="9144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667000" y="3352800"/>
                    <a:ext cx="4572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7" name="Elbow Connector 16"/>
                <p:cNvCxnSpPr/>
                <p:nvPr/>
              </p:nvCxnSpPr>
              <p:spPr>
                <a:xfrm rot="10800000" flipV="1">
                  <a:off x="2060575" y="2895600"/>
                  <a:ext cx="606425" cy="457200"/>
                </a:xfrm>
                <a:prstGeom prst="bentConnector2">
                  <a:avLst/>
                </a:prstGeom>
                <a:ln w="28575">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28" name="Straight Connector 27"/>
              <p:cNvCxnSpPr/>
              <p:nvPr/>
            </p:nvCxnSpPr>
            <p:spPr>
              <a:xfrm flipH="1">
                <a:off x="2362203" y="2895600"/>
                <a:ext cx="228597"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35" name="Group 34"/>
            <p:cNvGrpSpPr/>
            <p:nvPr/>
          </p:nvGrpSpPr>
          <p:grpSpPr>
            <a:xfrm>
              <a:off x="5148390" y="1600200"/>
              <a:ext cx="914400" cy="533400"/>
              <a:chOff x="2933700" y="2362200"/>
              <a:chExt cx="914400" cy="533400"/>
            </a:xfrm>
          </p:grpSpPr>
          <p:cxnSp>
            <p:nvCxnSpPr>
              <p:cNvPr id="21" name="Straight Connector 20"/>
              <p:cNvCxnSpPr/>
              <p:nvPr/>
            </p:nvCxnSpPr>
            <p:spPr>
              <a:xfrm flipV="1">
                <a:off x="3124200" y="2438400"/>
                <a:ext cx="0" cy="4572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3657600" y="2438400"/>
                <a:ext cx="0" cy="4572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3124200" y="2438400"/>
                <a:ext cx="5334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3124200" y="2362200"/>
                <a:ext cx="5334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3657600" y="2895600"/>
                <a:ext cx="1905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2933700" y="2895600"/>
                <a:ext cx="1905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42" name="Straight Connector 41"/>
            <p:cNvCxnSpPr/>
            <p:nvPr/>
          </p:nvCxnSpPr>
          <p:spPr>
            <a:xfrm>
              <a:off x="4805490" y="2133600"/>
              <a:ext cx="342900" cy="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a:stCxn id="5" idx="0"/>
            </p:cNvCxnSpPr>
            <p:nvPr/>
          </p:nvCxnSpPr>
          <p:spPr>
            <a:xfrm flipV="1">
              <a:off x="6672390" y="1699230"/>
              <a:ext cx="0" cy="355857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6062790" y="2133600"/>
              <a:ext cx="609600" cy="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3205290" y="1437620"/>
              <a:ext cx="2971800"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5605590" y="1427440"/>
              <a:ext cx="0" cy="17276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a:stCxn id="5" idx="1"/>
            </p:cNvCxnSpPr>
            <p:nvPr/>
          </p:nvCxnSpPr>
          <p:spPr>
            <a:xfrm flipH="1">
              <a:off x="3205290" y="5829300"/>
              <a:ext cx="2895600"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6333555" y="1143000"/>
              <a:ext cx="724878" cy="523220"/>
            </a:xfrm>
            <a:prstGeom prst="rect">
              <a:avLst/>
            </a:prstGeom>
            <a:noFill/>
          </p:spPr>
          <p:txBody>
            <a:bodyPr wrap="none" rtlCol="0">
              <a:spAutoFit/>
            </a:bodyPr>
            <a:lstStyle/>
            <a:p>
              <a:pPr algn="ctr"/>
              <a:r>
                <a:rPr lang="en-US" sz="2800" b="1" dirty="0">
                  <a:solidFill>
                    <a:srgbClr val="C00000"/>
                  </a:solidFill>
                  <a:latin typeface="+mj-lt"/>
                </a:rPr>
                <a:t>V</a:t>
              </a:r>
              <a:r>
                <a:rPr lang="en-US" sz="2800" b="1" baseline="-25000" dirty="0">
                  <a:solidFill>
                    <a:srgbClr val="C00000"/>
                  </a:solidFill>
                  <a:latin typeface="+mj-lt"/>
                </a:rPr>
                <a:t>DD</a:t>
              </a:r>
            </a:p>
          </p:txBody>
        </p:sp>
        <p:cxnSp>
          <p:nvCxnSpPr>
            <p:cNvPr id="45" name="Straight Connector 44"/>
            <p:cNvCxnSpPr/>
            <p:nvPr/>
          </p:nvCxnSpPr>
          <p:spPr>
            <a:xfrm>
              <a:off x="3205290" y="1437620"/>
              <a:ext cx="2971800" cy="0"/>
            </a:xfrm>
            <a:prstGeom prst="line">
              <a:avLst/>
            </a:prstGeom>
            <a:ln w="571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4805490" y="2133600"/>
              <a:ext cx="342900" cy="0"/>
            </a:xfrm>
            <a:prstGeom prst="line">
              <a:avLst/>
            </a:prstGeom>
            <a:ln w="571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6062790" y="2133600"/>
              <a:ext cx="609600" cy="0"/>
            </a:xfrm>
            <a:prstGeom prst="line">
              <a:avLst/>
            </a:prstGeom>
            <a:ln w="571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H="1">
              <a:off x="3205290" y="5829300"/>
              <a:ext cx="2895600" cy="0"/>
            </a:xfrm>
            <a:prstGeom prst="line">
              <a:avLst/>
            </a:prstGeom>
            <a:ln w="571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 name="Rounded Rectangle 4"/>
            <p:cNvSpPr/>
            <p:nvPr/>
          </p:nvSpPr>
          <p:spPr>
            <a:xfrm>
              <a:off x="6100890" y="5257800"/>
              <a:ext cx="1143000" cy="1143000"/>
            </a:xfrm>
            <a:prstGeom prst="roundRect">
              <a:avLst/>
            </a:prstGeom>
            <a:solidFill>
              <a:schemeClr val="accent3">
                <a:lumMod val="20000"/>
                <a:lumOff val="80000"/>
              </a:schemeClr>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75000"/>
                      <a:lumOff val="25000"/>
                    </a:schemeClr>
                  </a:solidFill>
                  <a:latin typeface="+mj-lt"/>
                </a:rPr>
                <a:t>Sense Amp</a:t>
              </a:r>
            </a:p>
          </p:txBody>
        </p:sp>
        <p:sp>
          <p:nvSpPr>
            <p:cNvPr id="84" name="Rectangle 83"/>
            <p:cNvSpPr/>
            <p:nvPr/>
          </p:nvSpPr>
          <p:spPr>
            <a:xfrm>
              <a:off x="4114800" y="3048000"/>
              <a:ext cx="4572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bg1">
                    <a:lumMod val="85000"/>
                  </a:schemeClr>
                </a:solidFill>
                <a:effectLst>
                  <a:outerShdw blurRad="38100" dist="38100" dir="2700000" algn="tl">
                    <a:srgbClr val="000000">
                      <a:alpha val="43137"/>
                    </a:srgbClr>
                  </a:outerShdw>
                </a:effectLst>
                <a:latin typeface="+mj-lt"/>
              </a:endParaRPr>
            </a:p>
          </p:txBody>
        </p:sp>
        <p:sp>
          <p:nvSpPr>
            <p:cNvPr id="85" name="Rectangle 84"/>
            <p:cNvSpPr/>
            <p:nvPr/>
          </p:nvSpPr>
          <p:spPr>
            <a:xfrm>
              <a:off x="4111625" y="3352800"/>
              <a:ext cx="457200" cy="609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bg1">
                    <a:lumMod val="85000"/>
                  </a:schemeClr>
                </a:solidFill>
                <a:effectLst>
                  <a:outerShdw blurRad="38100" dist="38100" dir="2700000" algn="tl">
                    <a:srgbClr val="000000">
                      <a:alpha val="43137"/>
                    </a:srgbClr>
                  </a:outerShdw>
                </a:effectLst>
                <a:latin typeface="+mj-lt"/>
              </a:endParaRPr>
            </a:p>
          </p:txBody>
        </p:sp>
        <p:grpSp>
          <p:nvGrpSpPr>
            <p:cNvPr id="86" name="Group 85"/>
            <p:cNvGrpSpPr/>
            <p:nvPr/>
          </p:nvGrpSpPr>
          <p:grpSpPr>
            <a:xfrm>
              <a:off x="3505200" y="3048000"/>
              <a:ext cx="1295400" cy="914400"/>
              <a:chOff x="1295400" y="2438400"/>
              <a:chExt cx="1295400" cy="914400"/>
            </a:xfrm>
          </p:grpSpPr>
          <p:grpSp>
            <p:nvGrpSpPr>
              <p:cNvPr id="87" name="Group 86"/>
              <p:cNvGrpSpPr/>
              <p:nvPr/>
            </p:nvGrpSpPr>
            <p:grpSpPr>
              <a:xfrm>
                <a:off x="1295400" y="2438400"/>
                <a:ext cx="1063625" cy="914400"/>
                <a:chOff x="2060575" y="2438400"/>
                <a:chExt cx="1063625" cy="914400"/>
              </a:xfrm>
            </p:grpSpPr>
            <p:grpSp>
              <p:nvGrpSpPr>
                <p:cNvPr id="89" name="Group 88"/>
                <p:cNvGrpSpPr/>
                <p:nvPr/>
              </p:nvGrpSpPr>
              <p:grpSpPr>
                <a:xfrm>
                  <a:off x="2667000" y="2438400"/>
                  <a:ext cx="457200" cy="914400"/>
                  <a:chOff x="2667000" y="2438400"/>
                  <a:chExt cx="457200" cy="914400"/>
                </a:xfrm>
              </p:grpSpPr>
              <p:cxnSp>
                <p:nvCxnSpPr>
                  <p:cNvPr id="91" name="Straight Connector 90"/>
                  <p:cNvCxnSpPr/>
                  <p:nvPr/>
                </p:nvCxnSpPr>
                <p:spPr>
                  <a:xfrm flipV="1">
                    <a:off x="3124200" y="2438400"/>
                    <a:ext cx="0" cy="9144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V="1">
                    <a:off x="2667000" y="2438400"/>
                    <a:ext cx="0" cy="9144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2667000" y="3352800"/>
                    <a:ext cx="4572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90" name="Elbow Connector 89"/>
                <p:cNvCxnSpPr/>
                <p:nvPr/>
              </p:nvCxnSpPr>
              <p:spPr>
                <a:xfrm rot="10800000" flipV="1">
                  <a:off x="2060575" y="2895600"/>
                  <a:ext cx="606425" cy="457200"/>
                </a:xfrm>
                <a:prstGeom prst="bentConnector2">
                  <a:avLst/>
                </a:prstGeom>
                <a:ln w="28575">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88" name="Straight Connector 87"/>
              <p:cNvCxnSpPr/>
              <p:nvPr/>
            </p:nvCxnSpPr>
            <p:spPr>
              <a:xfrm flipH="1">
                <a:off x="2362203" y="2895600"/>
                <a:ext cx="228597"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94" name="Group 93"/>
            <p:cNvGrpSpPr/>
            <p:nvPr/>
          </p:nvGrpSpPr>
          <p:grpSpPr>
            <a:xfrm>
              <a:off x="5143500" y="2971800"/>
              <a:ext cx="914400" cy="533400"/>
              <a:chOff x="2933700" y="2362200"/>
              <a:chExt cx="914400" cy="533400"/>
            </a:xfrm>
          </p:grpSpPr>
          <p:cxnSp>
            <p:nvCxnSpPr>
              <p:cNvPr id="95" name="Straight Connector 94"/>
              <p:cNvCxnSpPr/>
              <p:nvPr/>
            </p:nvCxnSpPr>
            <p:spPr>
              <a:xfrm flipV="1">
                <a:off x="3124200" y="2438400"/>
                <a:ext cx="0" cy="4572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flipV="1">
                <a:off x="3657600" y="2438400"/>
                <a:ext cx="0" cy="4572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flipH="1">
                <a:off x="3124200" y="2438400"/>
                <a:ext cx="5334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flipH="1">
                <a:off x="3124200" y="2362200"/>
                <a:ext cx="5334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3657600" y="2895600"/>
                <a:ext cx="1905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2933700" y="2895600"/>
                <a:ext cx="1905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01" name="Straight Connector 100"/>
            <p:cNvCxnSpPr/>
            <p:nvPr/>
          </p:nvCxnSpPr>
          <p:spPr>
            <a:xfrm>
              <a:off x="4800600" y="3505200"/>
              <a:ext cx="342900" cy="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6057900" y="3505200"/>
              <a:ext cx="609600" cy="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a:off x="3200400" y="2809220"/>
              <a:ext cx="2971800"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5600700" y="2799040"/>
              <a:ext cx="0" cy="17276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a:off x="3200400" y="2809220"/>
              <a:ext cx="2971800" cy="0"/>
            </a:xfrm>
            <a:prstGeom prst="line">
              <a:avLst/>
            </a:prstGeom>
            <a:ln w="571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a:off x="4800600" y="3505200"/>
              <a:ext cx="342900" cy="0"/>
            </a:xfrm>
            <a:prstGeom prst="line">
              <a:avLst/>
            </a:prstGeom>
            <a:ln w="571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6057900" y="3505200"/>
              <a:ext cx="609600" cy="0"/>
            </a:xfrm>
            <a:prstGeom prst="line">
              <a:avLst/>
            </a:prstGeom>
            <a:ln w="571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8" name="Rectangle 107"/>
            <p:cNvSpPr/>
            <p:nvPr/>
          </p:nvSpPr>
          <p:spPr>
            <a:xfrm>
              <a:off x="4114800" y="4516160"/>
              <a:ext cx="4572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bg1">
                    <a:lumMod val="85000"/>
                  </a:schemeClr>
                </a:solidFill>
                <a:effectLst>
                  <a:outerShdw blurRad="38100" dist="38100" dir="2700000" algn="tl">
                    <a:srgbClr val="000000">
                      <a:alpha val="43137"/>
                    </a:srgbClr>
                  </a:outerShdw>
                </a:effectLst>
                <a:latin typeface="+mj-lt"/>
              </a:endParaRPr>
            </a:p>
          </p:txBody>
        </p:sp>
        <p:sp>
          <p:nvSpPr>
            <p:cNvPr id="109" name="Rectangle 108"/>
            <p:cNvSpPr/>
            <p:nvPr/>
          </p:nvSpPr>
          <p:spPr>
            <a:xfrm>
              <a:off x="4111625" y="4820960"/>
              <a:ext cx="457200" cy="609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bg1">
                    <a:lumMod val="85000"/>
                  </a:schemeClr>
                </a:solidFill>
                <a:effectLst>
                  <a:outerShdw blurRad="38100" dist="38100" dir="2700000" algn="tl">
                    <a:srgbClr val="000000">
                      <a:alpha val="43137"/>
                    </a:srgbClr>
                  </a:outerShdw>
                </a:effectLst>
                <a:latin typeface="+mj-lt"/>
              </a:endParaRPr>
            </a:p>
          </p:txBody>
        </p:sp>
        <p:grpSp>
          <p:nvGrpSpPr>
            <p:cNvPr id="110" name="Group 109"/>
            <p:cNvGrpSpPr/>
            <p:nvPr/>
          </p:nvGrpSpPr>
          <p:grpSpPr>
            <a:xfrm>
              <a:off x="3505200" y="4516160"/>
              <a:ext cx="1295400" cy="914400"/>
              <a:chOff x="1295400" y="2438400"/>
              <a:chExt cx="1295400" cy="914400"/>
            </a:xfrm>
          </p:grpSpPr>
          <p:grpSp>
            <p:nvGrpSpPr>
              <p:cNvPr id="111" name="Group 110"/>
              <p:cNvGrpSpPr/>
              <p:nvPr/>
            </p:nvGrpSpPr>
            <p:grpSpPr>
              <a:xfrm>
                <a:off x="1295400" y="2438400"/>
                <a:ext cx="1063625" cy="914400"/>
                <a:chOff x="2060575" y="2438400"/>
                <a:chExt cx="1063625" cy="914400"/>
              </a:xfrm>
            </p:grpSpPr>
            <p:grpSp>
              <p:nvGrpSpPr>
                <p:cNvPr id="113" name="Group 112"/>
                <p:cNvGrpSpPr/>
                <p:nvPr/>
              </p:nvGrpSpPr>
              <p:grpSpPr>
                <a:xfrm>
                  <a:off x="2667000" y="2438400"/>
                  <a:ext cx="457200" cy="914400"/>
                  <a:chOff x="2667000" y="2438400"/>
                  <a:chExt cx="457200" cy="914400"/>
                </a:xfrm>
              </p:grpSpPr>
              <p:cxnSp>
                <p:nvCxnSpPr>
                  <p:cNvPr id="115" name="Straight Connector 114"/>
                  <p:cNvCxnSpPr/>
                  <p:nvPr/>
                </p:nvCxnSpPr>
                <p:spPr>
                  <a:xfrm flipV="1">
                    <a:off x="3124200" y="2438400"/>
                    <a:ext cx="0" cy="9144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flipV="1">
                    <a:off x="2667000" y="2438400"/>
                    <a:ext cx="0" cy="9144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a:off x="2667000" y="3352800"/>
                    <a:ext cx="4572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14" name="Elbow Connector 113"/>
                <p:cNvCxnSpPr/>
                <p:nvPr/>
              </p:nvCxnSpPr>
              <p:spPr>
                <a:xfrm rot="10800000" flipV="1">
                  <a:off x="2060575" y="2895600"/>
                  <a:ext cx="606425" cy="457200"/>
                </a:xfrm>
                <a:prstGeom prst="bentConnector2">
                  <a:avLst/>
                </a:prstGeom>
                <a:ln w="28575">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112" name="Straight Connector 111"/>
              <p:cNvCxnSpPr/>
              <p:nvPr/>
            </p:nvCxnSpPr>
            <p:spPr>
              <a:xfrm flipH="1">
                <a:off x="2362203" y="2895600"/>
                <a:ext cx="228597"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18" name="Group 117"/>
            <p:cNvGrpSpPr/>
            <p:nvPr/>
          </p:nvGrpSpPr>
          <p:grpSpPr>
            <a:xfrm>
              <a:off x="5143500" y="4439960"/>
              <a:ext cx="914400" cy="533400"/>
              <a:chOff x="2933700" y="2362200"/>
              <a:chExt cx="914400" cy="533400"/>
            </a:xfrm>
          </p:grpSpPr>
          <p:cxnSp>
            <p:nvCxnSpPr>
              <p:cNvPr id="119" name="Straight Connector 118"/>
              <p:cNvCxnSpPr/>
              <p:nvPr/>
            </p:nvCxnSpPr>
            <p:spPr>
              <a:xfrm flipV="1">
                <a:off x="3124200" y="2438400"/>
                <a:ext cx="0" cy="4572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flipV="1">
                <a:off x="3657600" y="2438400"/>
                <a:ext cx="0" cy="4572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flipH="1">
                <a:off x="3124200" y="2438400"/>
                <a:ext cx="5334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flipH="1">
                <a:off x="3124200" y="2362200"/>
                <a:ext cx="5334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a:off x="3657600" y="2895600"/>
                <a:ext cx="1905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a:off x="2933700" y="2895600"/>
                <a:ext cx="1905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25" name="Straight Connector 124"/>
            <p:cNvCxnSpPr/>
            <p:nvPr/>
          </p:nvCxnSpPr>
          <p:spPr>
            <a:xfrm>
              <a:off x="4800600" y="4973360"/>
              <a:ext cx="342900" cy="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a:off x="6057900" y="4973360"/>
              <a:ext cx="609600" cy="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3200400" y="4277380"/>
              <a:ext cx="2971800"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a:off x="5600700" y="4267200"/>
              <a:ext cx="0" cy="17276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a:off x="3200400" y="4277380"/>
              <a:ext cx="2971800" cy="0"/>
            </a:xfrm>
            <a:prstGeom prst="line">
              <a:avLst/>
            </a:prstGeom>
            <a:ln w="571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a:off x="4800600" y="4973360"/>
              <a:ext cx="342900" cy="0"/>
            </a:xfrm>
            <a:prstGeom prst="line">
              <a:avLst/>
            </a:prstGeom>
            <a:ln w="571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a:off x="6057900" y="4973360"/>
              <a:ext cx="609600" cy="0"/>
            </a:xfrm>
            <a:prstGeom prst="line">
              <a:avLst/>
            </a:prstGeom>
            <a:ln w="571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DDE82587-4577-4395-9DB0-081E9EA9B5B0}"/>
              </a:ext>
            </a:extLst>
          </p:cNvPr>
          <p:cNvGrpSpPr/>
          <p:nvPr/>
        </p:nvGrpSpPr>
        <p:grpSpPr>
          <a:xfrm>
            <a:off x="576889" y="1701225"/>
            <a:ext cx="461986" cy="3500735"/>
            <a:chOff x="421317" y="1701225"/>
            <a:chExt cx="461986" cy="3500735"/>
          </a:xfrm>
        </p:grpSpPr>
        <p:sp>
          <p:nvSpPr>
            <p:cNvPr id="11" name="TextBox 10">
              <a:extLst>
                <a:ext uri="{FF2B5EF4-FFF2-40B4-BE49-F238E27FC236}">
                  <a16:creationId xmlns:a16="http://schemas.microsoft.com/office/drawing/2014/main" id="{310CCA90-382B-482D-A5FD-B717A6D0BE10}"/>
                </a:ext>
              </a:extLst>
            </p:cNvPr>
            <p:cNvSpPr txBox="1"/>
            <p:nvPr/>
          </p:nvSpPr>
          <p:spPr>
            <a:xfrm>
              <a:off x="425942" y="1701225"/>
              <a:ext cx="434734" cy="584775"/>
            </a:xfrm>
            <a:prstGeom prst="rect">
              <a:avLst/>
            </a:prstGeom>
            <a:noFill/>
          </p:spPr>
          <p:txBody>
            <a:bodyPr wrap="none" rtlCol="0">
              <a:spAutoFit/>
            </a:bodyPr>
            <a:lstStyle/>
            <a:p>
              <a:pPr algn="ctr"/>
              <a:r>
                <a:rPr lang="en-US" sz="3200" b="1" dirty="0">
                  <a:solidFill>
                    <a:schemeClr val="tx1">
                      <a:lumMod val="75000"/>
                      <a:lumOff val="25000"/>
                    </a:schemeClr>
                  </a:solidFill>
                  <a:latin typeface="+mj-lt"/>
                </a:rPr>
                <a:t>A</a:t>
              </a:r>
            </a:p>
          </p:txBody>
        </p:sp>
        <p:sp>
          <p:nvSpPr>
            <p:cNvPr id="137" name="TextBox 136">
              <a:extLst>
                <a:ext uri="{FF2B5EF4-FFF2-40B4-BE49-F238E27FC236}">
                  <a16:creationId xmlns:a16="http://schemas.microsoft.com/office/drawing/2014/main" id="{E1084683-C5C5-4DE9-9F6B-8607A8456892}"/>
                </a:ext>
              </a:extLst>
            </p:cNvPr>
            <p:cNvSpPr txBox="1"/>
            <p:nvPr/>
          </p:nvSpPr>
          <p:spPr>
            <a:xfrm>
              <a:off x="428346" y="3212812"/>
              <a:ext cx="429926" cy="584775"/>
            </a:xfrm>
            <a:prstGeom prst="rect">
              <a:avLst/>
            </a:prstGeom>
            <a:noFill/>
          </p:spPr>
          <p:txBody>
            <a:bodyPr wrap="none" rtlCol="0">
              <a:spAutoFit/>
            </a:bodyPr>
            <a:lstStyle/>
            <a:p>
              <a:pPr algn="ctr"/>
              <a:r>
                <a:rPr lang="en-US" sz="3200" b="1" dirty="0">
                  <a:solidFill>
                    <a:schemeClr val="tx1">
                      <a:lumMod val="75000"/>
                      <a:lumOff val="25000"/>
                    </a:schemeClr>
                  </a:solidFill>
                  <a:latin typeface="+mj-lt"/>
                </a:rPr>
                <a:t>B</a:t>
              </a:r>
            </a:p>
          </p:txBody>
        </p:sp>
        <p:sp>
          <p:nvSpPr>
            <p:cNvPr id="138" name="TextBox 137">
              <a:extLst>
                <a:ext uri="{FF2B5EF4-FFF2-40B4-BE49-F238E27FC236}">
                  <a16:creationId xmlns:a16="http://schemas.microsoft.com/office/drawing/2014/main" id="{3003ED9C-C087-4B0C-BB21-F63783B2E600}"/>
                </a:ext>
              </a:extLst>
            </p:cNvPr>
            <p:cNvSpPr txBox="1"/>
            <p:nvPr/>
          </p:nvSpPr>
          <p:spPr>
            <a:xfrm>
              <a:off x="421317" y="4617185"/>
              <a:ext cx="461986" cy="584775"/>
            </a:xfrm>
            <a:prstGeom prst="rect">
              <a:avLst/>
            </a:prstGeom>
            <a:noFill/>
          </p:spPr>
          <p:txBody>
            <a:bodyPr wrap="none" rtlCol="0">
              <a:spAutoFit/>
            </a:bodyPr>
            <a:lstStyle/>
            <a:p>
              <a:pPr algn="ctr"/>
              <a:r>
                <a:rPr lang="en-US" sz="3200" b="1" dirty="0">
                  <a:solidFill>
                    <a:schemeClr val="tx1">
                      <a:lumMod val="75000"/>
                      <a:lumOff val="25000"/>
                    </a:schemeClr>
                  </a:solidFill>
                  <a:latin typeface="+mj-lt"/>
                </a:rPr>
                <a:t>C</a:t>
              </a:r>
            </a:p>
          </p:txBody>
        </p:sp>
      </p:grpSp>
      <p:sp>
        <p:nvSpPr>
          <p:cNvPr id="3" name="TextBox 2">
            <a:extLst>
              <a:ext uri="{FF2B5EF4-FFF2-40B4-BE49-F238E27FC236}">
                <a16:creationId xmlns:a16="http://schemas.microsoft.com/office/drawing/2014/main" id="{34D42F8D-3BFA-47B4-A6B4-7F4B6774E538}"/>
              </a:ext>
            </a:extLst>
          </p:cNvPr>
          <p:cNvSpPr txBox="1"/>
          <p:nvPr/>
        </p:nvSpPr>
        <p:spPr>
          <a:xfrm>
            <a:off x="4710805" y="1676400"/>
            <a:ext cx="4206216" cy="646331"/>
          </a:xfrm>
          <a:prstGeom prst="rect">
            <a:avLst/>
          </a:prstGeom>
          <a:noFill/>
        </p:spPr>
        <p:txBody>
          <a:bodyPr wrap="none" rtlCol="0">
            <a:spAutoFit/>
          </a:bodyPr>
          <a:lstStyle/>
          <a:p>
            <a:r>
              <a:rPr lang="en-US" sz="3600" dirty="0">
                <a:latin typeface="+mj-lt"/>
              </a:rPr>
              <a:t>Output = MAJ(A, B, C)</a:t>
            </a:r>
          </a:p>
        </p:txBody>
      </p:sp>
      <p:sp>
        <p:nvSpPr>
          <p:cNvPr id="132" name="TextBox 131">
            <a:extLst>
              <a:ext uri="{FF2B5EF4-FFF2-40B4-BE49-F238E27FC236}">
                <a16:creationId xmlns:a16="http://schemas.microsoft.com/office/drawing/2014/main" id="{A2815D97-D091-4B2F-956A-63CC93E9844D}"/>
              </a:ext>
            </a:extLst>
          </p:cNvPr>
          <p:cNvSpPr txBox="1"/>
          <p:nvPr/>
        </p:nvSpPr>
        <p:spPr>
          <a:xfrm>
            <a:off x="5915281" y="2262425"/>
            <a:ext cx="3158557" cy="1200329"/>
          </a:xfrm>
          <a:prstGeom prst="rect">
            <a:avLst/>
          </a:prstGeom>
          <a:noFill/>
        </p:spPr>
        <p:txBody>
          <a:bodyPr wrap="none" rtlCol="0">
            <a:spAutoFit/>
          </a:bodyPr>
          <a:lstStyle/>
          <a:p>
            <a:pPr>
              <a:tabLst>
                <a:tab pos="569913" algn="l"/>
              </a:tabLst>
            </a:pPr>
            <a:r>
              <a:rPr lang="en-US" sz="3600" dirty="0">
                <a:latin typeface="+mj-lt"/>
              </a:rPr>
              <a:t>  = C (A </a:t>
            </a:r>
            <a:r>
              <a:rPr lang="en-US" sz="3600" b="1" dirty="0">
                <a:solidFill>
                  <a:schemeClr val="accent5"/>
                </a:solidFill>
                <a:latin typeface="+mj-lt"/>
              </a:rPr>
              <a:t>OR</a:t>
            </a:r>
            <a:r>
              <a:rPr lang="en-US" sz="3600" dirty="0">
                <a:latin typeface="+mj-lt"/>
              </a:rPr>
              <a:t> B) +</a:t>
            </a:r>
          </a:p>
          <a:p>
            <a:pPr>
              <a:tabLst>
                <a:tab pos="227013" algn="l"/>
              </a:tabLst>
            </a:pPr>
            <a:r>
              <a:rPr lang="en-US" sz="3600" dirty="0">
                <a:latin typeface="+mj-lt"/>
              </a:rPr>
              <a:t>	 ~C (A </a:t>
            </a:r>
            <a:r>
              <a:rPr lang="en-US" sz="3600" b="1" dirty="0">
                <a:solidFill>
                  <a:schemeClr val="accent5"/>
                </a:solidFill>
                <a:latin typeface="+mj-lt"/>
              </a:rPr>
              <a:t>AND</a:t>
            </a:r>
            <a:r>
              <a:rPr lang="en-US" sz="3600" dirty="0">
                <a:latin typeface="+mj-lt"/>
              </a:rPr>
              <a:t> B)</a:t>
            </a:r>
          </a:p>
        </p:txBody>
      </p:sp>
      <p:sp>
        <p:nvSpPr>
          <p:cNvPr id="14" name="TextBox 13">
            <a:extLst>
              <a:ext uri="{FF2B5EF4-FFF2-40B4-BE49-F238E27FC236}">
                <a16:creationId xmlns:a16="http://schemas.microsoft.com/office/drawing/2014/main" id="{95157B4D-709C-46D5-A7DD-0E2D04623AB4}"/>
              </a:ext>
            </a:extLst>
          </p:cNvPr>
          <p:cNvSpPr txBox="1"/>
          <p:nvPr/>
        </p:nvSpPr>
        <p:spPr>
          <a:xfrm>
            <a:off x="5161579" y="3967857"/>
            <a:ext cx="3755442" cy="1384995"/>
          </a:xfrm>
          <a:prstGeom prst="rect">
            <a:avLst/>
          </a:prstGeom>
          <a:noFill/>
        </p:spPr>
        <p:txBody>
          <a:bodyPr wrap="square" rtlCol="0">
            <a:spAutoFit/>
          </a:bodyPr>
          <a:lstStyle/>
          <a:p>
            <a:pPr algn="ctr"/>
            <a:r>
              <a:rPr lang="en-US" sz="2800" dirty="0">
                <a:solidFill>
                  <a:schemeClr val="tx1">
                    <a:lumMod val="75000"/>
                    <a:lumOff val="25000"/>
                  </a:schemeClr>
                </a:solidFill>
                <a:latin typeface="+mj-lt"/>
              </a:rPr>
              <a:t>Control the value of C </a:t>
            </a:r>
            <a:br>
              <a:rPr lang="en-US" sz="2800" dirty="0">
                <a:solidFill>
                  <a:schemeClr val="tx1">
                    <a:lumMod val="75000"/>
                    <a:lumOff val="25000"/>
                  </a:schemeClr>
                </a:solidFill>
                <a:latin typeface="+mj-lt"/>
              </a:rPr>
            </a:br>
            <a:r>
              <a:rPr lang="en-US" sz="2800" dirty="0">
                <a:solidFill>
                  <a:schemeClr val="tx1">
                    <a:lumMod val="75000"/>
                    <a:lumOff val="25000"/>
                  </a:schemeClr>
                </a:solidFill>
                <a:latin typeface="+mj-lt"/>
              </a:rPr>
              <a:t>to perform </a:t>
            </a:r>
            <a:br>
              <a:rPr lang="en-US" sz="2800" dirty="0">
                <a:solidFill>
                  <a:schemeClr val="tx1">
                    <a:lumMod val="75000"/>
                    <a:lumOff val="25000"/>
                  </a:schemeClr>
                </a:solidFill>
                <a:latin typeface="+mj-lt"/>
              </a:rPr>
            </a:br>
            <a:r>
              <a:rPr lang="en-US" sz="2800" dirty="0">
                <a:solidFill>
                  <a:schemeClr val="tx1">
                    <a:lumMod val="75000"/>
                    <a:lumOff val="25000"/>
                  </a:schemeClr>
                </a:solidFill>
                <a:latin typeface="+mj-lt"/>
              </a:rPr>
              <a:t>bitwise OR or AND</a:t>
            </a:r>
          </a:p>
        </p:txBody>
      </p:sp>
    </p:spTree>
    <p:extLst>
      <p:ext uri="{BB962C8B-B14F-4D97-AF65-F5344CB8AC3E}">
        <p14:creationId xmlns:p14="http://schemas.microsoft.com/office/powerpoint/2010/main" val="17349265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2"/>
                                        </p:tgtEl>
                                        <p:attrNameLst>
                                          <p:attrName>style.visibility</p:attrName>
                                        </p:attrNameLst>
                                      </p:cBhvr>
                                      <p:to>
                                        <p:strVal val="visible"/>
                                      </p:to>
                                    </p:set>
                                    <p:animEffect transition="in" filter="fade">
                                      <p:cBhvr>
                                        <p:cTn id="12" dur="25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3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In-DRAM Acceleration of Database Queries</a:t>
            </a:r>
          </a:p>
        </p:txBody>
      </p:sp>
      <p:pic>
        <p:nvPicPr>
          <p:cNvPr id="5" name="Picture 4"/>
          <p:cNvPicPr>
            <a:picLocks noChangeAspect="1"/>
          </p:cNvPicPr>
          <p:nvPr/>
        </p:nvPicPr>
        <p:blipFill>
          <a:blip r:embed="rId2"/>
          <a:stretch>
            <a:fillRect/>
          </a:stretch>
        </p:blipFill>
        <p:spPr>
          <a:xfrm>
            <a:off x="653173" y="1166259"/>
            <a:ext cx="7837654" cy="4189209"/>
          </a:xfrm>
          <a:prstGeom prst="rect">
            <a:avLst/>
          </a:prstGeom>
        </p:spPr>
      </p:pic>
      <p:pic>
        <p:nvPicPr>
          <p:cNvPr id="6" name="Picture 5"/>
          <p:cNvPicPr>
            <a:picLocks noChangeAspect="1"/>
          </p:cNvPicPr>
          <p:nvPr/>
        </p:nvPicPr>
        <p:blipFill>
          <a:blip r:embed="rId3"/>
          <a:stretch>
            <a:fillRect/>
          </a:stretch>
        </p:blipFill>
        <p:spPr>
          <a:xfrm>
            <a:off x="1333500" y="836059"/>
            <a:ext cx="6286500" cy="330200"/>
          </a:xfrm>
          <a:prstGeom prst="rect">
            <a:avLst/>
          </a:prstGeom>
        </p:spPr>
      </p:pic>
      <p:sp>
        <p:nvSpPr>
          <p:cNvPr id="8" name="TextBox 7">
            <a:extLst>
              <a:ext uri="{FF2B5EF4-FFF2-40B4-BE49-F238E27FC236}">
                <a16:creationId xmlns:a16="http://schemas.microsoft.com/office/drawing/2014/main" id="{7876B7DB-EBDD-9B4B-9807-2B4EEC012BDE}"/>
              </a:ext>
            </a:extLst>
          </p:cNvPr>
          <p:cNvSpPr txBox="1"/>
          <p:nvPr/>
        </p:nvSpPr>
        <p:spPr>
          <a:xfrm>
            <a:off x="1217997" y="5428094"/>
            <a:ext cx="7011856" cy="646331"/>
          </a:xfrm>
          <a:prstGeom prst="rect">
            <a:avLst/>
          </a:prstGeom>
          <a:solidFill>
            <a:schemeClr val="bg1"/>
          </a:solidFill>
          <a:ln>
            <a:solidFill>
              <a:schemeClr val="accent2"/>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3600" b="1" i="0" u="none" strike="noStrike" kern="0" cap="none" spc="0" normalizeH="0" baseline="0" noProof="0" dirty="0">
                <a:ln>
                  <a:noFill/>
                </a:ln>
                <a:solidFill>
                  <a:srgbClr val="FF0000"/>
                </a:solidFill>
                <a:effectLst/>
                <a:uLnTx/>
                <a:uFillTx/>
                <a:latin typeface="+mj-lt"/>
                <a:ea typeface="+mn-ea"/>
                <a:cs typeface="+mn-cs"/>
              </a:rPr>
              <a:t>&gt;4-12X Performance Improvement</a:t>
            </a:r>
            <a:endParaRPr kumimoji="0" lang="ko-KR" altLang="en-US" sz="3600" b="1" i="0" u="none" strike="noStrike" kern="0" cap="none" spc="0" normalizeH="0" baseline="0" noProof="0" dirty="0">
              <a:ln>
                <a:noFill/>
              </a:ln>
              <a:solidFill>
                <a:srgbClr val="FF0000"/>
              </a:solidFill>
              <a:effectLst/>
              <a:uLnTx/>
              <a:uFillTx/>
              <a:latin typeface="+mj-lt"/>
              <a:ea typeface="+mn-ea"/>
              <a:cs typeface="+mn-cs"/>
            </a:endParaRPr>
          </a:p>
        </p:txBody>
      </p:sp>
    </p:spTree>
    <p:extLst>
      <p:ext uri="{BB962C8B-B14F-4D97-AF65-F5344CB8AC3E}">
        <p14:creationId xmlns:p14="http://schemas.microsoft.com/office/powerpoint/2010/main" val="3306123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Ambit</a:t>
            </a:r>
          </a:p>
        </p:txBody>
      </p:sp>
      <p:sp>
        <p:nvSpPr>
          <p:cNvPr id="3" name="Content Placeholder 2"/>
          <p:cNvSpPr>
            <a:spLocks noGrp="1"/>
          </p:cNvSpPr>
          <p:nvPr>
            <p:ph idx="1"/>
          </p:nvPr>
        </p:nvSpPr>
        <p:spPr>
          <a:xfrm>
            <a:off x="0" y="991402"/>
            <a:ext cx="9143999" cy="5364314"/>
          </a:xfrm>
        </p:spPr>
        <p:txBody>
          <a:bodyPr/>
          <a:lstStyle/>
          <a:p>
            <a:r>
              <a:rPr lang="en-US" sz="2000" dirty="0">
                <a:latin typeface="+mj-lt"/>
              </a:rPr>
              <a:t>Vivek Seshadri, </a:t>
            </a:r>
            <a:r>
              <a:rPr lang="en-US" sz="2000" dirty="0" err="1">
                <a:latin typeface="+mj-lt"/>
              </a:rPr>
              <a:t>Donghyuk</a:t>
            </a:r>
            <a:r>
              <a:rPr lang="en-US" sz="2000" dirty="0">
                <a:latin typeface="+mj-lt"/>
              </a:rPr>
              <a:t> Lee, Thomas Mullins, Hasan Hassan, </a:t>
            </a:r>
            <a:r>
              <a:rPr lang="en-US" sz="2000" dirty="0" err="1">
                <a:latin typeface="+mj-lt"/>
              </a:rPr>
              <a:t>Amirali</a:t>
            </a:r>
            <a:r>
              <a:rPr lang="en-US" sz="2000" dirty="0">
                <a:latin typeface="+mj-lt"/>
              </a:rPr>
              <a:t> </a:t>
            </a:r>
            <a:r>
              <a:rPr lang="en-US" sz="2000" dirty="0" err="1">
                <a:latin typeface="+mj-lt"/>
              </a:rPr>
              <a:t>Boroumand</a:t>
            </a:r>
            <a:r>
              <a:rPr lang="en-US" sz="2000" dirty="0">
                <a:latin typeface="+mj-lt"/>
              </a:rPr>
              <a:t>, </a:t>
            </a:r>
            <a:r>
              <a:rPr lang="en-US" sz="2000" dirty="0" err="1">
                <a:latin typeface="+mj-lt"/>
              </a:rPr>
              <a:t>Jeremie</a:t>
            </a:r>
            <a:r>
              <a:rPr lang="en-US" sz="2000" dirty="0">
                <a:latin typeface="+mj-lt"/>
              </a:rPr>
              <a:t> Kim, Michael A. </a:t>
            </a:r>
            <a:r>
              <a:rPr lang="en-US" sz="2000" dirty="0" err="1">
                <a:latin typeface="+mj-lt"/>
              </a:rPr>
              <a:t>Kozuch</a:t>
            </a:r>
            <a:r>
              <a:rPr lang="en-US" sz="2000" dirty="0">
                <a:latin typeface="+mj-lt"/>
              </a:rPr>
              <a:t>, Onur Mutlu, Phillip B. Gibbons, and Todd C. Mowry,</a:t>
            </a:r>
            <a:br>
              <a:rPr lang="en-US" sz="2000" dirty="0">
                <a:latin typeface="+mj-lt"/>
              </a:rPr>
            </a:br>
            <a:r>
              <a:rPr lang="en-US" sz="2000" b="1" dirty="0">
                <a:solidFill>
                  <a:srgbClr val="0432FF"/>
                </a:solidFill>
                <a:latin typeface="+mj-lt"/>
                <a:hlinkClick r:id="rId2">
                  <a:extLst>
                    <a:ext uri="{A12FA001-AC4F-418D-AE19-62706E023703}">
                      <ahyp:hlinkClr xmlns:ahyp="http://schemas.microsoft.com/office/drawing/2018/hyperlinkcolor" val="tx"/>
                    </a:ext>
                  </a:extLst>
                </a:hlinkClick>
              </a:rPr>
              <a:t>"Ambit: In-Memory Accelerator for Bulk Bitwise Operations Using Commodity DRAM Technology"</a:t>
            </a:r>
            <a:br>
              <a:rPr lang="en-US" sz="2000" dirty="0">
                <a:solidFill>
                  <a:srgbClr val="0432FF"/>
                </a:solidFill>
                <a:latin typeface="+mj-lt"/>
              </a:rPr>
            </a:br>
            <a:r>
              <a:rPr lang="en-US" sz="2000" i="1" dirty="0">
                <a:latin typeface="+mj-lt"/>
              </a:rPr>
              <a:t>Proceedings of the </a:t>
            </a:r>
            <a:r>
              <a:rPr lang="en-US" sz="2000" i="1" dirty="0">
                <a:latin typeface="+mj-lt"/>
                <a:hlinkClick r:id="rId3"/>
              </a:rPr>
              <a:t>50th International Symposium on Microarchitecture</a:t>
            </a:r>
            <a:r>
              <a:rPr lang="en-US" sz="2000" i="1" dirty="0">
                <a:latin typeface="+mj-lt"/>
              </a:rPr>
              <a:t> (</a:t>
            </a:r>
            <a:r>
              <a:rPr lang="en-US" sz="2000" b="1" i="1" dirty="0">
                <a:latin typeface="+mj-lt"/>
              </a:rPr>
              <a:t>MICRO</a:t>
            </a:r>
            <a:r>
              <a:rPr lang="en-US" sz="2000" i="1" dirty="0">
                <a:latin typeface="+mj-lt"/>
              </a:rPr>
              <a:t>)</a:t>
            </a:r>
            <a:r>
              <a:rPr lang="en-US" sz="2000" dirty="0">
                <a:latin typeface="+mj-lt"/>
              </a:rPr>
              <a:t>, Boston, MA, USA, October 2017.</a:t>
            </a:r>
            <a:br>
              <a:rPr lang="en-US" sz="2000" dirty="0">
                <a:latin typeface="+mj-lt"/>
              </a:rPr>
            </a:br>
            <a:r>
              <a:rPr lang="en-US" sz="2000" dirty="0">
                <a:latin typeface="+mj-lt"/>
              </a:rPr>
              <a:t>[</a:t>
            </a:r>
            <a:r>
              <a:rPr lang="en-US" sz="2000" dirty="0">
                <a:latin typeface="+mj-lt"/>
                <a:hlinkClick r:id="rId4"/>
              </a:rPr>
              <a:t>Slides (pptx)</a:t>
            </a:r>
            <a:r>
              <a:rPr lang="en-US" sz="2000" dirty="0">
                <a:latin typeface="+mj-lt"/>
              </a:rPr>
              <a:t> </a:t>
            </a:r>
            <a:r>
              <a:rPr lang="en-US" sz="2000" dirty="0">
                <a:latin typeface="+mj-lt"/>
                <a:hlinkClick r:id="rId5"/>
              </a:rPr>
              <a:t>(pdf)</a:t>
            </a:r>
            <a:r>
              <a:rPr lang="en-US" sz="2000" dirty="0">
                <a:latin typeface="+mj-lt"/>
              </a:rPr>
              <a:t>] [</a:t>
            </a:r>
            <a:r>
              <a:rPr lang="en-US" sz="2000" dirty="0">
                <a:latin typeface="+mj-lt"/>
                <a:hlinkClick r:id="rId6"/>
              </a:rPr>
              <a:t>Lightning Session Slides (pptx)</a:t>
            </a:r>
            <a:r>
              <a:rPr lang="en-US" sz="2000" dirty="0">
                <a:latin typeface="+mj-lt"/>
              </a:rPr>
              <a:t> </a:t>
            </a:r>
            <a:r>
              <a:rPr lang="en-US" sz="2000" dirty="0">
                <a:latin typeface="+mj-lt"/>
                <a:hlinkClick r:id="rId7"/>
              </a:rPr>
              <a:t>(pdf)</a:t>
            </a:r>
            <a:r>
              <a:rPr lang="en-US" sz="2000" dirty="0">
                <a:latin typeface="+mj-lt"/>
              </a:rPr>
              <a:t>] [</a:t>
            </a:r>
            <a:r>
              <a:rPr lang="en-US" sz="2000" dirty="0">
                <a:latin typeface="+mj-lt"/>
                <a:hlinkClick r:id="rId8"/>
              </a:rPr>
              <a:t>Poster (pptx)</a:t>
            </a:r>
            <a:r>
              <a:rPr lang="en-US" sz="2000" dirty="0">
                <a:latin typeface="+mj-lt"/>
              </a:rPr>
              <a:t> </a:t>
            </a:r>
            <a:r>
              <a:rPr lang="en-US" sz="2000" dirty="0">
                <a:latin typeface="+mj-lt"/>
                <a:hlinkClick r:id="rId9"/>
              </a:rPr>
              <a:t>(pdf)</a:t>
            </a:r>
            <a:r>
              <a:rPr lang="en-US" sz="2000" dirty="0">
                <a:latin typeface="+mj-lt"/>
              </a:rPr>
              <a:t>]</a:t>
            </a:r>
            <a:br>
              <a:rPr lang="en-US" sz="2000" dirty="0">
                <a:latin typeface="+mj-lt"/>
              </a:rPr>
            </a:br>
            <a:br>
              <a:rPr lang="en-US" sz="2000" dirty="0">
                <a:latin typeface="+mj-lt"/>
              </a:rPr>
            </a:br>
            <a:endParaRPr lang="en-US" sz="2000" dirty="0">
              <a:latin typeface="+mj-lt"/>
            </a:endParaRPr>
          </a:p>
          <a:p>
            <a:pPr lvl="1"/>
            <a:endParaRPr lang="en-US" dirty="0">
              <a:latin typeface="+mj-lt"/>
            </a:endParaRPr>
          </a:p>
        </p:txBody>
      </p:sp>
      <p:pic>
        <p:nvPicPr>
          <p:cNvPr id="7" name="Picture 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 y="3429000"/>
            <a:ext cx="9144000" cy="2092201"/>
          </a:xfrm>
          <a:prstGeom prst="rect">
            <a:avLst/>
          </a:prstGeom>
        </p:spPr>
      </p:pic>
    </p:spTree>
    <p:extLst>
      <p:ext uri="{BB962C8B-B14F-4D97-AF65-F5344CB8AC3E}">
        <p14:creationId xmlns:p14="http://schemas.microsoft.com/office/powerpoint/2010/main" val="39311084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SIMDRAM Framework</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p:txBody>
          <a:bodyPr/>
          <a:lstStyle/>
          <a:p>
            <a:r>
              <a:rPr lang="en-US" sz="1800" dirty="0" err="1"/>
              <a:t>Nastaran</a:t>
            </a:r>
            <a:r>
              <a:rPr lang="en-US" sz="1800" dirty="0"/>
              <a:t> </a:t>
            </a:r>
            <a:r>
              <a:rPr lang="en-US" sz="1800" dirty="0" err="1"/>
              <a:t>Hajinazar</a:t>
            </a:r>
            <a:r>
              <a:rPr lang="en-US" sz="1800" dirty="0"/>
              <a:t>, Geraldo F. Oliveira, Sven Gregorio, Joao Dinis Ferreira, </a:t>
            </a:r>
            <a:br>
              <a:rPr lang="en-US" sz="1800" dirty="0"/>
            </a:br>
            <a:r>
              <a:rPr lang="en-US" sz="1800" dirty="0"/>
              <a:t>Nika Mansouri </a:t>
            </a:r>
            <a:r>
              <a:rPr lang="en-US" sz="1800" dirty="0" err="1"/>
              <a:t>Ghiasi</a:t>
            </a:r>
            <a:r>
              <a:rPr lang="en-US" sz="1800" dirty="0"/>
              <a:t>, Minesh Patel, Mohammed </a:t>
            </a:r>
            <a:r>
              <a:rPr lang="en-US" sz="1800" dirty="0" err="1"/>
              <a:t>Alser</a:t>
            </a:r>
            <a:r>
              <a:rPr lang="en-US" sz="1800" dirty="0"/>
              <a:t>, </a:t>
            </a:r>
            <a:br>
              <a:rPr lang="en-US" sz="1800" dirty="0"/>
            </a:br>
            <a:r>
              <a:rPr lang="en-US" sz="1800" dirty="0"/>
              <a:t>Saugata Ghose, Juan Gomez-Luna,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800" dirty="0">
                <a:solidFill>
                  <a:srgbClr val="0432FF"/>
                </a:solidFill>
              </a:rPr>
            </a:br>
            <a:r>
              <a:rPr lang="en-US" sz="1800" i="1" dirty="0"/>
              <a:t>Proceedings of the </a:t>
            </a:r>
            <a:r>
              <a:rPr lang="en-US" sz="1800" i="1" dirty="0">
                <a:hlinkClick r:id="rId3"/>
              </a:rPr>
              <a:t>26th International Conference on Architectural Support for Programming Languages and Operating Systems</a:t>
            </a:r>
            <a:r>
              <a:rPr lang="en-US" sz="1800" i="1" dirty="0"/>
              <a:t> (</a:t>
            </a:r>
            <a:r>
              <a:rPr lang="en-US" sz="1800" b="1" i="1" dirty="0"/>
              <a:t>ASPLOS</a:t>
            </a:r>
            <a:r>
              <a:rPr lang="en-US" sz="1800" i="1" dirty="0"/>
              <a:t>)</a:t>
            </a:r>
            <a:r>
              <a:rPr lang="en-US" sz="1800" dirty="0"/>
              <a:t>, Virtual, March-April 2021.</a:t>
            </a:r>
            <a:br>
              <a:rPr lang="en-US" sz="1800" dirty="0"/>
            </a:br>
            <a:r>
              <a:rPr lang="en-US" sz="1800" dirty="0"/>
              <a:t>[</a:t>
            </a:r>
            <a:r>
              <a:rPr lang="en-US" sz="1800" dirty="0">
                <a:hlinkClick r:id="rId4"/>
              </a:rPr>
              <a:t>2-page Extended Abstract</a:t>
            </a:r>
            <a:r>
              <a:rPr lang="en-US" sz="1800" dirty="0"/>
              <a:t>]</a:t>
            </a:r>
            <a:br>
              <a:rPr lang="en-US" sz="1800" dirty="0"/>
            </a:br>
            <a:r>
              <a:rPr lang="en-US" sz="1800" dirty="0"/>
              <a:t>[</a:t>
            </a:r>
            <a:r>
              <a:rPr lang="en-US" sz="1800" dirty="0">
                <a:hlinkClick r:id="rId5"/>
              </a:rPr>
              <a:t>Short Talk Slides (pptx)</a:t>
            </a:r>
            <a:r>
              <a:rPr lang="en-US" sz="1800" dirty="0"/>
              <a:t> </a:t>
            </a:r>
            <a:r>
              <a:rPr lang="en-US" sz="1800" dirty="0">
                <a:hlinkClick r:id="rId6"/>
              </a:rPr>
              <a:t>(pdf)</a:t>
            </a:r>
            <a:r>
              <a:rPr lang="en-US" sz="1800" dirty="0"/>
              <a:t>]</a:t>
            </a:r>
            <a:br>
              <a:rPr lang="en-US" sz="1800" dirty="0"/>
            </a:br>
            <a:r>
              <a:rPr lang="en-US" sz="1800" dirty="0"/>
              <a:t>[</a:t>
            </a:r>
            <a:r>
              <a:rPr lang="en-US" sz="1800" dirty="0">
                <a:hlinkClick r:id="rId7"/>
              </a:rPr>
              <a:t>Talk Slides (pptx)</a:t>
            </a:r>
            <a:r>
              <a:rPr lang="en-US" sz="1800" dirty="0"/>
              <a:t> </a:t>
            </a:r>
            <a:r>
              <a:rPr lang="en-US" sz="1800" dirty="0">
                <a:hlinkClick r:id="rId8"/>
              </a:rPr>
              <a:t>(pdf)</a:t>
            </a:r>
            <a:r>
              <a:rPr lang="en-US" sz="1800" dirty="0"/>
              <a:t>]</a:t>
            </a:r>
            <a:br>
              <a:rPr lang="en-US" sz="1800" dirty="0"/>
            </a:br>
            <a:r>
              <a:rPr lang="en-US" sz="1800" dirty="0"/>
              <a:t>[</a:t>
            </a:r>
            <a:r>
              <a:rPr lang="en-US" sz="1800" dirty="0">
                <a:hlinkClick r:id="rId9"/>
              </a:rPr>
              <a:t>Short Talk Video</a:t>
            </a:r>
            <a:r>
              <a:rPr lang="en-US" sz="1800" dirty="0"/>
              <a:t> (5 mins)]</a:t>
            </a:r>
            <a:br>
              <a:rPr lang="en-US" sz="1800" dirty="0"/>
            </a:br>
            <a:r>
              <a:rPr lang="en-US" sz="1800" dirty="0"/>
              <a:t>[</a:t>
            </a:r>
            <a:r>
              <a:rPr lang="en-US" sz="1800" dirty="0">
                <a:hlinkClick r:id="rId10"/>
              </a:rPr>
              <a:t>Full Talk Video</a:t>
            </a:r>
            <a:r>
              <a:rPr lang="en-US" sz="1800" dirty="0"/>
              <a:t> (27 mins)]</a:t>
            </a:r>
          </a:p>
          <a:p>
            <a:pPr marL="0" indent="0">
              <a:buNone/>
            </a:pPr>
            <a:br>
              <a:rPr lang="en-US" sz="2000" dirty="0"/>
            </a:br>
            <a:endParaRPr lang="en-US" sz="20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4294967295"/>
          </p:nvPr>
        </p:nvSpPr>
        <p:spPr bwMode="auto">
          <a:xfrm>
            <a:off x="70104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defPPr>
              <a:defRPr lang="en-US"/>
            </a:defPPr>
            <a:lvl1pPr marL="0" algn="r" defTabSz="914400" rtl="0" eaLnBrk="1" latinLnBrk="0" hangingPunct="1">
              <a:defRPr sz="1600" kern="1200">
                <a:solidFill>
                  <a:schemeClr val="tx1"/>
                </a:solidFill>
                <a:latin typeface="Garamond" pitchFamily="18"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lang="en-US" altLang="en-US" smtClean="0">
                <a:solidFill>
                  <a:srgbClr val="000000"/>
                </a:solidFill>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23213038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Rounded Rectangle 159">
            <a:extLst>
              <a:ext uri="{FF2B5EF4-FFF2-40B4-BE49-F238E27FC236}">
                <a16:creationId xmlns:a16="http://schemas.microsoft.com/office/drawing/2014/main" id="{4AC448A1-D8FC-074B-83B4-F13809959B84}"/>
              </a:ext>
            </a:extLst>
          </p:cNvPr>
          <p:cNvSpPr/>
          <p:nvPr/>
        </p:nvSpPr>
        <p:spPr>
          <a:xfrm>
            <a:off x="3056442" y="3767639"/>
            <a:ext cx="3907140" cy="2443475"/>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4" name="Group 3">
            <a:extLst>
              <a:ext uri="{FF2B5EF4-FFF2-40B4-BE49-F238E27FC236}">
                <a16:creationId xmlns:a16="http://schemas.microsoft.com/office/drawing/2014/main" id="{D15069BC-5B11-7743-B528-35178FAE71ED}"/>
              </a:ext>
            </a:extLst>
          </p:cNvPr>
          <p:cNvGrpSpPr/>
          <p:nvPr/>
        </p:nvGrpSpPr>
        <p:grpSpPr>
          <a:xfrm>
            <a:off x="7116062" y="3738583"/>
            <a:ext cx="2105825" cy="2379840"/>
            <a:chOff x="7116062" y="3738583"/>
            <a:chExt cx="2105825" cy="2379840"/>
          </a:xfrm>
        </p:grpSpPr>
        <p:sp>
          <p:nvSpPr>
            <p:cNvPr id="480" name="Rectangle 479">
              <a:extLst>
                <a:ext uri="{FF2B5EF4-FFF2-40B4-BE49-F238E27FC236}">
                  <a16:creationId xmlns:a16="http://schemas.microsoft.com/office/drawing/2014/main" id="{9AFA37DF-98AF-2A42-A277-2415E78A0DFE}"/>
                </a:ext>
              </a:extLst>
            </p:cNvPr>
            <p:cNvSpPr/>
            <p:nvPr/>
          </p:nvSpPr>
          <p:spPr>
            <a:xfrm>
              <a:off x="7279373" y="4036626"/>
              <a:ext cx="1779205" cy="20817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2" name="Rectangle 511">
              <a:extLst>
                <a:ext uri="{FF2B5EF4-FFF2-40B4-BE49-F238E27FC236}">
                  <a16:creationId xmlns:a16="http://schemas.microsoft.com/office/drawing/2014/main" id="{700FA02F-65ED-7C4E-A239-5A4A264BDB14}"/>
                </a:ext>
              </a:extLst>
            </p:cNvPr>
            <p:cNvSpPr/>
            <p:nvPr/>
          </p:nvSpPr>
          <p:spPr>
            <a:xfrm>
              <a:off x="7116062" y="3738583"/>
              <a:ext cx="2105825"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sp>
          <p:nvSpPr>
            <p:cNvPr id="527" name="Rectangle 526">
              <a:extLst>
                <a:ext uri="{FF2B5EF4-FFF2-40B4-BE49-F238E27FC236}">
                  <a16:creationId xmlns:a16="http://schemas.microsoft.com/office/drawing/2014/main" id="{9784C941-66A3-5040-BA46-DAC418472FA1}"/>
                </a:ext>
              </a:extLst>
            </p:cNvPr>
            <p:cNvSpPr/>
            <p:nvPr/>
          </p:nvSpPr>
          <p:spPr>
            <a:xfrm>
              <a:off x="7365094" y="4022208"/>
              <a:ext cx="1704313" cy="58413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 result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 memory</a:t>
              </a:r>
            </a:p>
          </p:txBody>
        </p:sp>
      </p:grpSp>
      <p:sp>
        <p:nvSpPr>
          <p:cNvPr id="159" name="Rounded Rectangle 158">
            <a:extLst>
              <a:ext uri="{FF2B5EF4-FFF2-40B4-BE49-F238E27FC236}">
                <a16:creationId xmlns:a16="http://schemas.microsoft.com/office/drawing/2014/main" id="{CE0A9994-29A9-8347-A12F-21F4FFB866BF}"/>
              </a:ext>
            </a:extLst>
          </p:cNvPr>
          <p:cNvSpPr/>
          <p:nvPr/>
        </p:nvSpPr>
        <p:spPr>
          <a:xfrm>
            <a:off x="4425755" y="906211"/>
            <a:ext cx="1809803" cy="2494674"/>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157" name="Rounded Rectangle 156">
            <a:extLst>
              <a:ext uri="{FF2B5EF4-FFF2-40B4-BE49-F238E27FC236}">
                <a16:creationId xmlns:a16="http://schemas.microsoft.com/office/drawing/2014/main" id="{2989069A-F661-FE42-B264-D815DC8F0544}"/>
              </a:ext>
            </a:extLst>
          </p:cNvPr>
          <p:cNvSpPr/>
          <p:nvPr/>
        </p:nvSpPr>
        <p:spPr>
          <a:xfrm>
            <a:off x="2517838" y="871442"/>
            <a:ext cx="1754690" cy="2223831"/>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539" name="Group 538">
            <a:extLst>
              <a:ext uri="{FF2B5EF4-FFF2-40B4-BE49-F238E27FC236}">
                <a16:creationId xmlns:a16="http://schemas.microsoft.com/office/drawing/2014/main" id="{69A25650-7088-E942-BE76-58AD68057FC5}"/>
              </a:ext>
            </a:extLst>
          </p:cNvPr>
          <p:cNvGrpSpPr/>
          <p:nvPr/>
        </p:nvGrpSpPr>
        <p:grpSpPr>
          <a:xfrm>
            <a:off x="2784191" y="3749514"/>
            <a:ext cx="4109777" cy="2461604"/>
            <a:chOff x="2784191" y="4268508"/>
            <a:chExt cx="4109777" cy="2461604"/>
          </a:xfrm>
        </p:grpSpPr>
        <p:sp>
          <p:nvSpPr>
            <p:cNvPr id="485" name="Rectangle 484">
              <a:extLst>
                <a:ext uri="{FF2B5EF4-FFF2-40B4-BE49-F238E27FC236}">
                  <a16:creationId xmlns:a16="http://schemas.microsoft.com/office/drawing/2014/main" id="{B6F33155-1D4A-2D44-8995-E31DEBF89CA4}"/>
                </a:ext>
              </a:extLst>
            </p:cNvPr>
            <p:cNvSpPr/>
            <p:nvPr/>
          </p:nvSpPr>
          <p:spPr>
            <a:xfrm>
              <a:off x="3159645" y="4569003"/>
              <a:ext cx="3707606" cy="1836613"/>
            </a:xfrm>
            <a:prstGeom prst="rect">
              <a:avLst/>
            </a:prstGeom>
            <a:solidFill>
              <a:srgbClr val="D4DAD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no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mc:AlternateContent xmlns:mc="http://schemas.openxmlformats.org/markup-compatibility/2006" xmlns:a14="http://schemas.microsoft.com/office/drawing/2010/main">
          <mc:Choice Requires="a14">
            <p:sp>
              <p:nvSpPr>
                <p:cNvPr id="506" name="Rectangle 505">
                  <a:extLst>
                    <a:ext uri="{FF2B5EF4-FFF2-40B4-BE49-F238E27FC236}">
                      <a16:creationId xmlns:a16="http://schemas.microsoft.com/office/drawing/2014/main" id="{AA201954-4CB7-F043-8993-22912F606DF1}"/>
                    </a:ext>
                  </a:extLst>
                </p:cNvPr>
                <p:cNvSpPr/>
                <p:nvPr/>
              </p:nvSpPr>
              <p:spPr>
                <a:xfrm>
                  <a:off x="3202188" y="4268508"/>
                  <a:ext cx="3691780" cy="55399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3: </a:t>
                  </a: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Execution according to </a:t>
                  </a:r>
                  <a14:m>
                    <m:oMath xmlns:m="http://schemas.openxmlformats.org/officeDocument/2006/math">
                      <m:r>
                        <m:rPr>
                          <m:sty m:val="p"/>
                        </m:rPr>
                        <a:rPr kumimoji="0" lang="en-US" sz="1400" b="0" i="0"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μ</m:t>
                      </m:r>
                    </m:oMath>
                  </a14:m>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p>
              </p:txBody>
            </p:sp>
          </mc:Choice>
          <mc:Fallback xmlns="">
            <p:sp>
              <p:nvSpPr>
                <p:cNvPr id="506" name="Rectangle 505">
                  <a:extLst>
                    <a:ext uri="{FF2B5EF4-FFF2-40B4-BE49-F238E27FC236}">
                      <a16:creationId xmlns:a16="http://schemas.microsoft.com/office/drawing/2014/main" id="{AA201954-4CB7-F043-8993-22912F606DF1}"/>
                    </a:ext>
                  </a:extLst>
                </p:cNvPr>
                <p:cNvSpPr>
                  <a:spLocks noRot="1" noChangeAspect="1" noMove="1" noResize="1" noEditPoints="1" noAdjustHandles="1" noChangeArrowheads="1" noChangeShapeType="1" noTextEdit="1"/>
                </p:cNvSpPr>
                <p:nvPr/>
              </p:nvSpPr>
              <p:spPr>
                <a:xfrm>
                  <a:off x="3202188" y="4268508"/>
                  <a:ext cx="3691780" cy="553998"/>
                </a:xfrm>
                <a:prstGeom prst="rect">
                  <a:avLst/>
                </a:prstGeom>
                <a:blipFill>
                  <a:blip r:embed="rId3"/>
                  <a:stretch>
                    <a:fillRect t="-2273"/>
                  </a:stretch>
                </a:blipFill>
              </p:spPr>
              <p:txBody>
                <a:bodyPr/>
                <a:lstStyle/>
                <a:p>
                  <a:r>
                    <a:rPr lang="en-US">
                      <a:noFill/>
                    </a:rPr>
                    <a:t> </a:t>
                  </a:r>
                </a:p>
              </p:txBody>
            </p:sp>
          </mc:Fallback>
        </mc:AlternateContent>
        <p:sp>
          <p:nvSpPr>
            <p:cNvPr id="509" name="Rectangle 508">
              <a:extLst>
                <a:ext uri="{FF2B5EF4-FFF2-40B4-BE49-F238E27FC236}">
                  <a16:creationId xmlns:a16="http://schemas.microsoft.com/office/drawing/2014/main" id="{11EEB551-2120-B245-8E0A-A96351D3B463}"/>
                </a:ext>
              </a:extLst>
            </p:cNvPr>
            <p:cNvSpPr/>
            <p:nvPr/>
          </p:nvSpPr>
          <p:spPr>
            <a:xfrm>
              <a:off x="4078736" y="6391878"/>
              <a:ext cx="1795300" cy="33823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Memory Controller</a:t>
              </a:r>
            </a:p>
          </p:txBody>
        </p:sp>
        <p:sp>
          <p:nvSpPr>
            <p:cNvPr id="530" name="Right Arrow 529">
              <a:extLst>
                <a:ext uri="{FF2B5EF4-FFF2-40B4-BE49-F238E27FC236}">
                  <a16:creationId xmlns:a16="http://schemas.microsoft.com/office/drawing/2014/main" id="{7C5845D4-4CA6-3E42-B6D7-0362C943D4DB}"/>
                </a:ext>
              </a:extLst>
            </p:cNvPr>
            <p:cNvSpPr/>
            <p:nvPr/>
          </p:nvSpPr>
          <p:spPr>
            <a:xfrm>
              <a:off x="2784191" y="5423150"/>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nvGrpSpPr>
          <p:cNvPr id="538" name="Group 537">
            <a:extLst>
              <a:ext uri="{FF2B5EF4-FFF2-40B4-BE49-F238E27FC236}">
                <a16:creationId xmlns:a16="http://schemas.microsoft.com/office/drawing/2014/main" id="{08AF0EC2-609C-F644-8103-F442ADEE8FB0}"/>
              </a:ext>
            </a:extLst>
          </p:cNvPr>
          <p:cNvGrpSpPr/>
          <p:nvPr/>
        </p:nvGrpSpPr>
        <p:grpSpPr>
          <a:xfrm>
            <a:off x="66283" y="3742548"/>
            <a:ext cx="2652598" cy="2143375"/>
            <a:chOff x="66283" y="4261542"/>
            <a:chExt cx="2652598" cy="2143375"/>
          </a:xfrm>
        </p:grpSpPr>
        <p:sp>
          <p:nvSpPr>
            <p:cNvPr id="482" name="Rectangle 481">
              <a:extLst>
                <a:ext uri="{FF2B5EF4-FFF2-40B4-BE49-F238E27FC236}">
                  <a16:creationId xmlns:a16="http://schemas.microsoft.com/office/drawing/2014/main" id="{7ECC5597-7531-DD4A-A762-4F493DD7DC72}"/>
                </a:ext>
              </a:extLst>
            </p:cNvPr>
            <p:cNvSpPr/>
            <p:nvPr/>
          </p:nvSpPr>
          <p:spPr>
            <a:xfrm>
              <a:off x="66283" y="4555620"/>
              <a:ext cx="2652598" cy="18492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3" name="Rounded Rectangle 482">
              <a:extLst>
                <a:ext uri="{FF2B5EF4-FFF2-40B4-BE49-F238E27FC236}">
                  <a16:creationId xmlns:a16="http://schemas.microsoft.com/office/drawing/2014/main" id="{98B3D348-B9C5-7E40-8AF0-F8D66D07DD9B}"/>
                </a:ext>
              </a:extLst>
            </p:cNvPr>
            <p:cNvSpPr/>
            <p:nvPr/>
          </p:nvSpPr>
          <p:spPr>
            <a:xfrm>
              <a:off x="174824" y="4882613"/>
              <a:ext cx="2446884" cy="1422183"/>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4" name="Rectangle 483">
              <a:extLst>
                <a:ext uri="{FF2B5EF4-FFF2-40B4-BE49-F238E27FC236}">
                  <a16:creationId xmlns:a16="http://schemas.microsoft.com/office/drawing/2014/main" id="{26B285CE-11E6-1743-8406-B4E5D173D7B4}"/>
                </a:ext>
              </a:extLst>
            </p:cNvPr>
            <p:cNvSpPr/>
            <p:nvPr/>
          </p:nvSpPr>
          <p:spPr>
            <a:xfrm>
              <a:off x="777522" y="4261542"/>
              <a:ext cx="1069524"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487" name="Rectangle 486">
              <a:extLst>
                <a:ext uri="{FF2B5EF4-FFF2-40B4-BE49-F238E27FC236}">
                  <a16:creationId xmlns:a16="http://schemas.microsoft.com/office/drawing/2014/main" id="{1BCC0FA6-6593-B848-B7BB-4CB32A174C35}"/>
                </a:ext>
              </a:extLst>
            </p:cNvPr>
            <p:cNvSpPr/>
            <p:nvPr/>
          </p:nvSpPr>
          <p:spPr>
            <a:xfrm>
              <a:off x="291206" y="5444803"/>
              <a:ext cx="2036555" cy="327477"/>
            </a:xfrm>
            <a:prstGeom prst="rect">
              <a:avLst/>
            </a:prstGeom>
            <a:solidFill>
              <a:srgbClr val="FFBFC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1" name="Rectangle 510">
              <a:extLst>
                <a:ext uri="{FF2B5EF4-FFF2-40B4-BE49-F238E27FC236}">
                  <a16:creationId xmlns:a16="http://schemas.microsoft.com/office/drawing/2014/main" id="{6DEB2F96-2CE8-2048-A0CE-39C107EEA67F}"/>
                </a:ext>
              </a:extLst>
            </p:cNvPr>
            <p:cNvSpPr/>
            <p:nvPr/>
          </p:nvSpPr>
          <p:spPr>
            <a:xfrm>
              <a:off x="117482" y="4563039"/>
              <a:ext cx="247805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SIMDRAM-enabled application</a:t>
              </a:r>
            </a:p>
          </p:txBody>
        </p:sp>
      </p:grpSp>
      <p:sp>
        <p:nvSpPr>
          <p:cNvPr id="2" name="Title 1">
            <a:extLst>
              <a:ext uri="{FF2B5EF4-FFF2-40B4-BE49-F238E27FC236}">
                <a16:creationId xmlns:a16="http://schemas.microsoft.com/office/drawing/2014/main" id="{59EB68DD-EA82-D94D-9067-B51AF57C613B}"/>
              </a:ext>
            </a:extLst>
          </p:cNvPr>
          <p:cNvSpPr>
            <a:spLocks noGrp="1"/>
          </p:cNvSpPr>
          <p:nvPr>
            <p:ph type="title"/>
          </p:nvPr>
        </p:nvSpPr>
        <p:spPr/>
        <p:txBody>
          <a:bodyPr/>
          <a:lstStyle/>
          <a:p>
            <a:r>
              <a:rPr lang="en-US" sz="4000" b="1" dirty="0"/>
              <a:t>SIMDRAM Framework: Overview </a:t>
            </a:r>
          </a:p>
        </p:txBody>
      </p:sp>
      <p:graphicFrame>
        <p:nvGraphicFramePr>
          <p:cNvPr id="311" name="Table 310">
            <a:extLst>
              <a:ext uri="{FF2B5EF4-FFF2-40B4-BE49-F238E27FC236}">
                <a16:creationId xmlns:a16="http://schemas.microsoft.com/office/drawing/2014/main" id="{50A10DFB-237C-1B45-AB7A-463F2C2CCC5B}"/>
              </a:ext>
            </a:extLst>
          </p:cNvPr>
          <p:cNvGraphicFramePr>
            <a:graphicFrameLocks noGrp="1"/>
          </p:cNvGraphicFramePr>
          <p:nvPr/>
        </p:nvGraphicFramePr>
        <p:xfrm>
          <a:off x="4600883" y="1699346"/>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sp>
        <p:nvSpPr>
          <p:cNvPr id="312" name="Rectangle 311">
            <a:extLst>
              <a:ext uri="{FF2B5EF4-FFF2-40B4-BE49-F238E27FC236}">
                <a16:creationId xmlns:a16="http://schemas.microsoft.com/office/drawing/2014/main" id="{D7280049-9ED3-3947-9F28-E8F495F29C7B}"/>
              </a:ext>
            </a:extLst>
          </p:cNvPr>
          <p:cNvSpPr/>
          <p:nvPr/>
        </p:nvSpPr>
        <p:spPr>
          <a:xfrm>
            <a:off x="6271191" y="1235618"/>
            <a:ext cx="2800096" cy="224445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314" name="Straight Arrow Connector 313">
            <a:extLst>
              <a:ext uri="{FF2B5EF4-FFF2-40B4-BE49-F238E27FC236}">
                <a16:creationId xmlns:a16="http://schemas.microsoft.com/office/drawing/2014/main" id="{989EFE27-25B1-1F44-B095-4CC257B80B80}"/>
              </a:ext>
            </a:extLst>
          </p:cNvPr>
          <p:cNvCxnSpPr>
            <a:cxnSpLocks/>
          </p:cNvCxnSpPr>
          <p:nvPr/>
        </p:nvCxnSpPr>
        <p:spPr>
          <a:xfrm>
            <a:off x="6114414" y="1827291"/>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46" name="Rectangle 345">
            <a:extLst>
              <a:ext uri="{FF2B5EF4-FFF2-40B4-BE49-F238E27FC236}">
                <a16:creationId xmlns:a16="http://schemas.microsoft.com/office/drawing/2014/main" id="{1DC1A0F9-70D7-B448-BC54-7750CE6339AE}"/>
              </a:ext>
            </a:extLst>
          </p:cNvPr>
          <p:cNvSpPr/>
          <p:nvPr/>
        </p:nvSpPr>
        <p:spPr>
          <a:xfrm>
            <a:off x="6854162" y="912400"/>
            <a:ext cx="2105825"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grpSp>
        <p:nvGrpSpPr>
          <p:cNvPr id="413" name="Group 412">
            <a:extLst>
              <a:ext uri="{FF2B5EF4-FFF2-40B4-BE49-F238E27FC236}">
                <a16:creationId xmlns:a16="http://schemas.microsoft.com/office/drawing/2014/main" id="{8A315B32-246B-344C-B00D-2D50360431A0}"/>
              </a:ext>
            </a:extLst>
          </p:cNvPr>
          <p:cNvGrpSpPr/>
          <p:nvPr/>
        </p:nvGrpSpPr>
        <p:grpSpPr>
          <a:xfrm>
            <a:off x="96203" y="908217"/>
            <a:ext cx="2108505" cy="2106083"/>
            <a:chOff x="185117" y="1916050"/>
            <a:chExt cx="2355144" cy="2549656"/>
          </a:xfrm>
        </p:grpSpPr>
        <p:sp>
          <p:nvSpPr>
            <p:cNvPr id="347" name="Rectangle 346">
              <a:extLst>
                <a:ext uri="{FF2B5EF4-FFF2-40B4-BE49-F238E27FC236}">
                  <a16:creationId xmlns:a16="http://schemas.microsoft.com/office/drawing/2014/main" id="{926A9443-4A7F-B340-B495-8DEC465CEB8F}"/>
                </a:ext>
              </a:extLst>
            </p:cNvPr>
            <p:cNvSpPr/>
            <p:nvPr/>
          </p:nvSpPr>
          <p:spPr>
            <a:xfrm>
              <a:off x="682041" y="1916050"/>
              <a:ext cx="119936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348" name="Rectangle 347">
              <a:extLst>
                <a:ext uri="{FF2B5EF4-FFF2-40B4-BE49-F238E27FC236}">
                  <a16:creationId xmlns:a16="http://schemas.microsoft.com/office/drawing/2014/main" id="{5DC29713-5DE8-524E-A574-56227018A709}"/>
                </a:ext>
              </a:extLst>
            </p:cNvPr>
            <p:cNvSpPr/>
            <p:nvPr/>
          </p:nvSpPr>
          <p:spPr>
            <a:xfrm>
              <a:off x="185117" y="2303641"/>
              <a:ext cx="2355144" cy="2138313"/>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9" name="Group 408">
              <a:extLst>
                <a:ext uri="{FF2B5EF4-FFF2-40B4-BE49-F238E27FC236}">
                  <a16:creationId xmlns:a16="http://schemas.microsoft.com/office/drawing/2014/main" id="{4BBB42AF-207D-8C44-9BEB-FC30D95D6D4B}"/>
                </a:ext>
              </a:extLst>
            </p:cNvPr>
            <p:cNvGrpSpPr/>
            <p:nvPr/>
          </p:nvGrpSpPr>
          <p:grpSpPr>
            <a:xfrm>
              <a:off x="290791" y="2622675"/>
              <a:ext cx="2112038" cy="1843031"/>
              <a:chOff x="290791" y="2622675"/>
              <a:chExt cx="2112038" cy="1843031"/>
            </a:xfrm>
          </p:grpSpPr>
          <p:sp>
            <p:nvSpPr>
              <p:cNvPr id="350" name="Rounded Rectangle 349">
                <a:extLst>
                  <a:ext uri="{FF2B5EF4-FFF2-40B4-BE49-F238E27FC236}">
                    <a16:creationId xmlns:a16="http://schemas.microsoft.com/office/drawing/2014/main" id="{6D3A1CD3-1656-4A4D-A9A0-DBA1702BECAE}"/>
                  </a:ext>
                </a:extLst>
              </p:cNvPr>
              <p:cNvSpPr/>
              <p:nvPr/>
            </p:nvSpPr>
            <p:spPr>
              <a:xfrm>
                <a:off x="290791" y="2622675"/>
                <a:ext cx="2112038" cy="146859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351" name="Group 350">
                <a:extLst>
                  <a:ext uri="{FF2B5EF4-FFF2-40B4-BE49-F238E27FC236}">
                    <a16:creationId xmlns:a16="http://schemas.microsoft.com/office/drawing/2014/main" id="{5CC6CC20-848A-8E46-936F-05C4F53EC60E}"/>
                  </a:ext>
                </a:extLst>
              </p:cNvPr>
              <p:cNvGrpSpPr/>
              <p:nvPr/>
            </p:nvGrpSpPr>
            <p:grpSpPr>
              <a:xfrm>
                <a:off x="377937" y="2784891"/>
                <a:ext cx="1970675" cy="1263750"/>
                <a:chOff x="867018" y="2489687"/>
                <a:chExt cx="2314002" cy="1360547"/>
              </a:xfrm>
            </p:grpSpPr>
            <p:grpSp>
              <p:nvGrpSpPr>
                <p:cNvPr id="353" name="Group 352">
                  <a:extLst>
                    <a:ext uri="{FF2B5EF4-FFF2-40B4-BE49-F238E27FC236}">
                      <a16:creationId xmlns:a16="http://schemas.microsoft.com/office/drawing/2014/main" id="{D3E7F195-04A5-4B4D-B2B8-43EF22AD9995}"/>
                    </a:ext>
                  </a:extLst>
                </p:cNvPr>
                <p:cNvGrpSpPr/>
                <p:nvPr/>
              </p:nvGrpSpPr>
              <p:grpSpPr>
                <a:xfrm>
                  <a:off x="1143322" y="2489687"/>
                  <a:ext cx="1235746" cy="391038"/>
                  <a:chOff x="2411760" y="3068960"/>
                  <a:chExt cx="6065150" cy="1584176"/>
                </a:xfrm>
                <a:solidFill>
                  <a:schemeClr val="tx1"/>
                </a:solidFill>
              </p:grpSpPr>
              <p:sp>
                <p:nvSpPr>
                  <p:cNvPr id="373" name="Flowchart: Delay 3">
                    <a:extLst>
                      <a:ext uri="{FF2B5EF4-FFF2-40B4-BE49-F238E27FC236}">
                        <a16:creationId xmlns:a16="http://schemas.microsoft.com/office/drawing/2014/main" id="{26B61A90-35A5-B849-8852-2CD7EC13F006}"/>
                      </a:ext>
                    </a:extLst>
                  </p:cNvPr>
                  <p:cNvSpPr/>
                  <p:nvPr/>
                </p:nvSpPr>
                <p:spPr>
                  <a:xfrm>
                    <a:off x="3707904" y="3068960"/>
                    <a:ext cx="1728192"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4" name="Straight Connector 373">
                    <a:extLst>
                      <a:ext uri="{FF2B5EF4-FFF2-40B4-BE49-F238E27FC236}">
                        <a16:creationId xmlns:a16="http://schemas.microsoft.com/office/drawing/2014/main" id="{9628BD32-F67E-7841-9609-8E2EAF01F2C3}"/>
                      </a:ext>
                    </a:extLst>
                  </p:cNvPr>
                  <p:cNvCxnSpPr/>
                  <p:nvPr/>
                </p:nvCxnSpPr>
                <p:spPr>
                  <a:xfrm flipH="1">
                    <a:off x="2627784" y="3284984"/>
                    <a:ext cx="1080120" cy="0"/>
                  </a:xfrm>
                  <a:prstGeom prst="line">
                    <a:avLst/>
                  </a:prstGeom>
                  <a:grpFill/>
                  <a:ln w="12700" cap="flat" cmpd="sng" algn="ctr">
                    <a:solidFill>
                      <a:schemeClr val="tx1"/>
                    </a:solidFill>
                    <a:prstDash val="solid"/>
                  </a:ln>
                  <a:effectLst/>
                </p:spPr>
              </p:cxnSp>
              <p:cxnSp>
                <p:nvCxnSpPr>
                  <p:cNvPr id="375" name="Straight Connector 374">
                    <a:extLst>
                      <a:ext uri="{FF2B5EF4-FFF2-40B4-BE49-F238E27FC236}">
                        <a16:creationId xmlns:a16="http://schemas.microsoft.com/office/drawing/2014/main" id="{BE6B1FC3-6068-1C4B-BCD7-1ADA7298461A}"/>
                      </a:ext>
                    </a:extLst>
                  </p:cNvPr>
                  <p:cNvCxnSpPr/>
                  <p:nvPr/>
                </p:nvCxnSpPr>
                <p:spPr>
                  <a:xfrm flipH="1">
                    <a:off x="2627784" y="4437112"/>
                    <a:ext cx="1080120" cy="0"/>
                  </a:xfrm>
                  <a:prstGeom prst="line">
                    <a:avLst/>
                  </a:prstGeom>
                  <a:grpFill/>
                  <a:ln w="12700" cap="flat" cmpd="sng" algn="ctr">
                    <a:solidFill>
                      <a:schemeClr val="tx1"/>
                    </a:solidFill>
                    <a:prstDash val="solid"/>
                  </a:ln>
                  <a:effectLst/>
                </p:spPr>
              </p:cxnSp>
              <p:cxnSp>
                <p:nvCxnSpPr>
                  <p:cNvPr id="376" name="Straight Connector 375">
                    <a:extLst>
                      <a:ext uri="{FF2B5EF4-FFF2-40B4-BE49-F238E27FC236}">
                        <a16:creationId xmlns:a16="http://schemas.microsoft.com/office/drawing/2014/main" id="{96839A2E-1158-9F4C-AE2B-5D4AF7550023}"/>
                      </a:ext>
                    </a:extLst>
                  </p:cNvPr>
                  <p:cNvCxnSpPr>
                    <a:cxnSpLocks/>
                  </p:cNvCxnSpPr>
                  <p:nvPr/>
                </p:nvCxnSpPr>
                <p:spPr>
                  <a:xfrm flipH="1">
                    <a:off x="5436099" y="3838796"/>
                    <a:ext cx="3040811" cy="0"/>
                  </a:xfrm>
                  <a:prstGeom prst="line">
                    <a:avLst/>
                  </a:prstGeom>
                  <a:grpFill/>
                  <a:ln w="12700" cap="flat" cmpd="sng" algn="ctr">
                    <a:solidFill>
                      <a:schemeClr val="tx1"/>
                    </a:solidFill>
                    <a:prstDash val="solid"/>
                  </a:ln>
                  <a:effectLst/>
                </p:spPr>
              </p:cxnSp>
              <p:sp>
                <p:nvSpPr>
                  <p:cNvPr id="377" name="Flowchart: Connector 8">
                    <a:extLst>
                      <a:ext uri="{FF2B5EF4-FFF2-40B4-BE49-F238E27FC236}">
                        <a16:creationId xmlns:a16="http://schemas.microsoft.com/office/drawing/2014/main" id="{60460D75-4240-344D-B9E2-7077639318F1}"/>
                      </a:ext>
                    </a:extLst>
                  </p:cNvPr>
                  <p:cNvSpPr/>
                  <p:nvPr/>
                </p:nvSpPr>
                <p:spPr>
                  <a:xfrm>
                    <a:off x="2411760" y="3176972"/>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78" name="Flowchart: Connector 9">
                    <a:extLst>
                      <a:ext uri="{FF2B5EF4-FFF2-40B4-BE49-F238E27FC236}">
                        <a16:creationId xmlns:a16="http://schemas.microsoft.com/office/drawing/2014/main" id="{6C096043-331C-E44A-8DFE-DBD98FCF6BAF}"/>
                      </a:ext>
                    </a:extLst>
                  </p:cNvPr>
                  <p:cNvSpPr/>
                  <p:nvPr/>
                </p:nvSpPr>
                <p:spPr>
                  <a:xfrm>
                    <a:off x="2435000" y="4329100"/>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grpSp>
              <p:nvGrpSpPr>
                <p:cNvPr id="354" name="Group 353">
                  <a:extLst>
                    <a:ext uri="{FF2B5EF4-FFF2-40B4-BE49-F238E27FC236}">
                      <a16:creationId xmlns:a16="http://schemas.microsoft.com/office/drawing/2014/main" id="{A4AA7C71-A6FF-2A47-B81E-D0A8BBD9DB39}"/>
                    </a:ext>
                  </a:extLst>
                </p:cNvPr>
                <p:cNvGrpSpPr/>
                <p:nvPr/>
              </p:nvGrpSpPr>
              <p:grpSpPr>
                <a:xfrm>
                  <a:off x="1170063" y="3244568"/>
                  <a:ext cx="1457426" cy="391038"/>
                  <a:chOff x="-636961" y="3068958"/>
                  <a:chExt cx="7153177" cy="1584176"/>
                </a:xfrm>
                <a:solidFill>
                  <a:schemeClr val="tx1"/>
                </a:solidFill>
              </p:grpSpPr>
              <p:sp>
                <p:nvSpPr>
                  <p:cNvPr id="370" name="Flowchart: Delay 3">
                    <a:extLst>
                      <a:ext uri="{FF2B5EF4-FFF2-40B4-BE49-F238E27FC236}">
                        <a16:creationId xmlns:a16="http://schemas.microsoft.com/office/drawing/2014/main" id="{30504E93-59F7-684B-A507-813F29BF6977}"/>
                      </a:ext>
                    </a:extLst>
                  </p:cNvPr>
                  <p:cNvSpPr/>
                  <p:nvPr/>
                </p:nvSpPr>
                <p:spPr>
                  <a:xfrm>
                    <a:off x="3707903" y="3068958"/>
                    <a:ext cx="1728193"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1" name="Straight Connector 370">
                    <a:extLst>
                      <a:ext uri="{FF2B5EF4-FFF2-40B4-BE49-F238E27FC236}">
                        <a16:creationId xmlns:a16="http://schemas.microsoft.com/office/drawing/2014/main" id="{4FF3FDE9-AABF-EC44-B7B5-E4AFB0F3C880}"/>
                      </a:ext>
                    </a:extLst>
                  </p:cNvPr>
                  <p:cNvCxnSpPr>
                    <a:cxnSpLocks/>
                  </p:cNvCxnSpPr>
                  <p:nvPr/>
                </p:nvCxnSpPr>
                <p:spPr>
                  <a:xfrm flipH="1">
                    <a:off x="-636961" y="4437111"/>
                    <a:ext cx="4344865" cy="0"/>
                  </a:xfrm>
                  <a:prstGeom prst="line">
                    <a:avLst/>
                  </a:prstGeom>
                  <a:grpFill/>
                  <a:ln w="12700" cap="flat" cmpd="sng" algn="ctr">
                    <a:solidFill>
                      <a:schemeClr val="tx1"/>
                    </a:solidFill>
                    <a:prstDash val="solid"/>
                  </a:ln>
                  <a:effectLst/>
                </p:spPr>
              </p:cxnSp>
              <p:cxnSp>
                <p:nvCxnSpPr>
                  <p:cNvPr id="372" name="Straight Connector 371">
                    <a:extLst>
                      <a:ext uri="{FF2B5EF4-FFF2-40B4-BE49-F238E27FC236}">
                        <a16:creationId xmlns:a16="http://schemas.microsoft.com/office/drawing/2014/main" id="{48D9C89C-98F2-464D-A5AF-B7A2A5D7A125}"/>
                      </a:ext>
                    </a:extLst>
                  </p:cNvPr>
                  <p:cNvCxnSpPr/>
                  <p:nvPr/>
                </p:nvCxnSpPr>
                <p:spPr>
                  <a:xfrm flipH="1">
                    <a:off x="5436096" y="3838795"/>
                    <a:ext cx="1080120" cy="0"/>
                  </a:xfrm>
                  <a:prstGeom prst="line">
                    <a:avLst/>
                  </a:prstGeom>
                  <a:grpFill/>
                  <a:ln w="12700" cap="flat" cmpd="sng" algn="ctr">
                    <a:solidFill>
                      <a:schemeClr val="tx1"/>
                    </a:solidFill>
                    <a:prstDash val="solid"/>
                  </a:ln>
                  <a:effectLst/>
                </p:spPr>
              </p:cxnSp>
            </p:grpSp>
            <p:grpSp>
              <p:nvGrpSpPr>
                <p:cNvPr id="355" name="Group 354">
                  <a:extLst>
                    <a:ext uri="{FF2B5EF4-FFF2-40B4-BE49-F238E27FC236}">
                      <a16:creationId xmlns:a16="http://schemas.microsoft.com/office/drawing/2014/main" id="{7454E905-B01C-064A-AF64-5A8F34B38732}"/>
                    </a:ext>
                  </a:extLst>
                </p:cNvPr>
                <p:cNvGrpSpPr/>
                <p:nvPr/>
              </p:nvGrpSpPr>
              <p:grpSpPr>
                <a:xfrm>
                  <a:off x="1253356" y="3106816"/>
                  <a:ext cx="792250" cy="386595"/>
                  <a:chOff x="2627784" y="3086962"/>
                  <a:chExt cx="3888432" cy="1566174"/>
                </a:xfrm>
                <a:solidFill>
                  <a:schemeClr val="tx1"/>
                </a:solidFill>
              </p:grpSpPr>
              <p:cxnSp>
                <p:nvCxnSpPr>
                  <p:cNvPr id="366" name="Straight Connector 365">
                    <a:extLst>
                      <a:ext uri="{FF2B5EF4-FFF2-40B4-BE49-F238E27FC236}">
                        <a16:creationId xmlns:a16="http://schemas.microsoft.com/office/drawing/2014/main" id="{F5F217FA-089B-AC49-9004-4DFD2A03B6D5}"/>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AA4E303F-3306-7545-93AB-B999238ABC06}"/>
                      </a:ext>
                    </a:extLst>
                  </p:cNvPr>
                  <p:cNvCxnSpPr>
                    <a:cxnSpLocks/>
                  </p:cNvCxnSpPr>
                  <p:nvPr/>
                </p:nvCxnSpPr>
                <p:spPr>
                  <a:xfrm flipH="1">
                    <a:off x="3059829" y="4437113"/>
                    <a:ext cx="648074"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8" name="Straight Connector 367">
                    <a:extLst>
                      <a:ext uri="{FF2B5EF4-FFF2-40B4-BE49-F238E27FC236}">
                        <a16:creationId xmlns:a16="http://schemas.microsoft.com/office/drawing/2014/main" id="{E9205109-4956-B64B-84C3-F775CF6E84F3}"/>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9" name="Flowchart: Stored Data 4">
                    <a:extLst>
                      <a:ext uri="{FF2B5EF4-FFF2-40B4-BE49-F238E27FC236}">
                        <a16:creationId xmlns:a16="http://schemas.microsoft.com/office/drawing/2014/main" id="{CC6CED34-8F4A-5A42-A308-A36DA0341328}"/>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56" name="Straight Connector 355">
                  <a:extLst>
                    <a:ext uri="{FF2B5EF4-FFF2-40B4-BE49-F238E27FC236}">
                      <a16:creationId xmlns:a16="http://schemas.microsoft.com/office/drawing/2014/main" id="{F3100D61-190D-3A45-8CDA-FF7262E0AC57}"/>
                    </a:ext>
                  </a:extLst>
                </p:cNvPr>
                <p:cNvCxnSpPr/>
                <p:nvPr/>
              </p:nvCxnSpPr>
              <p:spPr>
                <a:xfrm>
                  <a:off x="1266365" y="2536344"/>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7" name="Straight Connector 356">
                  <a:extLst>
                    <a:ext uri="{FF2B5EF4-FFF2-40B4-BE49-F238E27FC236}">
                      <a16:creationId xmlns:a16="http://schemas.microsoft.com/office/drawing/2014/main" id="{E0D6ABBF-36FD-F74C-ADAC-B1ADDDDEBC6B}"/>
                    </a:ext>
                  </a:extLst>
                </p:cNvPr>
                <p:cNvCxnSpPr/>
                <p:nvPr/>
              </p:nvCxnSpPr>
              <p:spPr>
                <a:xfrm>
                  <a:off x="1341383" y="2818929"/>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58" name="Flowchart: Connector 9">
                  <a:extLst>
                    <a:ext uri="{FF2B5EF4-FFF2-40B4-BE49-F238E27FC236}">
                      <a16:creationId xmlns:a16="http://schemas.microsoft.com/office/drawing/2014/main" id="{EFD37F48-0A01-FC4C-9164-E0C476E8E86C}"/>
                    </a:ext>
                  </a:extLst>
                </p:cNvPr>
                <p:cNvSpPr/>
                <p:nvPr/>
              </p:nvSpPr>
              <p:spPr>
                <a:xfrm>
                  <a:off x="1148056" y="3555622"/>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59" name="Rectangle 358">
                  <a:extLst>
                    <a:ext uri="{FF2B5EF4-FFF2-40B4-BE49-F238E27FC236}">
                      <a16:creationId xmlns:a16="http://schemas.microsoft.com/office/drawing/2014/main" id="{2D59317E-919D-D54C-8BEA-6FC827BDD41A}"/>
                    </a:ext>
                  </a:extLst>
                </p:cNvPr>
                <p:cNvSpPr/>
                <p:nvPr/>
              </p:nvSpPr>
              <p:spPr>
                <a:xfrm>
                  <a:off x="867018" y="3462467"/>
                  <a:ext cx="242288" cy="387767"/>
                </a:xfrm>
                <a:prstGeom prst="rect">
                  <a:avLst/>
                </a:prstGeom>
                <a:ln w="12700">
                  <a:noFill/>
                </a:ln>
              </p:spPr>
              <p:txBody>
                <a:bodyPr wrap="none">
                  <a:spAutoFit/>
                </a:bodyPr>
                <a:lstStyle/>
                <a:p>
                  <a:pPr marL="0" marR="0" lvl="0" indent="0" algn="l" defTabSz="1761043"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2500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nvGrpSpPr>
                <p:cNvPr id="360" name="Group 359">
                  <a:extLst>
                    <a:ext uri="{FF2B5EF4-FFF2-40B4-BE49-F238E27FC236}">
                      <a16:creationId xmlns:a16="http://schemas.microsoft.com/office/drawing/2014/main" id="{2344E00C-07C5-2848-8171-BE21DAFBD530}"/>
                    </a:ext>
                  </a:extLst>
                </p:cNvPr>
                <p:cNvGrpSpPr/>
                <p:nvPr/>
              </p:nvGrpSpPr>
              <p:grpSpPr>
                <a:xfrm>
                  <a:off x="2364779" y="3102978"/>
                  <a:ext cx="792250" cy="386595"/>
                  <a:chOff x="2627784" y="3086962"/>
                  <a:chExt cx="3888432" cy="1566174"/>
                </a:xfrm>
                <a:solidFill>
                  <a:schemeClr val="tx1"/>
                </a:solidFill>
              </p:grpSpPr>
              <p:cxnSp>
                <p:nvCxnSpPr>
                  <p:cNvPr id="363" name="Straight Connector 362">
                    <a:extLst>
                      <a:ext uri="{FF2B5EF4-FFF2-40B4-BE49-F238E27FC236}">
                        <a16:creationId xmlns:a16="http://schemas.microsoft.com/office/drawing/2014/main" id="{65C91438-F58E-724F-8870-724BC34DB667}"/>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4" name="Straight Connector 363">
                    <a:extLst>
                      <a:ext uri="{FF2B5EF4-FFF2-40B4-BE49-F238E27FC236}">
                        <a16:creationId xmlns:a16="http://schemas.microsoft.com/office/drawing/2014/main" id="{C8F7712D-BC82-E847-96B0-2DBD452D2866}"/>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5" name="Flowchart: Stored Data 4">
                    <a:extLst>
                      <a:ext uri="{FF2B5EF4-FFF2-40B4-BE49-F238E27FC236}">
                        <a16:creationId xmlns:a16="http://schemas.microsoft.com/office/drawing/2014/main" id="{EE06E169-9E9E-B741-939C-F0AFDB6AE525}"/>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61" name="Straight Connector 360">
                  <a:extLst>
                    <a:ext uri="{FF2B5EF4-FFF2-40B4-BE49-F238E27FC236}">
                      <a16:creationId xmlns:a16="http://schemas.microsoft.com/office/drawing/2014/main" id="{A55E3C17-B8F6-2E47-BEB5-1EB898F935BC}"/>
                    </a:ext>
                  </a:extLst>
                </p:cNvPr>
                <p:cNvCxnSpPr>
                  <a:cxnSpLocks/>
                </p:cNvCxnSpPr>
                <p:nvPr/>
              </p:nvCxnSpPr>
              <p:spPr>
                <a:xfrm flipV="1">
                  <a:off x="2371923" y="2683463"/>
                  <a:ext cx="0" cy="475539"/>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62" name="Flowchart: Connector 11">
                  <a:extLst>
                    <a:ext uri="{FF2B5EF4-FFF2-40B4-BE49-F238E27FC236}">
                      <a16:creationId xmlns:a16="http://schemas.microsoft.com/office/drawing/2014/main" id="{1F485AEE-B408-DC4D-8F1C-F6AB053C3062}"/>
                    </a:ext>
                  </a:extLst>
                </p:cNvPr>
                <p:cNvSpPr/>
                <p:nvPr/>
              </p:nvSpPr>
              <p:spPr>
                <a:xfrm>
                  <a:off x="3137006" y="3261899"/>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sp>
            <p:nvSpPr>
              <p:cNvPr id="352" name="Rectangle 351">
                <a:extLst>
                  <a:ext uri="{FF2B5EF4-FFF2-40B4-BE49-F238E27FC236}">
                    <a16:creationId xmlns:a16="http://schemas.microsoft.com/office/drawing/2014/main" id="{07DC30E6-1B5F-0F4F-8959-97CE64645BA2}"/>
                  </a:ext>
                </a:extLst>
              </p:cNvPr>
              <p:cNvSpPr/>
              <p:nvPr/>
            </p:nvSpPr>
            <p:spPr>
              <a:xfrm>
                <a:off x="361555" y="4093106"/>
                <a:ext cx="1905463" cy="37260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AND/OR/NOT logic</a:t>
                </a:r>
              </a:p>
            </p:txBody>
          </p:sp>
        </p:grpSp>
        <p:sp>
          <p:nvSpPr>
            <p:cNvPr id="400" name="Rectangle 399">
              <a:extLst>
                <a:ext uri="{FF2B5EF4-FFF2-40B4-BE49-F238E27FC236}">
                  <a16:creationId xmlns:a16="http://schemas.microsoft.com/office/drawing/2014/main" id="{E336A133-A62A-9446-B18C-C1137BE6BB28}"/>
                </a:ext>
              </a:extLst>
            </p:cNvPr>
            <p:cNvSpPr/>
            <p:nvPr/>
          </p:nvSpPr>
          <p:spPr>
            <a:xfrm>
              <a:off x="407761" y="2294229"/>
              <a:ext cx="180209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Desired operation</a:t>
              </a:r>
            </a:p>
          </p:txBody>
        </p:sp>
      </p:grpSp>
      <p:sp>
        <p:nvSpPr>
          <p:cNvPr id="402" name="Rectangle 401">
            <a:extLst>
              <a:ext uri="{FF2B5EF4-FFF2-40B4-BE49-F238E27FC236}">
                <a16:creationId xmlns:a16="http://schemas.microsoft.com/office/drawing/2014/main" id="{A4C2B0B1-F109-BF40-86A2-AF13430F2E5D}"/>
              </a:ext>
            </a:extLst>
          </p:cNvPr>
          <p:cNvSpPr/>
          <p:nvPr/>
        </p:nvSpPr>
        <p:spPr>
          <a:xfrm>
            <a:off x="6886746" y="2166938"/>
            <a:ext cx="1423788" cy="33823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Main memory</a:t>
            </a:r>
          </a:p>
        </p:txBody>
      </p:sp>
      <p:grpSp>
        <p:nvGrpSpPr>
          <p:cNvPr id="537" name="Group 536">
            <a:extLst>
              <a:ext uri="{FF2B5EF4-FFF2-40B4-BE49-F238E27FC236}">
                <a16:creationId xmlns:a16="http://schemas.microsoft.com/office/drawing/2014/main" id="{683F3061-9834-6644-B7F1-5ED1C37BD9E5}"/>
              </a:ext>
            </a:extLst>
          </p:cNvPr>
          <p:cNvGrpSpPr/>
          <p:nvPr/>
        </p:nvGrpSpPr>
        <p:grpSpPr>
          <a:xfrm>
            <a:off x="6324048" y="2565491"/>
            <a:ext cx="2666557" cy="944792"/>
            <a:chOff x="6324048" y="3191579"/>
            <a:chExt cx="2666557" cy="944792"/>
          </a:xfrm>
        </p:grpSpPr>
        <p:grpSp>
          <p:nvGrpSpPr>
            <p:cNvPr id="410" name="Group 409">
              <a:extLst>
                <a:ext uri="{FF2B5EF4-FFF2-40B4-BE49-F238E27FC236}">
                  <a16:creationId xmlns:a16="http://schemas.microsoft.com/office/drawing/2014/main" id="{94490D99-D821-E243-93B4-A3FF1AF53E3B}"/>
                </a:ext>
              </a:extLst>
            </p:cNvPr>
            <p:cNvGrpSpPr/>
            <p:nvPr/>
          </p:nvGrpSpPr>
          <p:grpSpPr>
            <a:xfrm>
              <a:off x="7658494" y="3191579"/>
              <a:ext cx="1332111" cy="757166"/>
              <a:chOff x="8712770" y="3601416"/>
              <a:chExt cx="1332111" cy="757166"/>
            </a:xfrm>
          </p:grpSpPr>
          <p:grpSp>
            <p:nvGrpSpPr>
              <p:cNvPr id="327" name="Group 326">
                <a:extLst>
                  <a:ext uri="{FF2B5EF4-FFF2-40B4-BE49-F238E27FC236}">
                    <a16:creationId xmlns:a16="http://schemas.microsoft.com/office/drawing/2014/main" id="{FE0C7429-FA54-754D-8C1D-5BF9B31B050D}"/>
                  </a:ext>
                </a:extLst>
              </p:cNvPr>
              <p:cNvGrpSpPr/>
              <p:nvPr/>
            </p:nvGrpSpPr>
            <p:grpSpPr>
              <a:xfrm>
                <a:off x="9235986" y="3601416"/>
                <a:ext cx="808895" cy="757166"/>
                <a:chOff x="4180572" y="1209835"/>
                <a:chExt cx="420003" cy="393144"/>
              </a:xfrm>
            </p:grpSpPr>
            <p:cxnSp>
              <p:nvCxnSpPr>
                <p:cNvPr id="332" name="Straight Connector 331">
                  <a:extLst>
                    <a:ext uri="{FF2B5EF4-FFF2-40B4-BE49-F238E27FC236}">
                      <a16:creationId xmlns:a16="http://schemas.microsoft.com/office/drawing/2014/main" id="{34F1355F-1BFB-C047-BC57-D543E8F10332}"/>
                    </a:ext>
                  </a:extLst>
                </p:cNvPr>
                <p:cNvCxnSpPr>
                  <a:cxnSpLocks/>
                </p:cNvCxnSpPr>
                <p:nvPr/>
              </p:nvCxnSpPr>
              <p:spPr>
                <a:xfrm rot="5400000">
                  <a:off x="4390574" y="1117898"/>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C1CFE73E-19C4-B643-A9BD-39BE8B85C4CA}"/>
                    </a:ext>
                  </a:extLst>
                </p:cNvPr>
                <p:cNvCxnSpPr>
                  <a:cxnSpLocks/>
                </p:cNvCxnSpPr>
                <p:nvPr/>
              </p:nvCxnSpPr>
              <p:spPr>
                <a:xfrm rot="5400000">
                  <a:off x="4390574" y="1157152"/>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4" name="Straight Connector 333">
                  <a:extLst>
                    <a:ext uri="{FF2B5EF4-FFF2-40B4-BE49-F238E27FC236}">
                      <a16:creationId xmlns:a16="http://schemas.microsoft.com/office/drawing/2014/main" id="{F0BB670D-9CEE-BA48-A6A0-071258D82313}"/>
                    </a:ext>
                  </a:extLst>
                </p:cNvPr>
                <p:cNvCxnSpPr>
                  <a:cxnSpLocks/>
                </p:cNvCxnSpPr>
                <p:nvPr/>
              </p:nvCxnSpPr>
              <p:spPr>
                <a:xfrm rot="5400000">
                  <a:off x="4390574" y="1196406"/>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5" name="Straight Connector 334">
                  <a:extLst>
                    <a:ext uri="{FF2B5EF4-FFF2-40B4-BE49-F238E27FC236}">
                      <a16:creationId xmlns:a16="http://schemas.microsoft.com/office/drawing/2014/main" id="{F2CD54D5-0F3E-B346-AB6D-588F2D60AD14}"/>
                    </a:ext>
                  </a:extLst>
                </p:cNvPr>
                <p:cNvCxnSpPr>
                  <a:cxnSpLocks/>
                </p:cNvCxnSpPr>
                <p:nvPr/>
              </p:nvCxnSpPr>
              <p:spPr>
                <a:xfrm rot="5400000">
                  <a:off x="4390574" y="1235660"/>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6" name="Straight Connector 335">
                  <a:extLst>
                    <a:ext uri="{FF2B5EF4-FFF2-40B4-BE49-F238E27FC236}">
                      <a16:creationId xmlns:a16="http://schemas.microsoft.com/office/drawing/2014/main" id="{EF7C06F5-062E-9240-B458-4F9F35B23884}"/>
                    </a:ext>
                  </a:extLst>
                </p:cNvPr>
                <p:cNvCxnSpPr>
                  <a:cxnSpLocks/>
                </p:cNvCxnSpPr>
                <p:nvPr/>
              </p:nvCxnSpPr>
              <p:spPr>
                <a:xfrm rot="5400000">
                  <a:off x="4390574" y="1274913"/>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7" name="Straight Connector 336">
                  <a:extLst>
                    <a:ext uri="{FF2B5EF4-FFF2-40B4-BE49-F238E27FC236}">
                      <a16:creationId xmlns:a16="http://schemas.microsoft.com/office/drawing/2014/main" id="{101AEF7E-71CD-744C-A3E6-029BFA850EB2}"/>
                    </a:ext>
                  </a:extLst>
                </p:cNvPr>
                <p:cNvCxnSpPr>
                  <a:cxnSpLocks/>
                </p:cNvCxnSpPr>
                <p:nvPr/>
              </p:nvCxnSpPr>
              <p:spPr>
                <a:xfrm rot="5400000">
                  <a:off x="4390574" y="1078644"/>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8" name="Straight Connector 337">
                  <a:extLst>
                    <a:ext uri="{FF2B5EF4-FFF2-40B4-BE49-F238E27FC236}">
                      <a16:creationId xmlns:a16="http://schemas.microsoft.com/office/drawing/2014/main" id="{392E9778-4BD5-0B40-9454-8D6E5B7A6E04}"/>
                    </a:ext>
                  </a:extLst>
                </p:cNvPr>
                <p:cNvCxnSpPr>
                  <a:cxnSpLocks/>
                </p:cNvCxnSpPr>
                <p:nvPr/>
              </p:nvCxnSpPr>
              <p:spPr>
                <a:xfrm rot="5400000">
                  <a:off x="4390574" y="1314167"/>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9" name="Straight Connector 338">
                  <a:extLst>
                    <a:ext uri="{FF2B5EF4-FFF2-40B4-BE49-F238E27FC236}">
                      <a16:creationId xmlns:a16="http://schemas.microsoft.com/office/drawing/2014/main" id="{EBC9AE41-85FD-E840-AB4B-9B311BA89CAA}"/>
                    </a:ext>
                  </a:extLst>
                </p:cNvPr>
                <p:cNvCxnSpPr>
                  <a:cxnSpLocks/>
                </p:cNvCxnSpPr>
                <p:nvPr/>
              </p:nvCxnSpPr>
              <p:spPr>
                <a:xfrm>
                  <a:off x="4306703"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E16BDAD3-622F-ED48-8001-40C3260A5787}"/>
                    </a:ext>
                  </a:extLst>
                </p:cNvPr>
                <p:cNvCxnSpPr>
                  <a:cxnSpLocks/>
                </p:cNvCxnSpPr>
                <p:nvPr/>
              </p:nvCxnSpPr>
              <p:spPr>
                <a:xfrm>
                  <a:off x="434863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1" name="Straight Connector 340">
                  <a:extLst>
                    <a:ext uri="{FF2B5EF4-FFF2-40B4-BE49-F238E27FC236}">
                      <a16:creationId xmlns:a16="http://schemas.microsoft.com/office/drawing/2014/main" id="{BFC1505F-B406-394F-BCF5-F52F283D10EE}"/>
                    </a:ext>
                  </a:extLst>
                </p:cNvPr>
                <p:cNvCxnSpPr>
                  <a:cxnSpLocks/>
                </p:cNvCxnSpPr>
                <p:nvPr/>
              </p:nvCxnSpPr>
              <p:spPr>
                <a:xfrm>
                  <a:off x="4390575"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2" name="Straight Connector 341">
                  <a:extLst>
                    <a:ext uri="{FF2B5EF4-FFF2-40B4-BE49-F238E27FC236}">
                      <a16:creationId xmlns:a16="http://schemas.microsoft.com/office/drawing/2014/main" id="{4AC61C37-3EC1-D244-B3CB-BE318676DB72}"/>
                    </a:ext>
                  </a:extLst>
                </p:cNvPr>
                <p:cNvCxnSpPr>
                  <a:cxnSpLocks/>
                </p:cNvCxnSpPr>
                <p:nvPr/>
              </p:nvCxnSpPr>
              <p:spPr>
                <a:xfrm>
                  <a:off x="4432510"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3" name="Straight Connector 342">
                  <a:extLst>
                    <a:ext uri="{FF2B5EF4-FFF2-40B4-BE49-F238E27FC236}">
                      <a16:creationId xmlns:a16="http://schemas.microsoft.com/office/drawing/2014/main" id="{0B04ED13-D8A4-B846-80FC-8F089810E80F}"/>
                    </a:ext>
                  </a:extLst>
                </p:cNvPr>
                <p:cNvCxnSpPr>
                  <a:cxnSpLocks/>
                </p:cNvCxnSpPr>
                <p:nvPr/>
              </p:nvCxnSpPr>
              <p:spPr>
                <a:xfrm>
                  <a:off x="4474446"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4" name="Straight Connector 343">
                  <a:extLst>
                    <a:ext uri="{FF2B5EF4-FFF2-40B4-BE49-F238E27FC236}">
                      <a16:creationId xmlns:a16="http://schemas.microsoft.com/office/drawing/2014/main" id="{DA1CA297-36D5-7746-A2EE-CB518FCB47E0}"/>
                    </a:ext>
                  </a:extLst>
                </p:cNvPr>
                <p:cNvCxnSpPr>
                  <a:cxnSpLocks/>
                </p:cNvCxnSpPr>
                <p:nvPr/>
              </p:nvCxnSpPr>
              <p:spPr>
                <a:xfrm>
                  <a:off x="426476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5" name="Straight Connector 344">
                  <a:extLst>
                    <a:ext uri="{FF2B5EF4-FFF2-40B4-BE49-F238E27FC236}">
                      <a16:creationId xmlns:a16="http://schemas.microsoft.com/office/drawing/2014/main" id="{712090C9-6421-DE43-BD72-8E242FCC3021}"/>
                    </a:ext>
                  </a:extLst>
                </p:cNvPr>
                <p:cNvCxnSpPr>
                  <a:cxnSpLocks/>
                </p:cNvCxnSpPr>
                <p:nvPr/>
              </p:nvCxnSpPr>
              <p:spPr>
                <a:xfrm>
                  <a:off x="4516382"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328" name="Straight Arrow Connector 327">
                <a:extLst>
                  <a:ext uri="{FF2B5EF4-FFF2-40B4-BE49-F238E27FC236}">
                    <a16:creationId xmlns:a16="http://schemas.microsoft.com/office/drawing/2014/main" id="{2CF305BB-4A2B-6D4E-A77F-915E56B27204}"/>
                  </a:ext>
                </a:extLst>
              </p:cNvPr>
              <p:cNvCxnSpPr>
                <a:cxnSpLocks/>
              </p:cNvCxnSpPr>
              <p:nvPr/>
            </p:nvCxnSpPr>
            <p:spPr>
              <a:xfrm flipV="1">
                <a:off x="8712770" y="3786178"/>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sp>
            <p:nvSpPr>
              <p:cNvPr id="329" name="Alternate Process 328">
                <a:extLst>
                  <a:ext uri="{FF2B5EF4-FFF2-40B4-BE49-F238E27FC236}">
                    <a16:creationId xmlns:a16="http://schemas.microsoft.com/office/drawing/2014/main" id="{979AE97D-8066-A045-A4B3-8C6A639EC3A6}"/>
                  </a:ext>
                </a:extLst>
              </p:cNvPr>
              <p:cNvSpPr/>
              <p:nvPr/>
            </p:nvSpPr>
            <p:spPr>
              <a:xfrm>
                <a:off x="9328542" y="3681756"/>
                <a:ext cx="616373" cy="616373"/>
              </a:xfrm>
              <a:prstGeom prst="flowChartAlternateProcess">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0" name="Alternate Process 329">
                <a:extLst>
                  <a:ext uri="{FF2B5EF4-FFF2-40B4-BE49-F238E27FC236}">
                    <a16:creationId xmlns:a16="http://schemas.microsoft.com/office/drawing/2014/main" id="{3091CE4C-BB11-544F-A61C-EAE97BB2D73F}"/>
                  </a:ext>
                </a:extLst>
              </p:cNvPr>
              <p:cNvSpPr>
                <a:spLocks noChangeAspect="1"/>
              </p:cNvSpPr>
              <p:nvPr/>
            </p:nvSpPr>
            <p:spPr>
              <a:xfrm>
                <a:off x="9413187" y="3772082"/>
                <a:ext cx="440267" cy="440267"/>
              </a:xfrm>
              <a:prstGeom prst="flowChartAlternateProcess">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1" name="Rectangle 330">
                <a:extLst>
                  <a:ext uri="{FF2B5EF4-FFF2-40B4-BE49-F238E27FC236}">
                    <a16:creationId xmlns:a16="http://schemas.microsoft.com/office/drawing/2014/main" id="{880C3E18-32D4-F948-BCBB-7B676F25A018}"/>
                  </a:ext>
                </a:extLst>
              </p:cNvPr>
              <p:cNvSpPr/>
              <p:nvPr/>
            </p:nvSpPr>
            <p:spPr>
              <a:xfrm>
                <a:off x="9383793" y="3824517"/>
                <a:ext cx="479811" cy="32944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rPr>
                  <a:t>ISA</a:t>
                </a:r>
                <a:endPar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03" name="Alternate Process 402">
              <a:extLst>
                <a:ext uri="{FF2B5EF4-FFF2-40B4-BE49-F238E27FC236}">
                  <a16:creationId xmlns:a16="http://schemas.microsoft.com/office/drawing/2014/main" id="{5FC3BDFA-A94E-B34F-BDB2-72466C92F8DF}"/>
                </a:ext>
              </a:extLst>
            </p:cNvPr>
            <p:cNvSpPr/>
            <p:nvPr/>
          </p:nvSpPr>
          <p:spPr>
            <a:xfrm>
              <a:off x="6396862" y="3213312"/>
              <a:ext cx="1226000" cy="347543"/>
            </a:xfrm>
            <a:prstGeom prst="flowChartAlternateProcess">
              <a:avLst/>
            </a:prstGeom>
            <a:solidFill>
              <a:srgbClr val="FFBFBF">
                <a:alpha val="20000"/>
              </a:srgbClr>
            </a:solid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tIns="52832" bIns="52832"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48" b="0" i="0" u="none" strike="noStrike" kern="1200" cap="none" spc="0" normalizeH="0" baseline="0" noProof="0" dirty="0" err="1">
                  <a:ln>
                    <a:noFill/>
                  </a:ln>
                  <a:solidFill>
                    <a:srgbClr val="C00000"/>
                  </a:solidFill>
                  <a:effectLst/>
                  <a:uLnTx/>
                  <a:uFillTx/>
                  <a:latin typeface="Cambria" panose="02040503050406030204" pitchFamily="18" charset="0"/>
                  <a:ea typeface="+mn-ea"/>
                  <a:cs typeface="Courier New" panose="02070309020205020404" pitchFamily="49" charset="0"/>
                </a:rPr>
                <a:t>bbop_new</a:t>
              </a:r>
              <a:endParaRPr kumimoji="0" lang="en-US" sz="1348" b="0"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p:sp>
          <p:nvSpPr>
            <p:cNvPr id="404" name="Rectangle 403">
              <a:extLst>
                <a:ext uri="{FF2B5EF4-FFF2-40B4-BE49-F238E27FC236}">
                  <a16:creationId xmlns:a16="http://schemas.microsoft.com/office/drawing/2014/main" id="{E378B32C-66DC-EE4B-9A94-EBF4BB4C270D}"/>
                </a:ext>
              </a:extLst>
            </p:cNvPr>
            <p:cNvSpPr/>
            <p:nvPr/>
          </p:nvSpPr>
          <p:spPr>
            <a:xfrm>
              <a:off x="6324048" y="3551596"/>
              <a:ext cx="1677062"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a:t>
              </a:r>
            </a:p>
          </p:txBody>
        </p:sp>
      </p:grpSp>
      <p:sp>
        <p:nvSpPr>
          <p:cNvPr id="417" name="Right Arrow 416">
            <a:extLst>
              <a:ext uri="{FF2B5EF4-FFF2-40B4-BE49-F238E27FC236}">
                <a16:creationId xmlns:a16="http://schemas.microsoft.com/office/drawing/2014/main" id="{15CAE4DC-0951-124F-ACDB-2F0D941D15E4}"/>
              </a:ext>
            </a:extLst>
          </p:cNvPr>
          <p:cNvSpPr/>
          <p:nvPr/>
        </p:nvSpPr>
        <p:spPr>
          <a:xfrm>
            <a:off x="4225141" y="1957109"/>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18" name="Rectangle 417">
            <a:extLst>
              <a:ext uri="{FF2B5EF4-FFF2-40B4-BE49-F238E27FC236}">
                <a16:creationId xmlns:a16="http://schemas.microsoft.com/office/drawing/2014/main" id="{66BB5B68-297B-8C48-BE99-8A29882E520B}"/>
              </a:ext>
            </a:extLst>
          </p:cNvPr>
          <p:cNvSpPr/>
          <p:nvPr/>
        </p:nvSpPr>
        <p:spPr>
          <a:xfrm>
            <a:off x="4220177" y="978920"/>
            <a:ext cx="2208216" cy="646331"/>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2: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sequence of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DRAM commands</a:t>
            </a:r>
            <a:endParaRPr kumimoji="0" lang="en-US" sz="18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cxnSp>
        <p:nvCxnSpPr>
          <p:cNvPr id="422" name="Straight Arrow Connector 421">
            <a:extLst>
              <a:ext uri="{FF2B5EF4-FFF2-40B4-BE49-F238E27FC236}">
                <a16:creationId xmlns:a16="http://schemas.microsoft.com/office/drawing/2014/main" id="{847CFCE8-060D-8545-A201-97FA8F015EC6}"/>
              </a:ext>
            </a:extLst>
          </p:cNvPr>
          <p:cNvCxnSpPr>
            <a:cxnSpLocks/>
          </p:cNvCxnSpPr>
          <p:nvPr/>
        </p:nvCxnSpPr>
        <p:spPr>
          <a:xfrm>
            <a:off x="6114413" y="2625799"/>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aphicFrame>
        <p:nvGraphicFramePr>
          <p:cNvPr id="486" name="Table 485">
            <a:extLst>
              <a:ext uri="{FF2B5EF4-FFF2-40B4-BE49-F238E27FC236}">
                <a16:creationId xmlns:a16="http://schemas.microsoft.com/office/drawing/2014/main" id="{78791F7B-E9B4-9249-8D57-C9EF7EE495EA}"/>
              </a:ext>
            </a:extLst>
          </p:cNvPr>
          <p:cNvGraphicFramePr>
            <a:graphicFrameLocks noGrp="1"/>
          </p:cNvGraphicFramePr>
          <p:nvPr/>
        </p:nvGraphicFramePr>
        <p:xfrm>
          <a:off x="209136" y="4358395"/>
          <a:ext cx="2444077" cy="1356352"/>
        </p:xfrm>
        <a:graphic>
          <a:graphicData uri="http://schemas.openxmlformats.org/drawingml/2006/table">
            <a:tbl>
              <a:tblPr firstRow="1" bandRow="1">
                <a:tableStyleId>{5940675A-B579-460E-94D1-54222C63F5DA}</a:tableStyleId>
              </a:tblPr>
              <a:tblGrid>
                <a:gridCol w="2444077">
                  <a:extLst>
                    <a:ext uri="{9D8B030D-6E8A-4147-A177-3AD203B41FA5}">
                      <a16:colId xmlns:a16="http://schemas.microsoft.com/office/drawing/2014/main" val="3411314267"/>
                    </a:ext>
                  </a:extLst>
                </a:gridCol>
              </a:tblGrid>
              <a:tr h="341188">
                <a:tc>
                  <a:txBody>
                    <a:bodyPr/>
                    <a:lstStyle/>
                    <a:p>
                      <a:r>
                        <a:rPr lang="en-US" sz="1500" b="1" dirty="0">
                          <a:latin typeface="Courier New" panose="02070309020205020404" pitchFamily="49" charset="0"/>
                          <a:cs typeface="Courier New" panose="02070309020205020404" pitchFamily="49" charset="0"/>
                        </a:rPr>
                        <a:t>foo ()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noFill/>
                      <a:prstDash val="sysDash"/>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69564133"/>
                  </a:ext>
                </a:extLst>
              </a:tr>
              <a:tr h="204063">
                <a:tc>
                  <a:txBody>
                    <a:bodyPr/>
                    <a:lstStyle/>
                    <a:p>
                      <a:endParaRPr lang="en-US" sz="600" b="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54110005"/>
                  </a:ext>
                </a:extLst>
              </a:tr>
              <a:tr h="341188">
                <a:tc>
                  <a:txBody>
                    <a:bodyPr/>
                    <a:lstStyle/>
                    <a:p>
                      <a:r>
                        <a:rPr lang="en-US" sz="1500" b="0" i="1" dirty="0">
                          <a:latin typeface="Courier New" panose="02070309020205020404" pitchFamily="49" charset="0"/>
                          <a:cs typeface="Courier New" panose="02070309020205020404" pitchFamily="49" charset="0"/>
                        </a:rPr>
                        <a:t> </a:t>
                      </a:r>
                      <a:r>
                        <a:rPr lang="en-US" sz="1500" b="0" i="1" dirty="0" err="1">
                          <a:solidFill>
                            <a:srgbClr val="C00000"/>
                          </a:solidFill>
                          <a:latin typeface="Courier New" panose="02070309020205020404" pitchFamily="49" charset="0"/>
                          <a:cs typeface="Courier New" panose="02070309020205020404" pitchFamily="49" charset="0"/>
                        </a:rPr>
                        <a:t>bbop_new</a:t>
                      </a:r>
                      <a:endParaRPr lang="en-US" sz="1500" b="0" i="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16655706"/>
                  </a:ext>
                </a:extLst>
              </a:tr>
              <a:tr h="4254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 b="1" dirty="0">
                          <a:solidFill>
                            <a:schemeClr val="tx2"/>
                          </a:solidFill>
                          <a:latin typeface="Courier New" panose="02070309020205020404" pitchFamily="49" charset="0"/>
                          <a:cs typeface="Courier New" panose="02070309020205020404" pitchFamily="49" charset="0"/>
                        </a:rPr>
                        <a:t>  </a:t>
                      </a:r>
                    </a:p>
                    <a:p>
                      <a:r>
                        <a:rPr lang="en-US" sz="1500" b="1" dirty="0">
                          <a:latin typeface="Courier New" panose="02070309020205020404" pitchFamily="49" charset="0"/>
                          <a:cs typeface="Courier New" panose="02070309020205020404" pitchFamily="49" charset="0"/>
                        </a:rPr>
                        <a:t>}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9050" cap="flat" cmpd="sng" algn="ctr">
                      <a:no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127320"/>
                  </a:ext>
                </a:extLst>
              </a:tr>
            </a:tbl>
          </a:graphicData>
        </a:graphic>
      </p:graphicFrame>
      <p:cxnSp>
        <p:nvCxnSpPr>
          <p:cNvPr id="490" name="Straight Arrow Connector 489">
            <a:extLst>
              <a:ext uri="{FF2B5EF4-FFF2-40B4-BE49-F238E27FC236}">
                <a16:creationId xmlns:a16="http://schemas.microsoft.com/office/drawing/2014/main" id="{3B85649E-AF19-C741-9832-0401BA82F27F}"/>
              </a:ext>
            </a:extLst>
          </p:cNvPr>
          <p:cNvCxnSpPr>
            <a:cxnSpLocks/>
          </p:cNvCxnSpPr>
          <p:nvPr/>
        </p:nvCxnSpPr>
        <p:spPr>
          <a:xfrm>
            <a:off x="4773682" y="4972819"/>
            <a:ext cx="239766" cy="0"/>
          </a:xfrm>
          <a:prstGeom prst="straightConnector1">
            <a:avLst/>
          </a:prstGeom>
          <a:ln w="254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514" name="Group 513">
            <a:extLst>
              <a:ext uri="{FF2B5EF4-FFF2-40B4-BE49-F238E27FC236}">
                <a16:creationId xmlns:a16="http://schemas.microsoft.com/office/drawing/2014/main" id="{A08F4D0E-7D3F-7A48-86B1-0434036B7964}"/>
              </a:ext>
            </a:extLst>
          </p:cNvPr>
          <p:cNvGrpSpPr/>
          <p:nvPr/>
        </p:nvGrpSpPr>
        <p:grpSpPr>
          <a:xfrm>
            <a:off x="3268356" y="4230462"/>
            <a:ext cx="1427824" cy="1662994"/>
            <a:chOff x="2217624" y="4009629"/>
            <a:chExt cx="741370" cy="863478"/>
          </a:xfrm>
        </p:grpSpPr>
        <p:sp>
          <p:nvSpPr>
            <p:cNvPr id="515" name="Rounded Rectangle 514">
              <a:extLst>
                <a:ext uri="{FF2B5EF4-FFF2-40B4-BE49-F238E27FC236}">
                  <a16:creationId xmlns:a16="http://schemas.microsoft.com/office/drawing/2014/main" id="{08AF774E-E94E-4947-BF44-FD03B960F8C4}"/>
                </a:ext>
              </a:extLst>
            </p:cNvPr>
            <p:cNvSpPr/>
            <p:nvPr/>
          </p:nvSpPr>
          <p:spPr>
            <a:xfrm>
              <a:off x="2217624" y="4009629"/>
              <a:ext cx="741370" cy="72341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6" name="Rectangle 515">
              <a:extLst>
                <a:ext uri="{FF2B5EF4-FFF2-40B4-BE49-F238E27FC236}">
                  <a16:creationId xmlns:a16="http://schemas.microsoft.com/office/drawing/2014/main" id="{DD609931-2E46-0A4C-B315-50004B55606A}"/>
                </a:ext>
              </a:extLst>
            </p:cNvPr>
            <p:cNvSpPr/>
            <p:nvPr/>
          </p:nvSpPr>
          <p:spPr>
            <a:xfrm>
              <a:off x="2263266" y="4697485"/>
              <a:ext cx="636798" cy="17562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Control Unit</a:t>
              </a:r>
            </a:p>
          </p:txBody>
        </p:sp>
        <p:grpSp>
          <p:nvGrpSpPr>
            <p:cNvPr id="517" name="Group 516">
              <a:extLst>
                <a:ext uri="{FF2B5EF4-FFF2-40B4-BE49-F238E27FC236}">
                  <a16:creationId xmlns:a16="http://schemas.microsoft.com/office/drawing/2014/main" id="{38957CF0-65A1-AA45-80C1-0E8CD7734AB4}"/>
                </a:ext>
              </a:extLst>
            </p:cNvPr>
            <p:cNvGrpSpPr/>
            <p:nvPr/>
          </p:nvGrpSpPr>
          <p:grpSpPr>
            <a:xfrm>
              <a:off x="2389421" y="4106286"/>
              <a:ext cx="472920" cy="530098"/>
              <a:chOff x="1825441" y="5257201"/>
              <a:chExt cx="348402" cy="390525"/>
            </a:xfrm>
          </p:grpSpPr>
          <p:sp>
            <p:nvSpPr>
              <p:cNvPr id="518" name="Oval 517">
                <a:extLst>
                  <a:ext uri="{FF2B5EF4-FFF2-40B4-BE49-F238E27FC236}">
                    <a16:creationId xmlns:a16="http://schemas.microsoft.com/office/drawing/2014/main" id="{82D077C6-3D0F-3541-A76C-EB4E48A284DB}"/>
                  </a:ext>
                </a:extLst>
              </p:cNvPr>
              <p:cNvSpPr/>
              <p:nvPr/>
            </p:nvSpPr>
            <p:spPr>
              <a:xfrm>
                <a:off x="1825441" y="525720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9" name="Oval 518">
                <a:extLst>
                  <a:ext uri="{FF2B5EF4-FFF2-40B4-BE49-F238E27FC236}">
                    <a16:creationId xmlns:a16="http://schemas.microsoft.com/office/drawing/2014/main" id="{AB48AD88-6CB8-1D40-843A-730A6C34712D}"/>
                  </a:ext>
                </a:extLst>
              </p:cNvPr>
              <p:cNvSpPr/>
              <p:nvPr/>
            </p:nvSpPr>
            <p:spPr>
              <a:xfrm>
                <a:off x="2054971" y="5374676"/>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0" name="Oval 519">
                <a:extLst>
                  <a:ext uri="{FF2B5EF4-FFF2-40B4-BE49-F238E27FC236}">
                    <a16:creationId xmlns:a16="http://schemas.microsoft.com/office/drawing/2014/main" id="{7F44A061-D99D-5A43-9E51-DE4141D729AD}"/>
                  </a:ext>
                </a:extLst>
              </p:cNvPr>
              <p:cNvSpPr/>
              <p:nvPr/>
            </p:nvSpPr>
            <p:spPr>
              <a:xfrm>
                <a:off x="1825441" y="553025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521" name="Curved Connector 520">
                <a:extLst>
                  <a:ext uri="{FF2B5EF4-FFF2-40B4-BE49-F238E27FC236}">
                    <a16:creationId xmlns:a16="http://schemas.microsoft.com/office/drawing/2014/main" id="{C9579566-E314-B146-8DAA-B14A04E4AFFF}"/>
                  </a:ext>
                </a:extLst>
              </p:cNvPr>
              <p:cNvCxnSpPr>
                <a:cxnSpLocks/>
                <a:stCxn id="518" idx="6"/>
                <a:endCxn id="519" idx="0"/>
              </p:cNvCxnSpPr>
              <p:nvPr/>
            </p:nvCxnSpPr>
            <p:spPr>
              <a:xfrm>
                <a:off x="1944313" y="5315939"/>
                <a:ext cx="170094" cy="58737"/>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2" name="Curved Connector 521">
                <a:extLst>
                  <a:ext uri="{FF2B5EF4-FFF2-40B4-BE49-F238E27FC236}">
                    <a16:creationId xmlns:a16="http://schemas.microsoft.com/office/drawing/2014/main" id="{3BED516E-BF3A-9747-9B5C-4087A9D12BE7}"/>
                  </a:ext>
                </a:extLst>
              </p:cNvPr>
              <p:cNvCxnSpPr>
                <a:cxnSpLocks/>
                <a:stCxn id="519" idx="2"/>
                <a:endCxn id="518" idx="4"/>
              </p:cNvCxnSpPr>
              <p:nvPr/>
            </p:nvCxnSpPr>
            <p:spPr>
              <a:xfrm rot="10800000">
                <a:off x="1884877" y="5374676"/>
                <a:ext cx="170094" cy="58738"/>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3" name="Curved Connector 522">
                <a:extLst>
                  <a:ext uri="{FF2B5EF4-FFF2-40B4-BE49-F238E27FC236}">
                    <a16:creationId xmlns:a16="http://schemas.microsoft.com/office/drawing/2014/main" id="{A76A2905-4981-4548-BFC9-8FA901B9F259}"/>
                  </a:ext>
                </a:extLst>
              </p:cNvPr>
              <p:cNvCxnSpPr>
                <a:cxnSpLocks/>
                <a:stCxn id="519" idx="4"/>
                <a:endCxn id="520" idx="6"/>
              </p:cNvCxnSpPr>
              <p:nvPr/>
            </p:nvCxnSpPr>
            <p:spPr>
              <a:xfrm rot="5400000">
                <a:off x="1980941" y="5455523"/>
                <a:ext cx="96838" cy="170094"/>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4" name="Curved Connector 523">
                <a:extLst>
                  <a:ext uri="{FF2B5EF4-FFF2-40B4-BE49-F238E27FC236}">
                    <a16:creationId xmlns:a16="http://schemas.microsoft.com/office/drawing/2014/main" id="{9FDFB617-090F-4840-B030-712021578D5C}"/>
                  </a:ext>
                </a:extLst>
              </p:cNvPr>
              <p:cNvCxnSpPr>
                <a:cxnSpLocks/>
                <a:stCxn id="520" idx="1"/>
                <a:endCxn id="518" idx="3"/>
              </p:cNvCxnSpPr>
              <p:nvPr/>
            </p:nvCxnSpPr>
            <p:spPr>
              <a:xfrm rot="5400000" flipH="1" flipV="1">
                <a:off x="1747858" y="5452464"/>
                <a:ext cx="189983" cy="12700"/>
              </a:xfrm>
              <a:prstGeom prst="curvedConnector3">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grpSp>
      <p:cxnSp>
        <p:nvCxnSpPr>
          <p:cNvPr id="491" name="Straight Arrow Connector 490">
            <a:extLst>
              <a:ext uri="{FF2B5EF4-FFF2-40B4-BE49-F238E27FC236}">
                <a16:creationId xmlns:a16="http://schemas.microsoft.com/office/drawing/2014/main" id="{B31F4B60-71E4-B941-8828-4F3B9440474D}"/>
              </a:ext>
            </a:extLst>
          </p:cNvPr>
          <p:cNvCxnSpPr>
            <a:cxnSpLocks/>
          </p:cNvCxnSpPr>
          <p:nvPr/>
        </p:nvCxnSpPr>
        <p:spPr>
          <a:xfrm>
            <a:off x="6855040" y="5072342"/>
            <a:ext cx="424333"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92" name="Oval 491">
            <a:extLst>
              <a:ext uri="{FF2B5EF4-FFF2-40B4-BE49-F238E27FC236}">
                <a16:creationId xmlns:a16="http://schemas.microsoft.com/office/drawing/2014/main" id="{12A4C154-7025-FD47-A024-BDD217DDFD58}"/>
              </a:ext>
            </a:extLst>
          </p:cNvPr>
          <p:cNvSpPr/>
          <p:nvPr/>
        </p:nvSpPr>
        <p:spPr>
          <a:xfrm rot="16200000" flipH="1">
            <a:off x="8866977" y="5952703"/>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3" name="Oval 492">
            <a:extLst>
              <a:ext uri="{FF2B5EF4-FFF2-40B4-BE49-F238E27FC236}">
                <a16:creationId xmlns:a16="http://schemas.microsoft.com/office/drawing/2014/main" id="{2874F35A-5065-F44D-AA27-27A15C79842D}"/>
              </a:ext>
            </a:extLst>
          </p:cNvPr>
          <p:cNvSpPr/>
          <p:nvPr/>
        </p:nvSpPr>
        <p:spPr>
          <a:xfrm rot="16200000" flipH="1">
            <a:off x="8866977" y="4841244"/>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nvGrpSpPr>
          <p:cNvPr id="7" name="Group 6">
            <a:extLst>
              <a:ext uri="{FF2B5EF4-FFF2-40B4-BE49-F238E27FC236}">
                <a16:creationId xmlns:a16="http://schemas.microsoft.com/office/drawing/2014/main" id="{9AFFF311-89B6-074A-8E50-84D97135160F}"/>
              </a:ext>
            </a:extLst>
          </p:cNvPr>
          <p:cNvGrpSpPr/>
          <p:nvPr/>
        </p:nvGrpSpPr>
        <p:grpSpPr>
          <a:xfrm>
            <a:off x="7378326" y="4574023"/>
            <a:ext cx="1598850" cy="1447274"/>
            <a:chOff x="7378326" y="4574023"/>
            <a:chExt cx="1598850" cy="1447274"/>
          </a:xfrm>
        </p:grpSpPr>
        <p:sp>
          <p:nvSpPr>
            <p:cNvPr id="481" name="Rounded Rectangle 480">
              <a:extLst>
                <a:ext uri="{FF2B5EF4-FFF2-40B4-BE49-F238E27FC236}">
                  <a16:creationId xmlns:a16="http://schemas.microsoft.com/office/drawing/2014/main" id="{4CC62BDE-543A-A646-AD15-2F6D0BA003C8}"/>
                </a:ext>
              </a:extLst>
            </p:cNvPr>
            <p:cNvSpPr/>
            <p:nvPr/>
          </p:nvSpPr>
          <p:spPr>
            <a:xfrm>
              <a:off x="7378326" y="4574023"/>
              <a:ext cx="1598850" cy="1447274"/>
            </a:xfrm>
            <a:prstGeom prst="roundRect">
              <a:avLst/>
            </a:prstGeom>
            <a:solidFill>
              <a:schemeClr val="bg1"/>
            </a:solidFill>
            <a:ln w="285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08" name="Rectangle 507">
              <a:extLst>
                <a:ext uri="{FF2B5EF4-FFF2-40B4-BE49-F238E27FC236}">
                  <a16:creationId xmlns:a16="http://schemas.microsoft.com/office/drawing/2014/main" id="{1674EF55-FBAC-C140-B105-969C7E8487A7}"/>
                </a:ext>
              </a:extLst>
            </p:cNvPr>
            <p:cNvSpPr/>
            <p:nvPr/>
          </p:nvSpPr>
          <p:spPr>
            <a:xfrm rot="16200000">
              <a:off x="7050052" y="5149985"/>
              <a:ext cx="1117742" cy="35900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33" b="0" i="0" u="none" strike="noStrike" kern="1200" cap="none" spc="0" normalizeH="0" baseline="0" noProof="0" dirty="0">
                  <a:ln>
                    <a:noFill/>
                  </a:ln>
                  <a:solidFill>
                    <a:prstClr val="black"/>
                  </a:solidFill>
                  <a:effectLst/>
                  <a:uLnTx/>
                  <a:uFillTx/>
                  <a:latin typeface="Cambria" panose="02040503050406030204" pitchFamily="18" charset="0"/>
                  <a:ea typeface="+mn-ea"/>
                  <a:cs typeface="Courier New" panose="02070309020205020404" pitchFamily="49" charset="0"/>
                </a:rPr>
                <a:t>ACT/PRE</a:t>
              </a:r>
            </a:p>
          </p:txBody>
        </p:sp>
        <p:cxnSp>
          <p:nvCxnSpPr>
            <p:cNvPr id="513" name="Straight Arrow Connector 512">
              <a:extLst>
                <a:ext uri="{FF2B5EF4-FFF2-40B4-BE49-F238E27FC236}">
                  <a16:creationId xmlns:a16="http://schemas.microsoft.com/office/drawing/2014/main" id="{67315A1D-7333-AF40-992D-CD542F832E8F}"/>
                </a:ext>
              </a:extLst>
            </p:cNvPr>
            <p:cNvCxnSpPr>
              <a:cxnSpLocks/>
            </p:cNvCxnSpPr>
            <p:nvPr/>
          </p:nvCxnSpPr>
          <p:spPr>
            <a:xfrm flipV="1">
              <a:off x="7756927" y="5327935"/>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686EEC01-1B3C-E648-9FD9-9FAA1DBE32F6}"/>
                </a:ext>
              </a:extLst>
            </p:cNvPr>
            <p:cNvGrpSpPr/>
            <p:nvPr/>
          </p:nvGrpSpPr>
          <p:grpSpPr>
            <a:xfrm>
              <a:off x="8308041" y="4657875"/>
              <a:ext cx="557538" cy="1269957"/>
              <a:chOff x="8308041" y="4657875"/>
              <a:chExt cx="557538" cy="1269957"/>
            </a:xfrm>
          </p:grpSpPr>
          <p:grpSp>
            <p:nvGrpSpPr>
              <p:cNvPr id="494" name="Group 493">
                <a:extLst>
                  <a:ext uri="{FF2B5EF4-FFF2-40B4-BE49-F238E27FC236}">
                    <a16:creationId xmlns:a16="http://schemas.microsoft.com/office/drawing/2014/main" id="{274DF094-4A4F-EE40-A2C8-396255F6A071}"/>
                  </a:ext>
                </a:extLst>
              </p:cNvPr>
              <p:cNvGrpSpPr/>
              <p:nvPr/>
            </p:nvGrpSpPr>
            <p:grpSpPr>
              <a:xfrm>
                <a:off x="8308041" y="4657875"/>
                <a:ext cx="557538" cy="1269957"/>
                <a:chOff x="4830795" y="4111398"/>
                <a:chExt cx="289491" cy="755921"/>
              </a:xfrm>
            </p:grpSpPr>
            <p:grpSp>
              <p:nvGrpSpPr>
                <p:cNvPr id="495" name="Group 494">
                  <a:extLst>
                    <a:ext uri="{FF2B5EF4-FFF2-40B4-BE49-F238E27FC236}">
                      <a16:creationId xmlns:a16="http://schemas.microsoft.com/office/drawing/2014/main" id="{E5755728-FCB9-8C4E-A32A-4028662ECD5C}"/>
                    </a:ext>
                  </a:extLst>
                </p:cNvPr>
                <p:cNvGrpSpPr/>
                <p:nvPr/>
              </p:nvGrpSpPr>
              <p:grpSpPr>
                <a:xfrm>
                  <a:off x="4830795" y="4111398"/>
                  <a:ext cx="289489" cy="755921"/>
                  <a:chOff x="4830795" y="4111398"/>
                  <a:chExt cx="289489" cy="755921"/>
                </a:xfrm>
              </p:grpSpPr>
              <p:sp>
                <p:nvSpPr>
                  <p:cNvPr id="497" name="Rectangle 496">
                    <a:extLst>
                      <a:ext uri="{FF2B5EF4-FFF2-40B4-BE49-F238E27FC236}">
                        <a16:creationId xmlns:a16="http://schemas.microsoft.com/office/drawing/2014/main" id="{4CF51F47-9CF9-E246-8AF7-923C6DFFD206}"/>
                      </a:ext>
                    </a:extLst>
                  </p:cNvPr>
                  <p:cNvSpPr/>
                  <p:nvPr/>
                </p:nvSpPr>
                <p:spPr>
                  <a:xfrm rot="16200000">
                    <a:off x="4614131" y="4344138"/>
                    <a:ext cx="722817" cy="289489"/>
                  </a:xfrm>
                  <a:prstGeom prst="rect">
                    <a:avLst/>
                  </a:prstGeom>
                  <a:solidFill>
                    <a:srgbClr val="70AD47"/>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8" name="Oval 497">
                    <a:extLst>
                      <a:ext uri="{FF2B5EF4-FFF2-40B4-BE49-F238E27FC236}">
                        <a16:creationId xmlns:a16="http://schemas.microsoft.com/office/drawing/2014/main" id="{08F4B84C-DC65-DC4A-9941-F10662BD6C08}"/>
                      </a:ext>
                    </a:extLst>
                  </p:cNvPr>
                  <p:cNvSpPr/>
                  <p:nvPr/>
                </p:nvSpPr>
                <p:spPr>
                  <a:xfrm rot="16200000" flipH="1">
                    <a:off x="4928537"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9" name="Oval 498">
                    <a:extLst>
                      <a:ext uri="{FF2B5EF4-FFF2-40B4-BE49-F238E27FC236}">
                        <a16:creationId xmlns:a16="http://schemas.microsoft.com/office/drawing/2014/main" id="{E795B588-B028-1E44-97F4-6AC8A2F616A4}"/>
                      </a:ext>
                    </a:extLst>
                  </p:cNvPr>
                  <p:cNvSpPr/>
                  <p:nvPr/>
                </p:nvSpPr>
                <p:spPr>
                  <a:xfrm rot="16200000" flipH="1">
                    <a:off x="5018879"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0" name="Oval 499">
                    <a:extLst>
                      <a:ext uri="{FF2B5EF4-FFF2-40B4-BE49-F238E27FC236}">
                        <a16:creationId xmlns:a16="http://schemas.microsoft.com/office/drawing/2014/main" id="{189C9B04-5FAE-244B-9F2B-53D0DCC3CAEB}"/>
                      </a:ext>
                    </a:extLst>
                  </p:cNvPr>
                  <p:cNvSpPr/>
                  <p:nvPr/>
                </p:nvSpPr>
                <p:spPr>
                  <a:xfrm rot="16200000" flipH="1">
                    <a:off x="4928537"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1" name="Oval 500">
                    <a:extLst>
                      <a:ext uri="{FF2B5EF4-FFF2-40B4-BE49-F238E27FC236}">
                        <a16:creationId xmlns:a16="http://schemas.microsoft.com/office/drawing/2014/main" id="{EBEE26E3-3CFD-3E45-AFAA-C5A356787197}"/>
                      </a:ext>
                    </a:extLst>
                  </p:cNvPr>
                  <p:cNvSpPr/>
                  <p:nvPr/>
                </p:nvSpPr>
                <p:spPr>
                  <a:xfrm rot="16200000" flipH="1">
                    <a:off x="5018879"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96" name="Rectangle 495">
                  <a:extLst>
                    <a:ext uri="{FF2B5EF4-FFF2-40B4-BE49-F238E27FC236}">
                      <a16:creationId xmlns:a16="http://schemas.microsoft.com/office/drawing/2014/main" id="{D894887A-25F1-1F44-BEEE-9C506341120D}"/>
                    </a:ext>
                  </a:extLst>
                </p:cNvPr>
                <p:cNvSpPr/>
                <p:nvPr/>
              </p:nvSpPr>
              <p:spPr>
                <a:xfrm rot="16200000">
                  <a:off x="4819059" y="4476133"/>
                  <a:ext cx="575362" cy="27093"/>
                </a:xfrm>
                <a:prstGeom prst="rect">
                  <a:avLst/>
                </a:prstGeom>
                <a:pattFill prst="dkVert">
                  <a:fgClr>
                    <a:srgbClr val="FFC000">
                      <a:lumMod val="60000"/>
                      <a:lumOff val="40000"/>
                    </a:srgbClr>
                  </a:fgClr>
                  <a:bgClr>
                    <a:sysClr val="window" lastClr="FFFFFF"/>
                  </a:bgClr>
                </a:patt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502" name="Group 501">
                <a:extLst>
                  <a:ext uri="{FF2B5EF4-FFF2-40B4-BE49-F238E27FC236}">
                    <a16:creationId xmlns:a16="http://schemas.microsoft.com/office/drawing/2014/main" id="{2DB1DD8B-FB18-8849-9A9F-035F264A4AC8}"/>
                  </a:ext>
                </a:extLst>
              </p:cNvPr>
              <p:cNvGrpSpPr/>
              <p:nvPr/>
            </p:nvGrpSpPr>
            <p:grpSpPr>
              <a:xfrm rot="16200000">
                <a:off x="8185361" y="5143465"/>
                <a:ext cx="756076" cy="293602"/>
                <a:chOff x="4340198" y="1826549"/>
                <a:chExt cx="485918" cy="276639"/>
              </a:xfrm>
            </p:grpSpPr>
            <p:sp>
              <p:nvSpPr>
                <p:cNvPr id="503" name="Rectangle 502">
                  <a:extLst>
                    <a:ext uri="{FF2B5EF4-FFF2-40B4-BE49-F238E27FC236}">
                      <a16:creationId xmlns:a16="http://schemas.microsoft.com/office/drawing/2014/main" id="{8F40DD31-E5D3-1949-BB4A-77B0A48B9C3C}"/>
                    </a:ext>
                  </a:extLst>
                </p:cNvPr>
                <p:cNvSpPr/>
                <p:nvPr/>
              </p:nvSpPr>
              <p:spPr>
                <a:xfrm>
                  <a:off x="4340198" y="1826549"/>
                  <a:ext cx="174612" cy="276637"/>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4" name="Rectangle 503">
                  <a:extLst>
                    <a:ext uri="{FF2B5EF4-FFF2-40B4-BE49-F238E27FC236}">
                      <a16:creationId xmlns:a16="http://schemas.microsoft.com/office/drawing/2014/main" id="{A95F48CB-8E25-8B4E-AE80-FF1A55ADD162}"/>
                    </a:ext>
                  </a:extLst>
                </p:cNvPr>
                <p:cNvSpPr/>
                <p:nvPr/>
              </p:nvSpPr>
              <p:spPr>
                <a:xfrm>
                  <a:off x="4651504" y="1826550"/>
                  <a:ext cx="174612" cy="276638"/>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528" name="Oval 527">
                <a:extLst>
                  <a:ext uri="{FF2B5EF4-FFF2-40B4-BE49-F238E27FC236}">
                    <a16:creationId xmlns:a16="http://schemas.microsoft.com/office/drawing/2014/main" id="{18A4C544-1AC7-8549-9BF1-30B0708AB663}"/>
                  </a:ext>
                </a:extLst>
              </p:cNvPr>
              <p:cNvSpPr>
                <a:spLocks noChangeAspect="1"/>
              </p:cNvSpPr>
              <p:nvPr/>
            </p:nvSpPr>
            <p:spPr>
              <a:xfrm>
                <a:off x="8788782" y="582428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9" name="Oval 528">
                <a:extLst>
                  <a:ext uri="{FF2B5EF4-FFF2-40B4-BE49-F238E27FC236}">
                    <a16:creationId xmlns:a16="http://schemas.microsoft.com/office/drawing/2014/main" id="{5EC38BF4-30F8-1543-A138-A684F818BBD9}"/>
                  </a:ext>
                </a:extLst>
              </p:cNvPr>
              <p:cNvSpPr>
                <a:spLocks noChangeAspect="1"/>
              </p:cNvSpPr>
              <p:nvPr/>
            </p:nvSpPr>
            <p:spPr>
              <a:xfrm>
                <a:off x="8782340" y="472079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graphicFrame>
        <p:nvGraphicFramePr>
          <p:cNvPr id="531" name="Table 530">
            <a:extLst>
              <a:ext uri="{FF2B5EF4-FFF2-40B4-BE49-F238E27FC236}">
                <a16:creationId xmlns:a16="http://schemas.microsoft.com/office/drawing/2014/main" id="{1229032C-D001-F644-92AC-B94E443D54F6}"/>
              </a:ext>
            </a:extLst>
          </p:cNvPr>
          <p:cNvGraphicFramePr>
            <a:graphicFrameLocks noGrp="1"/>
          </p:cNvGraphicFramePr>
          <p:nvPr/>
        </p:nvGraphicFramePr>
        <p:xfrm>
          <a:off x="5082745" y="4275721"/>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ACT/PRE/PRE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cxnSp>
        <p:nvCxnSpPr>
          <p:cNvPr id="533" name="Straight Connector 532">
            <a:extLst>
              <a:ext uri="{FF2B5EF4-FFF2-40B4-BE49-F238E27FC236}">
                <a16:creationId xmlns:a16="http://schemas.microsoft.com/office/drawing/2014/main" id="{9F194B97-A4A4-1F4A-A3A1-1A1C65904476}"/>
              </a:ext>
            </a:extLst>
          </p:cNvPr>
          <p:cNvCxnSpPr/>
          <p:nvPr/>
        </p:nvCxnSpPr>
        <p:spPr>
          <a:xfrm>
            <a:off x="129785" y="3596854"/>
            <a:ext cx="8884429" cy="0"/>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535" name="Group 534">
            <a:extLst>
              <a:ext uri="{FF2B5EF4-FFF2-40B4-BE49-F238E27FC236}">
                <a16:creationId xmlns:a16="http://schemas.microsoft.com/office/drawing/2014/main" id="{96685389-20B3-8146-B6CF-E569C240BE1C}"/>
              </a:ext>
            </a:extLst>
          </p:cNvPr>
          <p:cNvGrpSpPr/>
          <p:nvPr/>
        </p:nvGrpSpPr>
        <p:grpSpPr>
          <a:xfrm>
            <a:off x="2307434" y="931164"/>
            <a:ext cx="1931355" cy="2049796"/>
            <a:chOff x="2307434" y="1557252"/>
            <a:chExt cx="1931355" cy="2049796"/>
          </a:xfrm>
        </p:grpSpPr>
        <p:grpSp>
          <p:nvGrpSpPr>
            <p:cNvPr id="416" name="Group 415">
              <a:extLst>
                <a:ext uri="{FF2B5EF4-FFF2-40B4-BE49-F238E27FC236}">
                  <a16:creationId xmlns:a16="http://schemas.microsoft.com/office/drawing/2014/main" id="{D06BFF73-B8EA-3D47-ADEB-7CFAD8555C79}"/>
                </a:ext>
              </a:extLst>
            </p:cNvPr>
            <p:cNvGrpSpPr/>
            <p:nvPr/>
          </p:nvGrpSpPr>
          <p:grpSpPr>
            <a:xfrm>
              <a:off x="2660496" y="1557252"/>
              <a:ext cx="1578293" cy="2049796"/>
              <a:chOff x="2755612" y="1974313"/>
              <a:chExt cx="1578293" cy="2049796"/>
            </a:xfrm>
          </p:grpSpPr>
          <p:grpSp>
            <p:nvGrpSpPr>
              <p:cNvPr id="414" name="Group 413">
                <a:extLst>
                  <a:ext uri="{FF2B5EF4-FFF2-40B4-BE49-F238E27FC236}">
                    <a16:creationId xmlns:a16="http://schemas.microsoft.com/office/drawing/2014/main" id="{8D26F9AA-55CA-5743-8D81-55784DD770A5}"/>
                  </a:ext>
                </a:extLst>
              </p:cNvPr>
              <p:cNvGrpSpPr/>
              <p:nvPr/>
            </p:nvGrpSpPr>
            <p:grpSpPr>
              <a:xfrm>
                <a:off x="2755612" y="2475443"/>
                <a:ext cx="1578293" cy="1548666"/>
                <a:chOff x="3211452" y="2874384"/>
                <a:chExt cx="1578293" cy="1548666"/>
              </a:xfrm>
            </p:grpSpPr>
            <p:sp>
              <p:nvSpPr>
                <p:cNvPr id="379" name="Rounded Rectangle 378">
                  <a:extLst>
                    <a:ext uri="{FF2B5EF4-FFF2-40B4-BE49-F238E27FC236}">
                      <a16:creationId xmlns:a16="http://schemas.microsoft.com/office/drawing/2014/main" id="{2E7BFECB-70FA-7F47-80F2-805C0314D392}"/>
                    </a:ext>
                  </a:extLst>
                </p:cNvPr>
                <p:cNvSpPr/>
                <p:nvPr/>
              </p:nvSpPr>
              <p:spPr>
                <a:xfrm>
                  <a:off x="3211452" y="2874384"/>
                  <a:ext cx="1466613" cy="1204068"/>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8" name="Group 407">
                  <a:extLst>
                    <a:ext uri="{FF2B5EF4-FFF2-40B4-BE49-F238E27FC236}">
                      <a16:creationId xmlns:a16="http://schemas.microsoft.com/office/drawing/2014/main" id="{A14FF517-2E12-FC47-882D-2E8C59A93BBB}"/>
                    </a:ext>
                  </a:extLst>
                </p:cNvPr>
                <p:cNvGrpSpPr/>
                <p:nvPr/>
              </p:nvGrpSpPr>
              <p:grpSpPr>
                <a:xfrm>
                  <a:off x="3412005" y="3198852"/>
                  <a:ext cx="1161942" cy="528322"/>
                  <a:chOff x="3412005" y="3198852"/>
                  <a:chExt cx="1161942" cy="528322"/>
                </a:xfrm>
              </p:grpSpPr>
              <p:grpSp>
                <p:nvGrpSpPr>
                  <p:cNvPr id="381" name="Group 380">
                    <a:extLst>
                      <a:ext uri="{FF2B5EF4-FFF2-40B4-BE49-F238E27FC236}">
                        <a16:creationId xmlns:a16="http://schemas.microsoft.com/office/drawing/2014/main" id="{2E0EFF5E-6202-DA47-8AD7-65046C1735C1}"/>
                      </a:ext>
                    </a:extLst>
                  </p:cNvPr>
                  <p:cNvGrpSpPr/>
                  <p:nvPr/>
                </p:nvGrpSpPr>
                <p:grpSpPr>
                  <a:xfrm>
                    <a:off x="3412005" y="3198852"/>
                    <a:ext cx="1128558" cy="528322"/>
                    <a:chOff x="1332999" y="4174190"/>
                    <a:chExt cx="1175252" cy="550180"/>
                  </a:xfrm>
                </p:grpSpPr>
                <p:grpSp>
                  <p:nvGrpSpPr>
                    <p:cNvPr id="383" name="Group 382">
                      <a:extLst>
                        <a:ext uri="{FF2B5EF4-FFF2-40B4-BE49-F238E27FC236}">
                          <a16:creationId xmlns:a16="http://schemas.microsoft.com/office/drawing/2014/main" id="{90112E02-8E4D-764B-81E5-B5AE43416020}"/>
                        </a:ext>
                      </a:extLst>
                    </p:cNvPr>
                    <p:cNvGrpSpPr/>
                    <p:nvPr/>
                  </p:nvGrpSpPr>
                  <p:grpSpPr>
                    <a:xfrm>
                      <a:off x="2147787" y="4431167"/>
                      <a:ext cx="360464" cy="69048"/>
                      <a:chOff x="4793112" y="4167661"/>
                      <a:chExt cx="360464" cy="69048"/>
                    </a:xfrm>
                  </p:grpSpPr>
                  <p:cxnSp>
                    <p:nvCxnSpPr>
                      <p:cNvPr id="394" name="Straight Connector 393">
                        <a:extLst>
                          <a:ext uri="{FF2B5EF4-FFF2-40B4-BE49-F238E27FC236}">
                            <a16:creationId xmlns:a16="http://schemas.microsoft.com/office/drawing/2014/main" id="{0F5DE70C-DCDB-9047-8B2D-0972443A5BD8}"/>
                          </a:ext>
                        </a:extLst>
                      </p:cNvPr>
                      <p:cNvCxnSpPr/>
                      <p:nvPr/>
                    </p:nvCxnSpPr>
                    <p:spPr>
                      <a:xfrm flipH="1">
                        <a:off x="4793112" y="4202185"/>
                        <a:ext cx="345242" cy="0"/>
                      </a:xfrm>
                      <a:prstGeom prst="line">
                        <a:avLst/>
                      </a:prstGeom>
                      <a:solidFill>
                        <a:schemeClr val="tx1"/>
                      </a:solid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95" name="Flowchart: Connector 11">
                        <a:extLst>
                          <a:ext uri="{FF2B5EF4-FFF2-40B4-BE49-F238E27FC236}">
                            <a16:creationId xmlns:a16="http://schemas.microsoft.com/office/drawing/2014/main" id="{2632382D-A056-FD43-AD2C-A7F8EA1831BF}"/>
                          </a:ext>
                        </a:extLst>
                      </p:cNvPr>
                      <p:cNvSpPr/>
                      <p:nvPr/>
                    </p:nvSpPr>
                    <p:spPr>
                      <a:xfrm>
                        <a:off x="5084528" y="4167661"/>
                        <a:ext cx="69048"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4" name="Group 383">
                      <a:extLst>
                        <a:ext uri="{FF2B5EF4-FFF2-40B4-BE49-F238E27FC236}">
                          <a16:creationId xmlns:a16="http://schemas.microsoft.com/office/drawing/2014/main" id="{DC6B394D-4AC6-4D4B-9472-BE87C07F22F8}"/>
                        </a:ext>
                      </a:extLst>
                    </p:cNvPr>
                    <p:cNvGrpSpPr/>
                    <p:nvPr/>
                  </p:nvGrpSpPr>
                  <p:grpSpPr>
                    <a:xfrm>
                      <a:off x="1333740" y="4250347"/>
                      <a:ext cx="414294" cy="69048"/>
                      <a:chOff x="3838217" y="3992220"/>
                      <a:chExt cx="414294" cy="69048"/>
                    </a:xfrm>
                  </p:grpSpPr>
                  <p:cxnSp>
                    <p:nvCxnSpPr>
                      <p:cNvPr id="392" name="Straight Connector 391">
                        <a:extLst>
                          <a:ext uri="{FF2B5EF4-FFF2-40B4-BE49-F238E27FC236}">
                            <a16:creationId xmlns:a16="http://schemas.microsoft.com/office/drawing/2014/main" id="{7430DEA5-979B-1E4D-8B44-1B147801909E}"/>
                          </a:ext>
                        </a:extLst>
                      </p:cNvPr>
                      <p:cNvCxnSpPr/>
                      <p:nvPr/>
                    </p:nvCxnSpPr>
                    <p:spPr>
                      <a:xfrm flipH="1">
                        <a:off x="3907266" y="4026731"/>
                        <a:ext cx="345245" cy="0"/>
                      </a:xfrm>
                      <a:prstGeom prst="line">
                        <a:avLst/>
                      </a:prstGeom>
                      <a:solidFill>
                        <a:schemeClr val="tx1"/>
                      </a:solidFill>
                      <a:ln w="12700" cap="flat" cmpd="sng" algn="ctr">
                        <a:solidFill>
                          <a:schemeClr val="tx1"/>
                        </a:solidFill>
                        <a:prstDash val="solid"/>
                      </a:ln>
                      <a:effectLst/>
                    </p:spPr>
                  </p:cxnSp>
                  <p:sp>
                    <p:nvSpPr>
                      <p:cNvPr id="393" name="Flowchart: Connector 8">
                        <a:extLst>
                          <a:ext uri="{FF2B5EF4-FFF2-40B4-BE49-F238E27FC236}">
                            <a16:creationId xmlns:a16="http://schemas.microsoft.com/office/drawing/2014/main" id="{E95AB8CB-F0A3-7D42-88D4-8FD7C5BFF50F}"/>
                          </a:ext>
                        </a:extLst>
                      </p:cNvPr>
                      <p:cNvSpPr/>
                      <p:nvPr/>
                    </p:nvSpPr>
                    <p:spPr>
                      <a:xfrm>
                        <a:off x="3838217" y="3992220"/>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5" name="Group 384">
                      <a:extLst>
                        <a:ext uri="{FF2B5EF4-FFF2-40B4-BE49-F238E27FC236}">
                          <a16:creationId xmlns:a16="http://schemas.microsoft.com/office/drawing/2014/main" id="{1C6DFE12-5613-F64E-9744-3B5530C3E624}"/>
                        </a:ext>
                      </a:extLst>
                    </p:cNvPr>
                    <p:cNvGrpSpPr/>
                    <p:nvPr/>
                  </p:nvGrpSpPr>
                  <p:grpSpPr>
                    <a:xfrm>
                      <a:off x="1341169" y="4431167"/>
                      <a:ext cx="406864" cy="69048"/>
                      <a:chOff x="3845646" y="4269682"/>
                      <a:chExt cx="406864" cy="69048"/>
                    </a:xfrm>
                  </p:grpSpPr>
                  <p:cxnSp>
                    <p:nvCxnSpPr>
                      <p:cNvPr id="390" name="Straight Connector 389">
                        <a:extLst>
                          <a:ext uri="{FF2B5EF4-FFF2-40B4-BE49-F238E27FC236}">
                            <a16:creationId xmlns:a16="http://schemas.microsoft.com/office/drawing/2014/main" id="{5923A7B9-B94E-A848-A136-F6DE99FC773A}"/>
                          </a:ext>
                        </a:extLst>
                      </p:cNvPr>
                      <p:cNvCxnSpPr/>
                      <p:nvPr/>
                    </p:nvCxnSpPr>
                    <p:spPr>
                      <a:xfrm flipH="1">
                        <a:off x="3907266" y="4304207"/>
                        <a:ext cx="345244" cy="0"/>
                      </a:xfrm>
                      <a:prstGeom prst="line">
                        <a:avLst/>
                      </a:prstGeom>
                      <a:solidFill>
                        <a:schemeClr val="tx1"/>
                      </a:solidFill>
                      <a:ln w="12700" cap="flat" cmpd="sng" algn="ctr">
                        <a:solidFill>
                          <a:schemeClr val="tx1"/>
                        </a:solidFill>
                        <a:prstDash val="solid"/>
                      </a:ln>
                      <a:effectLst/>
                    </p:spPr>
                  </p:cxnSp>
                  <p:sp>
                    <p:nvSpPr>
                      <p:cNvPr id="391" name="Flowchart: Connector 9">
                        <a:extLst>
                          <a:ext uri="{FF2B5EF4-FFF2-40B4-BE49-F238E27FC236}">
                            <a16:creationId xmlns:a16="http://schemas.microsoft.com/office/drawing/2014/main" id="{4B77B613-2F03-6E4A-AD34-B8504D238286}"/>
                          </a:ext>
                        </a:extLst>
                      </p:cNvPr>
                      <p:cNvSpPr/>
                      <p:nvPr/>
                    </p:nvSpPr>
                    <p:spPr>
                      <a:xfrm>
                        <a:off x="3845646" y="4269682"/>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6" name="Group 385">
                      <a:extLst>
                        <a:ext uri="{FF2B5EF4-FFF2-40B4-BE49-F238E27FC236}">
                          <a16:creationId xmlns:a16="http://schemas.microsoft.com/office/drawing/2014/main" id="{C0A2E64F-6546-F042-811A-622AC14A99B1}"/>
                        </a:ext>
                      </a:extLst>
                    </p:cNvPr>
                    <p:cNvGrpSpPr/>
                    <p:nvPr/>
                  </p:nvGrpSpPr>
                  <p:grpSpPr>
                    <a:xfrm>
                      <a:off x="1332999" y="4593843"/>
                      <a:ext cx="390964" cy="69048"/>
                      <a:chOff x="3845645" y="4571954"/>
                      <a:chExt cx="390964" cy="69048"/>
                    </a:xfrm>
                  </p:grpSpPr>
                  <p:sp>
                    <p:nvSpPr>
                      <p:cNvPr id="388" name="Flowchart: Connector 9">
                        <a:extLst>
                          <a:ext uri="{FF2B5EF4-FFF2-40B4-BE49-F238E27FC236}">
                            <a16:creationId xmlns:a16="http://schemas.microsoft.com/office/drawing/2014/main" id="{CFB88838-9CFC-BE4E-998E-9F66DC098730}"/>
                          </a:ext>
                        </a:extLst>
                      </p:cNvPr>
                      <p:cNvSpPr/>
                      <p:nvPr/>
                    </p:nvSpPr>
                    <p:spPr>
                      <a:xfrm>
                        <a:off x="3845645" y="4571954"/>
                        <a:ext cx="69047"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389" name="Straight Connector 388">
                        <a:extLst>
                          <a:ext uri="{FF2B5EF4-FFF2-40B4-BE49-F238E27FC236}">
                            <a16:creationId xmlns:a16="http://schemas.microsoft.com/office/drawing/2014/main" id="{38D784D0-9C48-EA4C-9B1D-0EDF227F3BAE}"/>
                          </a:ext>
                        </a:extLst>
                      </p:cNvPr>
                      <p:cNvCxnSpPr/>
                      <p:nvPr/>
                    </p:nvCxnSpPr>
                    <p:spPr>
                      <a:xfrm flipH="1">
                        <a:off x="3891367" y="4615548"/>
                        <a:ext cx="345242" cy="0"/>
                      </a:xfrm>
                      <a:prstGeom prst="line">
                        <a:avLst/>
                      </a:prstGeom>
                      <a:solidFill>
                        <a:schemeClr val="tx1"/>
                      </a:solidFill>
                      <a:ln w="12700" cap="flat" cmpd="sng" algn="ctr">
                        <a:solidFill>
                          <a:schemeClr val="tx1"/>
                        </a:solidFill>
                        <a:prstDash val="solid"/>
                      </a:ln>
                      <a:effectLst/>
                    </p:spPr>
                  </p:cxnSp>
                </p:grpSp>
                <p:sp>
                  <p:nvSpPr>
                    <p:cNvPr id="387" name="Oval 386">
                      <a:extLst>
                        <a:ext uri="{FF2B5EF4-FFF2-40B4-BE49-F238E27FC236}">
                          <a16:creationId xmlns:a16="http://schemas.microsoft.com/office/drawing/2014/main" id="{B9309423-001F-EC4B-A985-B4DEBFFAD982}"/>
                        </a:ext>
                      </a:extLst>
                    </p:cNvPr>
                    <p:cNvSpPr>
                      <a:spLocks noChangeAspect="1"/>
                    </p:cNvSpPr>
                    <p:nvPr/>
                  </p:nvSpPr>
                  <p:spPr>
                    <a:xfrm>
                      <a:off x="1650303" y="4174190"/>
                      <a:ext cx="550179" cy="550180"/>
                    </a:xfrm>
                    <a:prstGeom prst="ellipse">
                      <a:avLst/>
                    </a:prstGeom>
                    <a:solidFill>
                      <a:srgbClr val="D3DBD5"/>
                    </a:solidFill>
                    <a:ln w="127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US" sz="2022"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sp>
                <p:nvSpPr>
                  <p:cNvPr id="382" name="TextBox 381">
                    <a:extLst>
                      <a:ext uri="{FF2B5EF4-FFF2-40B4-BE49-F238E27FC236}">
                        <a16:creationId xmlns:a16="http://schemas.microsoft.com/office/drawing/2014/main" id="{0169CB78-9A64-3943-AAF8-0F621B786CF9}"/>
                      </a:ext>
                    </a:extLst>
                  </p:cNvPr>
                  <p:cNvSpPr txBox="1"/>
                  <p:nvPr/>
                </p:nvSpPr>
                <p:spPr>
                  <a:xfrm>
                    <a:off x="3694179" y="3310909"/>
                    <a:ext cx="879768" cy="3294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a:t>
                    </a:r>
                  </a:p>
                </p:txBody>
              </p:sp>
            </p:grpSp>
            <p:sp>
              <p:nvSpPr>
                <p:cNvPr id="396" name="Rectangle 395">
                  <a:extLst>
                    <a:ext uri="{FF2B5EF4-FFF2-40B4-BE49-F238E27FC236}">
                      <a16:creationId xmlns:a16="http://schemas.microsoft.com/office/drawing/2014/main" id="{253C3A41-5E8D-9945-B93A-5F07E7684541}"/>
                    </a:ext>
                  </a:extLst>
                </p:cNvPr>
                <p:cNvSpPr/>
                <p:nvPr/>
              </p:nvSpPr>
              <p:spPr>
                <a:xfrm>
                  <a:off x="3226497" y="4084496"/>
                  <a:ext cx="1563248"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MAJ/NOT logic</a:t>
                  </a:r>
                </a:p>
              </p:txBody>
            </p:sp>
          </p:grpSp>
          <p:sp>
            <p:nvSpPr>
              <p:cNvPr id="415" name="Rectangle 414">
                <a:extLst>
                  <a:ext uri="{FF2B5EF4-FFF2-40B4-BE49-F238E27FC236}">
                    <a16:creationId xmlns:a16="http://schemas.microsoft.com/office/drawing/2014/main" id="{D2DF1CC8-CF8C-4941-8135-FD7570C97FD7}"/>
                  </a:ext>
                </a:extLst>
              </p:cNvPr>
              <p:cNvSpPr/>
              <p:nvPr/>
            </p:nvSpPr>
            <p:spPr>
              <a:xfrm>
                <a:off x="2785694" y="1974313"/>
                <a:ext cx="1443921" cy="52322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1: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 logic</a:t>
                </a:r>
              </a:p>
            </p:txBody>
          </p:sp>
        </p:grpSp>
        <p:sp>
          <p:nvSpPr>
            <p:cNvPr id="534" name="Right Arrow 533">
              <a:extLst>
                <a:ext uri="{FF2B5EF4-FFF2-40B4-BE49-F238E27FC236}">
                  <a16:creationId xmlns:a16="http://schemas.microsoft.com/office/drawing/2014/main" id="{444D3331-2F50-DA42-AB1E-B39351D5CBEF}"/>
                </a:ext>
              </a:extLst>
            </p:cNvPr>
            <p:cNvSpPr/>
            <p:nvPr/>
          </p:nvSpPr>
          <p:spPr>
            <a:xfrm>
              <a:off x="2307434" y="2619261"/>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mc:AlternateContent xmlns:mc="http://schemas.openxmlformats.org/markup-compatibility/2006" xmlns:a14="http://schemas.microsoft.com/office/drawing/2010/main">
        <mc:Choice Requires="a14">
          <p:sp>
            <p:nvSpPr>
              <p:cNvPr id="156" name="Rectangle 155">
                <a:extLst>
                  <a:ext uri="{FF2B5EF4-FFF2-40B4-BE49-F238E27FC236}">
                    <a16:creationId xmlns:a16="http://schemas.microsoft.com/office/drawing/2014/main" id="{EF9D8263-4725-9041-8503-14C3B104646A}"/>
                  </a:ext>
                </a:extLst>
              </p:cNvPr>
              <p:cNvSpPr/>
              <p:nvPr/>
            </p:nvSpPr>
            <p:spPr>
              <a:xfrm>
                <a:off x="4548574" y="3029879"/>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156" name="Rectangle 155">
                <a:extLst>
                  <a:ext uri="{FF2B5EF4-FFF2-40B4-BE49-F238E27FC236}">
                    <a16:creationId xmlns:a16="http://schemas.microsoft.com/office/drawing/2014/main" id="{EF9D8263-4725-9041-8503-14C3B104646A}"/>
                  </a:ext>
                </a:extLst>
              </p:cNvPr>
              <p:cNvSpPr>
                <a:spLocks noRot="1" noChangeAspect="1" noMove="1" noResize="1" noEditPoints="1" noAdjustHandles="1" noChangeArrowheads="1" noChangeShapeType="1" noTextEdit="1"/>
              </p:cNvSpPr>
              <p:nvPr/>
            </p:nvSpPr>
            <p:spPr>
              <a:xfrm>
                <a:off x="4548574" y="3029879"/>
                <a:ext cx="1559686" cy="338554"/>
              </a:xfrm>
              <a:prstGeom prst="rect">
                <a:avLst/>
              </a:prstGeom>
              <a:blipFill>
                <a:blip r:embed="rId4"/>
                <a:stretch>
                  <a:fillRect t="-3571" b="-214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ysClr val="windowText" lastClr="000000"/>
                                    </a:solidFill>
                                    <a:latin typeface="Cambria Math" panose="02040503050406030204" pitchFamily="18" charset="0"/>
                                    <a:ea typeface="Cambria Math" panose="02040503050406030204" pitchFamily="18" charset="0"/>
                                  </a:rPr>
                                  <m:t>𝜇</m:t>
                                </m:r>
                                <m:r>
                                  <a:rPr lang="en-US" sz="1300" b="0" i="1" smtClean="0">
                                    <a:solidFill>
                                      <a:sysClr val="windowText" lastClr="000000"/>
                                    </a:solidFill>
                                    <a:latin typeface="Cambria Math" panose="02040503050406030204" pitchFamily="18" charset="0"/>
                                    <a:ea typeface="Cambria Math" panose="02040503050406030204" pitchFamily="18" charset="0"/>
                                  </a:rPr>
                                  <m:t>𝑃𝑟𝑜𝑔𝑟𝑎𝑚</m:t>
                                </m:r>
                              </m:oMath>
                            </m:oMathPara>
                          </a14:m>
                          <a:endParaRPr lang="en-US" sz="1300" b="0" dirty="0"/>
                        </a:p>
                      </a:txBody>
                      <a:tcPr marL="121921" marR="121921" marT="0" marB="0">
                        <a:lnL w="12700" cmpd="sng">
                          <a:noFill/>
                        </a:lnL>
                        <a:lnT w="12700" cmpd="sng">
                          <a:noFill/>
                        </a:lnT>
                        <a:solidFill>
                          <a:schemeClr val="bg1"/>
                        </a:solid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rgbClr val="C00000"/>
                                    </a:solidFill>
                                    <a:latin typeface="Cambria Math" panose="02040503050406030204" pitchFamily="18" charset="0"/>
                                    <a:ea typeface="Cambria Math" panose="02040503050406030204" pitchFamily="18" charset="0"/>
                                  </a:rPr>
                                  <m:t>𝜇</m:t>
                                </m:r>
                                <m:r>
                                  <a:rPr lang="en-US" sz="1300" b="0" i="1" smtClean="0">
                                    <a:solidFill>
                                      <a:srgbClr val="C00000"/>
                                    </a:solidFill>
                                    <a:latin typeface="Cambria Math" panose="02040503050406030204" pitchFamily="18" charset="0"/>
                                    <a:ea typeface="Cambria Math" panose="02040503050406030204" pitchFamily="18" charset="0"/>
                                  </a:rPr>
                                  <m:t>𝑃𝑟𝑜𝑔𝑟𝑎𝑚</m:t>
                                </m:r>
                              </m:oMath>
                            </m:oMathPara>
                          </a14:m>
                          <a:endParaRPr lang="en-US" sz="1300" b="0" dirty="0">
                            <a:solidFill>
                              <a:srgbClr val="C00000"/>
                            </a:solidFill>
                          </a:endParaRPr>
                        </a:p>
                      </a:txBody>
                      <a:tcPr marL="121921" marR="121921" marT="0" marB="0">
                        <a:lnL w="12700" cmpd="sng">
                          <a:noFill/>
                        </a:lnL>
                        <a:lnB w="12700" cmpd="sng">
                          <a:noFill/>
                        </a:lnB>
                        <a:solidFill>
                          <a:srgbClr val="FFBFBF">
                            <a:alpha val="20000"/>
                          </a:srgbClr>
                        </a:solid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Choice>
        <mc:Fallback xmlns="">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extLst>
                  <p:ext uri="{D42A27DB-BD31-4B8C-83A1-F6EECF244321}">
                    <p14:modId xmlns:p14="http://schemas.microsoft.com/office/powerpoint/2010/main" val="346212060"/>
                  </p:ext>
                </p:extLst>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endParaRPr lang="en-US"/>
                        </a:p>
                      </a:txBody>
                      <a:tcPr marL="121921" marR="121921" marT="0" marB="0">
                        <a:lnL w="12700" cmpd="sng">
                          <a:noFill/>
                        </a:lnL>
                        <a:lnT w="12700" cmpd="sng">
                          <a:noFill/>
                        </a:lnT>
                        <a:blipFill>
                          <a:blip r:embed="rId5"/>
                          <a:stretch>
                            <a:fillRect r="-103093" b="-104348"/>
                          </a:stretch>
                        </a:blip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endParaRPr lang="en-US"/>
                        </a:p>
                      </a:txBody>
                      <a:tcPr marL="121921" marR="121921" marT="0" marB="0">
                        <a:lnL w="12700" cmpd="sng">
                          <a:noFill/>
                        </a:lnL>
                        <a:lnB w="12700" cmpd="sng">
                          <a:noFill/>
                        </a:lnB>
                        <a:blipFill>
                          <a:blip r:embed="rId5"/>
                          <a:stretch>
                            <a:fillRect t="-100000" r="-103093" b="-4348"/>
                          </a:stretch>
                        </a:blip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Fallback>
      </mc:AlternateContent>
      <p:grpSp>
        <p:nvGrpSpPr>
          <p:cNvPr id="536" name="Group 535">
            <a:extLst>
              <a:ext uri="{FF2B5EF4-FFF2-40B4-BE49-F238E27FC236}">
                <a16:creationId xmlns:a16="http://schemas.microsoft.com/office/drawing/2014/main" id="{2560DD54-9826-2C47-AB02-2D240A0B9D80}"/>
              </a:ext>
            </a:extLst>
          </p:cNvPr>
          <p:cNvGrpSpPr/>
          <p:nvPr/>
        </p:nvGrpSpPr>
        <p:grpSpPr>
          <a:xfrm>
            <a:off x="6427968" y="1254721"/>
            <a:ext cx="2581861" cy="876925"/>
            <a:chOff x="6398771" y="1855706"/>
            <a:chExt cx="2581861" cy="876925"/>
          </a:xfrm>
        </p:grpSpPr>
        <p:grpSp>
          <p:nvGrpSpPr>
            <p:cNvPr id="411" name="Group 410">
              <a:extLst>
                <a:ext uri="{FF2B5EF4-FFF2-40B4-BE49-F238E27FC236}">
                  <a16:creationId xmlns:a16="http://schemas.microsoft.com/office/drawing/2014/main" id="{FF418A7D-059D-6D42-81F6-DBE7E7D21647}"/>
                </a:ext>
              </a:extLst>
            </p:cNvPr>
            <p:cNvGrpSpPr/>
            <p:nvPr/>
          </p:nvGrpSpPr>
          <p:grpSpPr>
            <a:xfrm>
              <a:off x="7799060" y="2499642"/>
              <a:ext cx="981071" cy="194415"/>
              <a:chOff x="8915995" y="2957417"/>
              <a:chExt cx="981071" cy="194415"/>
            </a:xfrm>
          </p:grpSpPr>
          <p:sp>
            <p:nvSpPr>
              <p:cNvPr id="318" name="Rectangle 317">
                <a:extLst>
                  <a:ext uri="{FF2B5EF4-FFF2-40B4-BE49-F238E27FC236}">
                    <a16:creationId xmlns:a16="http://schemas.microsoft.com/office/drawing/2014/main" id="{C992AC50-DC13-E74F-88D1-7802744C36A9}"/>
                  </a:ext>
                </a:extLst>
              </p:cNvPr>
              <p:cNvSpPr/>
              <p:nvPr/>
            </p:nvSpPr>
            <p:spPr>
              <a:xfrm>
                <a:off x="8915995" y="2960414"/>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19" name="Rectangle 318">
                <a:extLst>
                  <a:ext uri="{FF2B5EF4-FFF2-40B4-BE49-F238E27FC236}">
                    <a16:creationId xmlns:a16="http://schemas.microsoft.com/office/drawing/2014/main" id="{D80906D0-E127-714F-9EEF-4E0EBC42F894}"/>
                  </a:ext>
                </a:extLst>
              </p:cNvPr>
              <p:cNvSpPr/>
              <p:nvPr/>
            </p:nvSpPr>
            <p:spPr>
              <a:xfrm>
                <a:off x="9115367" y="2960414"/>
                <a:ext cx="193681" cy="181779"/>
              </a:xfrm>
              <a:prstGeom prst="rect">
                <a:avLst/>
              </a:prstGeom>
              <a:solidFill>
                <a:srgbClr val="FFF5C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0" name="Rectangle 319">
                <a:extLst>
                  <a:ext uri="{FF2B5EF4-FFF2-40B4-BE49-F238E27FC236}">
                    <a16:creationId xmlns:a16="http://schemas.microsoft.com/office/drawing/2014/main" id="{E73B4CC9-DBE2-9A44-A34E-CCAD535F3A01}"/>
                  </a:ext>
                </a:extLst>
              </p:cNvPr>
              <p:cNvSpPr/>
              <p:nvPr/>
            </p:nvSpPr>
            <p:spPr>
              <a:xfrm>
                <a:off x="9302399" y="2958834"/>
                <a:ext cx="193681" cy="181779"/>
              </a:xfrm>
              <a:prstGeom prst="rect">
                <a:avLst/>
              </a:prstGeom>
              <a:solidFill>
                <a:srgbClr val="CCDF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1" name="Rectangle 320">
                <a:extLst>
                  <a:ext uri="{FF2B5EF4-FFF2-40B4-BE49-F238E27FC236}">
                    <a16:creationId xmlns:a16="http://schemas.microsoft.com/office/drawing/2014/main" id="{FD7D0DC0-81B9-D944-BADC-40C28F06EC59}"/>
                  </a:ext>
                </a:extLst>
              </p:cNvPr>
              <p:cNvSpPr/>
              <p:nvPr/>
            </p:nvSpPr>
            <p:spPr>
              <a:xfrm>
                <a:off x="9498287" y="2957417"/>
                <a:ext cx="193681" cy="181779"/>
              </a:xfrm>
              <a:prstGeom prst="rect">
                <a:avLst/>
              </a:prstGeom>
              <a:solidFill>
                <a:srgbClr val="A8D4AA"/>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2" name="Rectangle 321">
                <a:extLst>
                  <a:ext uri="{FF2B5EF4-FFF2-40B4-BE49-F238E27FC236}">
                    <a16:creationId xmlns:a16="http://schemas.microsoft.com/office/drawing/2014/main" id="{2BB41B32-4625-3E4E-879F-E44646621104}"/>
                  </a:ext>
                </a:extLst>
              </p:cNvPr>
              <p:cNvSpPr/>
              <p:nvPr/>
            </p:nvSpPr>
            <p:spPr>
              <a:xfrm>
                <a:off x="9695138" y="2958836"/>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3" name="Rectangle 322">
                <a:extLst>
                  <a:ext uri="{FF2B5EF4-FFF2-40B4-BE49-F238E27FC236}">
                    <a16:creationId xmlns:a16="http://schemas.microsoft.com/office/drawing/2014/main" id="{B16A6573-C63A-604E-BCF7-11033B6B437F}"/>
                  </a:ext>
                </a:extLst>
              </p:cNvPr>
              <p:cNvSpPr/>
              <p:nvPr/>
            </p:nvSpPr>
            <p:spPr>
              <a:xfrm>
                <a:off x="8924556" y="2970053"/>
                <a:ext cx="972510" cy="181779"/>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sp>
          <p:nvSpPr>
            <p:cNvPr id="324" name="Alternate Process 323">
              <a:extLst>
                <a:ext uri="{FF2B5EF4-FFF2-40B4-BE49-F238E27FC236}">
                  <a16:creationId xmlns:a16="http://schemas.microsoft.com/office/drawing/2014/main" id="{38133FEE-43AB-C44A-8F12-40B52477EF96}"/>
                </a:ext>
              </a:extLst>
            </p:cNvPr>
            <p:cNvSpPr/>
            <p:nvPr/>
          </p:nvSpPr>
          <p:spPr>
            <a:xfrm>
              <a:off x="6413697" y="2171484"/>
              <a:ext cx="2507323" cy="561147"/>
            </a:xfrm>
            <a:prstGeom prst="flowChartAlternateProcess">
              <a:avLst/>
            </a:prstGeom>
            <a:no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rPr>
              </a:br>
              <a:endPar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mc:AlternateContent xmlns:mc="http://schemas.openxmlformats.org/markup-compatibility/2006" xmlns:a14="http://schemas.microsoft.com/office/drawing/2010/main">
          <mc:Choice Requires="a14">
            <p:sp>
              <p:nvSpPr>
                <p:cNvPr id="325" name="Rectangle 324">
                  <a:extLst>
                    <a:ext uri="{FF2B5EF4-FFF2-40B4-BE49-F238E27FC236}">
                      <a16:creationId xmlns:a16="http://schemas.microsoft.com/office/drawing/2014/main" id="{CDDEC419-1959-D94D-A13C-5010ED3DF0FC}"/>
                    </a:ext>
                  </a:extLst>
                </p:cNvPr>
                <p:cNvSpPr/>
                <p:nvPr/>
              </p:nvSpPr>
              <p:spPr>
                <a:xfrm>
                  <a:off x="6398771" y="1855706"/>
                  <a:ext cx="2581861"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14:m>
                    <m:oMath xmlns:m="http://schemas.openxmlformats.org/officeDocument/2006/math">
                      <m:r>
                        <a:rPr kumimoji="0" lang="en-US" sz="1600" b="0" i="1" u="none" strike="noStrike" kern="1200" cap="none" spc="0" normalizeH="0" baseline="0" noProof="0">
                          <a:ln>
                            <a:noFill/>
                          </a:ln>
                          <a:solidFill>
                            <a:srgbClr val="2E5597"/>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Program</a:t>
                  </a:r>
                </a:p>
              </p:txBody>
            </p:sp>
          </mc:Choice>
          <mc:Fallback xmlns="">
            <p:sp>
              <p:nvSpPr>
                <p:cNvPr id="325" name="Rectangle 324">
                  <a:extLst>
                    <a:ext uri="{FF2B5EF4-FFF2-40B4-BE49-F238E27FC236}">
                      <a16:creationId xmlns:a16="http://schemas.microsoft.com/office/drawing/2014/main" id="{CDDEC419-1959-D94D-A13C-5010ED3DF0FC}"/>
                    </a:ext>
                  </a:extLst>
                </p:cNvPr>
                <p:cNvSpPr>
                  <a:spLocks noRot="1" noChangeAspect="1" noMove="1" noResize="1" noEditPoints="1" noAdjustHandles="1" noChangeArrowheads="1" noChangeShapeType="1" noTextEdit="1"/>
                </p:cNvSpPr>
                <p:nvPr/>
              </p:nvSpPr>
              <p:spPr>
                <a:xfrm>
                  <a:off x="6398771" y="1855706"/>
                  <a:ext cx="2581861" cy="338554"/>
                </a:xfrm>
                <a:prstGeom prst="rect">
                  <a:avLst/>
                </a:prstGeom>
                <a:blipFill>
                  <a:blip r:embed="rId6"/>
                  <a:stretch>
                    <a:fillRect t="-3571" b="-21429"/>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510" name="Rectangle 509">
                <a:extLst>
                  <a:ext uri="{FF2B5EF4-FFF2-40B4-BE49-F238E27FC236}">
                    <a16:creationId xmlns:a16="http://schemas.microsoft.com/office/drawing/2014/main" id="{9C6CE501-A4E7-5B41-86A1-C530B64A3437}"/>
                  </a:ext>
                </a:extLst>
              </p:cNvPr>
              <p:cNvSpPr/>
              <p:nvPr/>
            </p:nvSpPr>
            <p:spPr>
              <a:xfrm>
                <a:off x="5062752" y="5549825"/>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510" name="Rectangle 509">
                <a:extLst>
                  <a:ext uri="{FF2B5EF4-FFF2-40B4-BE49-F238E27FC236}">
                    <a16:creationId xmlns:a16="http://schemas.microsoft.com/office/drawing/2014/main" id="{9C6CE501-A4E7-5B41-86A1-C530B64A3437}"/>
                  </a:ext>
                </a:extLst>
              </p:cNvPr>
              <p:cNvSpPr>
                <a:spLocks noRot="1" noChangeAspect="1" noMove="1" noResize="1" noEditPoints="1" noAdjustHandles="1" noChangeArrowheads="1" noChangeShapeType="1" noTextEdit="1"/>
              </p:cNvSpPr>
              <p:nvPr/>
            </p:nvSpPr>
            <p:spPr>
              <a:xfrm>
                <a:off x="5062752" y="5549825"/>
                <a:ext cx="1559686" cy="338554"/>
              </a:xfrm>
              <a:prstGeom prst="rect">
                <a:avLst/>
              </a:prstGeom>
              <a:blipFill>
                <a:blip r:embed="rId7"/>
                <a:stretch>
                  <a:fillRect t="-3571" b="-25000"/>
                </a:stretch>
              </a:blipFill>
            </p:spPr>
            <p:txBody>
              <a:bodyPr/>
              <a:lstStyle/>
              <a:p>
                <a:r>
                  <a:rPr lang="en-US">
                    <a:noFill/>
                  </a:rPr>
                  <a:t> </a:t>
                </a:r>
              </a:p>
            </p:txBody>
          </p:sp>
        </mc:Fallback>
      </mc:AlternateContent>
    </p:spTree>
    <p:extLst>
      <p:ext uri="{BB962C8B-B14F-4D97-AF65-F5344CB8AC3E}">
        <p14:creationId xmlns:p14="http://schemas.microsoft.com/office/powerpoint/2010/main" val="3293649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fade">
                                      <p:cBhvr>
                                        <p:cTn id="7" dur="500"/>
                                        <p:tgtEl>
                                          <p:spTgt spid="15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9"/>
                                        </p:tgtEl>
                                        <p:attrNameLst>
                                          <p:attrName>style.visibility</p:attrName>
                                        </p:attrNameLst>
                                      </p:cBhvr>
                                      <p:to>
                                        <p:strVal val="visible"/>
                                      </p:to>
                                    </p:set>
                                    <p:animEffect transition="in" filter="fade">
                                      <p:cBhvr>
                                        <p:cTn id="12" dur="500"/>
                                        <p:tgtEl>
                                          <p:spTgt spid="159"/>
                                        </p:tgtEl>
                                      </p:cBhvr>
                                    </p:animEffect>
                                  </p:childTnLst>
                                </p:cTn>
                              </p:par>
                              <p:par>
                                <p:cTn id="13" presetID="10" presetClass="exit" presetSubtype="0" fill="hold" grpId="1" nodeType="withEffect">
                                  <p:stCondLst>
                                    <p:cond delay="0"/>
                                  </p:stCondLst>
                                  <p:childTnLst>
                                    <p:animEffect transition="out" filter="fade">
                                      <p:cBhvr>
                                        <p:cTn id="14" dur="500"/>
                                        <p:tgtEl>
                                          <p:spTgt spid="157"/>
                                        </p:tgtEl>
                                      </p:cBhvr>
                                    </p:animEffect>
                                    <p:set>
                                      <p:cBhvr>
                                        <p:cTn id="15" dur="1" fill="hold">
                                          <p:stCondLst>
                                            <p:cond delay="499"/>
                                          </p:stCondLst>
                                        </p:cTn>
                                        <p:tgtEl>
                                          <p:spTgt spid="157"/>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159"/>
                                        </p:tgtEl>
                                      </p:cBhvr>
                                    </p:animEffect>
                                    <p:set>
                                      <p:cBhvr>
                                        <p:cTn id="20" dur="1" fill="hold">
                                          <p:stCondLst>
                                            <p:cond delay="499"/>
                                          </p:stCondLst>
                                        </p:cTn>
                                        <p:tgtEl>
                                          <p:spTgt spid="159"/>
                                        </p:tgtEl>
                                        <p:attrNameLst>
                                          <p:attrName>style.visibility</p:attrName>
                                        </p:attrNameLst>
                                      </p:cBhvr>
                                      <p:to>
                                        <p:strVal val="hidden"/>
                                      </p:to>
                                    </p:set>
                                  </p:childTnLst>
                                </p:cTn>
                              </p:par>
                              <p:par>
                                <p:cTn id="21" presetID="10" presetClass="entr" presetSubtype="0" fill="hold" grpId="0" nodeType="withEffect">
                                  <p:stCondLst>
                                    <p:cond delay="0"/>
                                  </p:stCondLst>
                                  <p:childTnLst>
                                    <p:set>
                                      <p:cBhvr>
                                        <p:cTn id="22" dur="1" fill="hold">
                                          <p:stCondLst>
                                            <p:cond delay="0"/>
                                          </p:stCondLst>
                                        </p:cTn>
                                        <p:tgtEl>
                                          <p:spTgt spid="160"/>
                                        </p:tgtEl>
                                        <p:attrNameLst>
                                          <p:attrName>style.visibility</p:attrName>
                                        </p:attrNameLst>
                                      </p:cBhvr>
                                      <p:to>
                                        <p:strVal val="visible"/>
                                      </p:to>
                                    </p:set>
                                    <p:animEffect transition="in" filter="fade">
                                      <p:cBhvr>
                                        <p:cTn id="23"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0" animBg="1"/>
      <p:bldP spid="159" grpId="0" animBg="1"/>
      <p:bldP spid="159" grpId="1" animBg="1"/>
      <p:bldP spid="157" grpId="0" animBg="1"/>
      <p:bldP spid="157" grpId="1"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24AB7-AB37-0A4D-8C50-DBAC614EDDE9}"/>
              </a:ext>
            </a:extLst>
          </p:cNvPr>
          <p:cNvSpPr>
            <a:spLocks noGrp="1"/>
          </p:cNvSpPr>
          <p:nvPr>
            <p:ph type="title"/>
          </p:nvPr>
        </p:nvSpPr>
        <p:spPr/>
        <p:txBody>
          <a:bodyPr/>
          <a:lstStyle/>
          <a:p>
            <a:r>
              <a:rPr lang="en-US" sz="4400" dirty="0"/>
              <a:t>SIMDRAM Key Results</a:t>
            </a:r>
          </a:p>
        </p:txBody>
      </p:sp>
      <p:sp>
        <p:nvSpPr>
          <p:cNvPr id="3" name="Content Placeholder 2">
            <a:extLst>
              <a:ext uri="{FF2B5EF4-FFF2-40B4-BE49-F238E27FC236}">
                <a16:creationId xmlns:a16="http://schemas.microsoft.com/office/drawing/2014/main" id="{365FDE68-9981-7943-A013-F882D934F5CA}"/>
              </a:ext>
            </a:extLst>
          </p:cNvPr>
          <p:cNvSpPr>
            <a:spLocks noGrp="1"/>
          </p:cNvSpPr>
          <p:nvPr>
            <p:ph idx="1"/>
          </p:nvPr>
        </p:nvSpPr>
        <p:spPr>
          <a:xfrm>
            <a:off x="75991" y="911224"/>
            <a:ext cx="8987622" cy="5867329"/>
          </a:xfrm>
        </p:spPr>
        <p:txBody>
          <a:bodyPr/>
          <a:lstStyle/>
          <a:p>
            <a:pPr marL="0" indent="0" algn="ctr">
              <a:buNone/>
            </a:pPr>
            <a:r>
              <a:rPr lang="en-US" sz="3200" dirty="0">
                <a:latin typeface="+mj-lt"/>
              </a:rPr>
              <a:t>Large improvements over </a:t>
            </a:r>
            <a:r>
              <a:rPr lang="en-US" sz="3200" b="1" dirty="0">
                <a:solidFill>
                  <a:schemeClr val="accent3"/>
                </a:solidFill>
                <a:latin typeface="+mj-lt"/>
              </a:rPr>
              <a:t>CPU</a:t>
            </a:r>
            <a:r>
              <a:rPr lang="en-US" sz="3200" dirty="0">
                <a:latin typeface="+mj-lt"/>
              </a:rPr>
              <a:t> &amp; </a:t>
            </a:r>
            <a:r>
              <a:rPr lang="en-US" sz="3200" b="1" dirty="0">
                <a:solidFill>
                  <a:schemeClr val="accent3"/>
                </a:solidFill>
                <a:latin typeface="+mj-lt"/>
              </a:rPr>
              <a:t>high-end GPU:</a:t>
            </a:r>
            <a:r>
              <a:rPr lang="en-US" sz="3200" dirty="0">
                <a:solidFill>
                  <a:schemeClr val="accent3"/>
                </a:solidFill>
                <a:latin typeface="+mj-lt"/>
              </a:rPr>
              <a:t> </a:t>
            </a:r>
            <a:endParaRPr lang="en-US" sz="3200" b="1" dirty="0">
              <a:solidFill>
                <a:schemeClr val="accent3"/>
              </a:solidFill>
              <a:latin typeface="+mj-lt"/>
            </a:endParaRPr>
          </a:p>
          <a:p>
            <a:pPr marL="0" indent="0">
              <a:buNone/>
            </a:pPr>
            <a:endParaRPr lang="en-US" sz="800" b="1" dirty="0">
              <a:latin typeface="+mj-lt"/>
            </a:endParaRPr>
          </a:p>
          <a:p>
            <a:pPr marL="0" indent="0">
              <a:buNone/>
            </a:pPr>
            <a:endParaRPr lang="en-US" sz="800" b="1" dirty="0">
              <a:latin typeface="+mj-lt"/>
            </a:endParaRPr>
          </a:p>
          <a:p>
            <a:pPr marL="0" indent="0" algn="ctr">
              <a:buNone/>
            </a:pPr>
            <a:r>
              <a:rPr lang="en-US" sz="4000" b="1" dirty="0">
                <a:solidFill>
                  <a:schemeClr val="accent2"/>
                </a:solidFill>
                <a:latin typeface="+mj-lt"/>
              </a:rPr>
              <a:t>Throughput:  </a:t>
            </a:r>
            <a:r>
              <a:rPr lang="en-US" sz="4000" b="1" dirty="0">
                <a:solidFill>
                  <a:schemeClr val="accent5"/>
                </a:solidFill>
                <a:latin typeface="+mj-lt"/>
              </a:rPr>
              <a:t>88×</a:t>
            </a:r>
            <a:r>
              <a:rPr lang="en-US" sz="4000" dirty="0">
                <a:solidFill>
                  <a:schemeClr val="accent5"/>
                </a:solidFill>
                <a:latin typeface="+mj-lt"/>
              </a:rPr>
              <a:t> </a:t>
            </a:r>
            <a:r>
              <a:rPr lang="en-US" sz="4000" dirty="0">
                <a:latin typeface="+mj-lt"/>
              </a:rPr>
              <a:t>and </a:t>
            </a:r>
            <a:r>
              <a:rPr lang="en-US" sz="4000" b="1" dirty="0">
                <a:solidFill>
                  <a:schemeClr val="accent5"/>
                </a:solidFill>
                <a:latin typeface="+mj-lt"/>
              </a:rPr>
              <a:t>5.8×</a:t>
            </a:r>
            <a:r>
              <a:rPr lang="en-US" sz="4000" dirty="0">
                <a:solidFill>
                  <a:schemeClr val="accent5"/>
                </a:solidFill>
                <a:latin typeface="+mj-lt"/>
              </a:rPr>
              <a:t> </a:t>
            </a:r>
          </a:p>
          <a:p>
            <a:pPr marL="0" indent="0" algn="ctr">
              <a:buNone/>
            </a:pPr>
            <a:r>
              <a:rPr lang="en-US" sz="2400" dirty="0">
                <a:latin typeface="+mj-lt"/>
              </a:rPr>
              <a:t>(</a:t>
            </a:r>
            <a:r>
              <a:rPr lang="en-US" sz="2400" b="1" dirty="0">
                <a:latin typeface="+mj-lt"/>
              </a:rPr>
              <a:t>16 complex operations)</a:t>
            </a:r>
          </a:p>
          <a:p>
            <a:endParaRPr lang="en-US" sz="800" b="1" dirty="0">
              <a:latin typeface="+mj-lt"/>
            </a:endParaRPr>
          </a:p>
          <a:p>
            <a:pPr marL="0" indent="0">
              <a:buNone/>
            </a:pPr>
            <a:endParaRPr lang="en-US" sz="800" b="1" dirty="0">
              <a:latin typeface="+mj-lt"/>
            </a:endParaRPr>
          </a:p>
          <a:p>
            <a:pPr marL="0" indent="0" algn="ctr">
              <a:buNone/>
            </a:pPr>
            <a:r>
              <a:rPr lang="en-US" sz="4000" b="1" dirty="0">
                <a:solidFill>
                  <a:schemeClr val="accent2"/>
                </a:solidFill>
                <a:latin typeface="+mj-lt"/>
              </a:rPr>
              <a:t>Energy: </a:t>
            </a:r>
            <a:r>
              <a:rPr lang="en-US" sz="4000" b="1" dirty="0">
                <a:solidFill>
                  <a:schemeClr val="accent5"/>
                </a:solidFill>
                <a:latin typeface="+mj-lt"/>
              </a:rPr>
              <a:t>257×</a:t>
            </a:r>
            <a:r>
              <a:rPr lang="en-US" sz="4000" dirty="0">
                <a:solidFill>
                  <a:schemeClr val="accent5"/>
                </a:solidFill>
                <a:latin typeface="+mj-lt"/>
              </a:rPr>
              <a:t> </a:t>
            </a:r>
            <a:r>
              <a:rPr lang="en-US" sz="4000" dirty="0">
                <a:latin typeface="+mj-lt"/>
              </a:rPr>
              <a:t>and </a:t>
            </a:r>
            <a:r>
              <a:rPr lang="en-US" sz="4000" b="1" dirty="0">
                <a:solidFill>
                  <a:schemeClr val="accent5"/>
                </a:solidFill>
                <a:latin typeface="+mj-lt"/>
              </a:rPr>
              <a:t>31× </a:t>
            </a:r>
          </a:p>
          <a:p>
            <a:pPr marL="0" indent="0" algn="ctr">
              <a:buNone/>
            </a:pPr>
            <a:r>
              <a:rPr lang="en-US" sz="2400" dirty="0">
                <a:latin typeface="+mj-lt"/>
              </a:rPr>
              <a:t>(</a:t>
            </a:r>
            <a:r>
              <a:rPr lang="en-US" sz="2400" b="1" dirty="0">
                <a:latin typeface="+mj-lt"/>
              </a:rPr>
              <a:t>16 complex operations)</a:t>
            </a:r>
          </a:p>
          <a:p>
            <a:endParaRPr lang="en-US" sz="800" b="1" dirty="0">
              <a:latin typeface="+mj-lt"/>
            </a:endParaRPr>
          </a:p>
          <a:p>
            <a:pPr marL="0" indent="0">
              <a:buNone/>
            </a:pPr>
            <a:endParaRPr lang="en-US" sz="800" b="1" dirty="0">
              <a:latin typeface="+mj-lt"/>
            </a:endParaRPr>
          </a:p>
          <a:p>
            <a:pPr marL="0" indent="0" algn="ctr">
              <a:buNone/>
            </a:pPr>
            <a:r>
              <a:rPr lang="en-US" sz="3800" b="1" dirty="0">
                <a:solidFill>
                  <a:schemeClr val="accent2"/>
                </a:solidFill>
                <a:latin typeface="+mj-lt"/>
              </a:rPr>
              <a:t>Application Performance: </a:t>
            </a:r>
            <a:r>
              <a:rPr lang="en-US" sz="3800" b="1" dirty="0">
                <a:solidFill>
                  <a:schemeClr val="accent5"/>
                </a:solidFill>
                <a:latin typeface="+mj-lt"/>
              </a:rPr>
              <a:t>21× </a:t>
            </a:r>
            <a:r>
              <a:rPr lang="en-US" sz="3800" dirty="0">
                <a:latin typeface="+mj-lt"/>
              </a:rPr>
              <a:t>and </a:t>
            </a:r>
            <a:r>
              <a:rPr lang="en-US" sz="3800" b="1" dirty="0">
                <a:solidFill>
                  <a:schemeClr val="accent5"/>
                </a:solidFill>
                <a:latin typeface="+mj-lt"/>
              </a:rPr>
              <a:t>2.1×</a:t>
            </a:r>
          </a:p>
          <a:p>
            <a:pPr marL="0" indent="0" algn="ctr">
              <a:buNone/>
            </a:pPr>
            <a:r>
              <a:rPr lang="en-US" sz="2400" dirty="0">
                <a:latin typeface="+mj-lt"/>
              </a:rPr>
              <a:t>(</a:t>
            </a:r>
            <a:r>
              <a:rPr lang="en-US" sz="2400" b="1" dirty="0">
                <a:latin typeface="+mj-lt"/>
              </a:rPr>
              <a:t>seven common real-world applications)</a:t>
            </a:r>
          </a:p>
          <a:p>
            <a:endParaRPr lang="en-US" sz="3200" dirty="0">
              <a:solidFill>
                <a:schemeClr val="accent1">
                  <a:lumMod val="75000"/>
                </a:schemeClr>
              </a:solidFill>
              <a:latin typeface="+mj-lt"/>
            </a:endParaRPr>
          </a:p>
          <a:p>
            <a:endParaRPr lang="en-US" dirty="0">
              <a:latin typeface="+mj-lt"/>
            </a:endParaRPr>
          </a:p>
          <a:p>
            <a:endParaRPr lang="en-US" dirty="0">
              <a:latin typeface="+mj-lt"/>
            </a:endParaRPr>
          </a:p>
          <a:p>
            <a:endParaRPr lang="en-US" dirty="0">
              <a:latin typeface="+mj-lt"/>
            </a:endParaRPr>
          </a:p>
        </p:txBody>
      </p:sp>
    </p:spTree>
    <p:extLst>
      <p:ext uri="{BB962C8B-B14F-4D97-AF65-F5344CB8AC3E}">
        <p14:creationId xmlns:p14="http://schemas.microsoft.com/office/powerpoint/2010/main" val="19549060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More on SIMDRAM</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927518"/>
            <a:ext cx="8610600" cy="4876800"/>
          </a:xfrm>
        </p:spPr>
        <p:txBody>
          <a:bodyPr/>
          <a:lstStyle/>
          <a:p>
            <a:r>
              <a:rPr lang="en-US" sz="1800" dirty="0" err="1">
                <a:latin typeface="+mj-lt"/>
              </a:rPr>
              <a:t>Nastaran</a:t>
            </a:r>
            <a:r>
              <a:rPr lang="en-US" sz="1800" dirty="0">
                <a:latin typeface="+mj-lt"/>
              </a:rPr>
              <a:t> </a:t>
            </a:r>
            <a:r>
              <a:rPr lang="en-US" sz="1800" dirty="0" err="1">
                <a:latin typeface="+mj-lt"/>
              </a:rPr>
              <a:t>Hajinazar</a:t>
            </a:r>
            <a:r>
              <a:rPr lang="en-US" sz="1800" dirty="0">
                <a:latin typeface="+mj-lt"/>
              </a:rPr>
              <a:t>, Geraldo F. Oliveira, Sven Gregorio, Joao Dinis Ferreira, </a:t>
            </a:r>
            <a:br>
              <a:rPr lang="en-US" sz="1800" dirty="0">
                <a:latin typeface="+mj-lt"/>
              </a:rPr>
            </a:br>
            <a:r>
              <a:rPr lang="en-US" sz="1800" dirty="0">
                <a:latin typeface="+mj-lt"/>
              </a:rPr>
              <a:t>Nika Mansouri </a:t>
            </a:r>
            <a:r>
              <a:rPr lang="en-US" sz="1800" dirty="0" err="1">
                <a:latin typeface="+mj-lt"/>
              </a:rPr>
              <a:t>Ghiasi</a:t>
            </a:r>
            <a:r>
              <a:rPr lang="en-US" sz="1800" dirty="0">
                <a:latin typeface="+mj-lt"/>
              </a:rPr>
              <a:t>, Minesh Patel, Mohammed </a:t>
            </a:r>
            <a:r>
              <a:rPr lang="en-US" sz="1800" dirty="0" err="1">
                <a:latin typeface="+mj-lt"/>
              </a:rPr>
              <a:t>Alser</a:t>
            </a:r>
            <a:r>
              <a:rPr lang="en-US" sz="1800" dirty="0">
                <a:latin typeface="+mj-lt"/>
              </a:rPr>
              <a:t>, </a:t>
            </a:r>
            <a:br>
              <a:rPr lang="en-US" sz="1800" dirty="0">
                <a:latin typeface="+mj-lt"/>
              </a:rPr>
            </a:br>
            <a:r>
              <a:rPr lang="en-US" sz="1800" dirty="0">
                <a:latin typeface="+mj-lt"/>
              </a:rPr>
              <a:t>Saugata Ghose, Juan Gomez-Luna, and Onur Mutlu,</a:t>
            </a:r>
            <a:br>
              <a:rPr lang="en-US" sz="1800" dirty="0">
                <a:latin typeface="+mj-lt"/>
              </a:rPr>
            </a:br>
            <a:r>
              <a:rPr lang="en-US" sz="1800" b="1" dirty="0">
                <a:solidFill>
                  <a:srgbClr val="0432FF"/>
                </a:solidFill>
                <a:latin typeface="+mj-lt"/>
                <a:hlinkClick r:id="rId2">
                  <a:extLst>
                    <a:ext uri="{A12FA001-AC4F-418D-AE19-62706E023703}">
                      <ahyp:hlinkClr xmlns:ahyp="http://schemas.microsoft.com/office/drawing/2018/hyperlinkcolor" val="tx"/>
                    </a:ext>
                  </a:extLst>
                </a:hlinkClick>
              </a:rPr>
              <a:t>"SIMDRAM: An End-to-End Framework for Bit-Serial SIMD Computing in DRAM"</a:t>
            </a:r>
            <a:br>
              <a:rPr lang="en-US" sz="1800" dirty="0">
                <a:solidFill>
                  <a:srgbClr val="0432FF"/>
                </a:solidFill>
                <a:latin typeface="+mj-lt"/>
              </a:rPr>
            </a:br>
            <a:r>
              <a:rPr lang="en-US" sz="1800" i="1" dirty="0">
                <a:latin typeface="+mj-lt"/>
              </a:rPr>
              <a:t>Proceedings of the </a:t>
            </a:r>
            <a:r>
              <a:rPr lang="en-US" sz="1800" i="1" dirty="0">
                <a:latin typeface="+mj-lt"/>
                <a:hlinkClick r:id="rId3"/>
              </a:rPr>
              <a:t>26th International Conference on Architectural Support for Programming Languages and Operating Systems</a:t>
            </a:r>
            <a:r>
              <a:rPr lang="en-US" sz="1800" i="1" dirty="0">
                <a:latin typeface="+mj-lt"/>
              </a:rPr>
              <a:t> (</a:t>
            </a:r>
            <a:r>
              <a:rPr lang="en-US" sz="1800" b="1" i="1" dirty="0">
                <a:latin typeface="+mj-lt"/>
              </a:rPr>
              <a:t>ASPLOS</a:t>
            </a:r>
            <a:r>
              <a:rPr lang="en-US" sz="1800" i="1" dirty="0">
                <a:latin typeface="+mj-lt"/>
              </a:rPr>
              <a:t>)</a:t>
            </a:r>
            <a:r>
              <a:rPr lang="en-US" sz="1800" dirty="0">
                <a:latin typeface="+mj-lt"/>
              </a:rPr>
              <a:t>, Virtual, March-April 2021.</a:t>
            </a:r>
            <a:br>
              <a:rPr lang="en-US" sz="1800" dirty="0">
                <a:latin typeface="+mj-lt"/>
              </a:rPr>
            </a:br>
            <a:r>
              <a:rPr lang="en-US" sz="1800" dirty="0">
                <a:latin typeface="+mj-lt"/>
              </a:rPr>
              <a:t>[</a:t>
            </a:r>
            <a:r>
              <a:rPr lang="en-US" sz="1800" dirty="0">
                <a:latin typeface="+mj-lt"/>
                <a:hlinkClick r:id="rId4"/>
              </a:rPr>
              <a:t>2-page Extended Abstract</a:t>
            </a:r>
            <a:r>
              <a:rPr lang="en-US" sz="1800" dirty="0">
                <a:latin typeface="+mj-lt"/>
              </a:rPr>
              <a:t>]</a:t>
            </a:r>
            <a:br>
              <a:rPr lang="en-US" sz="1800" dirty="0">
                <a:latin typeface="+mj-lt"/>
              </a:rPr>
            </a:br>
            <a:r>
              <a:rPr lang="en-US" sz="1800" dirty="0">
                <a:latin typeface="+mj-lt"/>
              </a:rPr>
              <a:t>[</a:t>
            </a:r>
            <a:r>
              <a:rPr lang="en-US" sz="1800" dirty="0">
                <a:latin typeface="+mj-lt"/>
                <a:hlinkClick r:id="rId5"/>
              </a:rPr>
              <a:t>Short Talk Slides (pptx)</a:t>
            </a:r>
            <a:r>
              <a:rPr lang="en-US" sz="1800" dirty="0">
                <a:latin typeface="+mj-lt"/>
              </a:rPr>
              <a:t> </a:t>
            </a:r>
            <a:r>
              <a:rPr lang="en-US" sz="1800" dirty="0">
                <a:latin typeface="+mj-lt"/>
                <a:hlinkClick r:id="rId6"/>
              </a:rPr>
              <a:t>(pdf)</a:t>
            </a:r>
            <a:r>
              <a:rPr lang="en-US" sz="1800" dirty="0">
                <a:latin typeface="+mj-lt"/>
              </a:rPr>
              <a:t>]</a:t>
            </a:r>
            <a:br>
              <a:rPr lang="en-US" sz="1800" dirty="0">
                <a:latin typeface="+mj-lt"/>
              </a:rPr>
            </a:br>
            <a:r>
              <a:rPr lang="en-US" sz="1800" dirty="0">
                <a:latin typeface="+mj-lt"/>
              </a:rPr>
              <a:t>[</a:t>
            </a:r>
            <a:r>
              <a:rPr lang="en-US" sz="1800" dirty="0">
                <a:latin typeface="+mj-lt"/>
                <a:hlinkClick r:id="rId7"/>
              </a:rPr>
              <a:t>Talk Slides (pptx)</a:t>
            </a:r>
            <a:r>
              <a:rPr lang="en-US" sz="1800" dirty="0">
                <a:latin typeface="+mj-lt"/>
              </a:rPr>
              <a:t> </a:t>
            </a:r>
            <a:r>
              <a:rPr lang="en-US" sz="1800" dirty="0">
                <a:latin typeface="+mj-lt"/>
                <a:hlinkClick r:id="rId8"/>
              </a:rPr>
              <a:t>(pdf)</a:t>
            </a:r>
            <a:r>
              <a:rPr lang="en-US" sz="1800" dirty="0">
                <a:latin typeface="+mj-lt"/>
              </a:rPr>
              <a:t>]</a:t>
            </a:r>
            <a:br>
              <a:rPr lang="en-US" sz="1800" dirty="0">
                <a:latin typeface="+mj-lt"/>
              </a:rPr>
            </a:br>
            <a:r>
              <a:rPr lang="en-US" sz="1800" dirty="0">
                <a:latin typeface="+mj-lt"/>
              </a:rPr>
              <a:t>[</a:t>
            </a:r>
            <a:r>
              <a:rPr lang="en-US" sz="1800" dirty="0">
                <a:latin typeface="+mj-lt"/>
                <a:hlinkClick r:id="rId9"/>
              </a:rPr>
              <a:t>Short Talk Video</a:t>
            </a:r>
            <a:r>
              <a:rPr lang="en-US" sz="1800" dirty="0">
                <a:latin typeface="+mj-lt"/>
              </a:rPr>
              <a:t> (5 mins)]</a:t>
            </a:r>
            <a:br>
              <a:rPr lang="en-US" sz="1800" dirty="0">
                <a:latin typeface="+mj-lt"/>
              </a:rPr>
            </a:br>
            <a:r>
              <a:rPr lang="en-US" sz="1800" dirty="0">
                <a:latin typeface="+mj-lt"/>
              </a:rPr>
              <a:t>[</a:t>
            </a:r>
            <a:r>
              <a:rPr lang="en-US" sz="1800" dirty="0">
                <a:latin typeface="+mj-lt"/>
                <a:hlinkClick r:id="rId10"/>
              </a:rPr>
              <a:t>Full Talk Video</a:t>
            </a:r>
            <a:r>
              <a:rPr lang="en-US" sz="1800" dirty="0">
                <a:latin typeface="+mj-lt"/>
              </a:rPr>
              <a:t> (27 mins)]</a:t>
            </a:r>
          </a:p>
          <a:p>
            <a:pPr marL="0" indent="0">
              <a:buNone/>
            </a:pPr>
            <a:br>
              <a:rPr lang="en-US" sz="2000" dirty="0">
                <a:latin typeface="+mj-lt"/>
              </a:rPr>
            </a:br>
            <a:endParaRPr lang="en-US" sz="2000" dirty="0">
              <a:latin typeface="+mj-lt"/>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35640762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E5F2A-225D-5D50-FD7C-2D329BB13089}"/>
              </a:ext>
            </a:extLst>
          </p:cNvPr>
          <p:cNvSpPr>
            <a:spLocks noGrp="1"/>
          </p:cNvSpPr>
          <p:nvPr>
            <p:ph type="title"/>
          </p:nvPr>
        </p:nvSpPr>
        <p:spPr/>
        <p:txBody>
          <a:bodyPr/>
          <a:lstStyle/>
          <a:p>
            <a:r>
              <a:rPr lang="en-US" sz="3300" dirty="0"/>
              <a:t>MIMDRAM: More Flexible Processing using DRAM</a:t>
            </a:r>
          </a:p>
        </p:txBody>
      </p:sp>
      <p:sp>
        <p:nvSpPr>
          <p:cNvPr id="3" name="Content Placeholder 2">
            <a:extLst>
              <a:ext uri="{FF2B5EF4-FFF2-40B4-BE49-F238E27FC236}">
                <a16:creationId xmlns:a16="http://schemas.microsoft.com/office/drawing/2014/main" id="{7C9CF310-5946-6458-BB56-CB497A6BFEA4}"/>
              </a:ext>
            </a:extLst>
          </p:cNvPr>
          <p:cNvSpPr>
            <a:spLocks noGrp="1"/>
          </p:cNvSpPr>
          <p:nvPr>
            <p:ph idx="1"/>
          </p:nvPr>
        </p:nvSpPr>
        <p:spPr/>
        <p:txBody>
          <a:bodyPr/>
          <a:lstStyle/>
          <a:p>
            <a:r>
              <a:rPr lang="en-US" b="1" dirty="0">
                <a:solidFill>
                  <a:srgbClr val="0000FF"/>
                </a:solidFill>
              </a:rPr>
              <a:t>Appears at HPCA 2024</a:t>
            </a:r>
          </a:p>
        </p:txBody>
      </p:sp>
      <p:pic>
        <p:nvPicPr>
          <p:cNvPr id="5" name="Picture 4">
            <a:extLst>
              <a:ext uri="{FF2B5EF4-FFF2-40B4-BE49-F238E27FC236}">
                <a16:creationId xmlns:a16="http://schemas.microsoft.com/office/drawing/2014/main" id="{B733B65C-244E-E2A1-FA8F-B41FB086F758}"/>
              </a:ext>
            </a:extLst>
          </p:cNvPr>
          <p:cNvPicPr>
            <a:picLocks noChangeAspect="1"/>
          </p:cNvPicPr>
          <p:nvPr/>
        </p:nvPicPr>
        <p:blipFill>
          <a:blip r:embed="rId2"/>
          <a:stretch>
            <a:fillRect/>
          </a:stretch>
        </p:blipFill>
        <p:spPr>
          <a:xfrm>
            <a:off x="139189" y="1217614"/>
            <a:ext cx="8979457" cy="2412064"/>
          </a:xfrm>
          <a:prstGeom prst="rect">
            <a:avLst/>
          </a:prstGeom>
        </p:spPr>
      </p:pic>
      <p:pic>
        <p:nvPicPr>
          <p:cNvPr id="6" name="Picture 5">
            <a:extLst>
              <a:ext uri="{FF2B5EF4-FFF2-40B4-BE49-F238E27FC236}">
                <a16:creationId xmlns:a16="http://schemas.microsoft.com/office/drawing/2014/main" id="{039817D3-976F-5B55-5BC1-EACE707F934E}"/>
              </a:ext>
            </a:extLst>
          </p:cNvPr>
          <p:cNvPicPr>
            <a:picLocks noChangeAspect="1"/>
          </p:cNvPicPr>
          <p:nvPr/>
        </p:nvPicPr>
        <p:blipFill>
          <a:blip r:embed="rId3"/>
          <a:stretch>
            <a:fillRect/>
          </a:stretch>
        </p:blipFill>
        <p:spPr>
          <a:xfrm>
            <a:off x="1936750" y="3715944"/>
            <a:ext cx="5270500" cy="2667000"/>
          </a:xfrm>
          <a:prstGeom prst="rect">
            <a:avLst/>
          </a:prstGeom>
        </p:spPr>
      </p:pic>
      <p:sp>
        <p:nvSpPr>
          <p:cNvPr id="7" name="TextBox 6">
            <a:extLst>
              <a:ext uri="{FF2B5EF4-FFF2-40B4-BE49-F238E27FC236}">
                <a16:creationId xmlns:a16="http://schemas.microsoft.com/office/drawing/2014/main" id="{3C7BF614-7857-63C5-C3E1-C9C2993CE347}"/>
              </a:ext>
            </a:extLst>
          </p:cNvPr>
          <p:cNvSpPr txBox="1"/>
          <p:nvPr/>
        </p:nvSpPr>
        <p:spPr>
          <a:xfrm>
            <a:off x="2134657" y="6472238"/>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https://arxiv.org/pdf/2402.19080.pdf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7204359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4F31FC0-05FE-F10D-0AF4-FE7203665D14}"/>
              </a:ext>
            </a:extLst>
          </p:cNvPr>
          <p:cNvSpPr>
            <a:spLocks noGrp="1"/>
          </p:cNvSpPr>
          <p:nvPr>
            <p:ph type="title"/>
          </p:nvPr>
        </p:nvSpPr>
        <p:spPr/>
        <p:txBody>
          <a:bodyPr>
            <a:noAutofit/>
          </a:bodyPr>
          <a:lstStyle/>
          <a:p>
            <a:r>
              <a:rPr lang="en-US" sz="4000" dirty="0"/>
              <a:t>MIMDRAM: Key Idea (I)</a:t>
            </a:r>
          </a:p>
        </p:txBody>
      </p:sp>
      <p:sp>
        <p:nvSpPr>
          <p:cNvPr id="6" name="Rounded Rectangle 5">
            <a:extLst>
              <a:ext uri="{FF2B5EF4-FFF2-40B4-BE49-F238E27FC236}">
                <a16:creationId xmlns:a16="http://schemas.microsoft.com/office/drawing/2014/main" id="{B4C51049-9585-2E46-A946-E7EC62EBA1E1}"/>
              </a:ext>
            </a:extLst>
          </p:cNvPr>
          <p:cNvSpPr/>
          <p:nvPr/>
        </p:nvSpPr>
        <p:spPr>
          <a:xfrm>
            <a:off x="-36512" y="1280109"/>
            <a:ext cx="9144000" cy="780739"/>
          </a:xfrm>
          <a:prstGeom prst="roundRect">
            <a:avLst>
              <a:gd name="adj" fmla="val 9020"/>
            </a:avLst>
          </a:prstGeom>
          <a:noFill/>
          <a:ln w="381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0" cap="none" spc="0" normalizeH="0" baseline="0" noProof="0" dirty="0">
                <a:ln>
                  <a:noFill/>
                </a:ln>
                <a:solidFill>
                  <a:srgbClr val="000000"/>
                </a:solidFill>
                <a:effectLst/>
                <a:uLnTx/>
                <a:uFillTx/>
                <a:latin typeface="Avenir Next" panose="020B0503020202020204" pitchFamily="34" charset="0"/>
                <a:ea typeface="+mn-ea"/>
                <a:cs typeface="+mn-cs"/>
              </a:rPr>
              <a:t>Enable narrower-width operations than a DRAM row</a:t>
            </a:r>
            <a:endParaRPr kumimoji="0" lang="en-US" sz="2600" b="1" i="0" u="sng" strike="noStrike" kern="0" cap="none" spc="0" normalizeH="0" baseline="0" noProof="0" dirty="0">
              <a:ln>
                <a:noFill/>
              </a:ln>
              <a:solidFill>
                <a:srgbClr val="000000"/>
              </a:solidFill>
              <a:effectLst/>
              <a:uLnTx/>
              <a:uFillTx/>
              <a:latin typeface="Avenir Next" panose="020B0503020202020204" pitchFamily="34" charset="0"/>
              <a:ea typeface="+mn-ea"/>
              <a:cs typeface="+mn-cs"/>
            </a:endParaRPr>
          </a:p>
        </p:txBody>
      </p:sp>
      <p:grpSp>
        <p:nvGrpSpPr>
          <p:cNvPr id="8" name="Group 7">
            <a:extLst>
              <a:ext uri="{FF2B5EF4-FFF2-40B4-BE49-F238E27FC236}">
                <a16:creationId xmlns:a16="http://schemas.microsoft.com/office/drawing/2014/main" id="{1D7B71D5-710A-6F8A-EC9D-612EC4135D5F}"/>
              </a:ext>
            </a:extLst>
          </p:cNvPr>
          <p:cNvGrpSpPr/>
          <p:nvPr/>
        </p:nvGrpSpPr>
        <p:grpSpPr>
          <a:xfrm>
            <a:off x="1629241" y="2751056"/>
            <a:ext cx="1414038" cy="1414038"/>
            <a:chOff x="4876800" y="1600199"/>
            <a:chExt cx="2819401" cy="2819401"/>
          </a:xfrm>
        </p:grpSpPr>
        <p:grpSp>
          <p:nvGrpSpPr>
            <p:cNvPr id="9" name="Group 8">
              <a:extLst>
                <a:ext uri="{FF2B5EF4-FFF2-40B4-BE49-F238E27FC236}">
                  <a16:creationId xmlns:a16="http://schemas.microsoft.com/office/drawing/2014/main" id="{145ADD40-8DAC-4AB7-793E-4189F586BDCC}"/>
                </a:ext>
              </a:extLst>
            </p:cNvPr>
            <p:cNvGrpSpPr/>
            <p:nvPr/>
          </p:nvGrpSpPr>
          <p:grpSpPr>
            <a:xfrm>
              <a:off x="5486400" y="3962400"/>
              <a:ext cx="2209800" cy="457200"/>
              <a:chOff x="5486400" y="3962400"/>
              <a:chExt cx="2209800" cy="457200"/>
            </a:xfrm>
          </p:grpSpPr>
          <p:sp>
            <p:nvSpPr>
              <p:cNvPr id="54" name="DRAM">
                <a:extLst>
                  <a:ext uri="{FF2B5EF4-FFF2-40B4-BE49-F238E27FC236}">
                    <a16:creationId xmlns:a16="http://schemas.microsoft.com/office/drawing/2014/main" id="{08113822-EBA6-BEEA-B6CF-1BB51723AD54}"/>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5" name="DRAM">
                <a:extLst>
                  <a:ext uri="{FF2B5EF4-FFF2-40B4-BE49-F238E27FC236}">
                    <a16:creationId xmlns:a16="http://schemas.microsoft.com/office/drawing/2014/main" id="{68D9188F-8773-604F-6441-0EC444051EB5}"/>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6" name="DRAM">
                <a:extLst>
                  <a:ext uri="{FF2B5EF4-FFF2-40B4-BE49-F238E27FC236}">
                    <a16:creationId xmlns:a16="http://schemas.microsoft.com/office/drawing/2014/main" id="{6C78EF99-BDA4-000F-B88D-38CEDCE77A07}"/>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7" name="DRAM">
                <a:extLst>
                  <a:ext uri="{FF2B5EF4-FFF2-40B4-BE49-F238E27FC236}">
                    <a16:creationId xmlns:a16="http://schemas.microsoft.com/office/drawing/2014/main" id="{E3516A6C-5911-CA9C-8438-40239A9300BB}"/>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8" name="DRAM">
                <a:extLst>
                  <a:ext uri="{FF2B5EF4-FFF2-40B4-BE49-F238E27FC236}">
                    <a16:creationId xmlns:a16="http://schemas.microsoft.com/office/drawing/2014/main" id="{2C2DA7A3-1EB8-D977-F203-00FC7BC1A975}"/>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0" name="Group 9">
              <a:extLst>
                <a:ext uri="{FF2B5EF4-FFF2-40B4-BE49-F238E27FC236}">
                  <a16:creationId xmlns:a16="http://schemas.microsoft.com/office/drawing/2014/main" id="{94DD0A41-3448-75B2-A331-5F1DCD56A2EC}"/>
                </a:ext>
              </a:extLst>
            </p:cNvPr>
            <p:cNvGrpSpPr/>
            <p:nvPr/>
          </p:nvGrpSpPr>
          <p:grpSpPr>
            <a:xfrm>
              <a:off x="4876800" y="1600200"/>
              <a:ext cx="457200" cy="2209800"/>
              <a:chOff x="4876800" y="1600200"/>
              <a:chExt cx="457200" cy="2209800"/>
            </a:xfrm>
          </p:grpSpPr>
          <p:sp>
            <p:nvSpPr>
              <p:cNvPr id="49" name="DRAM">
                <a:extLst>
                  <a:ext uri="{FF2B5EF4-FFF2-40B4-BE49-F238E27FC236}">
                    <a16:creationId xmlns:a16="http://schemas.microsoft.com/office/drawing/2014/main" id="{5ADA0A14-531E-5BD8-8FD4-F6317FEB7F36}"/>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0" name="DRAM">
                <a:extLst>
                  <a:ext uri="{FF2B5EF4-FFF2-40B4-BE49-F238E27FC236}">
                    <a16:creationId xmlns:a16="http://schemas.microsoft.com/office/drawing/2014/main" id="{539CBE42-BEAD-57E8-EE95-0650BB7A87AD}"/>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1" name="DRAM">
                <a:extLst>
                  <a:ext uri="{FF2B5EF4-FFF2-40B4-BE49-F238E27FC236}">
                    <a16:creationId xmlns:a16="http://schemas.microsoft.com/office/drawing/2014/main" id="{8EDF89D6-E315-3E8E-81C4-3039A5DF39BA}"/>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2" name="DRAM">
                <a:extLst>
                  <a:ext uri="{FF2B5EF4-FFF2-40B4-BE49-F238E27FC236}">
                    <a16:creationId xmlns:a16="http://schemas.microsoft.com/office/drawing/2014/main" id="{C334229F-128E-DBA9-F5A7-0C1B8468429F}"/>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3" name="DRAM">
                <a:extLst>
                  <a:ext uri="{FF2B5EF4-FFF2-40B4-BE49-F238E27FC236}">
                    <a16:creationId xmlns:a16="http://schemas.microsoft.com/office/drawing/2014/main" id="{4CF44E52-958E-C9D5-98C9-B54F3DBCA04F}"/>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 name="Group 10">
              <a:extLst>
                <a:ext uri="{FF2B5EF4-FFF2-40B4-BE49-F238E27FC236}">
                  <a16:creationId xmlns:a16="http://schemas.microsoft.com/office/drawing/2014/main" id="{CD2FFD17-6BDD-A936-46CC-F92D905CE9B7}"/>
                </a:ext>
              </a:extLst>
            </p:cNvPr>
            <p:cNvGrpSpPr/>
            <p:nvPr/>
          </p:nvGrpSpPr>
          <p:grpSpPr>
            <a:xfrm>
              <a:off x="5676900" y="1600199"/>
              <a:ext cx="1828800" cy="2362201"/>
              <a:chOff x="5676900" y="1170708"/>
              <a:chExt cx="1828800" cy="2791692"/>
            </a:xfrm>
          </p:grpSpPr>
          <p:cxnSp>
            <p:nvCxnSpPr>
              <p:cNvPr id="44" name="Straight Connector 43">
                <a:extLst>
                  <a:ext uri="{FF2B5EF4-FFF2-40B4-BE49-F238E27FC236}">
                    <a16:creationId xmlns:a16="http://schemas.microsoft.com/office/drawing/2014/main" id="{47982167-B393-BEBF-D0E6-60AE4452DB55}"/>
                  </a:ext>
                </a:extLst>
              </p:cNvPr>
              <p:cNvCxnSpPr>
                <a:cxnSpLocks/>
                <a:stCxn id="14" idx="0"/>
                <a:endCxn id="54"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BCAE485E-07E5-1852-1FA5-8B77F4343A36}"/>
                  </a:ext>
                </a:extLst>
              </p:cNvPr>
              <p:cNvCxnSpPr>
                <a:cxnSpLocks/>
                <a:stCxn id="16" idx="0"/>
                <a:endCxn id="56"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F51F5A0-9936-DAC3-1A8B-823F41DF483A}"/>
                  </a:ext>
                </a:extLst>
              </p:cNvPr>
              <p:cNvCxnSpPr>
                <a:cxnSpLocks/>
                <a:stCxn id="17" idx="0"/>
                <a:endCxn id="57"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278CBE3-F678-3C09-8430-9732ADA562C8}"/>
                  </a:ext>
                </a:extLst>
              </p:cNvPr>
              <p:cNvCxnSpPr>
                <a:cxnSpLocks/>
                <a:stCxn id="18" idx="0"/>
                <a:endCxn id="58"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3BC4BBBD-04C0-0406-C150-CEAD9F531385}"/>
                  </a:ext>
                </a:extLst>
              </p:cNvPr>
              <p:cNvCxnSpPr>
                <a:cxnSpLocks/>
                <a:stCxn id="15" idx="0"/>
                <a:endCxn id="55"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71782411-45D5-E378-555E-C520B6D4601A}"/>
                </a:ext>
              </a:extLst>
            </p:cNvPr>
            <p:cNvGrpSpPr/>
            <p:nvPr/>
          </p:nvGrpSpPr>
          <p:grpSpPr>
            <a:xfrm>
              <a:off x="5334000" y="1790700"/>
              <a:ext cx="2362201" cy="1828800"/>
              <a:chOff x="5333998" y="1790700"/>
              <a:chExt cx="2791691" cy="1828800"/>
            </a:xfrm>
          </p:grpSpPr>
          <p:cxnSp>
            <p:nvCxnSpPr>
              <p:cNvPr id="39" name="Straight Connector 38">
                <a:extLst>
                  <a:ext uri="{FF2B5EF4-FFF2-40B4-BE49-F238E27FC236}">
                    <a16:creationId xmlns:a16="http://schemas.microsoft.com/office/drawing/2014/main" id="{0973E1E4-F7EB-DF78-3A95-D481E2615AA9}"/>
                  </a:ext>
                </a:extLst>
              </p:cNvPr>
              <p:cNvCxnSpPr>
                <a:cxnSpLocks/>
                <a:stCxn id="18" idx="6"/>
                <a:endCxn id="49"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46D3709A-6EC3-9DEC-74CE-BB8D1A9AF911}"/>
                  </a:ext>
                </a:extLst>
              </p:cNvPr>
              <p:cNvCxnSpPr>
                <a:cxnSpLocks/>
                <a:stCxn id="23" idx="6"/>
                <a:endCxn id="50"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F96F3CD-FF35-33CD-C579-63D1293EA05B}"/>
                  </a:ext>
                </a:extLst>
              </p:cNvPr>
              <p:cNvCxnSpPr>
                <a:cxnSpLocks/>
                <a:stCxn id="28" idx="6"/>
                <a:endCxn id="51"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8A65AB5-1AAE-F2B4-44B1-07375B5861A7}"/>
                  </a:ext>
                </a:extLst>
              </p:cNvPr>
              <p:cNvCxnSpPr>
                <a:cxnSpLocks/>
                <a:stCxn id="33" idx="6"/>
                <a:endCxn id="52"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A185ED2-1506-90C3-8575-3E012A8B6A67}"/>
                  </a:ext>
                </a:extLst>
              </p:cNvPr>
              <p:cNvCxnSpPr>
                <a:cxnSpLocks/>
                <a:stCxn id="38" idx="6"/>
                <a:endCxn id="53"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25C37A37-CAC8-FCB0-14D4-C955F03DABD6}"/>
                </a:ext>
              </a:extLst>
            </p:cNvPr>
            <p:cNvGrpSpPr/>
            <p:nvPr/>
          </p:nvGrpSpPr>
          <p:grpSpPr>
            <a:xfrm>
              <a:off x="5486400" y="1600200"/>
              <a:ext cx="2209800" cy="2209800"/>
              <a:chOff x="5486400" y="1600200"/>
              <a:chExt cx="2209800" cy="2209800"/>
            </a:xfrm>
          </p:grpSpPr>
          <p:sp>
            <p:nvSpPr>
              <p:cNvPr id="14" name="Oval 13">
                <a:extLst>
                  <a:ext uri="{FF2B5EF4-FFF2-40B4-BE49-F238E27FC236}">
                    <a16:creationId xmlns:a16="http://schemas.microsoft.com/office/drawing/2014/main" id="{B73AAB57-DD3D-42A4-FE36-9B219618DE9B}"/>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 name="Oval 14">
                <a:extLst>
                  <a:ext uri="{FF2B5EF4-FFF2-40B4-BE49-F238E27FC236}">
                    <a16:creationId xmlns:a16="http://schemas.microsoft.com/office/drawing/2014/main" id="{036E9649-3335-5F8F-DFF0-5AFE26CD6FF6}"/>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 name="Oval 15">
                <a:extLst>
                  <a:ext uri="{FF2B5EF4-FFF2-40B4-BE49-F238E27FC236}">
                    <a16:creationId xmlns:a16="http://schemas.microsoft.com/office/drawing/2014/main" id="{3EDFF40E-4CDA-C1C4-26E4-3A4743C945D9}"/>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 name="Oval 16">
                <a:extLst>
                  <a:ext uri="{FF2B5EF4-FFF2-40B4-BE49-F238E27FC236}">
                    <a16:creationId xmlns:a16="http://schemas.microsoft.com/office/drawing/2014/main" id="{FC9B8174-13B5-9FC9-CC64-F927B63B7F63}"/>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 name="Oval 17">
                <a:extLst>
                  <a:ext uri="{FF2B5EF4-FFF2-40B4-BE49-F238E27FC236}">
                    <a16:creationId xmlns:a16="http://schemas.microsoft.com/office/drawing/2014/main" id="{1C185B49-15D7-6C43-2FA2-1FBFBAB28ACC}"/>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 name="Oval 18">
                <a:extLst>
                  <a:ext uri="{FF2B5EF4-FFF2-40B4-BE49-F238E27FC236}">
                    <a16:creationId xmlns:a16="http://schemas.microsoft.com/office/drawing/2014/main" id="{9C9D2251-A141-4961-93C9-15C78D5167A9}"/>
                  </a:ext>
                </a:extLst>
              </p:cNvPr>
              <p:cNvSpPr/>
              <p:nvPr/>
            </p:nvSpPr>
            <p:spPr>
              <a:xfrm>
                <a:off x="54864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 name="Oval 19">
                <a:extLst>
                  <a:ext uri="{FF2B5EF4-FFF2-40B4-BE49-F238E27FC236}">
                    <a16:creationId xmlns:a16="http://schemas.microsoft.com/office/drawing/2014/main" id="{36404C5A-4466-D925-5219-3044FAFBAF41}"/>
                  </a:ext>
                </a:extLst>
              </p:cNvPr>
              <p:cNvSpPr/>
              <p:nvPr/>
            </p:nvSpPr>
            <p:spPr>
              <a:xfrm>
                <a:off x="59436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 name="Oval 20">
                <a:extLst>
                  <a:ext uri="{FF2B5EF4-FFF2-40B4-BE49-F238E27FC236}">
                    <a16:creationId xmlns:a16="http://schemas.microsoft.com/office/drawing/2014/main" id="{A96CDC81-E151-0540-4A56-33ACEAE7DB4D}"/>
                  </a:ext>
                </a:extLst>
              </p:cNvPr>
              <p:cNvSpPr/>
              <p:nvPr/>
            </p:nvSpPr>
            <p:spPr>
              <a:xfrm>
                <a:off x="64008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2" name="Oval 21">
                <a:extLst>
                  <a:ext uri="{FF2B5EF4-FFF2-40B4-BE49-F238E27FC236}">
                    <a16:creationId xmlns:a16="http://schemas.microsoft.com/office/drawing/2014/main" id="{004F0346-A72C-797B-7F6D-767E332D697F}"/>
                  </a:ext>
                </a:extLst>
              </p:cNvPr>
              <p:cNvSpPr/>
              <p:nvPr/>
            </p:nvSpPr>
            <p:spPr>
              <a:xfrm>
                <a:off x="68580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3" name="Oval 22">
                <a:extLst>
                  <a:ext uri="{FF2B5EF4-FFF2-40B4-BE49-F238E27FC236}">
                    <a16:creationId xmlns:a16="http://schemas.microsoft.com/office/drawing/2014/main" id="{252FDEC4-9A89-24F2-E113-3FFC7015E6AB}"/>
                  </a:ext>
                </a:extLst>
              </p:cNvPr>
              <p:cNvSpPr/>
              <p:nvPr/>
            </p:nvSpPr>
            <p:spPr>
              <a:xfrm>
                <a:off x="73152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 name="Oval 23">
                <a:extLst>
                  <a:ext uri="{FF2B5EF4-FFF2-40B4-BE49-F238E27FC236}">
                    <a16:creationId xmlns:a16="http://schemas.microsoft.com/office/drawing/2014/main" id="{AE319149-A514-56AF-D1F1-09B72C618A73}"/>
                  </a:ext>
                </a:extLst>
              </p:cNvPr>
              <p:cNvSpPr/>
              <p:nvPr/>
            </p:nvSpPr>
            <p:spPr>
              <a:xfrm>
                <a:off x="54864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5" name="Oval 24">
                <a:extLst>
                  <a:ext uri="{FF2B5EF4-FFF2-40B4-BE49-F238E27FC236}">
                    <a16:creationId xmlns:a16="http://schemas.microsoft.com/office/drawing/2014/main" id="{71DF6166-E7B5-3C36-677A-966BDA0B28EC}"/>
                  </a:ext>
                </a:extLst>
              </p:cNvPr>
              <p:cNvSpPr/>
              <p:nvPr/>
            </p:nvSpPr>
            <p:spPr>
              <a:xfrm>
                <a:off x="59436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 name="Oval 25">
                <a:extLst>
                  <a:ext uri="{FF2B5EF4-FFF2-40B4-BE49-F238E27FC236}">
                    <a16:creationId xmlns:a16="http://schemas.microsoft.com/office/drawing/2014/main" id="{2D751B7B-9E7E-5198-582D-C15F27E345D1}"/>
                  </a:ext>
                </a:extLst>
              </p:cNvPr>
              <p:cNvSpPr/>
              <p:nvPr/>
            </p:nvSpPr>
            <p:spPr>
              <a:xfrm>
                <a:off x="64008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 name="Oval 26">
                <a:extLst>
                  <a:ext uri="{FF2B5EF4-FFF2-40B4-BE49-F238E27FC236}">
                    <a16:creationId xmlns:a16="http://schemas.microsoft.com/office/drawing/2014/main" id="{CCF149F1-08F4-6F9B-93F0-0883026C9439}"/>
                  </a:ext>
                </a:extLst>
              </p:cNvPr>
              <p:cNvSpPr/>
              <p:nvPr/>
            </p:nvSpPr>
            <p:spPr>
              <a:xfrm>
                <a:off x="68580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 name="Oval 27">
                <a:extLst>
                  <a:ext uri="{FF2B5EF4-FFF2-40B4-BE49-F238E27FC236}">
                    <a16:creationId xmlns:a16="http://schemas.microsoft.com/office/drawing/2014/main" id="{69954C2B-8BC4-E019-20D1-818FEE787E36}"/>
                  </a:ext>
                </a:extLst>
              </p:cNvPr>
              <p:cNvSpPr/>
              <p:nvPr/>
            </p:nvSpPr>
            <p:spPr>
              <a:xfrm>
                <a:off x="73152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 name="Oval 28">
                <a:extLst>
                  <a:ext uri="{FF2B5EF4-FFF2-40B4-BE49-F238E27FC236}">
                    <a16:creationId xmlns:a16="http://schemas.microsoft.com/office/drawing/2014/main" id="{94767795-63AE-4358-92FA-6ACBC8FB876E}"/>
                  </a:ext>
                </a:extLst>
              </p:cNvPr>
              <p:cNvSpPr/>
              <p:nvPr/>
            </p:nvSpPr>
            <p:spPr>
              <a:xfrm>
                <a:off x="54864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 name="Oval 29">
                <a:extLst>
                  <a:ext uri="{FF2B5EF4-FFF2-40B4-BE49-F238E27FC236}">
                    <a16:creationId xmlns:a16="http://schemas.microsoft.com/office/drawing/2014/main" id="{113EA8DF-82CD-EB35-6278-9557BBF25D19}"/>
                  </a:ext>
                </a:extLst>
              </p:cNvPr>
              <p:cNvSpPr/>
              <p:nvPr/>
            </p:nvSpPr>
            <p:spPr>
              <a:xfrm>
                <a:off x="59436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 name="Oval 30">
                <a:extLst>
                  <a:ext uri="{FF2B5EF4-FFF2-40B4-BE49-F238E27FC236}">
                    <a16:creationId xmlns:a16="http://schemas.microsoft.com/office/drawing/2014/main" id="{AA77119B-7743-B690-9465-CC9E51CE4444}"/>
                  </a:ext>
                </a:extLst>
              </p:cNvPr>
              <p:cNvSpPr/>
              <p:nvPr/>
            </p:nvSpPr>
            <p:spPr>
              <a:xfrm>
                <a:off x="64008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 name="Oval 31">
                <a:extLst>
                  <a:ext uri="{FF2B5EF4-FFF2-40B4-BE49-F238E27FC236}">
                    <a16:creationId xmlns:a16="http://schemas.microsoft.com/office/drawing/2014/main" id="{33334385-AB59-960E-A3E5-9501EADAA33F}"/>
                  </a:ext>
                </a:extLst>
              </p:cNvPr>
              <p:cNvSpPr/>
              <p:nvPr/>
            </p:nvSpPr>
            <p:spPr>
              <a:xfrm>
                <a:off x="68580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 name="Oval 32">
                <a:extLst>
                  <a:ext uri="{FF2B5EF4-FFF2-40B4-BE49-F238E27FC236}">
                    <a16:creationId xmlns:a16="http://schemas.microsoft.com/office/drawing/2014/main" id="{991F5CFB-03F2-DC89-41BB-37ACAD3A39FE}"/>
                  </a:ext>
                </a:extLst>
              </p:cNvPr>
              <p:cNvSpPr/>
              <p:nvPr/>
            </p:nvSpPr>
            <p:spPr>
              <a:xfrm>
                <a:off x="73152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 name="Oval 33">
                <a:extLst>
                  <a:ext uri="{FF2B5EF4-FFF2-40B4-BE49-F238E27FC236}">
                    <a16:creationId xmlns:a16="http://schemas.microsoft.com/office/drawing/2014/main" id="{AFA70928-8DA2-5560-5DD5-558045D02F98}"/>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 name="Oval 34">
                <a:extLst>
                  <a:ext uri="{FF2B5EF4-FFF2-40B4-BE49-F238E27FC236}">
                    <a16:creationId xmlns:a16="http://schemas.microsoft.com/office/drawing/2014/main" id="{FB809510-8147-E025-EEB8-8819A6D6FBD8}"/>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 name="Oval 35">
                <a:extLst>
                  <a:ext uri="{FF2B5EF4-FFF2-40B4-BE49-F238E27FC236}">
                    <a16:creationId xmlns:a16="http://schemas.microsoft.com/office/drawing/2014/main" id="{D2F18ED2-E5E5-8B3D-481D-C15B8FC6951D}"/>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 name="Oval 36">
                <a:extLst>
                  <a:ext uri="{FF2B5EF4-FFF2-40B4-BE49-F238E27FC236}">
                    <a16:creationId xmlns:a16="http://schemas.microsoft.com/office/drawing/2014/main" id="{DB7EC374-9A92-B410-2846-F5A581E96D11}"/>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8" name="Oval 37">
                <a:extLst>
                  <a:ext uri="{FF2B5EF4-FFF2-40B4-BE49-F238E27FC236}">
                    <a16:creationId xmlns:a16="http://schemas.microsoft.com/office/drawing/2014/main" id="{C1CF4DD4-8671-73B0-4595-F5CF16D14DF9}"/>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59" name="Group 58">
            <a:extLst>
              <a:ext uri="{FF2B5EF4-FFF2-40B4-BE49-F238E27FC236}">
                <a16:creationId xmlns:a16="http://schemas.microsoft.com/office/drawing/2014/main" id="{40794F95-87E5-0B79-8F49-F492B394493A}"/>
              </a:ext>
            </a:extLst>
          </p:cNvPr>
          <p:cNvGrpSpPr/>
          <p:nvPr/>
        </p:nvGrpSpPr>
        <p:grpSpPr>
          <a:xfrm>
            <a:off x="3186769" y="2751056"/>
            <a:ext cx="1414038" cy="1414038"/>
            <a:chOff x="4876800" y="1600199"/>
            <a:chExt cx="2819401" cy="2819401"/>
          </a:xfrm>
        </p:grpSpPr>
        <p:grpSp>
          <p:nvGrpSpPr>
            <p:cNvPr id="60" name="Group 59">
              <a:extLst>
                <a:ext uri="{FF2B5EF4-FFF2-40B4-BE49-F238E27FC236}">
                  <a16:creationId xmlns:a16="http://schemas.microsoft.com/office/drawing/2014/main" id="{97CD8AF8-689F-7235-F72C-8461333387F6}"/>
                </a:ext>
              </a:extLst>
            </p:cNvPr>
            <p:cNvGrpSpPr/>
            <p:nvPr/>
          </p:nvGrpSpPr>
          <p:grpSpPr>
            <a:xfrm>
              <a:off x="5486400" y="3962400"/>
              <a:ext cx="2209800" cy="457200"/>
              <a:chOff x="5486400" y="3962400"/>
              <a:chExt cx="2209800" cy="457200"/>
            </a:xfrm>
          </p:grpSpPr>
          <p:sp>
            <p:nvSpPr>
              <p:cNvPr id="105" name="DRAM">
                <a:extLst>
                  <a:ext uri="{FF2B5EF4-FFF2-40B4-BE49-F238E27FC236}">
                    <a16:creationId xmlns:a16="http://schemas.microsoft.com/office/drawing/2014/main" id="{409F785F-8AD8-92CD-60AC-6BF9A4F72D37}"/>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6" name="DRAM">
                <a:extLst>
                  <a:ext uri="{FF2B5EF4-FFF2-40B4-BE49-F238E27FC236}">
                    <a16:creationId xmlns:a16="http://schemas.microsoft.com/office/drawing/2014/main" id="{0B03D9C7-AF50-CE3F-684D-30F40D5916EF}"/>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7" name="DRAM">
                <a:extLst>
                  <a:ext uri="{FF2B5EF4-FFF2-40B4-BE49-F238E27FC236}">
                    <a16:creationId xmlns:a16="http://schemas.microsoft.com/office/drawing/2014/main" id="{E41C9139-9E9B-72CD-FD27-6CB15407A158}"/>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8" name="DRAM">
                <a:extLst>
                  <a:ext uri="{FF2B5EF4-FFF2-40B4-BE49-F238E27FC236}">
                    <a16:creationId xmlns:a16="http://schemas.microsoft.com/office/drawing/2014/main" id="{CFD0D982-3EA8-3573-DE64-B9B92F5C942C}"/>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9" name="DRAM">
                <a:extLst>
                  <a:ext uri="{FF2B5EF4-FFF2-40B4-BE49-F238E27FC236}">
                    <a16:creationId xmlns:a16="http://schemas.microsoft.com/office/drawing/2014/main" id="{04C27DF3-24DF-3E8C-FFE9-F247D23270A1}"/>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61" name="Group 60">
              <a:extLst>
                <a:ext uri="{FF2B5EF4-FFF2-40B4-BE49-F238E27FC236}">
                  <a16:creationId xmlns:a16="http://schemas.microsoft.com/office/drawing/2014/main" id="{2148CD67-332C-F51A-988E-2611D4010668}"/>
                </a:ext>
              </a:extLst>
            </p:cNvPr>
            <p:cNvGrpSpPr/>
            <p:nvPr/>
          </p:nvGrpSpPr>
          <p:grpSpPr>
            <a:xfrm>
              <a:off x="4876800" y="1600200"/>
              <a:ext cx="457200" cy="2209800"/>
              <a:chOff x="4876800" y="1600200"/>
              <a:chExt cx="457200" cy="2209800"/>
            </a:xfrm>
          </p:grpSpPr>
          <p:sp>
            <p:nvSpPr>
              <p:cNvPr id="100" name="DRAM">
                <a:extLst>
                  <a:ext uri="{FF2B5EF4-FFF2-40B4-BE49-F238E27FC236}">
                    <a16:creationId xmlns:a16="http://schemas.microsoft.com/office/drawing/2014/main" id="{53133863-A8A6-7C24-65D5-1675607CF4AC}"/>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1" name="DRAM">
                <a:extLst>
                  <a:ext uri="{FF2B5EF4-FFF2-40B4-BE49-F238E27FC236}">
                    <a16:creationId xmlns:a16="http://schemas.microsoft.com/office/drawing/2014/main" id="{0BA01B15-9F60-761D-67BF-612AF92BAB88}"/>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2" name="DRAM">
                <a:extLst>
                  <a:ext uri="{FF2B5EF4-FFF2-40B4-BE49-F238E27FC236}">
                    <a16:creationId xmlns:a16="http://schemas.microsoft.com/office/drawing/2014/main" id="{E44FC94B-6DE2-7F93-FAAF-640F02FA702C}"/>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3" name="DRAM">
                <a:extLst>
                  <a:ext uri="{FF2B5EF4-FFF2-40B4-BE49-F238E27FC236}">
                    <a16:creationId xmlns:a16="http://schemas.microsoft.com/office/drawing/2014/main" id="{D52D198B-BF07-D189-7654-F57F5A22BAA8}"/>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4" name="DRAM">
                <a:extLst>
                  <a:ext uri="{FF2B5EF4-FFF2-40B4-BE49-F238E27FC236}">
                    <a16:creationId xmlns:a16="http://schemas.microsoft.com/office/drawing/2014/main" id="{01020030-5CDD-B848-3C60-D8A463E026C6}"/>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62" name="Group 61">
              <a:extLst>
                <a:ext uri="{FF2B5EF4-FFF2-40B4-BE49-F238E27FC236}">
                  <a16:creationId xmlns:a16="http://schemas.microsoft.com/office/drawing/2014/main" id="{1DD7A0B9-FB33-6D2C-1012-44A2C98A9E1F}"/>
                </a:ext>
              </a:extLst>
            </p:cNvPr>
            <p:cNvGrpSpPr/>
            <p:nvPr/>
          </p:nvGrpSpPr>
          <p:grpSpPr>
            <a:xfrm>
              <a:off x="5676900" y="1600199"/>
              <a:ext cx="1828800" cy="2362201"/>
              <a:chOff x="5676900" y="1170708"/>
              <a:chExt cx="1828800" cy="2791692"/>
            </a:xfrm>
          </p:grpSpPr>
          <p:cxnSp>
            <p:nvCxnSpPr>
              <p:cNvPr id="95" name="Straight Connector 94">
                <a:extLst>
                  <a:ext uri="{FF2B5EF4-FFF2-40B4-BE49-F238E27FC236}">
                    <a16:creationId xmlns:a16="http://schemas.microsoft.com/office/drawing/2014/main" id="{11A5E939-1A98-0C74-70C6-00C30578CE8F}"/>
                  </a:ext>
                </a:extLst>
              </p:cNvPr>
              <p:cNvCxnSpPr>
                <a:cxnSpLocks/>
                <a:stCxn id="65" idx="0"/>
                <a:endCxn id="105"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4E59C9A8-65FB-2A14-48B0-37F6CEA0922A}"/>
                  </a:ext>
                </a:extLst>
              </p:cNvPr>
              <p:cNvCxnSpPr>
                <a:cxnSpLocks/>
                <a:stCxn id="67" idx="0"/>
                <a:endCxn id="107"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E8D9D7CB-75FA-94FE-B461-82F19DC522AD}"/>
                  </a:ext>
                </a:extLst>
              </p:cNvPr>
              <p:cNvCxnSpPr>
                <a:cxnSpLocks/>
                <a:stCxn id="68" idx="0"/>
                <a:endCxn id="108"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F76BA570-2A38-D337-48AD-A423A8D0BA13}"/>
                  </a:ext>
                </a:extLst>
              </p:cNvPr>
              <p:cNvCxnSpPr>
                <a:cxnSpLocks/>
                <a:stCxn id="69" idx="0"/>
                <a:endCxn id="109"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2FACBF55-5AC5-FACA-60C8-997FC5703B80}"/>
                  </a:ext>
                </a:extLst>
              </p:cNvPr>
              <p:cNvCxnSpPr>
                <a:cxnSpLocks/>
                <a:stCxn id="66" idx="0"/>
                <a:endCxn id="106"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63" name="Group 62">
              <a:extLst>
                <a:ext uri="{FF2B5EF4-FFF2-40B4-BE49-F238E27FC236}">
                  <a16:creationId xmlns:a16="http://schemas.microsoft.com/office/drawing/2014/main" id="{5E6C3537-F9C5-4705-26EF-C924F0F5D5D7}"/>
                </a:ext>
              </a:extLst>
            </p:cNvPr>
            <p:cNvGrpSpPr/>
            <p:nvPr/>
          </p:nvGrpSpPr>
          <p:grpSpPr>
            <a:xfrm>
              <a:off x="5334000" y="1790700"/>
              <a:ext cx="2362201" cy="1828800"/>
              <a:chOff x="5333998" y="1790700"/>
              <a:chExt cx="2791691" cy="1828800"/>
            </a:xfrm>
          </p:grpSpPr>
          <p:cxnSp>
            <p:nvCxnSpPr>
              <p:cNvPr id="90" name="Straight Connector 89">
                <a:extLst>
                  <a:ext uri="{FF2B5EF4-FFF2-40B4-BE49-F238E27FC236}">
                    <a16:creationId xmlns:a16="http://schemas.microsoft.com/office/drawing/2014/main" id="{2C07D7F7-728D-01F4-880A-98B39E9A99B2}"/>
                  </a:ext>
                </a:extLst>
              </p:cNvPr>
              <p:cNvCxnSpPr>
                <a:cxnSpLocks/>
                <a:stCxn id="69" idx="6"/>
                <a:endCxn id="100"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9F98157F-C02A-60EE-E532-15DBC6E489BB}"/>
                  </a:ext>
                </a:extLst>
              </p:cNvPr>
              <p:cNvCxnSpPr>
                <a:cxnSpLocks/>
                <a:stCxn id="74" idx="6"/>
                <a:endCxn id="101"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4A735D65-3660-8AE7-0371-B03DF94DCB54}"/>
                  </a:ext>
                </a:extLst>
              </p:cNvPr>
              <p:cNvCxnSpPr>
                <a:cxnSpLocks/>
                <a:endCxn id="102" idx="0"/>
              </p:cNvCxnSpPr>
              <p:nvPr/>
            </p:nvCxnSpPr>
            <p:spPr>
              <a:xfrm flipH="1">
                <a:off x="5333998" y="2705100"/>
                <a:ext cx="2791686"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581FD839-7FC4-4E78-792C-D16281A9C270}"/>
                  </a:ext>
                </a:extLst>
              </p:cNvPr>
              <p:cNvCxnSpPr>
                <a:cxnSpLocks/>
                <a:stCxn id="84" idx="6"/>
                <a:endCxn id="103"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306AD3AB-9600-A6BF-BFBF-068E37656400}"/>
                  </a:ext>
                </a:extLst>
              </p:cNvPr>
              <p:cNvCxnSpPr>
                <a:cxnSpLocks/>
                <a:stCxn id="89" idx="6"/>
                <a:endCxn id="104"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64" name="Group 63">
              <a:extLst>
                <a:ext uri="{FF2B5EF4-FFF2-40B4-BE49-F238E27FC236}">
                  <a16:creationId xmlns:a16="http://schemas.microsoft.com/office/drawing/2014/main" id="{AF764B5E-2A2B-5202-8C6F-6ACC1FF585B0}"/>
                </a:ext>
              </a:extLst>
            </p:cNvPr>
            <p:cNvGrpSpPr/>
            <p:nvPr/>
          </p:nvGrpSpPr>
          <p:grpSpPr>
            <a:xfrm>
              <a:off x="5486400" y="1600200"/>
              <a:ext cx="2209800" cy="2209800"/>
              <a:chOff x="5486400" y="1600200"/>
              <a:chExt cx="2209800" cy="2209800"/>
            </a:xfrm>
          </p:grpSpPr>
          <p:sp>
            <p:nvSpPr>
              <p:cNvPr id="65" name="Oval 64">
                <a:extLst>
                  <a:ext uri="{FF2B5EF4-FFF2-40B4-BE49-F238E27FC236}">
                    <a16:creationId xmlns:a16="http://schemas.microsoft.com/office/drawing/2014/main" id="{13D770BB-7217-38C5-711D-B5170B8CCC9F}"/>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6" name="Oval 65">
                <a:extLst>
                  <a:ext uri="{FF2B5EF4-FFF2-40B4-BE49-F238E27FC236}">
                    <a16:creationId xmlns:a16="http://schemas.microsoft.com/office/drawing/2014/main" id="{DB50467F-FEFD-794B-3319-E226669CFE8C}"/>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7" name="Oval 66">
                <a:extLst>
                  <a:ext uri="{FF2B5EF4-FFF2-40B4-BE49-F238E27FC236}">
                    <a16:creationId xmlns:a16="http://schemas.microsoft.com/office/drawing/2014/main" id="{51FA6554-610A-A0D6-0132-A77C72C68850}"/>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8" name="Oval 67">
                <a:extLst>
                  <a:ext uri="{FF2B5EF4-FFF2-40B4-BE49-F238E27FC236}">
                    <a16:creationId xmlns:a16="http://schemas.microsoft.com/office/drawing/2014/main" id="{586865B3-C286-94B9-E0A9-1E9D84ABEE21}"/>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9" name="Oval 68">
                <a:extLst>
                  <a:ext uri="{FF2B5EF4-FFF2-40B4-BE49-F238E27FC236}">
                    <a16:creationId xmlns:a16="http://schemas.microsoft.com/office/drawing/2014/main" id="{CAC2CBB4-018B-F3DC-C3BC-558E89C961AB}"/>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0" name="Oval 69">
                <a:extLst>
                  <a:ext uri="{FF2B5EF4-FFF2-40B4-BE49-F238E27FC236}">
                    <a16:creationId xmlns:a16="http://schemas.microsoft.com/office/drawing/2014/main" id="{D8287CBE-84C0-0AFA-E1FD-20A73C634A74}"/>
                  </a:ext>
                </a:extLst>
              </p:cNvPr>
              <p:cNvSpPr/>
              <p:nvPr/>
            </p:nvSpPr>
            <p:spPr>
              <a:xfrm>
                <a:off x="54864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1" name="Oval 70">
                <a:extLst>
                  <a:ext uri="{FF2B5EF4-FFF2-40B4-BE49-F238E27FC236}">
                    <a16:creationId xmlns:a16="http://schemas.microsoft.com/office/drawing/2014/main" id="{24C174AB-3F60-50A6-58FA-D1E748D9A1C5}"/>
                  </a:ext>
                </a:extLst>
              </p:cNvPr>
              <p:cNvSpPr/>
              <p:nvPr/>
            </p:nvSpPr>
            <p:spPr>
              <a:xfrm>
                <a:off x="59436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2" name="Oval 71">
                <a:extLst>
                  <a:ext uri="{FF2B5EF4-FFF2-40B4-BE49-F238E27FC236}">
                    <a16:creationId xmlns:a16="http://schemas.microsoft.com/office/drawing/2014/main" id="{1CC44215-7331-5864-7BD3-2AD3FDC413EF}"/>
                  </a:ext>
                </a:extLst>
              </p:cNvPr>
              <p:cNvSpPr/>
              <p:nvPr/>
            </p:nvSpPr>
            <p:spPr>
              <a:xfrm>
                <a:off x="64008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3" name="Oval 72">
                <a:extLst>
                  <a:ext uri="{FF2B5EF4-FFF2-40B4-BE49-F238E27FC236}">
                    <a16:creationId xmlns:a16="http://schemas.microsoft.com/office/drawing/2014/main" id="{26C2B63A-40AF-34C4-818C-54EF22B10709}"/>
                  </a:ext>
                </a:extLst>
              </p:cNvPr>
              <p:cNvSpPr/>
              <p:nvPr/>
            </p:nvSpPr>
            <p:spPr>
              <a:xfrm>
                <a:off x="68580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4" name="Oval 73">
                <a:extLst>
                  <a:ext uri="{FF2B5EF4-FFF2-40B4-BE49-F238E27FC236}">
                    <a16:creationId xmlns:a16="http://schemas.microsoft.com/office/drawing/2014/main" id="{22A79D5C-8525-AC9D-CAC0-1F0DF3D0B15B}"/>
                  </a:ext>
                </a:extLst>
              </p:cNvPr>
              <p:cNvSpPr/>
              <p:nvPr/>
            </p:nvSpPr>
            <p:spPr>
              <a:xfrm>
                <a:off x="73152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5" name="Oval 74">
                <a:extLst>
                  <a:ext uri="{FF2B5EF4-FFF2-40B4-BE49-F238E27FC236}">
                    <a16:creationId xmlns:a16="http://schemas.microsoft.com/office/drawing/2014/main" id="{F4FEE0C3-3C8F-EA32-157D-1B842D24E5A3}"/>
                  </a:ext>
                </a:extLst>
              </p:cNvPr>
              <p:cNvSpPr/>
              <p:nvPr/>
            </p:nvSpPr>
            <p:spPr>
              <a:xfrm>
                <a:off x="54864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6" name="Oval 75">
                <a:extLst>
                  <a:ext uri="{FF2B5EF4-FFF2-40B4-BE49-F238E27FC236}">
                    <a16:creationId xmlns:a16="http://schemas.microsoft.com/office/drawing/2014/main" id="{CEBAB866-F9F2-7A33-FF7E-E780BA9DC69C}"/>
                  </a:ext>
                </a:extLst>
              </p:cNvPr>
              <p:cNvSpPr/>
              <p:nvPr/>
            </p:nvSpPr>
            <p:spPr>
              <a:xfrm>
                <a:off x="59436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7" name="Oval 76">
                <a:extLst>
                  <a:ext uri="{FF2B5EF4-FFF2-40B4-BE49-F238E27FC236}">
                    <a16:creationId xmlns:a16="http://schemas.microsoft.com/office/drawing/2014/main" id="{97738BCC-FAE3-DFB7-9C37-CDAE7339B38C}"/>
                  </a:ext>
                </a:extLst>
              </p:cNvPr>
              <p:cNvSpPr/>
              <p:nvPr/>
            </p:nvSpPr>
            <p:spPr>
              <a:xfrm>
                <a:off x="64008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8" name="Oval 77">
                <a:extLst>
                  <a:ext uri="{FF2B5EF4-FFF2-40B4-BE49-F238E27FC236}">
                    <a16:creationId xmlns:a16="http://schemas.microsoft.com/office/drawing/2014/main" id="{9841D0FB-9DF1-17E4-4260-3888261CC348}"/>
                  </a:ext>
                </a:extLst>
              </p:cNvPr>
              <p:cNvSpPr/>
              <p:nvPr/>
            </p:nvSpPr>
            <p:spPr>
              <a:xfrm>
                <a:off x="68580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9" name="Oval 78">
                <a:extLst>
                  <a:ext uri="{FF2B5EF4-FFF2-40B4-BE49-F238E27FC236}">
                    <a16:creationId xmlns:a16="http://schemas.microsoft.com/office/drawing/2014/main" id="{8D98E843-490D-C1A9-BA17-B894DDFDC01D}"/>
                  </a:ext>
                </a:extLst>
              </p:cNvPr>
              <p:cNvSpPr/>
              <p:nvPr/>
            </p:nvSpPr>
            <p:spPr>
              <a:xfrm>
                <a:off x="73152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0" name="Oval 79">
                <a:extLst>
                  <a:ext uri="{FF2B5EF4-FFF2-40B4-BE49-F238E27FC236}">
                    <a16:creationId xmlns:a16="http://schemas.microsoft.com/office/drawing/2014/main" id="{F1D9404C-500E-6F5D-E3F8-F513587236D5}"/>
                  </a:ext>
                </a:extLst>
              </p:cNvPr>
              <p:cNvSpPr/>
              <p:nvPr/>
            </p:nvSpPr>
            <p:spPr>
              <a:xfrm>
                <a:off x="54864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1" name="Oval 80">
                <a:extLst>
                  <a:ext uri="{FF2B5EF4-FFF2-40B4-BE49-F238E27FC236}">
                    <a16:creationId xmlns:a16="http://schemas.microsoft.com/office/drawing/2014/main" id="{F1B51AC3-4F3E-BF12-DDF5-5D2DA7C87890}"/>
                  </a:ext>
                </a:extLst>
              </p:cNvPr>
              <p:cNvSpPr/>
              <p:nvPr/>
            </p:nvSpPr>
            <p:spPr>
              <a:xfrm>
                <a:off x="59436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2" name="Oval 81">
                <a:extLst>
                  <a:ext uri="{FF2B5EF4-FFF2-40B4-BE49-F238E27FC236}">
                    <a16:creationId xmlns:a16="http://schemas.microsoft.com/office/drawing/2014/main" id="{0E34BA3B-2E90-2F8A-3942-B87B8B418F3F}"/>
                  </a:ext>
                </a:extLst>
              </p:cNvPr>
              <p:cNvSpPr/>
              <p:nvPr/>
            </p:nvSpPr>
            <p:spPr>
              <a:xfrm>
                <a:off x="64008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3" name="Oval 82">
                <a:extLst>
                  <a:ext uri="{FF2B5EF4-FFF2-40B4-BE49-F238E27FC236}">
                    <a16:creationId xmlns:a16="http://schemas.microsoft.com/office/drawing/2014/main" id="{87C43EC3-04A5-4B10-9446-B91845F74C86}"/>
                  </a:ext>
                </a:extLst>
              </p:cNvPr>
              <p:cNvSpPr/>
              <p:nvPr/>
            </p:nvSpPr>
            <p:spPr>
              <a:xfrm>
                <a:off x="68580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4" name="Oval 83">
                <a:extLst>
                  <a:ext uri="{FF2B5EF4-FFF2-40B4-BE49-F238E27FC236}">
                    <a16:creationId xmlns:a16="http://schemas.microsoft.com/office/drawing/2014/main" id="{C77B9788-E66E-D570-BE3D-FEC45F4C4FB8}"/>
                  </a:ext>
                </a:extLst>
              </p:cNvPr>
              <p:cNvSpPr/>
              <p:nvPr/>
            </p:nvSpPr>
            <p:spPr>
              <a:xfrm>
                <a:off x="73152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5" name="Oval 84">
                <a:extLst>
                  <a:ext uri="{FF2B5EF4-FFF2-40B4-BE49-F238E27FC236}">
                    <a16:creationId xmlns:a16="http://schemas.microsoft.com/office/drawing/2014/main" id="{FB967F9E-AD0E-99F8-4C92-7B0C15A40A2D}"/>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6" name="Oval 85">
                <a:extLst>
                  <a:ext uri="{FF2B5EF4-FFF2-40B4-BE49-F238E27FC236}">
                    <a16:creationId xmlns:a16="http://schemas.microsoft.com/office/drawing/2014/main" id="{2091FB07-CEC0-1813-13B0-9458C73FC33F}"/>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7" name="Oval 86">
                <a:extLst>
                  <a:ext uri="{FF2B5EF4-FFF2-40B4-BE49-F238E27FC236}">
                    <a16:creationId xmlns:a16="http://schemas.microsoft.com/office/drawing/2014/main" id="{81102973-DB18-170B-60B8-6FB5AB67E2C0}"/>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8" name="Oval 87">
                <a:extLst>
                  <a:ext uri="{FF2B5EF4-FFF2-40B4-BE49-F238E27FC236}">
                    <a16:creationId xmlns:a16="http://schemas.microsoft.com/office/drawing/2014/main" id="{E934C76D-A9A1-3F43-AD2E-F83FD4DC3839}"/>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9" name="Oval 88">
                <a:extLst>
                  <a:ext uri="{FF2B5EF4-FFF2-40B4-BE49-F238E27FC236}">
                    <a16:creationId xmlns:a16="http://schemas.microsoft.com/office/drawing/2014/main" id="{0E717C25-74D2-B4D9-6D7E-B29CE3266224}"/>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110" name="Group 109">
            <a:extLst>
              <a:ext uri="{FF2B5EF4-FFF2-40B4-BE49-F238E27FC236}">
                <a16:creationId xmlns:a16="http://schemas.microsoft.com/office/drawing/2014/main" id="{44362C14-2121-1971-5E30-DEC513A70F0B}"/>
              </a:ext>
            </a:extLst>
          </p:cNvPr>
          <p:cNvGrpSpPr/>
          <p:nvPr/>
        </p:nvGrpSpPr>
        <p:grpSpPr>
          <a:xfrm>
            <a:off x="4753441" y="2751056"/>
            <a:ext cx="1414038" cy="1414038"/>
            <a:chOff x="4876800" y="1600199"/>
            <a:chExt cx="2819401" cy="2819401"/>
          </a:xfrm>
        </p:grpSpPr>
        <p:grpSp>
          <p:nvGrpSpPr>
            <p:cNvPr id="111" name="Group 110">
              <a:extLst>
                <a:ext uri="{FF2B5EF4-FFF2-40B4-BE49-F238E27FC236}">
                  <a16:creationId xmlns:a16="http://schemas.microsoft.com/office/drawing/2014/main" id="{D265122C-F95D-0F77-8C39-5871E49BA90A}"/>
                </a:ext>
              </a:extLst>
            </p:cNvPr>
            <p:cNvGrpSpPr/>
            <p:nvPr/>
          </p:nvGrpSpPr>
          <p:grpSpPr>
            <a:xfrm>
              <a:off x="5486400" y="3962400"/>
              <a:ext cx="2209800" cy="457200"/>
              <a:chOff x="5486400" y="3962400"/>
              <a:chExt cx="2209800" cy="457200"/>
            </a:xfrm>
          </p:grpSpPr>
          <p:sp>
            <p:nvSpPr>
              <p:cNvPr id="156" name="DRAM">
                <a:extLst>
                  <a:ext uri="{FF2B5EF4-FFF2-40B4-BE49-F238E27FC236}">
                    <a16:creationId xmlns:a16="http://schemas.microsoft.com/office/drawing/2014/main" id="{DAC1715B-6A79-BB15-14B4-7C550BE4BD21}"/>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7" name="DRAM">
                <a:extLst>
                  <a:ext uri="{FF2B5EF4-FFF2-40B4-BE49-F238E27FC236}">
                    <a16:creationId xmlns:a16="http://schemas.microsoft.com/office/drawing/2014/main" id="{14844BF7-6BE5-52F2-FAE1-BDC846F2B603}"/>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8" name="DRAM">
                <a:extLst>
                  <a:ext uri="{FF2B5EF4-FFF2-40B4-BE49-F238E27FC236}">
                    <a16:creationId xmlns:a16="http://schemas.microsoft.com/office/drawing/2014/main" id="{7367EA0F-32E9-B6B2-7F8D-2AF18E75F3A3}"/>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9" name="DRAM">
                <a:extLst>
                  <a:ext uri="{FF2B5EF4-FFF2-40B4-BE49-F238E27FC236}">
                    <a16:creationId xmlns:a16="http://schemas.microsoft.com/office/drawing/2014/main" id="{1B727991-23A0-9AD3-2845-DB5F30128624}"/>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0" name="DRAM">
                <a:extLst>
                  <a:ext uri="{FF2B5EF4-FFF2-40B4-BE49-F238E27FC236}">
                    <a16:creationId xmlns:a16="http://schemas.microsoft.com/office/drawing/2014/main" id="{E86BE4CE-33B9-BCCA-12A1-2BFDCDA72272}"/>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2" name="Group 111">
              <a:extLst>
                <a:ext uri="{FF2B5EF4-FFF2-40B4-BE49-F238E27FC236}">
                  <a16:creationId xmlns:a16="http://schemas.microsoft.com/office/drawing/2014/main" id="{37875A4C-8BA4-BD76-6587-65782774FAC8}"/>
                </a:ext>
              </a:extLst>
            </p:cNvPr>
            <p:cNvGrpSpPr/>
            <p:nvPr/>
          </p:nvGrpSpPr>
          <p:grpSpPr>
            <a:xfrm>
              <a:off x="4876800" y="1600200"/>
              <a:ext cx="457200" cy="2209800"/>
              <a:chOff x="4876800" y="1600200"/>
              <a:chExt cx="457200" cy="2209800"/>
            </a:xfrm>
          </p:grpSpPr>
          <p:sp>
            <p:nvSpPr>
              <p:cNvPr id="151" name="DRAM">
                <a:extLst>
                  <a:ext uri="{FF2B5EF4-FFF2-40B4-BE49-F238E27FC236}">
                    <a16:creationId xmlns:a16="http://schemas.microsoft.com/office/drawing/2014/main" id="{3047A10C-4FEB-217B-08EA-A792A98C978E}"/>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2" name="DRAM">
                <a:extLst>
                  <a:ext uri="{FF2B5EF4-FFF2-40B4-BE49-F238E27FC236}">
                    <a16:creationId xmlns:a16="http://schemas.microsoft.com/office/drawing/2014/main" id="{CB593E2C-26E8-EA6D-6186-844CC9BB1092}"/>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3" name="DRAM">
                <a:extLst>
                  <a:ext uri="{FF2B5EF4-FFF2-40B4-BE49-F238E27FC236}">
                    <a16:creationId xmlns:a16="http://schemas.microsoft.com/office/drawing/2014/main" id="{3B468AA9-D62E-FE27-F87E-A606CBF6ED8C}"/>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4" name="DRAM">
                <a:extLst>
                  <a:ext uri="{FF2B5EF4-FFF2-40B4-BE49-F238E27FC236}">
                    <a16:creationId xmlns:a16="http://schemas.microsoft.com/office/drawing/2014/main" id="{B1FD441F-F92C-CA76-4469-FC65356BD656}"/>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5" name="DRAM">
                <a:extLst>
                  <a:ext uri="{FF2B5EF4-FFF2-40B4-BE49-F238E27FC236}">
                    <a16:creationId xmlns:a16="http://schemas.microsoft.com/office/drawing/2014/main" id="{081B1368-AB3C-1D70-680F-869B42C5BFD7}"/>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3" name="Group 112">
              <a:extLst>
                <a:ext uri="{FF2B5EF4-FFF2-40B4-BE49-F238E27FC236}">
                  <a16:creationId xmlns:a16="http://schemas.microsoft.com/office/drawing/2014/main" id="{314BB626-0C6D-EC1E-1C4A-16D30A51D47E}"/>
                </a:ext>
              </a:extLst>
            </p:cNvPr>
            <p:cNvGrpSpPr/>
            <p:nvPr/>
          </p:nvGrpSpPr>
          <p:grpSpPr>
            <a:xfrm>
              <a:off x="5676900" y="1600199"/>
              <a:ext cx="1828800" cy="2362201"/>
              <a:chOff x="5676900" y="1170708"/>
              <a:chExt cx="1828800" cy="2791692"/>
            </a:xfrm>
          </p:grpSpPr>
          <p:cxnSp>
            <p:nvCxnSpPr>
              <p:cNvPr id="146" name="Straight Connector 145">
                <a:extLst>
                  <a:ext uri="{FF2B5EF4-FFF2-40B4-BE49-F238E27FC236}">
                    <a16:creationId xmlns:a16="http://schemas.microsoft.com/office/drawing/2014/main" id="{147CE309-B301-E137-5428-29A0D1850F9E}"/>
                  </a:ext>
                </a:extLst>
              </p:cNvPr>
              <p:cNvCxnSpPr>
                <a:cxnSpLocks/>
                <a:stCxn id="116" idx="0"/>
                <a:endCxn id="156"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8378F6E6-9827-6811-70BE-2493C80C7A79}"/>
                  </a:ext>
                </a:extLst>
              </p:cNvPr>
              <p:cNvCxnSpPr>
                <a:cxnSpLocks/>
                <a:stCxn id="118" idx="0"/>
                <a:endCxn id="158"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4ABE3392-0824-83EC-D863-95A2508959F1}"/>
                  </a:ext>
                </a:extLst>
              </p:cNvPr>
              <p:cNvCxnSpPr>
                <a:cxnSpLocks/>
                <a:stCxn id="119" idx="0"/>
                <a:endCxn id="159"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1D10862B-948F-BD19-6A01-00426565F83C}"/>
                  </a:ext>
                </a:extLst>
              </p:cNvPr>
              <p:cNvCxnSpPr>
                <a:cxnSpLocks/>
                <a:stCxn id="120" idx="0"/>
                <a:endCxn id="160"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342ABFB7-566B-288A-3DF5-69D7AAAADA0B}"/>
                  </a:ext>
                </a:extLst>
              </p:cNvPr>
              <p:cNvCxnSpPr>
                <a:cxnSpLocks/>
                <a:stCxn id="117" idx="0"/>
                <a:endCxn id="157"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4" name="Group 113">
              <a:extLst>
                <a:ext uri="{FF2B5EF4-FFF2-40B4-BE49-F238E27FC236}">
                  <a16:creationId xmlns:a16="http://schemas.microsoft.com/office/drawing/2014/main" id="{1EA196E2-E5C9-A708-50BA-DA78A6401B1A}"/>
                </a:ext>
              </a:extLst>
            </p:cNvPr>
            <p:cNvGrpSpPr/>
            <p:nvPr/>
          </p:nvGrpSpPr>
          <p:grpSpPr>
            <a:xfrm>
              <a:off x="5334000" y="1790700"/>
              <a:ext cx="2362201" cy="1828800"/>
              <a:chOff x="5333998" y="1790700"/>
              <a:chExt cx="2791691" cy="1828800"/>
            </a:xfrm>
          </p:grpSpPr>
          <p:cxnSp>
            <p:nvCxnSpPr>
              <p:cNvPr id="141" name="Straight Connector 140">
                <a:extLst>
                  <a:ext uri="{FF2B5EF4-FFF2-40B4-BE49-F238E27FC236}">
                    <a16:creationId xmlns:a16="http://schemas.microsoft.com/office/drawing/2014/main" id="{2DA01EE4-4402-1523-A0FE-486AB469C3E4}"/>
                  </a:ext>
                </a:extLst>
              </p:cNvPr>
              <p:cNvCxnSpPr>
                <a:cxnSpLocks/>
                <a:stCxn id="120" idx="6"/>
                <a:endCxn id="151"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64A54BBE-E795-26B3-AA72-8E0AA8C14FC6}"/>
                  </a:ext>
                </a:extLst>
              </p:cNvPr>
              <p:cNvCxnSpPr>
                <a:cxnSpLocks/>
                <a:stCxn id="125" idx="6"/>
                <a:endCxn id="152"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8E7A474F-1B87-9D69-9014-66DFF6256AC1}"/>
                  </a:ext>
                </a:extLst>
              </p:cNvPr>
              <p:cNvCxnSpPr>
                <a:cxnSpLocks/>
                <a:stCxn id="130" idx="6"/>
                <a:endCxn id="153"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F86AB509-3A87-6CB2-373A-61AF1C3E37C7}"/>
                  </a:ext>
                </a:extLst>
              </p:cNvPr>
              <p:cNvCxnSpPr>
                <a:cxnSpLocks/>
                <a:stCxn id="135" idx="6"/>
                <a:endCxn id="154"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9FEEE6F9-7184-0D50-2ACF-356C5284D112}"/>
                  </a:ext>
                </a:extLst>
              </p:cNvPr>
              <p:cNvCxnSpPr>
                <a:cxnSpLocks/>
                <a:stCxn id="140" idx="6"/>
                <a:endCxn id="155"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5" name="Group 114">
              <a:extLst>
                <a:ext uri="{FF2B5EF4-FFF2-40B4-BE49-F238E27FC236}">
                  <a16:creationId xmlns:a16="http://schemas.microsoft.com/office/drawing/2014/main" id="{B0D24273-1E2A-A54E-51E3-D1E36A9D6861}"/>
                </a:ext>
              </a:extLst>
            </p:cNvPr>
            <p:cNvGrpSpPr/>
            <p:nvPr/>
          </p:nvGrpSpPr>
          <p:grpSpPr>
            <a:xfrm>
              <a:off x="5486400" y="1600200"/>
              <a:ext cx="2209800" cy="2209800"/>
              <a:chOff x="5486400" y="1600200"/>
              <a:chExt cx="2209800" cy="2209800"/>
            </a:xfrm>
          </p:grpSpPr>
          <p:sp>
            <p:nvSpPr>
              <p:cNvPr id="116" name="Oval 115">
                <a:extLst>
                  <a:ext uri="{FF2B5EF4-FFF2-40B4-BE49-F238E27FC236}">
                    <a16:creationId xmlns:a16="http://schemas.microsoft.com/office/drawing/2014/main" id="{AF4D7578-A609-0852-029C-AFAB630F0459}"/>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7" name="Oval 116">
                <a:extLst>
                  <a:ext uri="{FF2B5EF4-FFF2-40B4-BE49-F238E27FC236}">
                    <a16:creationId xmlns:a16="http://schemas.microsoft.com/office/drawing/2014/main" id="{C3B4EB90-E9E1-742E-5ED4-BDD73F45B11D}"/>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8" name="Oval 117">
                <a:extLst>
                  <a:ext uri="{FF2B5EF4-FFF2-40B4-BE49-F238E27FC236}">
                    <a16:creationId xmlns:a16="http://schemas.microsoft.com/office/drawing/2014/main" id="{A234198A-C055-2CF2-2D39-BD6DF053E31B}"/>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9" name="Oval 118">
                <a:extLst>
                  <a:ext uri="{FF2B5EF4-FFF2-40B4-BE49-F238E27FC236}">
                    <a16:creationId xmlns:a16="http://schemas.microsoft.com/office/drawing/2014/main" id="{A3207CC5-3B8C-47C5-E971-A50C66838754}"/>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0" name="Oval 119">
                <a:extLst>
                  <a:ext uri="{FF2B5EF4-FFF2-40B4-BE49-F238E27FC236}">
                    <a16:creationId xmlns:a16="http://schemas.microsoft.com/office/drawing/2014/main" id="{0E33B9A3-CA68-0BB0-DD73-FB43E8EEC852}"/>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1" name="Oval 120">
                <a:extLst>
                  <a:ext uri="{FF2B5EF4-FFF2-40B4-BE49-F238E27FC236}">
                    <a16:creationId xmlns:a16="http://schemas.microsoft.com/office/drawing/2014/main" id="{09B4A3C9-82E2-C209-3747-2AB0C39E7371}"/>
                  </a:ext>
                </a:extLst>
              </p:cNvPr>
              <p:cNvSpPr/>
              <p:nvPr/>
            </p:nvSpPr>
            <p:spPr>
              <a:xfrm>
                <a:off x="54864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2" name="Oval 121">
                <a:extLst>
                  <a:ext uri="{FF2B5EF4-FFF2-40B4-BE49-F238E27FC236}">
                    <a16:creationId xmlns:a16="http://schemas.microsoft.com/office/drawing/2014/main" id="{4BA7E62C-F457-7D1E-D497-3C9CF9526404}"/>
                  </a:ext>
                </a:extLst>
              </p:cNvPr>
              <p:cNvSpPr/>
              <p:nvPr/>
            </p:nvSpPr>
            <p:spPr>
              <a:xfrm>
                <a:off x="59436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3" name="Oval 122">
                <a:extLst>
                  <a:ext uri="{FF2B5EF4-FFF2-40B4-BE49-F238E27FC236}">
                    <a16:creationId xmlns:a16="http://schemas.microsoft.com/office/drawing/2014/main" id="{BD168504-D31B-1EBA-0E30-AA284679BC5F}"/>
                  </a:ext>
                </a:extLst>
              </p:cNvPr>
              <p:cNvSpPr/>
              <p:nvPr/>
            </p:nvSpPr>
            <p:spPr>
              <a:xfrm>
                <a:off x="64008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4" name="Oval 123">
                <a:extLst>
                  <a:ext uri="{FF2B5EF4-FFF2-40B4-BE49-F238E27FC236}">
                    <a16:creationId xmlns:a16="http://schemas.microsoft.com/office/drawing/2014/main" id="{DC37C0EF-5017-3A03-79DE-522118891193}"/>
                  </a:ext>
                </a:extLst>
              </p:cNvPr>
              <p:cNvSpPr/>
              <p:nvPr/>
            </p:nvSpPr>
            <p:spPr>
              <a:xfrm>
                <a:off x="68580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5" name="Oval 124">
                <a:extLst>
                  <a:ext uri="{FF2B5EF4-FFF2-40B4-BE49-F238E27FC236}">
                    <a16:creationId xmlns:a16="http://schemas.microsoft.com/office/drawing/2014/main" id="{7C0CA901-3E96-F59D-6D00-B41831E998FF}"/>
                  </a:ext>
                </a:extLst>
              </p:cNvPr>
              <p:cNvSpPr/>
              <p:nvPr/>
            </p:nvSpPr>
            <p:spPr>
              <a:xfrm>
                <a:off x="73152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6" name="Oval 125">
                <a:extLst>
                  <a:ext uri="{FF2B5EF4-FFF2-40B4-BE49-F238E27FC236}">
                    <a16:creationId xmlns:a16="http://schemas.microsoft.com/office/drawing/2014/main" id="{CC29802C-8233-364A-234A-64CFC8A1E453}"/>
                  </a:ext>
                </a:extLst>
              </p:cNvPr>
              <p:cNvSpPr/>
              <p:nvPr/>
            </p:nvSpPr>
            <p:spPr>
              <a:xfrm>
                <a:off x="54864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7" name="Oval 126">
                <a:extLst>
                  <a:ext uri="{FF2B5EF4-FFF2-40B4-BE49-F238E27FC236}">
                    <a16:creationId xmlns:a16="http://schemas.microsoft.com/office/drawing/2014/main" id="{8490AB7E-BCE8-3CBC-358D-46C9F6030FA9}"/>
                  </a:ext>
                </a:extLst>
              </p:cNvPr>
              <p:cNvSpPr/>
              <p:nvPr/>
            </p:nvSpPr>
            <p:spPr>
              <a:xfrm>
                <a:off x="59436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8" name="Oval 127">
                <a:extLst>
                  <a:ext uri="{FF2B5EF4-FFF2-40B4-BE49-F238E27FC236}">
                    <a16:creationId xmlns:a16="http://schemas.microsoft.com/office/drawing/2014/main" id="{7F23CAFE-1E98-B8BB-0E8A-0DAC6F38F157}"/>
                  </a:ext>
                </a:extLst>
              </p:cNvPr>
              <p:cNvSpPr/>
              <p:nvPr/>
            </p:nvSpPr>
            <p:spPr>
              <a:xfrm>
                <a:off x="64008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9" name="Oval 128">
                <a:extLst>
                  <a:ext uri="{FF2B5EF4-FFF2-40B4-BE49-F238E27FC236}">
                    <a16:creationId xmlns:a16="http://schemas.microsoft.com/office/drawing/2014/main" id="{B73DD793-3DE5-1609-8722-FD2134EB8C24}"/>
                  </a:ext>
                </a:extLst>
              </p:cNvPr>
              <p:cNvSpPr/>
              <p:nvPr/>
            </p:nvSpPr>
            <p:spPr>
              <a:xfrm>
                <a:off x="68580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0" name="Oval 129">
                <a:extLst>
                  <a:ext uri="{FF2B5EF4-FFF2-40B4-BE49-F238E27FC236}">
                    <a16:creationId xmlns:a16="http://schemas.microsoft.com/office/drawing/2014/main" id="{DBD0556D-D5CB-EAF2-C87F-976E02E14B72}"/>
                  </a:ext>
                </a:extLst>
              </p:cNvPr>
              <p:cNvSpPr/>
              <p:nvPr/>
            </p:nvSpPr>
            <p:spPr>
              <a:xfrm>
                <a:off x="73152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131" name="Oval 130">
                <a:extLst>
                  <a:ext uri="{FF2B5EF4-FFF2-40B4-BE49-F238E27FC236}">
                    <a16:creationId xmlns:a16="http://schemas.microsoft.com/office/drawing/2014/main" id="{C0044857-2C12-8D83-901C-2522FFAF6377}"/>
                  </a:ext>
                </a:extLst>
              </p:cNvPr>
              <p:cNvSpPr/>
              <p:nvPr/>
            </p:nvSpPr>
            <p:spPr>
              <a:xfrm>
                <a:off x="54864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2" name="Oval 131">
                <a:extLst>
                  <a:ext uri="{FF2B5EF4-FFF2-40B4-BE49-F238E27FC236}">
                    <a16:creationId xmlns:a16="http://schemas.microsoft.com/office/drawing/2014/main" id="{E033CA06-DD73-3506-CF02-FFC1C0B715E0}"/>
                  </a:ext>
                </a:extLst>
              </p:cNvPr>
              <p:cNvSpPr/>
              <p:nvPr/>
            </p:nvSpPr>
            <p:spPr>
              <a:xfrm>
                <a:off x="59436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3" name="Oval 132">
                <a:extLst>
                  <a:ext uri="{FF2B5EF4-FFF2-40B4-BE49-F238E27FC236}">
                    <a16:creationId xmlns:a16="http://schemas.microsoft.com/office/drawing/2014/main" id="{2DF0F984-31C7-2276-5833-ADAA0B27C398}"/>
                  </a:ext>
                </a:extLst>
              </p:cNvPr>
              <p:cNvSpPr/>
              <p:nvPr/>
            </p:nvSpPr>
            <p:spPr>
              <a:xfrm>
                <a:off x="64008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4" name="Oval 133">
                <a:extLst>
                  <a:ext uri="{FF2B5EF4-FFF2-40B4-BE49-F238E27FC236}">
                    <a16:creationId xmlns:a16="http://schemas.microsoft.com/office/drawing/2014/main" id="{F855FCBB-3E6B-B3B7-F70C-0FF607AA01D7}"/>
                  </a:ext>
                </a:extLst>
              </p:cNvPr>
              <p:cNvSpPr/>
              <p:nvPr/>
            </p:nvSpPr>
            <p:spPr>
              <a:xfrm>
                <a:off x="68580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5" name="Oval 134">
                <a:extLst>
                  <a:ext uri="{FF2B5EF4-FFF2-40B4-BE49-F238E27FC236}">
                    <a16:creationId xmlns:a16="http://schemas.microsoft.com/office/drawing/2014/main" id="{65457800-CD9B-12BA-06B1-17F88B8D67AF}"/>
                  </a:ext>
                </a:extLst>
              </p:cNvPr>
              <p:cNvSpPr/>
              <p:nvPr/>
            </p:nvSpPr>
            <p:spPr>
              <a:xfrm>
                <a:off x="73152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6" name="Oval 135">
                <a:extLst>
                  <a:ext uri="{FF2B5EF4-FFF2-40B4-BE49-F238E27FC236}">
                    <a16:creationId xmlns:a16="http://schemas.microsoft.com/office/drawing/2014/main" id="{A10E6C29-65B3-7CB9-F3AE-F9B816C13A8E}"/>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7" name="Oval 136">
                <a:extLst>
                  <a:ext uri="{FF2B5EF4-FFF2-40B4-BE49-F238E27FC236}">
                    <a16:creationId xmlns:a16="http://schemas.microsoft.com/office/drawing/2014/main" id="{36A75D3D-2CC3-325E-41AD-EBF60B1F39AA}"/>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8" name="Oval 137">
                <a:extLst>
                  <a:ext uri="{FF2B5EF4-FFF2-40B4-BE49-F238E27FC236}">
                    <a16:creationId xmlns:a16="http://schemas.microsoft.com/office/drawing/2014/main" id="{FBCD1691-1EB2-06E4-8704-5A6B025D1F50}"/>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9" name="Oval 138">
                <a:extLst>
                  <a:ext uri="{FF2B5EF4-FFF2-40B4-BE49-F238E27FC236}">
                    <a16:creationId xmlns:a16="http://schemas.microsoft.com/office/drawing/2014/main" id="{8DCE5CD0-58BA-FCBE-3976-DD7AB86AEBD6}"/>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40" name="Oval 139">
                <a:extLst>
                  <a:ext uri="{FF2B5EF4-FFF2-40B4-BE49-F238E27FC236}">
                    <a16:creationId xmlns:a16="http://schemas.microsoft.com/office/drawing/2014/main" id="{958A121F-2BAB-ACFB-63F0-DD3C46FD6426}"/>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161" name="Group 160">
            <a:extLst>
              <a:ext uri="{FF2B5EF4-FFF2-40B4-BE49-F238E27FC236}">
                <a16:creationId xmlns:a16="http://schemas.microsoft.com/office/drawing/2014/main" id="{C4B0AD1A-DABF-B57A-C7C7-3A2D8B467921}"/>
              </a:ext>
            </a:extLst>
          </p:cNvPr>
          <p:cNvGrpSpPr/>
          <p:nvPr/>
        </p:nvGrpSpPr>
        <p:grpSpPr>
          <a:xfrm>
            <a:off x="6310969" y="2751056"/>
            <a:ext cx="1414038" cy="1414038"/>
            <a:chOff x="4876800" y="1600199"/>
            <a:chExt cx="2819401" cy="2819401"/>
          </a:xfrm>
        </p:grpSpPr>
        <p:grpSp>
          <p:nvGrpSpPr>
            <p:cNvPr id="162" name="Group 161">
              <a:extLst>
                <a:ext uri="{FF2B5EF4-FFF2-40B4-BE49-F238E27FC236}">
                  <a16:creationId xmlns:a16="http://schemas.microsoft.com/office/drawing/2014/main" id="{9729CA9C-3D9B-0DE6-662A-C3AD5E4086D7}"/>
                </a:ext>
              </a:extLst>
            </p:cNvPr>
            <p:cNvGrpSpPr/>
            <p:nvPr/>
          </p:nvGrpSpPr>
          <p:grpSpPr>
            <a:xfrm>
              <a:off x="5486400" y="3962400"/>
              <a:ext cx="2209800" cy="457200"/>
              <a:chOff x="5486400" y="3962400"/>
              <a:chExt cx="2209800" cy="457200"/>
            </a:xfrm>
          </p:grpSpPr>
          <p:sp>
            <p:nvSpPr>
              <p:cNvPr id="207" name="DRAM">
                <a:extLst>
                  <a:ext uri="{FF2B5EF4-FFF2-40B4-BE49-F238E27FC236}">
                    <a16:creationId xmlns:a16="http://schemas.microsoft.com/office/drawing/2014/main" id="{C4E028EC-DD69-626D-F9AE-608532D6982B}"/>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8" name="DRAM">
                <a:extLst>
                  <a:ext uri="{FF2B5EF4-FFF2-40B4-BE49-F238E27FC236}">
                    <a16:creationId xmlns:a16="http://schemas.microsoft.com/office/drawing/2014/main" id="{6FFE53BC-DE17-C53E-409D-3094806ED2E0}"/>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9" name="DRAM">
                <a:extLst>
                  <a:ext uri="{FF2B5EF4-FFF2-40B4-BE49-F238E27FC236}">
                    <a16:creationId xmlns:a16="http://schemas.microsoft.com/office/drawing/2014/main" id="{EDC245B1-6698-7BFD-F49B-468104CCE082}"/>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0" name="DRAM">
                <a:extLst>
                  <a:ext uri="{FF2B5EF4-FFF2-40B4-BE49-F238E27FC236}">
                    <a16:creationId xmlns:a16="http://schemas.microsoft.com/office/drawing/2014/main" id="{B751B439-E225-E86D-B93B-7EF769BF8435}"/>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1" name="DRAM">
                <a:extLst>
                  <a:ext uri="{FF2B5EF4-FFF2-40B4-BE49-F238E27FC236}">
                    <a16:creationId xmlns:a16="http://schemas.microsoft.com/office/drawing/2014/main" id="{AC6DC4A7-33C0-0411-700E-583AF7C3F8D3}"/>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63" name="Group 162">
              <a:extLst>
                <a:ext uri="{FF2B5EF4-FFF2-40B4-BE49-F238E27FC236}">
                  <a16:creationId xmlns:a16="http://schemas.microsoft.com/office/drawing/2014/main" id="{0B2ABD2D-E2F7-20A7-2A0B-B4BCAE3E0521}"/>
                </a:ext>
              </a:extLst>
            </p:cNvPr>
            <p:cNvGrpSpPr/>
            <p:nvPr/>
          </p:nvGrpSpPr>
          <p:grpSpPr>
            <a:xfrm>
              <a:off x="4876800" y="1600200"/>
              <a:ext cx="457200" cy="2209800"/>
              <a:chOff x="4876800" y="1600200"/>
              <a:chExt cx="457200" cy="2209800"/>
            </a:xfrm>
          </p:grpSpPr>
          <p:sp>
            <p:nvSpPr>
              <p:cNvPr id="202" name="DRAM">
                <a:extLst>
                  <a:ext uri="{FF2B5EF4-FFF2-40B4-BE49-F238E27FC236}">
                    <a16:creationId xmlns:a16="http://schemas.microsoft.com/office/drawing/2014/main" id="{49694578-A5F2-FFC6-DBA9-59B16608BB05}"/>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3" name="DRAM">
                <a:extLst>
                  <a:ext uri="{FF2B5EF4-FFF2-40B4-BE49-F238E27FC236}">
                    <a16:creationId xmlns:a16="http://schemas.microsoft.com/office/drawing/2014/main" id="{BE2CA46D-646E-78BC-BE2F-6DDEBCE0CBCA}"/>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4" name="DRAM">
                <a:extLst>
                  <a:ext uri="{FF2B5EF4-FFF2-40B4-BE49-F238E27FC236}">
                    <a16:creationId xmlns:a16="http://schemas.microsoft.com/office/drawing/2014/main" id="{DBFD7E01-9EB8-5931-6847-19EDB0D767D2}"/>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5" name="DRAM">
                <a:extLst>
                  <a:ext uri="{FF2B5EF4-FFF2-40B4-BE49-F238E27FC236}">
                    <a16:creationId xmlns:a16="http://schemas.microsoft.com/office/drawing/2014/main" id="{543A7A1D-6288-05D1-5358-4C29E7F33E98}"/>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6" name="DRAM">
                <a:extLst>
                  <a:ext uri="{FF2B5EF4-FFF2-40B4-BE49-F238E27FC236}">
                    <a16:creationId xmlns:a16="http://schemas.microsoft.com/office/drawing/2014/main" id="{47907783-B628-97AB-F49E-8EAFCA0CC604}"/>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64" name="Group 163">
              <a:extLst>
                <a:ext uri="{FF2B5EF4-FFF2-40B4-BE49-F238E27FC236}">
                  <a16:creationId xmlns:a16="http://schemas.microsoft.com/office/drawing/2014/main" id="{8F245FE2-624C-4191-100A-4DCD5C374A75}"/>
                </a:ext>
              </a:extLst>
            </p:cNvPr>
            <p:cNvGrpSpPr/>
            <p:nvPr/>
          </p:nvGrpSpPr>
          <p:grpSpPr>
            <a:xfrm>
              <a:off x="5676900" y="1600199"/>
              <a:ext cx="1828800" cy="2362201"/>
              <a:chOff x="5676900" y="1170708"/>
              <a:chExt cx="1828800" cy="2791692"/>
            </a:xfrm>
          </p:grpSpPr>
          <p:cxnSp>
            <p:nvCxnSpPr>
              <p:cNvPr id="197" name="Straight Connector 196">
                <a:extLst>
                  <a:ext uri="{FF2B5EF4-FFF2-40B4-BE49-F238E27FC236}">
                    <a16:creationId xmlns:a16="http://schemas.microsoft.com/office/drawing/2014/main" id="{C415C56D-8594-D144-E652-F6873AED5A8D}"/>
                  </a:ext>
                </a:extLst>
              </p:cNvPr>
              <p:cNvCxnSpPr>
                <a:cxnSpLocks/>
                <a:stCxn id="167" idx="0"/>
                <a:endCxn id="207"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599BE976-DD98-2067-05D2-2294272B55C9}"/>
                  </a:ext>
                </a:extLst>
              </p:cNvPr>
              <p:cNvCxnSpPr>
                <a:cxnSpLocks/>
                <a:stCxn id="169" idx="0"/>
                <a:endCxn id="209"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7A66C926-71AC-8DAF-6DBF-1B5F46DD8965}"/>
                  </a:ext>
                </a:extLst>
              </p:cNvPr>
              <p:cNvCxnSpPr>
                <a:cxnSpLocks/>
                <a:stCxn id="170" idx="0"/>
                <a:endCxn id="210"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3BCB8053-A3DE-2416-92F2-B545B8F726E7}"/>
                  </a:ext>
                </a:extLst>
              </p:cNvPr>
              <p:cNvCxnSpPr>
                <a:cxnSpLocks/>
                <a:stCxn id="171" idx="0"/>
                <a:endCxn id="211"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2D9F711C-6FEB-5236-59D4-5945DE8E49E2}"/>
                  </a:ext>
                </a:extLst>
              </p:cNvPr>
              <p:cNvCxnSpPr>
                <a:cxnSpLocks/>
                <a:stCxn id="168" idx="0"/>
                <a:endCxn id="208"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65" name="Group 164">
              <a:extLst>
                <a:ext uri="{FF2B5EF4-FFF2-40B4-BE49-F238E27FC236}">
                  <a16:creationId xmlns:a16="http://schemas.microsoft.com/office/drawing/2014/main" id="{CC192DD9-7926-6D2F-064E-8F5EEB587E90}"/>
                </a:ext>
              </a:extLst>
            </p:cNvPr>
            <p:cNvGrpSpPr/>
            <p:nvPr/>
          </p:nvGrpSpPr>
          <p:grpSpPr>
            <a:xfrm>
              <a:off x="5334000" y="1790700"/>
              <a:ext cx="2362201" cy="1828800"/>
              <a:chOff x="5333998" y="1790700"/>
              <a:chExt cx="2791691" cy="1828800"/>
            </a:xfrm>
          </p:grpSpPr>
          <p:cxnSp>
            <p:nvCxnSpPr>
              <p:cNvPr id="192" name="Straight Connector 191">
                <a:extLst>
                  <a:ext uri="{FF2B5EF4-FFF2-40B4-BE49-F238E27FC236}">
                    <a16:creationId xmlns:a16="http://schemas.microsoft.com/office/drawing/2014/main" id="{A369B99A-A520-1713-A4E2-0AF0EBDB1B4A}"/>
                  </a:ext>
                </a:extLst>
              </p:cNvPr>
              <p:cNvCxnSpPr>
                <a:cxnSpLocks/>
                <a:stCxn id="171" idx="6"/>
                <a:endCxn id="202"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EBD9279A-86C5-5DF3-97F8-071D00FD14EC}"/>
                  </a:ext>
                </a:extLst>
              </p:cNvPr>
              <p:cNvCxnSpPr>
                <a:cxnSpLocks/>
                <a:stCxn id="176" idx="6"/>
                <a:endCxn id="203"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40AEA62C-5669-0B80-0849-1B99F1F1D9A3}"/>
                  </a:ext>
                </a:extLst>
              </p:cNvPr>
              <p:cNvCxnSpPr>
                <a:cxnSpLocks/>
                <a:stCxn id="181" idx="6"/>
                <a:endCxn id="204"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45B09E48-8702-D902-4565-207CBE5B2DB1}"/>
                  </a:ext>
                </a:extLst>
              </p:cNvPr>
              <p:cNvCxnSpPr>
                <a:cxnSpLocks/>
                <a:stCxn id="186" idx="6"/>
                <a:endCxn id="205"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20C45816-7676-9B47-081F-7735276F25CD}"/>
                  </a:ext>
                </a:extLst>
              </p:cNvPr>
              <p:cNvCxnSpPr>
                <a:cxnSpLocks/>
                <a:stCxn id="191" idx="6"/>
                <a:endCxn id="206"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66" name="Group 165">
              <a:extLst>
                <a:ext uri="{FF2B5EF4-FFF2-40B4-BE49-F238E27FC236}">
                  <a16:creationId xmlns:a16="http://schemas.microsoft.com/office/drawing/2014/main" id="{B2FB1C3D-26C9-B442-347A-A48CC0A2322D}"/>
                </a:ext>
              </a:extLst>
            </p:cNvPr>
            <p:cNvGrpSpPr/>
            <p:nvPr/>
          </p:nvGrpSpPr>
          <p:grpSpPr>
            <a:xfrm>
              <a:off x="5486400" y="1600200"/>
              <a:ext cx="2209800" cy="2209800"/>
              <a:chOff x="5486400" y="1600200"/>
              <a:chExt cx="2209800" cy="2209800"/>
            </a:xfrm>
          </p:grpSpPr>
          <p:sp>
            <p:nvSpPr>
              <p:cNvPr id="167" name="Oval 166">
                <a:extLst>
                  <a:ext uri="{FF2B5EF4-FFF2-40B4-BE49-F238E27FC236}">
                    <a16:creationId xmlns:a16="http://schemas.microsoft.com/office/drawing/2014/main" id="{500657AD-DEA4-B87A-ACFC-8159322FAB89}"/>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8" name="Oval 167">
                <a:extLst>
                  <a:ext uri="{FF2B5EF4-FFF2-40B4-BE49-F238E27FC236}">
                    <a16:creationId xmlns:a16="http://schemas.microsoft.com/office/drawing/2014/main" id="{3CA492AF-23E5-5A68-6634-F09E12E4F140}"/>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9" name="Oval 168">
                <a:extLst>
                  <a:ext uri="{FF2B5EF4-FFF2-40B4-BE49-F238E27FC236}">
                    <a16:creationId xmlns:a16="http://schemas.microsoft.com/office/drawing/2014/main" id="{C07CF968-1987-EC2A-91A7-7885788BF593}"/>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0" name="Oval 169">
                <a:extLst>
                  <a:ext uri="{FF2B5EF4-FFF2-40B4-BE49-F238E27FC236}">
                    <a16:creationId xmlns:a16="http://schemas.microsoft.com/office/drawing/2014/main" id="{37F707C4-140E-984A-952C-C146F89D9668}"/>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1" name="Oval 170">
                <a:extLst>
                  <a:ext uri="{FF2B5EF4-FFF2-40B4-BE49-F238E27FC236}">
                    <a16:creationId xmlns:a16="http://schemas.microsoft.com/office/drawing/2014/main" id="{24F8C8D8-8E68-8AB3-3FD7-71ECB043B421}"/>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2" name="Oval 171">
                <a:extLst>
                  <a:ext uri="{FF2B5EF4-FFF2-40B4-BE49-F238E27FC236}">
                    <a16:creationId xmlns:a16="http://schemas.microsoft.com/office/drawing/2014/main" id="{F33CB237-F24E-14A1-0983-EAE54612EA48}"/>
                  </a:ext>
                </a:extLst>
              </p:cNvPr>
              <p:cNvSpPr/>
              <p:nvPr/>
            </p:nvSpPr>
            <p:spPr>
              <a:xfrm>
                <a:off x="54864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3" name="Oval 172">
                <a:extLst>
                  <a:ext uri="{FF2B5EF4-FFF2-40B4-BE49-F238E27FC236}">
                    <a16:creationId xmlns:a16="http://schemas.microsoft.com/office/drawing/2014/main" id="{97D6E58F-876D-16AD-986D-EF96AC6D624A}"/>
                  </a:ext>
                </a:extLst>
              </p:cNvPr>
              <p:cNvSpPr/>
              <p:nvPr/>
            </p:nvSpPr>
            <p:spPr>
              <a:xfrm>
                <a:off x="59436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4" name="Oval 173">
                <a:extLst>
                  <a:ext uri="{FF2B5EF4-FFF2-40B4-BE49-F238E27FC236}">
                    <a16:creationId xmlns:a16="http://schemas.microsoft.com/office/drawing/2014/main" id="{DE29F4A5-0402-8162-3F90-ECC58037BE9A}"/>
                  </a:ext>
                </a:extLst>
              </p:cNvPr>
              <p:cNvSpPr/>
              <p:nvPr/>
            </p:nvSpPr>
            <p:spPr>
              <a:xfrm>
                <a:off x="64008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175" name="Oval 174">
                <a:extLst>
                  <a:ext uri="{FF2B5EF4-FFF2-40B4-BE49-F238E27FC236}">
                    <a16:creationId xmlns:a16="http://schemas.microsoft.com/office/drawing/2014/main" id="{5C894045-A035-B919-B49B-2D7A44F7A24C}"/>
                  </a:ext>
                </a:extLst>
              </p:cNvPr>
              <p:cNvSpPr/>
              <p:nvPr/>
            </p:nvSpPr>
            <p:spPr>
              <a:xfrm>
                <a:off x="68580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6" name="Oval 175">
                <a:extLst>
                  <a:ext uri="{FF2B5EF4-FFF2-40B4-BE49-F238E27FC236}">
                    <a16:creationId xmlns:a16="http://schemas.microsoft.com/office/drawing/2014/main" id="{E5041934-53DE-2291-016C-CCEEA2E04188}"/>
                  </a:ext>
                </a:extLst>
              </p:cNvPr>
              <p:cNvSpPr/>
              <p:nvPr/>
            </p:nvSpPr>
            <p:spPr>
              <a:xfrm>
                <a:off x="73152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7" name="Oval 176">
                <a:extLst>
                  <a:ext uri="{FF2B5EF4-FFF2-40B4-BE49-F238E27FC236}">
                    <a16:creationId xmlns:a16="http://schemas.microsoft.com/office/drawing/2014/main" id="{B431870C-F12C-98BA-A456-FEEF50FF5441}"/>
                  </a:ext>
                </a:extLst>
              </p:cNvPr>
              <p:cNvSpPr/>
              <p:nvPr/>
            </p:nvSpPr>
            <p:spPr>
              <a:xfrm>
                <a:off x="54864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8" name="Oval 177">
                <a:extLst>
                  <a:ext uri="{FF2B5EF4-FFF2-40B4-BE49-F238E27FC236}">
                    <a16:creationId xmlns:a16="http://schemas.microsoft.com/office/drawing/2014/main" id="{CDA326B9-1B0F-5FC5-762F-B006EC16EA04}"/>
                  </a:ext>
                </a:extLst>
              </p:cNvPr>
              <p:cNvSpPr/>
              <p:nvPr/>
            </p:nvSpPr>
            <p:spPr>
              <a:xfrm>
                <a:off x="59436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9" name="Oval 178">
                <a:extLst>
                  <a:ext uri="{FF2B5EF4-FFF2-40B4-BE49-F238E27FC236}">
                    <a16:creationId xmlns:a16="http://schemas.microsoft.com/office/drawing/2014/main" id="{E1F375AA-AE59-9717-0E28-0A87F4BA51BD}"/>
                  </a:ext>
                </a:extLst>
              </p:cNvPr>
              <p:cNvSpPr/>
              <p:nvPr/>
            </p:nvSpPr>
            <p:spPr>
              <a:xfrm>
                <a:off x="64008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0" name="Oval 179">
                <a:extLst>
                  <a:ext uri="{FF2B5EF4-FFF2-40B4-BE49-F238E27FC236}">
                    <a16:creationId xmlns:a16="http://schemas.microsoft.com/office/drawing/2014/main" id="{128C73E7-347C-6BDF-E690-2DB793D55441}"/>
                  </a:ext>
                </a:extLst>
              </p:cNvPr>
              <p:cNvSpPr/>
              <p:nvPr/>
            </p:nvSpPr>
            <p:spPr>
              <a:xfrm>
                <a:off x="68580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1" name="Oval 180">
                <a:extLst>
                  <a:ext uri="{FF2B5EF4-FFF2-40B4-BE49-F238E27FC236}">
                    <a16:creationId xmlns:a16="http://schemas.microsoft.com/office/drawing/2014/main" id="{53700731-5A84-EA36-3A6E-F64861D96FEC}"/>
                  </a:ext>
                </a:extLst>
              </p:cNvPr>
              <p:cNvSpPr/>
              <p:nvPr/>
            </p:nvSpPr>
            <p:spPr>
              <a:xfrm>
                <a:off x="73152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2" name="Oval 181">
                <a:extLst>
                  <a:ext uri="{FF2B5EF4-FFF2-40B4-BE49-F238E27FC236}">
                    <a16:creationId xmlns:a16="http://schemas.microsoft.com/office/drawing/2014/main" id="{10D1F3A3-F78A-E80A-FB90-728A81605B75}"/>
                  </a:ext>
                </a:extLst>
              </p:cNvPr>
              <p:cNvSpPr/>
              <p:nvPr/>
            </p:nvSpPr>
            <p:spPr>
              <a:xfrm>
                <a:off x="54864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3" name="Oval 182">
                <a:extLst>
                  <a:ext uri="{FF2B5EF4-FFF2-40B4-BE49-F238E27FC236}">
                    <a16:creationId xmlns:a16="http://schemas.microsoft.com/office/drawing/2014/main" id="{4D46226E-7BC2-CDB5-896E-6ABE7C988235}"/>
                  </a:ext>
                </a:extLst>
              </p:cNvPr>
              <p:cNvSpPr/>
              <p:nvPr/>
            </p:nvSpPr>
            <p:spPr>
              <a:xfrm>
                <a:off x="59436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4" name="Oval 183">
                <a:extLst>
                  <a:ext uri="{FF2B5EF4-FFF2-40B4-BE49-F238E27FC236}">
                    <a16:creationId xmlns:a16="http://schemas.microsoft.com/office/drawing/2014/main" id="{80E22B57-23F9-A1DA-EA84-B237477D51E6}"/>
                  </a:ext>
                </a:extLst>
              </p:cNvPr>
              <p:cNvSpPr/>
              <p:nvPr/>
            </p:nvSpPr>
            <p:spPr>
              <a:xfrm>
                <a:off x="64008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5" name="Oval 184">
                <a:extLst>
                  <a:ext uri="{FF2B5EF4-FFF2-40B4-BE49-F238E27FC236}">
                    <a16:creationId xmlns:a16="http://schemas.microsoft.com/office/drawing/2014/main" id="{F99A8D22-FE5B-FE4F-9AFA-B346DA69D5AF}"/>
                  </a:ext>
                </a:extLst>
              </p:cNvPr>
              <p:cNvSpPr/>
              <p:nvPr/>
            </p:nvSpPr>
            <p:spPr>
              <a:xfrm>
                <a:off x="68580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6" name="Oval 185">
                <a:extLst>
                  <a:ext uri="{FF2B5EF4-FFF2-40B4-BE49-F238E27FC236}">
                    <a16:creationId xmlns:a16="http://schemas.microsoft.com/office/drawing/2014/main" id="{8E2DDA56-B0FB-2874-A0A5-1012B7DC35A8}"/>
                  </a:ext>
                </a:extLst>
              </p:cNvPr>
              <p:cNvSpPr/>
              <p:nvPr/>
            </p:nvSpPr>
            <p:spPr>
              <a:xfrm>
                <a:off x="73152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7" name="Oval 186">
                <a:extLst>
                  <a:ext uri="{FF2B5EF4-FFF2-40B4-BE49-F238E27FC236}">
                    <a16:creationId xmlns:a16="http://schemas.microsoft.com/office/drawing/2014/main" id="{80496042-CD32-6655-958B-1A265D74D650}"/>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8" name="Oval 187">
                <a:extLst>
                  <a:ext uri="{FF2B5EF4-FFF2-40B4-BE49-F238E27FC236}">
                    <a16:creationId xmlns:a16="http://schemas.microsoft.com/office/drawing/2014/main" id="{A1DB0F8A-F845-29D6-200C-2DF47257CC6B}"/>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9" name="Oval 188">
                <a:extLst>
                  <a:ext uri="{FF2B5EF4-FFF2-40B4-BE49-F238E27FC236}">
                    <a16:creationId xmlns:a16="http://schemas.microsoft.com/office/drawing/2014/main" id="{6FA6A045-CFAB-085B-6F31-76E1E1C9AFBD}"/>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0" name="Oval 189">
                <a:extLst>
                  <a:ext uri="{FF2B5EF4-FFF2-40B4-BE49-F238E27FC236}">
                    <a16:creationId xmlns:a16="http://schemas.microsoft.com/office/drawing/2014/main" id="{052F8890-68D6-4260-4800-BB1B256D760D}"/>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1" name="Oval 190">
                <a:extLst>
                  <a:ext uri="{FF2B5EF4-FFF2-40B4-BE49-F238E27FC236}">
                    <a16:creationId xmlns:a16="http://schemas.microsoft.com/office/drawing/2014/main" id="{A4E2BD0D-78E1-9DE6-D4F7-6E5B97A91EB9}"/>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sp>
        <p:nvSpPr>
          <p:cNvPr id="212" name="Rectangle 211">
            <a:extLst>
              <a:ext uri="{FF2B5EF4-FFF2-40B4-BE49-F238E27FC236}">
                <a16:creationId xmlns:a16="http://schemas.microsoft.com/office/drawing/2014/main" id="{B2005E0F-849E-5E2E-1EAF-3FF39113ADC1}"/>
              </a:ext>
            </a:extLst>
          </p:cNvPr>
          <p:cNvSpPr/>
          <p:nvPr/>
        </p:nvSpPr>
        <p:spPr>
          <a:xfrm>
            <a:off x="1476840" y="2412494"/>
            <a:ext cx="6477000" cy="1905000"/>
          </a:xfrm>
          <a:prstGeom prst="rect">
            <a:avLst/>
          </a:prstGeom>
          <a:solidFill>
            <a:schemeClr val="bg1">
              <a:alpha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Avenir Next" panose="020B0503020202020204" pitchFamily="34" charset="0"/>
              <a:ea typeface="+mn-ea"/>
              <a:cs typeface="+mn-cs"/>
            </a:endParaRPr>
          </a:p>
        </p:txBody>
      </p:sp>
      <p:cxnSp>
        <p:nvCxnSpPr>
          <p:cNvPr id="213" name="Straight Connector 212">
            <a:extLst>
              <a:ext uri="{FF2B5EF4-FFF2-40B4-BE49-F238E27FC236}">
                <a16:creationId xmlns:a16="http://schemas.microsoft.com/office/drawing/2014/main" id="{DC77E31F-7776-D079-8213-9FAF5EE659AA}"/>
              </a:ext>
            </a:extLst>
          </p:cNvPr>
          <p:cNvCxnSpPr>
            <a:cxnSpLocks/>
          </p:cNvCxnSpPr>
          <p:nvPr/>
        </p:nvCxnSpPr>
        <p:spPr>
          <a:xfrm flipH="1">
            <a:off x="1400640" y="2564894"/>
            <a:ext cx="6403145" cy="0"/>
          </a:xfrm>
          <a:prstGeom prst="line">
            <a:avLst/>
          </a:prstGeom>
          <a:solidFill>
            <a:schemeClr val="tx1">
              <a:lumMod val="65000"/>
              <a:lumOff val="35000"/>
            </a:schemeClr>
          </a:solidFill>
          <a:ln w="38100" cap="rnd">
            <a:solidFill>
              <a:schemeClr val="tx1"/>
            </a:solidFill>
            <a:round/>
            <a:headEnd type="none"/>
            <a:tailEnd w="lg" len="sm"/>
          </a:ln>
        </p:spPr>
        <p:style>
          <a:lnRef idx="1">
            <a:schemeClr val="accent1"/>
          </a:lnRef>
          <a:fillRef idx="0">
            <a:schemeClr val="accent1"/>
          </a:fillRef>
          <a:effectRef idx="0">
            <a:schemeClr val="accent1"/>
          </a:effectRef>
          <a:fontRef idx="minor">
            <a:schemeClr val="tx1"/>
          </a:fontRef>
        </p:style>
      </p:cxnSp>
      <p:grpSp>
        <p:nvGrpSpPr>
          <p:cNvPr id="214" name="Group 213">
            <a:extLst>
              <a:ext uri="{FF2B5EF4-FFF2-40B4-BE49-F238E27FC236}">
                <a16:creationId xmlns:a16="http://schemas.microsoft.com/office/drawing/2014/main" id="{1948DBEA-DA08-82F0-5900-D08D3CB16E0F}"/>
              </a:ext>
            </a:extLst>
          </p:cNvPr>
          <p:cNvGrpSpPr/>
          <p:nvPr/>
        </p:nvGrpSpPr>
        <p:grpSpPr>
          <a:xfrm>
            <a:off x="1745885" y="2564894"/>
            <a:ext cx="4671060" cy="1219201"/>
            <a:chOff x="2174045" y="1143000"/>
            <a:chExt cx="4671060" cy="1219201"/>
          </a:xfrm>
        </p:grpSpPr>
        <p:cxnSp>
          <p:nvCxnSpPr>
            <p:cNvPr id="215" name="Straight Connector 214">
              <a:extLst>
                <a:ext uri="{FF2B5EF4-FFF2-40B4-BE49-F238E27FC236}">
                  <a16:creationId xmlns:a16="http://schemas.microsoft.com/office/drawing/2014/main" id="{402E0C80-0CB3-1DFC-BA6E-F4CB819AC190}"/>
                </a:ext>
              </a:extLst>
            </p:cNvPr>
            <p:cNvCxnSpPr/>
            <p:nvPr/>
          </p:nvCxnSpPr>
          <p:spPr>
            <a:xfrm flipV="1">
              <a:off x="2174045"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7F62CF72-1AD9-CC10-BB95-B46B1BC3461D}"/>
                </a:ext>
              </a:extLst>
            </p:cNvPr>
            <p:cNvCxnSpPr/>
            <p:nvPr/>
          </p:nvCxnSpPr>
          <p:spPr>
            <a:xfrm flipV="1">
              <a:off x="3730049"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D3C8E9B2-F972-C08D-B733-C59B781C38D5}"/>
                </a:ext>
              </a:extLst>
            </p:cNvPr>
            <p:cNvCxnSpPr/>
            <p:nvPr/>
          </p:nvCxnSpPr>
          <p:spPr>
            <a:xfrm flipV="1">
              <a:off x="5303325"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3BED908A-4254-8D76-541F-4774AF62F578}"/>
                </a:ext>
              </a:extLst>
            </p:cNvPr>
            <p:cNvCxnSpPr/>
            <p:nvPr/>
          </p:nvCxnSpPr>
          <p:spPr>
            <a:xfrm flipV="1">
              <a:off x="6845105"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grpSp>
      <p:cxnSp>
        <p:nvCxnSpPr>
          <p:cNvPr id="219" name="Straight Connector 218">
            <a:extLst>
              <a:ext uri="{FF2B5EF4-FFF2-40B4-BE49-F238E27FC236}">
                <a16:creationId xmlns:a16="http://schemas.microsoft.com/office/drawing/2014/main" id="{23AF8F67-6E35-1D0F-534F-042DD53F82AF}"/>
              </a:ext>
            </a:extLst>
          </p:cNvPr>
          <p:cNvCxnSpPr>
            <a:cxnSpLocks/>
          </p:cNvCxnSpPr>
          <p:nvPr/>
        </p:nvCxnSpPr>
        <p:spPr>
          <a:xfrm flipH="1">
            <a:off x="1402985" y="2564894"/>
            <a:ext cx="6403145" cy="0"/>
          </a:xfrm>
          <a:prstGeom prst="line">
            <a:avLst/>
          </a:prstGeom>
          <a:solidFill>
            <a:schemeClr val="tx1">
              <a:lumMod val="65000"/>
              <a:lumOff val="35000"/>
            </a:schemeClr>
          </a:solidFill>
          <a:ln w="50800" cap="rnd">
            <a:solidFill>
              <a:srgbClr val="C00000"/>
            </a:solidFill>
            <a:round/>
            <a:headEnd type="none"/>
            <a:tailEnd w="lg" len="sm"/>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49EDD477-8034-2B77-7E46-85CFE52A9ACE}"/>
              </a:ext>
            </a:extLst>
          </p:cNvPr>
          <p:cNvCxnSpPr>
            <a:cxnSpLocks/>
          </p:cNvCxnSpPr>
          <p:nvPr/>
        </p:nvCxnSpPr>
        <p:spPr>
          <a:xfrm flipV="1">
            <a:off x="1748230" y="2564894"/>
            <a:ext cx="0" cy="911587"/>
          </a:xfrm>
          <a:prstGeom prst="line">
            <a:avLst/>
          </a:prstGeom>
          <a:solidFill>
            <a:schemeClr val="tx1">
              <a:lumMod val="65000"/>
              <a:lumOff val="35000"/>
            </a:schemeClr>
          </a:solidFill>
          <a:ln w="50800" cap="rnd">
            <a:solidFill>
              <a:srgbClr val="C0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1" name="Straight Connector 220">
            <a:extLst>
              <a:ext uri="{FF2B5EF4-FFF2-40B4-BE49-F238E27FC236}">
                <a16:creationId xmlns:a16="http://schemas.microsoft.com/office/drawing/2014/main" id="{2C460F50-4E91-5EA3-8239-2DDC925AE533}"/>
              </a:ext>
            </a:extLst>
          </p:cNvPr>
          <p:cNvCxnSpPr>
            <a:cxnSpLocks/>
          </p:cNvCxnSpPr>
          <p:nvPr/>
        </p:nvCxnSpPr>
        <p:spPr>
          <a:xfrm flipV="1">
            <a:off x="3302329" y="2564894"/>
            <a:ext cx="0" cy="911587"/>
          </a:xfrm>
          <a:prstGeom prst="line">
            <a:avLst/>
          </a:prstGeom>
          <a:solidFill>
            <a:schemeClr val="tx1">
              <a:lumMod val="65000"/>
              <a:lumOff val="35000"/>
            </a:schemeClr>
          </a:solidFill>
          <a:ln w="50800" cap="rnd">
            <a:solidFill>
              <a:srgbClr val="C0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2" name="Straight Connector 221">
            <a:extLst>
              <a:ext uri="{FF2B5EF4-FFF2-40B4-BE49-F238E27FC236}">
                <a16:creationId xmlns:a16="http://schemas.microsoft.com/office/drawing/2014/main" id="{11F4708B-AC51-BD7D-82BC-C3872A929AE8}"/>
              </a:ext>
            </a:extLst>
          </p:cNvPr>
          <p:cNvCxnSpPr>
            <a:cxnSpLocks/>
          </p:cNvCxnSpPr>
          <p:nvPr/>
        </p:nvCxnSpPr>
        <p:spPr>
          <a:xfrm flipV="1">
            <a:off x="4877510" y="2564894"/>
            <a:ext cx="0" cy="911587"/>
          </a:xfrm>
          <a:prstGeom prst="line">
            <a:avLst/>
          </a:prstGeom>
          <a:solidFill>
            <a:schemeClr val="tx1">
              <a:lumMod val="65000"/>
              <a:lumOff val="35000"/>
            </a:schemeClr>
          </a:solidFill>
          <a:ln w="50800" cap="rnd">
            <a:solidFill>
              <a:srgbClr val="C0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id="{963C4B1D-F5CF-A223-C6CC-B01DF5CDD6E7}"/>
              </a:ext>
            </a:extLst>
          </p:cNvPr>
          <p:cNvCxnSpPr>
            <a:cxnSpLocks/>
          </p:cNvCxnSpPr>
          <p:nvPr/>
        </p:nvCxnSpPr>
        <p:spPr>
          <a:xfrm flipV="1">
            <a:off x="6419290" y="2564894"/>
            <a:ext cx="0" cy="911587"/>
          </a:xfrm>
          <a:prstGeom prst="line">
            <a:avLst/>
          </a:prstGeom>
          <a:solidFill>
            <a:schemeClr val="tx1">
              <a:lumMod val="65000"/>
              <a:lumOff val="35000"/>
            </a:schemeClr>
          </a:solidFill>
          <a:ln w="50800" cap="rnd">
            <a:solidFill>
              <a:srgbClr val="C0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24" name="DRAM">
            <a:extLst>
              <a:ext uri="{FF2B5EF4-FFF2-40B4-BE49-F238E27FC236}">
                <a16:creationId xmlns:a16="http://schemas.microsoft.com/office/drawing/2014/main" id="{ED56E525-600A-350A-CE7D-E6BB2D6D79C9}"/>
              </a:ext>
            </a:extLst>
          </p:cNvPr>
          <p:cNvSpPr/>
          <p:nvPr/>
        </p:nvSpPr>
        <p:spPr>
          <a:xfrm rot="16200000">
            <a:off x="143886" y="3135848"/>
            <a:ext cx="2057400" cy="458292"/>
          </a:xfrm>
          <a:prstGeom prst="roundRect">
            <a:avLst>
              <a:gd name="adj" fmla="val 11319"/>
            </a:avLst>
          </a:prstGeom>
          <a:solidFill>
            <a:schemeClr val="bg1">
              <a:lumMod val="65000"/>
            </a:schemeClr>
          </a:solidFill>
          <a:ln w="1905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50" normalizeH="0" baseline="0" noProof="0" dirty="0">
                <a:ln>
                  <a:noFill/>
                </a:ln>
                <a:solidFill>
                  <a:srgbClr val="000000"/>
                </a:solidFill>
                <a:effectLst/>
                <a:uLnTx/>
                <a:uFillTx/>
                <a:latin typeface="Avenir Next" panose="020B0503020202020204" pitchFamily="34" charset="0"/>
                <a:ea typeface="+mn-ea"/>
                <a:cs typeface="+mn-cs"/>
              </a:rPr>
              <a:t>row decoder</a:t>
            </a:r>
          </a:p>
        </p:txBody>
      </p:sp>
      <p:grpSp>
        <p:nvGrpSpPr>
          <p:cNvPr id="225" name="Group 224">
            <a:extLst>
              <a:ext uri="{FF2B5EF4-FFF2-40B4-BE49-F238E27FC236}">
                <a16:creationId xmlns:a16="http://schemas.microsoft.com/office/drawing/2014/main" id="{9A39ED76-4529-C78C-EA30-0D93206B5F23}"/>
              </a:ext>
            </a:extLst>
          </p:cNvPr>
          <p:cNvGrpSpPr/>
          <p:nvPr/>
        </p:nvGrpSpPr>
        <p:grpSpPr>
          <a:xfrm>
            <a:off x="1934978" y="2761209"/>
            <a:ext cx="5790027" cy="1402792"/>
            <a:chOff x="2134538" y="2243328"/>
            <a:chExt cx="5790027" cy="1490472"/>
          </a:xfrm>
        </p:grpSpPr>
        <p:grpSp>
          <p:nvGrpSpPr>
            <p:cNvPr id="226" name="Group 225">
              <a:extLst>
                <a:ext uri="{FF2B5EF4-FFF2-40B4-BE49-F238E27FC236}">
                  <a16:creationId xmlns:a16="http://schemas.microsoft.com/office/drawing/2014/main" id="{DB800D8A-AF10-2AC4-6D5A-F4BCAE15E968}"/>
                </a:ext>
              </a:extLst>
            </p:cNvPr>
            <p:cNvGrpSpPr/>
            <p:nvPr/>
          </p:nvGrpSpPr>
          <p:grpSpPr>
            <a:xfrm>
              <a:off x="2134538" y="2243328"/>
              <a:ext cx="1108299" cy="1490472"/>
              <a:chOff x="2134538" y="2243328"/>
              <a:chExt cx="1108299" cy="1490472"/>
            </a:xfrm>
          </p:grpSpPr>
          <p:grpSp>
            <p:nvGrpSpPr>
              <p:cNvPr id="266" name="Group 265">
                <a:extLst>
                  <a:ext uri="{FF2B5EF4-FFF2-40B4-BE49-F238E27FC236}">
                    <a16:creationId xmlns:a16="http://schemas.microsoft.com/office/drawing/2014/main" id="{6C3D128E-6972-D81F-22AF-116952873BCC}"/>
                  </a:ext>
                </a:extLst>
              </p:cNvPr>
              <p:cNvGrpSpPr/>
              <p:nvPr/>
            </p:nvGrpSpPr>
            <p:grpSpPr>
              <a:xfrm>
                <a:off x="2134538" y="3504497"/>
                <a:ext cx="1108299" cy="229303"/>
                <a:chOff x="5486400" y="3962400"/>
                <a:chExt cx="2209800" cy="457200"/>
              </a:xfrm>
            </p:grpSpPr>
            <p:sp>
              <p:nvSpPr>
                <p:cNvPr id="273" name="DRAM">
                  <a:extLst>
                    <a:ext uri="{FF2B5EF4-FFF2-40B4-BE49-F238E27FC236}">
                      <a16:creationId xmlns:a16="http://schemas.microsoft.com/office/drawing/2014/main" id="{88CA1D5A-9C42-836B-8CC5-713C2893475B}"/>
                    </a:ext>
                  </a:extLst>
                </p:cNvPr>
                <p:cNvSpPr/>
                <p:nvPr/>
              </p:nvSpPr>
              <p:spPr>
                <a:xfrm>
                  <a:off x="54864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4" name="DRAM">
                  <a:extLst>
                    <a:ext uri="{FF2B5EF4-FFF2-40B4-BE49-F238E27FC236}">
                      <a16:creationId xmlns:a16="http://schemas.microsoft.com/office/drawing/2014/main" id="{7B6C45F7-4162-DA73-D715-80EDA3493FD5}"/>
                    </a:ext>
                  </a:extLst>
                </p:cNvPr>
                <p:cNvSpPr/>
                <p:nvPr/>
              </p:nvSpPr>
              <p:spPr>
                <a:xfrm>
                  <a:off x="59436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5" name="DRAM">
                  <a:extLst>
                    <a:ext uri="{FF2B5EF4-FFF2-40B4-BE49-F238E27FC236}">
                      <a16:creationId xmlns:a16="http://schemas.microsoft.com/office/drawing/2014/main" id="{7648CFF9-F6C3-B30F-FDF1-31C5BA7786D4}"/>
                    </a:ext>
                  </a:extLst>
                </p:cNvPr>
                <p:cNvSpPr/>
                <p:nvPr/>
              </p:nvSpPr>
              <p:spPr>
                <a:xfrm>
                  <a:off x="64008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6" name="DRAM">
                  <a:extLst>
                    <a:ext uri="{FF2B5EF4-FFF2-40B4-BE49-F238E27FC236}">
                      <a16:creationId xmlns:a16="http://schemas.microsoft.com/office/drawing/2014/main" id="{ABC4E3DB-9E0C-057D-03A2-B9EB1A543297}"/>
                    </a:ext>
                  </a:extLst>
                </p:cNvPr>
                <p:cNvSpPr/>
                <p:nvPr/>
              </p:nvSpPr>
              <p:spPr>
                <a:xfrm>
                  <a:off x="68580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7" name="DRAM">
                  <a:extLst>
                    <a:ext uri="{FF2B5EF4-FFF2-40B4-BE49-F238E27FC236}">
                      <a16:creationId xmlns:a16="http://schemas.microsoft.com/office/drawing/2014/main" id="{AF4AC96C-2C49-1CDC-8E08-2E05CB6A00E8}"/>
                    </a:ext>
                  </a:extLst>
                </p:cNvPr>
                <p:cNvSpPr/>
                <p:nvPr/>
              </p:nvSpPr>
              <p:spPr>
                <a:xfrm>
                  <a:off x="73152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67" name="Group 266">
                <a:extLst>
                  <a:ext uri="{FF2B5EF4-FFF2-40B4-BE49-F238E27FC236}">
                    <a16:creationId xmlns:a16="http://schemas.microsoft.com/office/drawing/2014/main" id="{4F76F2FD-1A54-DDA6-CF07-7E846DAD7759}"/>
                  </a:ext>
                </a:extLst>
              </p:cNvPr>
              <p:cNvGrpSpPr/>
              <p:nvPr/>
            </p:nvGrpSpPr>
            <p:grpSpPr>
              <a:xfrm>
                <a:off x="2230081" y="2243328"/>
                <a:ext cx="917213" cy="1261169"/>
                <a:chOff x="5676900" y="990600"/>
                <a:chExt cx="1828800" cy="2971800"/>
              </a:xfrm>
            </p:grpSpPr>
            <p:cxnSp>
              <p:nvCxnSpPr>
                <p:cNvPr id="268" name="Straight Connector 267">
                  <a:extLst>
                    <a:ext uri="{FF2B5EF4-FFF2-40B4-BE49-F238E27FC236}">
                      <a16:creationId xmlns:a16="http://schemas.microsoft.com/office/drawing/2014/main" id="{4D666B80-76CD-E6ED-D8A2-809620DA3F83}"/>
                    </a:ext>
                  </a:extLst>
                </p:cNvPr>
                <p:cNvCxnSpPr>
                  <a:cxnSpLocks/>
                  <a:endCxn id="273" idx="0"/>
                </p:cNvCxnSpPr>
                <p:nvPr/>
              </p:nvCxnSpPr>
              <p:spPr>
                <a:xfrm>
                  <a:off x="56769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130395F8-3CDD-D46E-949F-A12771591700}"/>
                    </a:ext>
                  </a:extLst>
                </p:cNvPr>
                <p:cNvCxnSpPr>
                  <a:cxnSpLocks/>
                  <a:endCxn id="275" idx="0"/>
                </p:cNvCxnSpPr>
                <p:nvPr/>
              </p:nvCxnSpPr>
              <p:spPr>
                <a:xfrm>
                  <a:off x="6591299"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62045D98-07C6-C6C6-CFE4-7DC32DC1C3A8}"/>
                    </a:ext>
                  </a:extLst>
                </p:cNvPr>
                <p:cNvCxnSpPr>
                  <a:cxnSpLocks/>
                  <a:endCxn id="276" idx="0"/>
                </p:cNvCxnSpPr>
                <p:nvPr/>
              </p:nvCxnSpPr>
              <p:spPr>
                <a:xfrm>
                  <a:off x="70485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A28E6F1E-D8AB-6049-6722-29415A152DAA}"/>
                    </a:ext>
                  </a:extLst>
                </p:cNvPr>
                <p:cNvCxnSpPr>
                  <a:cxnSpLocks/>
                  <a:endCxn id="277" idx="0"/>
                </p:cNvCxnSpPr>
                <p:nvPr/>
              </p:nvCxnSpPr>
              <p:spPr>
                <a:xfrm>
                  <a:off x="75057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id="{9A3F8AC9-D7F4-29E9-9A01-46EB3B1E1C80}"/>
                    </a:ext>
                  </a:extLst>
                </p:cNvPr>
                <p:cNvCxnSpPr>
                  <a:cxnSpLocks/>
                  <a:endCxn id="274" idx="0"/>
                </p:cNvCxnSpPr>
                <p:nvPr/>
              </p:nvCxnSpPr>
              <p:spPr>
                <a:xfrm>
                  <a:off x="61341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nvGrpSpPr>
            <p:cNvPr id="227" name="Group 226">
              <a:extLst>
                <a:ext uri="{FF2B5EF4-FFF2-40B4-BE49-F238E27FC236}">
                  <a16:creationId xmlns:a16="http://schemas.microsoft.com/office/drawing/2014/main" id="{8B840DF0-3309-E6DE-EFAD-20D2A882B65C}"/>
                </a:ext>
              </a:extLst>
            </p:cNvPr>
            <p:cNvGrpSpPr/>
            <p:nvPr/>
          </p:nvGrpSpPr>
          <p:grpSpPr>
            <a:xfrm>
              <a:off x="3692066" y="2243328"/>
              <a:ext cx="1108299" cy="1490472"/>
              <a:chOff x="3692066" y="2243328"/>
              <a:chExt cx="1108299" cy="1490472"/>
            </a:xfrm>
          </p:grpSpPr>
          <p:grpSp>
            <p:nvGrpSpPr>
              <p:cNvPr id="254" name="Group 253">
                <a:extLst>
                  <a:ext uri="{FF2B5EF4-FFF2-40B4-BE49-F238E27FC236}">
                    <a16:creationId xmlns:a16="http://schemas.microsoft.com/office/drawing/2014/main" id="{B09A963D-D053-8871-33A0-2416C63D4472}"/>
                  </a:ext>
                </a:extLst>
              </p:cNvPr>
              <p:cNvGrpSpPr/>
              <p:nvPr/>
            </p:nvGrpSpPr>
            <p:grpSpPr>
              <a:xfrm>
                <a:off x="3692066" y="3504497"/>
                <a:ext cx="1108299" cy="229303"/>
                <a:chOff x="5486400" y="3962400"/>
                <a:chExt cx="2209800" cy="457200"/>
              </a:xfrm>
            </p:grpSpPr>
            <p:sp>
              <p:nvSpPr>
                <p:cNvPr id="261" name="DRAM">
                  <a:extLst>
                    <a:ext uri="{FF2B5EF4-FFF2-40B4-BE49-F238E27FC236}">
                      <a16:creationId xmlns:a16="http://schemas.microsoft.com/office/drawing/2014/main" id="{D2C19464-0533-09E3-18A4-976BD23F087B}"/>
                    </a:ext>
                  </a:extLst>
                </p:cNvPr>
                <p:cNvSpPr/>
                <p:nvPr/>
              </p:nvSpPr>
              <p:spPr>
                <a:xfrm>
                  <a:off x="54864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2" name="DRAM">
                  <a:extLst>
                    <a:ext uri="{FF2B5EF4-FFF2-40B4-BE49-F238E27FC236}">
                      <a16:creationId xmlns:a16="http://schemas.microsoft.com/office/drawing/2014/main" id="{2F1A6B18-6B8C-12F7-F0CC-3576E0CB4B12}"/>
                    </a:ext>
                  </a:extLst>
                </p:cNvPr>
                <p:cNvSpPr/>
                <p:nvPr/>
              </p:nvSpPr>
              <p:spPr>
                <a:xfrm>
                  <a:off x="59436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3" name="DRAM">
                  <a:extLst>
                    <a:ext uri="{FF2B5EF4-FFF2-40B4-BE49-F238E27FC236}">
                      <a16:creationId xmlns:a16="http://schemas.microsoft.com/office/drawing/2014/main" id="{E703FCF1-29CA-A8DE-AEBD-863F9ACAC6C4}"/>
                    </a:ext>
                  </a:extLst>
                </p:cNvPr>
                <p:cNvSpPr/>
                <p:nvPr/>
              </p:nvSpPr>
              <p:spPr>
                <a:xfrm>
                  <a:off x="64008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4" name="DRAM">
                  <a:extLst>
                    <a:ext uri="{FF2B5EF4-FFF2-40B4-BE49-F238E27FC236}">
                      <a16:creationId xmlns:a16="http://schemas.microsoft.com/office/drawing/2014/main" id="{9E7E5177-E65A-A12E-56DE-E33E6286FC67}"/>
                    </a:ext>
                  </a:extLst>
                </p:cNvPr>
                <p:cNvSpPr/>
                <p:nvPr/>
              </p:nvSpPr>
              <p:spPr>
                <a:xfrm>
                  <a:off x="68580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5" name="DRAM">
                  <a:extLst>
                    <a:ext uri="{FF2B5EF4-FFF2-40B4-BE49-F238E27FC236}">
                      <a16:creationId xmlns:a16="http://schemas.microsoft.com/office/drawing/2014/main" id="{461D493C-E0D8-51C7-3FD1-477C8557604F}"/>
                    </a:ext>
                  </a:extLst>
                </p:cNvPr>
                <p:cNvSpPr/>
                <p:nvPr/>
              </p:nvSpPr>
              <p:spPr>
                <a:xfrm>
                  <a:off x="7315200" y="3962400"/>
                  <a:ext cx="381000" cy="457200"/>
                </a:xfrm>
                <a:prstGeom prst="roundRect">
                  <a:avLst>
                    <a:gd name="adj" fmla="val 11319"/>
                  </a:avLst>
                </a:prstGeom>
                <a:solidFill>
                  <a:srgbClr val="1A82C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55" name="Group 254">
                <a:extLst>
                  <a:ext uri="{FF2B5EF4-FFF2-40B4-BE49-F238E27FC236}">
                    <a16:creationId xmlns:a16="http://schemas.microsoft.com/office/drawing/2014/main" id="{DF03980A-C8A5-A6C7-AB3D-F27A867628B6}"/>
                  </a:ext>
                </a:extLst>
              </p:cNvPr>
              <p:cNvGrpSpPr/>
              <p:nvPr/>
            </p:nvGrpSpPr>
            <p:grpSpPr>
              <a:xfrm>
                <a:off x="3787609" y="2243328"/>
                <a:ext cx="917213" cy="1261169"/>
                <a:chOff x="5676900" y="990600"/>
                <a:chExt cx="1828800" cy="2971800"/>
              </a:xfrm>
            </p:grpSpPr>
            <p:cxnSp>
              <p:nvCxnSpPr>
                <p:cNvPr id="256" name="Straight Connector 255">
                  <a:extLst>
                    <a:ext uri="{FF2B5EF4-FFF2-40B4-BE49-F238E27FC236}">
                      <a16:creationId xmlns:a16="http://schemas.microsoft.com/office/drawing/2014/main" id="{BD3D8CDE-9D2C-76ED-5983-5F09BD871F90}"/>
                    </a:ext>
                  </a:extLst>
                </p:cNvPr>
                <p:cNvCxnSpPr>
                  <a:endCxn id="261" idx="0"/>
                </p:cNvCxnSpPr>
                <p:nvPr/>
              </p:nvCxnSpPr>
              <p:spPr>
                <a:xfrm>
                  <a:off x="56769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E445551A-2D1E-76EF-61BA-BA03694B1F5D}"/>
                    </a:ext>
                  </a:extLst>
                </p:cNvPr>
                <p:cNvCxnSpPr>
                  <a:endCxn id="263" idx="0"/>
                </p:cNvCxnSpPr>
                <p:nvPr/>
              </p:nvCxnSpPr>
              <p:spPr>
                <a:xfrm>
                  <a:off x="65913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4AB4274E-0819-90CC-91FF-F5C2F2048F49}"/>
                    </a:ext>
                  </a:extLst>
                </p:cNvPr>
                <p:cNvCxnSpPr>
                  <a:endCxn id="264" idx="0"/>
                </p:cNvCxnSpPr>
                <p:nvPr/>
              </p:nvCxnSpPr>
              <p:spPr>
                <a:xfrm>
                  <a:off x="70485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D548FC3C-4F71-FA18-F4C8-543E0D1B5A95}"/>
                    </a:ext>
                  </a:extLst>
                </p:cNvPr>
                <p:cNvCxnSpPr>
                  <a:endCxn id="265" idx="0"/>
                </p:cNvCxnSpPr>
                <p:nvPr/>
              </p:nvCxnSpPr>
              <p:spPr>
                <a:xfrm>
                  <a:off x="75057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0BD29CFC-709B-0CA4-A80A-8268BC9618A7}"/>
                    </a:ext>
                  </a:extLst>
                </p:cNvPr>
                <p:cNvCxnSpPr>
                  <a:endCxn id="262" idx="0"/>
                </p:cNvCxnSpPr>
                <p:nvPr/>
              </p:nvCxnSpPr>
              <p:spPr>
                <a:xfrm>
                  <a:off x="61341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nvGrpSpPr>
            <p:cNvPr id="228" name="Group 227">
              <a:extLst>
                <a:ext uri="{FF2B5EF4-FFF2-40B4-BE49-F238E27FC236}">
                  <a16:creationId xmlns:a16="http://schemas.microsoft.com/office/drawing/2014/main" id="{FF97BF8E-55FF-2911-59F0-8724B5C0C7CE}"/>
                </a:ext>
              </a:extLst>
            </p:cNvPr>
            <p:cNvGrpSpPr/>
            <p:nvPr/>
          </p:nvGrpSpPr>
          <p:grpSpPr>
            <a:xfrm>
              <a:off x="5258738" y="2243328"/>
              <a:ext cx="1108299" cy="1490472"/>
              <a:chOff x="5258738" y="2243328"/>
              <a:chExt cx="1108299" cy="1490472"/>
            </a:xfrm>
          </p:grpSpPr>
          <p:grpSp>
            <p:nvGrpSpPr>
              <p:cNvPr id="242" name="Group 241">
                <a:extLst>
                  <a:ext uri="{FF2B5EF4-FFF2-40B4-BE49-F238E27FC236}">
                    <a16:creationId xmlns:a16="http://schemas.microsoft.com/office/drawing/2014/main" id="{262DAB03-507F-4E7F-8B1C-5D31F249993F}"/>
                  </a:ext>
                </a:extLst>
              </p:cNvPr>
              <p:cNvGrpSpPr/>
              <p:nvPr/>
            </p:nvGrpSpPr>
            <p:grpSpPr>
              <a:xfrm>
                <a:off x="5258738" y="3504497"/>
                <a:ext cx="1108299" cy="229303"/>
                <a:chOff x="5486400" y="3962400"/>
                <a:chExt cx="2209800" cy="457200"/>
              </a:xfrm>
            </p:grpSpPr>
            <p:sp>
              <p:nvSpPr>
                <p:cNvPr id="249" name="DRAM">
                  <a:extLst>
                    <a:ext uri="{FF2B5EF4-FFF2-40B4-BE49-F238E27FC236}">
                      <a16:creationId xmlns:a16="http://schemas.microsoft.com/office/drawing/2014/main" id="{0DA8D64E-DA02-2A95-8E23-7361CAA5A779}"/>
                    </a:ext>
                  </a:extLst>
                </p:cNvPr>
                <p:cNvSpPr/>
                <p:nvPr/>
              </p:nvSpPr>
              <p:spPr>
                <a:xfrm>
                  <a:off x="5486400" y="3962400"/>
                  <a:ext cx="381000" cy="457200"/>
                </a:xfrm>
                <a:prstGeom prst="roundRect">
                  <a:avLst>
                    <a:gd name="adj" fmla="val 11319"/>
                  </a:avLst>
                </a:prstGeom>
                <a:solidFill>
                  <a:schemeClr val="bg1">
                    <a:lumMod val="85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50" name="DRAM">
                  <a:extLst>
                    <a:ext uri="{FF2B5EF4-FFF2-40B4-BE49-F238E27FC236}">
                      <a16:creationId xmlns:a16="http://schemas.microsoft.com/office/drawing/2014/main" id="{62EE97B7-0559-823B-BE1B-EAC437C819C9}"/>
                    </a:ext>
                  </a:extLst>
                </p:cNvPr>
                <p:cNvSpPr/>
                <p:nvPr/>
              </p:nvSpPr>
              <p:spPr>
                <a:xfrm>
                  <a:off x="5943600" y="3962400"/>
                  <a:ext cx="381000" cy="457200"/>
                </a:xfrm>
                <a:prstGeom prst="roundRect">
                  <a:avLst>
                    <a:gd name="adj" fmla="val 11319"/>
                  </a:avLst>
                </a:prstGeom>
                <a:solidFill>
                  <a:schemeClr val="bg1">
                    <a:lumMod val="85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51" name="DRAM">
                  <a:extLst>
                    <a:ext uri="{FF2B5EF4-FFF2-40B4-BE49-F238E27FC236}">
                      <a16:creationId xmlns:a16="http://schemas.microsoft.com/office/drawing/2014/main" id="{F373AD3F-6B46-2DD8-72AB-97521E485EDA}"/>
                    </a:ext>
                  </a:extLst>
                </p:cNvPr>
                <p:cNvSpPr/>
                <p:nvPr/>
              </p:nvSpPr>
              <p:spPr>
                <a:xfrm>
                  <a:off x="6400800" y="3962400"/>
                  <a:ext cx="381000" cy="457200"/>
                </a:xfrm>
                <a:prstGeom prst="roundRect">
                  <a:avLst>
                    <a:gd name="adj" fmla="val 11319"/>
                  </a:avLst>
                </a:prstGeom>
                <a:solidFill>
                  <a:schemeClr val="bg1">
                    <a:lumMod val="85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52" name="DRAM">
                  <a:extLst>
                    <a:ext uri="{FF2B5EF4-FFF2-40B4-BE49-F238E27FC236}">
                      <a16:creationId xmlns:a16="http://schemas.microsoft.com/office/drawing/2014/main" id="{D9BC8614-1F6A-6B15-241B-4624FD4C4D17}"/>
                    </a:ext>
                  </a:extLst>
                </p:cNvPr>
                <p:cNvSpPr/>
                <p:nvPr/>
              </p:nvSpPr>
              <p:spPr>
                <a:xfrm>
                  <a:off x="6858000" y="3962400"/>
                  <a:ext cx="381000" cy="457200"/>
                </a:xfrm>
                <a:prstGeom prst="roundRect">
                  <a:avLst>
                    <a:gd name="adj" fmla="val 11319"/>
                  </a:avLst>
                </a:prstGeom>
                <a:solidFill>
                  <a:schemeClr val="bg1">
                    <a:lumMod val="85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53" name="DRAM">
                  <a:extLst>
                    <a:ext uri="{FF2B5EF4-FFF2-40B4-BE49-F238E27FC236}">
                      <a16:creationId xmlns:a16="http://schemas.microsoft.com/office/drawing/2014/main" id="{B8DD34E4-3DA8-76F3-6132-F3E0619678D2}"/>
                    </a:ext>
                  </a:extLst>
                </p:cNvPr>
                <p:cNvSpPr/>
                <p:nvPr/>
              </p:nvSpPr>
              <p:spPr>
                <a:xfrm>
                  <a:off x="7315200" y="3962400"/>
                  <a:ext cx="381000" cy="457200"/>
                </a:xfrm>
                <a:prstGeom prst="roundRect">
                  <a:avLst>
                    <a:gd name="adj" fmla="val 11319"/>
                  </a:avLst>
                </a:prstGeom>
                <a:solidFill>
                  <a:schemeClr val="bg1">
                    <a:lumMod val="85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43" name="Group 242">
                <a:extLst>
                  <a:ext uri="{FF2B5EF4-FFF2-40B4-BE49-F238E27FC236}">
                    <a16:creationId xmlns:a16="http://schemas.microsoft.com/office/drawing/2014/main" id="{8D72FDB8-EF6D-DCBF-4989-AFBD5087B795}"/>
                  </a:ext>
                </a:extLst>
              </p:cNvPr>
              <p:cNvGrpSpPr/>
              <p:nvPr/>
            </p:nvGrpSpPr>
            <p:grpSpPr>
              <a:xfrm>
                <a:off x="5354281" y="2243328"/>
                <a:ext cx="917213" cy="1261169"/>
                <a:chOff x="5676900" y="990600"/>
                <a:chExt cx="1828800" cy="2971800"/>
              </a:xfrm>
            </p:grpSpPr>
            <p:cxnSp>
              <p:nvCxnSpPr>
                <p:cNvPr id="244" name="Straight Connector 243">
                  <a:extLst>
                    <a:ext uri="{FF2B5EF4-FFF2-40B4-BE49-F238E27FC236}">
                      <a16:creationId xmlns:a16="http://schemas.microsoft.com/office/drawing/2014/main" id="{A268F7DB-A70A-FCB0-D84A-365F49D0F920}"/>
                    </a:ext>
                  </a:extLst>
                </p:cNvPr>
                <p:cNvCxnSpPr>
                  <a:endCxn id="249" idx="0"/>
                </p:cNvCxnSpPr>
                <p:nvPr/>
              </p:nvCxnSpPr>
              <p:spPr>
                <a:xfrm>
                  <a:off x="56769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1A0B5D32-0F2B-91D8-2B90-C74AD074BFA7}"/>
                    </a:ext>
                  </a:extLst>
                </p:cNvPr>
                <p:cNvCxnSpPr>
                  <a:endCxn id="251" idx="0"/>
                </p:cNvCxnSpPr>
                <p:nvPr/>
              </p:nvCxnSpPr>
              <p:spPr>
                <a:xfrm>
                  <a:off x="65913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6CC2A6C1-740D-56FD-15BC-79F9F9C568F5}"/>
                    </a:ext>
                  </a:extLst>
                </p:cNvPr>
                <p:cNvCxnSpPr>
                  <a:endCxn id="252" idx="0"/>
                </p:cNvCxnSpPr>
                <p:nvPr/>
              </p:nvCxnSpPr>
              <p:spPr>
                <a:xfrm>
                  <a:off x="70485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950946F3-46A4-D331-1C7B-2799016BBD36}"/>
                    </a:ext>
                  </a:extLst>
                </p:cNvPr>
                <p:cNvCxnSpPr>
                  <a:endCxn id="253" idx="0"/>
                </p:cNvCxnSpPr>
                <p:nvPr/>
              </p:nvCxnSpPr>
              <p:spPr>
                <a:xfrm>
                  <a:off x="75057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8A87300C-D2A4-7F97-6944-20BF6F24F3B9}"/>
                    </a:ext>
                  </a:extLst>
                </p:cNvPr>
                <p:cNvCxnSpPr>
                  <a:endCxn id="250" idx="0"/>
                </p:cNvCxnSpPr>
                <p:nvPr/>
              </p:nvCxnSpPr>
              <p:spPr>
                <a:xfrm>
                  <a:off x="61341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nvGrpSpPr>
            <p:cNvPr id="229" name="Group 228">
              <a:extLst>
                <a:ext uri="{FF2B5EF4-FFF2-40B4-BE49-F238E27FC236}">
                  <a16:creationId xmlns:a16="http://schemas.microsoft.com/office/drawing/2014/main" id="{E634D07A-4DB3-7D2A-0949-2639BE667640}"/>
                </a:ext>
              </a:extLst>
            </p:cNvPr>
            <p:cNvGrpSpPr/>
            <p:nvPr/>
          </p:nvGrpSpPr>
          <p:grpSpPr>
            <a:xfrm>
              <a:off x="6816266" y="2243328"/>
              <a:ext cx="1108299" cy="1490472"/>
              <a:chOff x="6816266" y="2243328"/>
              <a:chExt cx="1108299" cy="1490472"/>
            </a:xfrm>
          </p:grpSpPr>
          <p:grpSp>
            <p:nvGrpSpPr>
              <p:cNvPr id="230" name="Group 229">
                <a:extLst>
                  <a:ext uri="{FF2B5EF4-FFF2-40B4-BE49-F238E27FC236}">
                    <a16:creationId xmlns:a16="http://schemas.microsoft.com/office/drawing/2014/main" id="{C81C3260-3881-C234-B441-6F47599092A2}"/>
                  </a:ext>
                </a:extLst>
              </p:cNvPr>
              <p:cNvGrpSpPr/>
              <p:nvPr/>
            </p:nvGrpSpPr>
            <p:grpSpPr>
              <a:xfrm>
                <a:off x="6816266" y="3504497"/>
                <a:ext cx="1108299" cy="229303"/>
                <a:chOff x="5486400" y="3962400"/>
                <a:chExt cx="2209800" cy="457200"/>
              </a:xfrm>
            </p:grpSpPr>
            <p:sp>
              <p:nvSpPr>
                <p:cNvPr id="237" name="DRAM">
                  <a:extLst>
                    <a:ext uri="{FF2B5EF4-FFF2-40B4-BE49-F238E27FC236}">
                      <a16:creationId xmlns:a16="http://schemas.microsoft.com/office/drawing/2014/main" id="{1EBE208B-E1EB-1C36-B88C-6259EB0B7EE7}"/>
                    </a:ext>
                  </a:extLst>
                </p:cNvPr>
                <p:cNvSpPr/>
                <p:nvPr/>
              </p:nvSpPr>
              <p:spPr>
                <a:xfrm>
                  <a:off x="5486400" y="3962400"/>
                  <a:ext cx="381000" cy="457200"/>
                </a:xfrm>
                <a:prstGeom prst="roundRect">
                  <a:avLst>
                    <a:gd name="adj" fmla="val 11319"/>
                  </a:avLst>
                </a:prstGeom>
                <a:solidFill>
                  <a:schemeClr val="bg1">
                    <a:lumMod val="85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38" name="DRAM">
                  <a:extLst>
                    <a:ext uri="{FF2B5EF4-FFF2-40B4-BE49-F238E27FC236}">
                      <a16:creationId xmlns:a16="http://schemas.microsoft.com/office/drawing/2014/main" id="{5A46B2E6-5F4F-B3DD-CA93-2A2A81C0FA12}"/>
                    </a:ext>
                  </a:extLst>
                </p:cNvPr>
                <p:cNvSpPr/>
                <p:nvPr/>
              </p:nvSpPr>
              <p:spPr>
                <a:xfrm>
                  <a:off x="5943600" y="3962400"/>
                  <a:ext cx="381000" cy="457200"/>
                </a:xfrm>
                <a:prstGeom prst="roundRect">
                  <a:avLst>
                    <a:gd name="adj" fmla="val 11319"/>
                  </a:avLst>
                </a:prstGeom>
                <a:solidFill>
                  <a:schemeClr val="bg1">
                    <a:lumMod val="85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39" name="DRAM">
                  <a:extLst>
                    <a:ext uri="{FF2B5EF4-FFF2-40B4-BE49-F238E27FC236}">
                      <a16:creationId xmlns:a16="http://schemas.microsoft.com/office/drawing/2014/main" id="{257EC04E-BDC2-D9C1-057D-D2CB9CB08ED3}"/>
                    </a:ext>
                  </a:extLst>
                </p:cNvPr>
                <p:cNvSpPr/>
                <p:nvPr/>
              </p:nvSpPr>
              <p:spPr>
                <a:xfrm>
                  <a:off x="6400800" y="3962400"/>
                  <a:ext cx="381000" cy="457200"/>
                </a:xfrm>
                <a:prstGeom prst="roundRect">
                  <a:avLst>
                    <a:gd name="adj" fmla="val 11319"/>
                  </a:avLst>
                </a:prstGeom>
                <a:solidFill>
                  <a:schemeClr val="bg1">
                    <a:lumMod val="85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0" name="DRAM">
                  <a:extLst>
                    <a:ext uri="{FF2B5EF4-FFF2-40B4-BE49-F238E27FC236}">
                      <a16:creationId xmlns:a16="http://schemas.microsoft.com/office/drawing/2014/main" id="{9F6ABAB8-F9F2-516D-1ACB-5054CE8ADFEA}"/>
                    </a:ext>
                  </a:extLst>
                </p:cNvPr>
                <p:cNvSpPr/>
                <p:nvPr/>
              </p:nvSpPr>
              <p:spPr>
                <a:xfrm>
                  <a:off x="6858000" y="3962400"/>
                  <a:ext cx="381000" cy="457200"/>
                </a:xfrm>
                <a:prstGeom prst="roundRect">
                  <a:avLst>
                    <a:gd name="adj" fmla="val 11319"/>
                  </a:avLst>
                </a:prstGeom>
                <a:solidFill>
                  <a:schemeClr val="bg1">
                    <a:lumMod val="85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1" name="DRAM">
                  <a:extLst>
                    <a:ext uri="{FF2B5EF4-FFF2-40B4-BE49-F238E27FC236}">
                      <a16:creationId xmlns:a16="http://schemas.microsoft.com/office/drawing/2014/main" id="{504B41EC-4607-5BC8-72FC-9325A53CC579}"/>
                    </a:ext>
                  </a:extLst>
                </p:cNvPr>
                <p:cNvSpPr/>
                <p:nvPr/>
              </p:nvSpPr>
              <p:spPr>
                <a:xfrm>
                  <a:off x="7315200" y="3962400"/>
                  <a:ext cx="381000" cy="457200"/>
                </a:xfrm>
                <a:prstGeom prst="roundRect">
                  <a:avLst>
                    <a:gd name="adj" fmla="val 11319"/>
                  </a:avLst>
                </a:prstGeom>
                <a:solidFill>
                  <a:schemeClr val="bg1">
                    <a:lumMod val="85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31" name="Group 230">
                <a:extLst>
                  <a:ext uri="{FF2B5EF4-FFF2-40B4-BE49-F238E27FC236}">
                    <a16:creationId xmlns:a16="http://schemas.microsoft.com/office/drawing/2014/main" id="{A1B34F0B-5F3A-5C90-7F14-FC4961989315}"/>
                  </a:ext>
                </a:extLst>
              </p:cNvPr>
              <p:cNvGrpSpPr/>
              <p:nvPr/>
            </p:nvGrpSpPr>
            <p:grpSpPr>
              <a:xfrm>
                <a:off x="6911809" y="2243328"/>
                <a:ext cx="917213" cy="1261169"/>
                <a:chOff x="5676900" y="990600"/>
                <a:chExt cx="1828800" cy="2971800"/>
              </a:xfrm>
            </p:grpSpPr>
            <p:cxnSp>
              <p:nvCxnSpPr>
                <p:cNvPr id="232" name="Straight Connector 231">
                  <a:extLst>
                    <a:ext uri="{FF2B5EF4-FFF2-40B4-BE49-F238E27FC236}">
                      <a16:creationId xmlns:a16="http://schemas.microsoft.com/office/drawing/2014/main" id="{AD1D91C9-82D7-09EF-88C6-0428899EB354}"/>
                    </a:ext>
                  </a:extLst>
                </p:cNvPr>
                <p:cNvCxnSpPr>
                  <a:endCxn id="237" idx="0"/>
                </p:cNvCxnSpPr>
                <p:nvPr/>
              </p:nvCxnSpPr>
              <p:spPr>
                <a:xfrm>
                  <a:off x="56769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774F19A8-68DB-00E3-C213-22C074ADB97F}"/>
                    </a:ext>
                  </a:extLst>
                </p:cNvPr>
                <p:cNvCxnSpPr>
                  <a:endCxn id="239" idx="0"/>
                </p:cNvCxnSpPr>
                <p:nvPr/>
              </p:nvCxnSpPr>
              <p:spPr>
                <a:xfrm>
                  <a:off x="65913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A5DA0285-B085-EC48-91FF-9F0CC92EB738}"/>
                    </a:ext>
                  </a:extLst>
                </p:cNvPr>
                <p:cNvCxnSpPr>
                  <a:endCxn id="240" idx="0"/>
                </p:cNvCxnSpPr>
                <p:nvPr/>
              </p:nvCxnSpPr>
              <p:spPr>
                <a:xfrm>
                  <a:off x="70485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549C1749-69C5-EAAB-4D35-27600BEF8586}"/>
                    </a:ext>
                  </a:extLst>
                </p:cNvPr>
                <p:cNvCxnSpPr>
                  <a:endCxn id="241" idx="0"/>
                </p:cNvCxnSpPr>
                <p:nvPr/>
              </p:nvCxnSpPr>
              <p:spPr>
                <a:xfrm>
                  <a:off x="75057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242A0A46-2A2B-96EF-CC8F-D6F01DC498A9}"/>
                    </a:ext>
                  </a:extLst>
                </p:cNvPr>
                <p:cNvCxnSpPr>
                  <a:endCxn id="238" idx="0"/>
                </p:cNvCxnSpPr>
                <p:nvPr/>
              </p:nvCxnSpPr>
              <p:spPr>
                <a:xfrm>
                  <a:off x="61341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grpSp>
        <p:nvGrpSpPr>
          <p:cNvPr id="278" name="Group 277">
            <a:extLst>
              <a:ext uri="{FF2B5EF4-FFF2-40B4-BE49-F238E27FC236}">
                <a16:creationId xmlns:a16="http://schemas.microsoft.com/office/drawing/2014/main" id="{751D7810-28AE-9675-5D77-8AA91A762EF3}"/>
              </a:ext>
            </a:extLst>
          </p:cNvPr>
          <p:cNvGrpSpPr/>
          <p:nvPr/>
        </p:nvGrpSpPr>
        <p:grpSpPr>
          <a:xfrm>
            <a:off x="1629239" y="3438966"/>
            <a:ext cx="1414038" cy="191087"/>
            <a:chOff x="1828799" y="2017072"/>
            <a:chExt cx="1414038" cy="191087"/>
          </a:xfrm>
          <a:solidFill>
            <a:srgbClr val="1A82C4"/>
          </a:solidFill>
        </p:grpSpPr>
        <p:sp>
          <p:nvSpPr>
            <p:cNvPr id="279" name="DRAM">
              <a:extLst>
                <a:ext uri="{FF2B5EF4-FFF2-40B4-BE49-F238E27FC236}">
                  <a16:creationId xmlns:a16="http://schemas.microsoft.com/office/drawing/2014/main" id="{C35A3294-BDFD-9E12-C8D2-EE371A532BA2}"/>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280" name="Straight Connector 279">
              <a:extLst>
                <a:ext uri="{FF2B5EF4-FFF2-40B4-BE49-F238E27FC236}">
                  <a16:creationId xmlns:a16="http://schemas.microsoft.com/office/drawing/2014/main" id="{3BB5EC43-D735-AFE7-E0A5-7713F28751D2}"/>
                </a:ext>
              </a:extLst>
            </p:cNvPr>
            <p:cNvCxnSpPr>
              <a:cxnSpLocks/>
              <a:stCxn id="285" idx="6"/>
              <a:endCxn id="279" idx="0"/>
            </p:cNvCxnSpPr>
            <p:nvPr/>
          </p:nvCxnSpPr>
          <p:spPr>
            <a:xfrm flipH="1">
              <a:off x="2058103" y="2112615"/>
              <a:ext cx="1184734" cy="1"/>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281" name="Oval 280">
              <a:extLst>
                <a:ext uri="{FF2B5EF4-FFF2-40B4-BE49-F238E27FC236}">
                  <a16:creationId xmlns:a16="http://schemas.microsoft.com/office/drawing/2014/main" id="{879A072C-338B-12D6-4838-76398FE22BCF}"/>
                </a:ext>
              </a:extLst>
            </p:cNvPr>
            <p:cNvSpPr/>
            <p:nvPr/>
          </p:nvSpPr>
          <p:spPr>
            <a:xfrm>
              <a:off x="2134538"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2" name="Oval 281">
              <a:extLst>
                <a:ext uri="{FF2B5EF4-FFF2-40B4-BE49-F238E27FC236}">
                  <a16:creationId xmlns:a16="http://schemas.microsoft.com/office/drawing/2014/main" id="{E55D7B27-5DC1-AAA0-0DA4-5CA6F9821F1F}"/>
                </a:ext>
              </a:extLst>
            </p:cNvPr>
            <p:cNvSpPr/>
            <p:nvPr/>
          </p:nvSpPr>
          <p:spPr>
            <a:xfrm>
              <a:off x="2363841"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3" name="Oval 282">
              <a:extLst>
                <a:ext uri="{FF2B5EF4-FFF2-40B4-BE49-F238E27FC236}">
                  <a16:creationId xmlns:a16="http://schemas.microsoft.com/office/drawing/2014/main" id="{C170B65F-3D9F-0D69-73EE-EF153E8DC964}"/>
                </a:ext>
              </a:extLst>
            </p:cNvPr>
            <p:cNvSpPr/>
            <p:nvPr/>
          </p:nvSpPr>
          <p:spPr>
            <a:xfrm>
              <a:off x="2593144"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4" name="Oval 283">
              <a:extLst>
                <a:ext uri="{FF2B5EF4-FFF2-40B4-BE49-F238E27FC236}">
                  <a16:creationId xmlns:a16="http://schemas.microsoft.com/office/drawing/2014/main" id="{C3A4C91E-C5D4-40BA-C7EA-83A4FB7C3E43}"/>
                </a:ext>
              </a:extLst>
            </p:cNvPr>
            <p:cNvSpPr/>
            <p:nvPr/>
          </p:nvSpPr>
          <p:spPr>
            <a:xfrm>
              <a:off x="2822448"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5" name="Oval 284">
              <a:extLst>
                <a:ext uri="{FF2B5EF4-FFF2-40B4-BE49-F238E27FC236}">
                  <a16:creationId xmlns:a16="http://schemas.microsoft.com/office/drawing/2014/main" id="{096A691E-5AFE-95A5-99D1-5E53171BEB91}"/>
                </a:ext>
              </a:extLst>
            </p:cNvPr>
            <p:cNvSpPr/>
            <p:nvPr/>
          </p:nvSpPr>
          <p:spPr>
            <a:xfrm>
              <a:off x="3051751"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86" name="Group 285">
            <a:extLst>
              <a:ext uri="{FF2B5EF4-FFF2-40B4-BE49-F238E27FC236}">
                <a16:creationId xmlns:a16="http://schemas.microsoft.com/office/drawing/2014/main" id="{41E04434-98A9-5CCF-5F67-B1136DF1B683}"/>
              </a:ext>
            </a:extLst>
          </p:cNvPr>
          <p:cNvGrpSpPr/>
          <p:nvPr/>
        </p:nvGrpSpPr>
        <p:grpSpPr>
          <a:xfrm>
            <a:off x="3186767" y="3438966"/>
            <a:ext cx="1414038" cy="191087"/>
            <a:chOff x="3386327" y="2017072"/>
            <a:chExt cx="1414038" cy="191087"/>
          </a:xfrm>
          <a:solidFill>
            <a:srgbClr val="1A82C4"/>
          </a:solidFill>
        </p:grpSpPr>
        <p:sp>
          <p:nvSpPr>
            <p:cNvPr id="287" name="DRAM">
              <a:extLst>
                <a:ext uri="{FF2B5EF4-FFF2-40B4-BE49-F238E27FC236}">
                  <a16:creationId xmlns:a16="http://schemas.microsoft.com/office/drawing/2014/main" id="{5C80A2B5-B64C-A3F0-B2E9-643764B7C188}"/>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288" name="Straight Connector 287">
              <a:extLst>
                <a:ext uri="{FF2B5EF4-FFF2-40B4-BE49-F238E27FC236}">
                  <a16:creationId xmlns:a16="http://schemas.microsoft.com/office/drawing/2014/main" id="{4E25ACFE-4602-3A75-551D-615C41A7A20D}"/>
                </a:ext>
              </a:extLst>
            </p:cNvPr>
            <p:cNvCxnSpPr>
              <a:cxnSpLocks/>
              <a:endCxn id="287" idx="0"/>
            </p:cNvCxnSpPr>
            <p:nvPr/>
          </p:nvCxnSpPr>
          <p:spPr>
            <a:xfrm flipH="1" flipV="1">
              <a:off x="3615631" y="2112616"/>
              <a:ext cx="1184734" cy="1"/>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289" name="Oval 288">
              <a:extLst>
                <a:ext uri="{FF2B5EF4-FFF2-40B4-BE49-F238E27FC236}">
                  <a16:creationId xmlns:a16="http://schemas.microsoft.com/office/drawing/2014/main" id="{1435732A-384B-BF54-7817-CFC26522B3DB}"/>
                </a:ext>
              </a:extLst>
            </p:cNvPr>
            <p:cNvSpPr/>
            <p:nvPr/>
          </p:nvSpPr>
          <p:spPr>
            <a:xfrm>
              <a:off x="3692066"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0" name="Oval 289">
              <a:extLst>
                <a:ext uri="{FF2B5EF4-FFF2-40B4-BE49-F238E27FC236}">
                  <a16:creationId xmlns:a16="http://schemas.microsoft.com/office/drawing/2014/main" id="{BC1D30A3-B202-3482-27EA-D1D86950AC92}"/>
                </a:ext>
              </a:extLst>
            </p:cNvPr>
            <p:cNvSpPr/>
            <p:nvPr/>
          </p:nvSpPr>
          <p:spPr>
            <a:xfrm>
              <a:off x="3921369"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1" name="Oval 290">
              <a:extLst>
                <a:ext uri="{FF2B5EF4-FFF2-40B4-BE49-F238E27FC236}">
                  <a16:creationId xmlns:a16="http://schemas.microsoft.com/office/drawing/2014/main" id="{BC551B06-4978-618A-DF4D-90C300541FD5}"/>
                </a:ext>
              </a:extLst>
            </p:cNvPr>
            <p:cNvSpPr/>
            <p:nvPr/>
          </p:nvSpPr>
          <p:spPr>
            <a:xfrm>
              <a:off x="4150672"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2" name="Oval 291">
              <a:extLst>
                <a:ext uri="{FF2B5EF4-FFF2-40B4-BE49-F238E27FC236}">
                  <a16:creationId xmlns:a16="http://schemas.microsoft.com/office/drawing/2014/main" id="{93459750-2AB3-AE71-EC96-277FF0E3A1AA}"/>
                </a:ext>
              </a:extLst>
            </p:cNvPr>
            <p:cNvSpPr/>
            <p:nvPr/>
          </p:nvSpPr>
          <p:spPr>
            <a:xfrm>
              <a:off x="4379976"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3" name="Oval 292">
              <a:extLst>
                <a:ext uri="{FF2B5EF4-FFF2-40B4-BE49-F238E27FC236}">
                  <a16:creationId xmlns:a16="http://schemas.microsoft.com/office/drawing/2014/main" id="{925605BB-32BB-C536-E210-5A4F49A05F8B}"/>
                </a:ext>
              </a:extLst>
            </p:cNvPr>
            <p:cNvSpPr/>
            <p:nvPr/>
          </p:nvSpPr>
          <p:spPr>
            <a:xfrm>
              <a:off x="4609279"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94" name="Group 293">
            <a:extLst>
              <a:ext uri="{FF2B5EF4-FFF2-40B4-BE49-F238E27FC236}">
                <a16:creationId xmlns:a16="http://schemas.microsoft.com/office/drawing/2014/main" id="{434CD3E1-58A4-180E-5760-DE05E3033317}"/>
              </a:ext>
            </a:extLst>
          </p:cNvPr>
          <p:cNvGrpSpPr/>
          <p:nvPr/>
        </p:nvGrpSpPr>
        <p:grpSpPr>
          <a:xfrm>
            <a:off x="4753439" y="3438966"/>
            <a:ext cx="1414038" cy="191087"/>
            <a:chOff x="4952999" y="2017072"/>
            <a:chExt cx="1414038" cy="191087"/>
          </a:xfrm>
        </p:grpSpPr>
        <p:sp>
          <p:nvSpPr>
            <p:cNvPr id="295" name="DRAM">
              <a:extLst>
                <a:ext uri="{FF2B5EF4-FFF2-40B4-BE49-F238E27FC236}">
                  <a16:creationId xmlns:a16="http://schemas.microsoft.com/office/drawing/2014/main" id="{A8F56BE3-A232-C79E-7EB6-4CA3AD81E997}"/>
                </a:ext>
              </a:extLst>
            </p:cNvPr>
            <p:cNvSpPr/>
            <p:nvPr/>
          </p:nvSpPr>
          <p:spPr>
            <a:xfrm rot="5400000">
              <a:off x="49721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296" name="Straight Connector 295">
              <a:extLst>
                <a:ext uri="{FF2B5EF4-FFF2-40B4-BE49-F238E27FC236}">
                  <a16:creationId xmlns:a16="http://schemas.microsoft.com/office/drawing/2014/main" id="{B2B09B09-3185-2AD0-8000-E94429BF2DC7}"/>
                </a:ext>
              </a:extLst>
            </p:cNvPr>
            <p:cNvCxnSpPr>
              <a:cxnSpLocks/>
              <a:stCxn id="301" idx="6"/>
              <a:endCxn id="295" idx="0"/>
            </p:cNvCxnSpPr>
            <p:nvPr/>
          </p:nvCxnSpPr>
          <p:spPr>
            <a:xfrm flipH="1">
              <a:off x="5182303" y="2112615"/>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297" name="Oval 296">
              <a:extLst>
                <a:ext uri="{FF2B5EF4-FFF2-40B4-BE49-F238E27FC236}">
                  <a16:creationId xmlns:a16="http://schemas.microsoft.com/office/drawing/2014/main" id="{6D3191D0-56F7-A3F9-4B2A-0C1A649A47F5}"/>
                </a:ext>
              </a:extLst>
            </p:cNvPr>
            <p:cNvSpPr/>
            <p:nvPr/>
          </p:nvSpPr>
          <p:spPr>
            <a:xfrm>
              <a:off x="5258738" y="2017072"/>
              <a:ext cx="191086" cy="191086"/>
            </a:xfrm>
            <a:prstGeom prst="ellipse">
              <a:avLst/>
            </a:prstGeom>
            <a:solidFill>
              <a:schemeClr val="bg1">
                <a:lumMod val="85000"/>
              </a:schemeClr>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8" name="Oval 297">
              <a:extLst>
                <a:ext uri="{FF2B5EF4-FFF2-40B4-BE49-F238E27FC236}">
                  <a16:creationId xmlns:a16="http://schemas.microsoft.com/office/drawing/2014/main" id="{F243E6E8-9DD5-9426-4070-EBD66245807D}"/>
                </a:ext>
              </a:extLst>
            </p:cNvPr>
            <p:cNvSpPr/>
            <p:nvPr/>
          </p:nvSpPr>
          <p:spPr>
            <a:xfrm>
              <a:off x="5488041" y="2017072"/>
              <a:ext cx="191086" cy="191086"/>
            </a:xfrm>
            <a:prstGeom prst="ellipse">
              <a:avLst/>
            </a:prstGeom>
            <a:solidFill>
              <a:schemeClr val="bg1">
                <a:lumMod val="85000"/>
              </a:schemeClr>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9" name="Oval 298">
              <a:extLst>
                <a:ext uri="{FF2B5EF4-FFF2-40B4-BE49-F238E27FC236}">
                  <a16:creationId xmlns:a16="http://schemas.microsoft.com/office/drawing/2014/main" id="{35E99F43-0613-95BC-AC9A-A0A3D49C744D}"/>
                </a:ext>
              </a:extLst>
            </p:cNvPr>
            <p:cNvSpPr/>
            <p:nvPr/>
          </p:nvSpPr>
          <p:spPr>
            <a:xfrm>
              <a:off x="5717344" y="2017072"/>
              <a:ext cx="191086" cy="191086"/>
            </a:xfrm>
            <a:prstGeom prst="ellipse">
              <a:avLst/>
            </a:prstGeom>
            <a:solidFill>
              <a:schemeClr val="bg1">
                <a:lumMod val="85000"/>
              </a:schemeClr>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0" name="Oval 299">
              <a:extLst>
                <a:ext uri="{FF2B5EF4-FFF2-40B4-BE49-F238E27FC236}">
                  <a16:creationId xmlns:a16="http://schemas.microsoft.com/office/drawing/2014/main" id="{1DDB4055-1E2A-A102-CD59-95BFF6E3DA3B}"/>
                </a:ext>
              </a:extLst>
            </p:cNvPr>
            <p:cNvSpPr/>
            <p:nvPr/>
          </p:nvSpPr>
          <p:spPr>
            <a:xfrm>
              <a:off x="5946648" y="2017072"/>
              <a:ext cx="191086" cy="191086"/>
            </a:xfrm>
            <a:prstGeom prst="ellipse">
              <a:avLst/>
            </a:prstGeom>
            <a:solidFill>
              <a:schemeClr val="bg1">
                <a:lumMod val="85000"/>
              </a:schemeClr>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1" name="Oval 300">
              <a:extLst>
                <a:ext uri="{FF2B5EF4-FFF2-40B4-BE49-F238E27FC236}">
                  <a16:creationId xmlns:a16="http://schemas.microsoft.com/office/drawing/2014/main" id="{7CB0AC50-7A9E-F089-F5EC-738687005F99}"/>
                </a:ext>
              </a:extLst>
            </p:cNvPr>
            <p:cNvSpPr/>
            <p:nvPr/>
          </p:nvSpPr>
          <p:spPr>
            <a:xfrm>
              <a:off x="6175951" y="2017072"/>
              <a:ext cx="191086" cy="191086"/>
            </a:xfrm>
            <a:prstGeom prst="ellipse">
              <a:avLst/>
            </a:prstGeom>
            <a:solidFill>
              <a:schemeClr val="bg1">
                <a:lumMod val="85000"/>
              </a:schemeClr>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02" name="Group 301">
            <a:extLst>
              <a:ext uri="{FF2B5EF4-FFF2-40B4-BE49-F238E27FC236}">
                <a16:creationId xmlns:a16="http://schemas.microsoft.com/office/drawing/2014/main" id="{94B66537-AAF8-2B5B-6EDA-375EAA216F66}"/>
              </a:ext>
            </a:extLst>
          </p:cNvPr>
          <p:cNvGrpSpPr/>
          <p:nvPr/>
        </p:nvGrpSpPr>
        <p:grpSpPr>
          <a:xfrm>
            <a:off x="6310967" y="3438966"/>
            <a:ext cx="1414038" cy="191087"/>
            <a:chOff x="6510527" y="2017072"/>
            <a:chExt cx="1414038" cy="191087"/>
          </a:xfrm>
        </p:grpSpPr>
        <p:sp>
          <p:nvSpPr>
            <p:cNvPr id="303" name="DRAM">
              <a:extLst>
                <a:ext uri="{FF2B5EF4-FFF2-40B4-BE49-F238E27FC236}">
                  <a16:creationId xmlns:a16="http://schemas.microsoft.com/office/drawing/2014/main" id="{3DA73174-AD3F-43A2-3BB5-2BFA347B9DE1}"/>
                </a:ext>
              </a:extLst>
            </p:cNvPr>
            <p:cNvSpPr/>
            <p:nvPr/>
          </p:nvSpPr>
          <p:spPr>
            <a:xfrm rot="5400000">
              <a:off x="65296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04" name="Straight Connector 303">
              <a:extLst>
                <a:ext uri="{FF2B5EF4-FFF2-40B4-BE49-F238E27FC236}">
                  <a16:creationId xmlns:a16="http://schemas.microsoft.com/office/drawing/2014/main" id="{49BC8CA9-D5ED-218D-85A1-2B1450ACA3B5}"/>
                </a:ext>
              </a:extLst>
            </p:cNvPr>
            <p:cNvCxnSpPr>
              <a:cxnSpLocks/>
              <a:stCxn id="309" idx="6"/>
              <a:endCxn id="303" idx="0"/>
            </p:cNvCxnSpPr>
            <p:nvPr/>
          </p:nvCxnSpPr>
          <p:spPr>
            <a:xfrm flipH="1">
              <a:off x="6739831" y="2112615"/>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05" name="Oval 304">
              <a:extLst>
                <a:ext uri="{FF2B5EF4-FFF2-40B4-BE49-F238E27FC236}">
                  <a16:creationId xmlns:a16="http://schemas.microsoft.com/office/drawing/2014/main" id="{5B28602A-D34C-B079-018B-E063FBADB582}"/>
                </a:ext>
              </a:extLst>
            </p:cNvPr>
            <p:cNvSpPr/>
            <p:nvPr/>
          </p:nvSpPr>
          <p:spPr>
            <a:xfrm>
              <a:off x="6816266" y="2017072"/>
              <a:ext cx="191086" cy="191086"/>
            </a:xfrm>
            <a:prstGeom prst="ellipse">
              <a:avLst/>
            </a:prstGeom>
            <a:solidFill>
              <a:schemeClr val="bg1">
                <a:lumMod val="85000"/>
              </a:schemeClr>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6" name="Oval 305">
              <a:extLst>
                <a:ext uri="{FF2B5EF4-FFF2-40B4-BE49-F238E27FC236}">
                  <a16:creationId xmlns:a16="http://schemas.microsoft.com/office/drawing/2014/main" id="{61C81FF0-839E-BE43-1D30-B698656F6680}"/>
                </a:ext>
              </a:extLst>
            </p:cNvPr>
            <p:cNvSpPr/>
            <p:nvPr/>
          </p:nvSpPr>
          <p:spPr>
            <a:xfrm>
              <a:off x="7045569" y="2017072"/>
              <a:ext cx="191086" cy="191086"/>
            </a:xfrm>
            <a:prstGeom prst="ellipse">
              <a:avLst/>
            </a:prstGeom>
            <a:solidFill>
              <a:schemeClr val="bg1">
                <a:lumMod val="85000"/>
              </a:schemeClr>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7" name="Oval 306">
              <a:extLst>
                <a:ext uri="{FF2B5EF4-FFF2-40B4-BE49-F238E27FC236}">
                  <a16:creationId xmlns:a16="http://schemas.microsoft.com/office/drawing/2014/main" id="{626FB3D7-7289-5F33-8C02-83DAD4384547}"/>
                </a:ext>
              </a:extLst>
            </p:cNvPr>
            <p:cNvSpPr/>
            <p:nvPr/>
          </p:nvSpPr>
          <p:spPr>
            <a:xfrm>
              <a:off x="7274872" y="2017072"/>
              <a:ext cx="191086" cy="191086"/>
            </a:xfrm>
            <a:prstGeom prst="ellipse">
              <a:avLst/>
            </a:prstGeom>
            <a:solidFill>
              <a:schemeClr val="bg1">
                <a:lumMod val="85000"/>
              </a:schemeClr>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8" name="Oval 307">
              <a:extLst>
                <a:ext uri="{FF2B5EF4-FFF2-40B4-BE49-F238E27FC236}">
                  <a16:creationId xmlns:a16="http://schemas.microsoft.com/office/drawing/2014/main" id="{83AC72C1-4687-1906-BFD2-688C5891089D}"/>
                </a:ext>
              </a:extLst>
            </p:cNvPr>
            <p:cNvSpPr/>
            <p:nvPr/>
          </p:nvSpPr>
          <p:spPr>
            <a:xfrm>
              <a:off x="7504176" y="2017072"/>
              <a:ext cx="191086" cy="191086"/>
            </a:xfrm>
            <a:prstGeom prst="ellipse">
              <a:avLst/>
            </a:prstGeom>
            <a:solidFill>
              <a:schemeClr val="bg1">
                <a:lumMod val="85000"/>
              </a:schemeClr>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9" name="Oval 308">
              <a:extLst>
                <a:ext uri="{FF2B5EF4-FFF2-40B4-BE49-F238E27FC236}">
                  <a16:creationId xmlns:a16="http://schemas.microsoft.com/office/drawing/2014/main" id="{22984117-D059-3881-2F09-FC8812879DDB}"/>
                </a:ext>
              </a:extLst>
            </p:cNvPr>
            <p:cNvSpPr/>
            <p:nvPr/>
          </p:nvSpPr>
          <p:spPr>
            <a:xfrm>
              <a:off x="7733479" y="2017072"/>
              <a:ext cx="191086" cy="191086"/>
            </a:xfrm>
            <a:prstGeom prst="ellipse">
              <a:avLst/>
            </a:prstGeom>
            <a:solidFill>
              <a:schemeClr val="bg1">
                <a:lumMod val="85000"/>
              </a:schemeClr>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sp>
        <p:nvSpPr>
          <p:cNvPr id="330" name="TextBox 329">
            <a:extLst>
              <a:ext uri="{FF2B5EF4-FFF2-40B4-BE49-F238E27FC236}">
                <a16:creationId xmlns:a16="http://schemas.microsoft.com/office/drawing/2014/main" id="{170B0079-999B-634A-50ED-EC07C4B48580}"/>
              </a:ext>
            </a:extLst>
          </p:cNvPr>
          <p:cNvSpPr txBox="1"/>
          <p:nvPr/>
        </p:nvSpPr>
        <p:spPr>
          <a:xfrm>
            <a:off x="5363040" y="2107694"/>
            <a:ext cx="2663952" cy="457200"/>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global </a:t>
            </a:r>
            <a:r>
              <a:rPr kumimoji="0" lang="en-US" sz="1800" b="0" i="0" u="none" strike="noStrike" kern="1200" cap="none" spc="0" normalizeH="0" baseline="0" noProof="0" dirty="0" err="1">
                <a:ln>
                  <a:noFill/>
                </a:ln>
                <a:solidFill>
                  <a:srgbClr val="000000"/>
                </a:solidFill>
                <a:effectLst/>
                <a:uLnTx/>
                <a:uFillTx/>
                <a:latin typeface="Avenir Next" panose="020B0503020202020204" pitchFamily="34" charset="0"/>
                <a:ea typeface="+mn-ea"/>
                <a:cs typeface="+mn-cs"/>
              </a:rPr>
              <a:t>wordline</a:t>
            </a:r>
            <a:endPar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endParaRPr>
          </a:p>
        </p:txBody>
      </p:sp>
      <p:sp>
        <p:nvSpPr>
          <p:cNvPr id="421" name="Rounded Rectangle 420">
            <a:extLst>
              <a:ext uri="{FF2B5EF4-FFF2-40B4-BE49-F238E27FC236}">
                <a16:creationId xmlns:a16="http://schemas.microsoft.com/office/drawing/2014/main" id="{28AB7A7F-81FF-E266-F4A2-105F190C073E}"/>
              </a:ext>
            </a:extLst>
          </p:cNvPr>
          <p:cNvSpPr/>
          <p:nvPr/>
        </p:nvSpPr>
        <p:spPr>
          <a:xfrm>
            <a:off x="1492047" y="2412494"/>
            <a:ext cx="1618285" cy="1480681"/>
          </a:xfrm>
          <a:prstGeom prst="roundRect">
            <a:avLst>
              <a:gd name="adj" fmla="val 11846"/>
            </a:avLst>
          </a:prstGeom>
          <a:noFill/>
          <a:ln w="38100">
            <a:solidFill>
              <a:schemeClr val="accent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422" name="TextBox 421">
            <a:extLst>
              <a:ext uri="{FF2B5EF4-FFF2-40B4-BE49-F238E27FC236}">
                <a16:creationId xmlns:a16="http://schemas.microsoft.com/office/drawing/2014/main" id="{8189EF48-97B5-ABC4-C69B-FCAD6BF7A53B}"/>
              </a:ext>
            </a:extLst>
          </p:cNvPr>
          <p:cNvSpPr txBox="1"/>
          <p:nvPr/>
        </p:nvSpPr>
        <p:spPr>
          <a:xfrm>
            <a:off x="1475587" y="2066068"/>
            <a:ext cx="1634745" cy="387103"/>
          </a:xfrm>
          <a:prstGeom prst="rect">
            <a:avLst/>
          </a:prstGeom>
          <a:noFill/>
        </p:spPr>
        <p:txBody>
          <a:bodyPr wrap="square" rtlCol="0" anchor="ctr">
            <a:noAutofit/>
          </a:bodyPr>
          <a:lstStyle/>
          <a:p>
            <a:pPr marL="0" marR="0" lvl="0" indent="0" algn="ctr" defTabSz="457200" rtl="0" eaLnBrk="1" fontAlgn="auto" latinLnBrk="0" hangingPunct="1">
              <a:lnSpc>
                <a:spcPct val="7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DRAM mat</a:t>
            </a:r>
          </a:p>
        </p:txBody>
      </p:sp>
      <p:sp>
        <p:nvSpPr>
          <p:cNvPr id="423" name="TextBox 422">
            <a:extLst>
              <a:ext uri="{FF2B5EF4-FFF2-40B4-BE49-F238E27FC236}">
                <a16:creationId xmlns:a16="http://schemas.microsoft.com/office/drawing/2014/main" id="{54DFF5B2-CBBD-B63D-9F7E-EE07071C0BA5}"/>
              </a:ext>
            </a:extLst>
          </p:cNvPr>
          <p:cNvSpPr txBox="1"/>
          <p:nvPr/>
        </p:nvSpPr>
        <p:spPr>
          <a:xfrm>
            <a:off x="3813" y="4673515"/>
            <a:ext cx="9136372"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16161"/>
                </a:solidFill>
                <a:effectLst/>
                <a:uLnTx/>
                <a:uFillTx/>
                <a:latin typeface="Avenir Next" panose="020B0503020202020204" pitchFamily="34" charset="0"/>
                <a:ea typeface="+mn-ea"/>
                <a:cs typeface="+mn-cs"/>
              </a:rPr>
              <a:t>Key Issue: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16161"/>
                </a:solidFill>
                <a:effectLst/>
                <a:uLnTx/>
                <a:uFillTx/>
                <a:latin typeface="Avenir Next" panose="020B0503020202020204" pitchFamily="34" charset="0"/>
                <a:ea typeface="+mn-ea"/>
                <a:cs typeface="+mn-cs"/>
              </a:rPr>
              <a:t>on a DRAM access, the global wordline propagates across all DRAM mats</a:t>
            </a:r>
          </a:p>
        </p:txBody>
      </p:sp>
      <p:sp>
        <p:nvSpPr>
          <p:cNvPr id="424" name="TextBox 423">
            <a:extLst>
              <a:ext uri="{FF2B5EF4-FFF2-40B4-BE49-F238E27FC236}">
                <a16:creationId xmlns:a16="http://schemas.microsoft.com/office/drawing/2014/main" id="{07E5F1AA-BB4D-7410-5A47-B04E746A3311}"/>
              </a:ext>
            </a:extLst>
          </p:cNvPr>
          <p:cNvSpPr txBox="1"/>
          <p:nvPr/>
        </p:nvSpPr>
        <p:spPr>
          <a:xfrm>
            <a:off x="0" y="5642329"/>
            <a:ext cx="9144000" cy="777240"/>
          </a:xfrm>
          <a:prstGeom prst="rect">
            <a:avLst/>
          </a:prstGeom>
          <a:solidFill>
            <a:schemeClr val="bg1">
              <a:lumMod val="95000"/>
            </a:schemeClr>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Fine-Grained DRAM: </a:t>
            </a:r>
            <a:b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br>
            <a: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segment</a:t>
            </a:r>
            <a:r>
              <a:rPr kumimoji="0" lang="en-US" sz="22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 the global wordline to access </a:t>
            </a:r>
            <a: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individual</a:t>
            </a:r>
            <a:r>
              <a:rPr kumimoji="0" lang="en-US" sz="22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 DRAM mats</a:t>
            </a:r>
          </a:p>
        </p:txBody>
      </p:sp>
      <p:grpSp>
        <p:nvGrpSpPr>
          <p:cNvPr id="446" name="Group 445">
            <a:extLst>
              <a:ext uri="{FF2B5EF4-FFF2-40B4-BE49-F238E27FC236}">
                <a16:creationId xmlns:a16="http://schemas.microsoft.com/office/drawing/2014/main" id="{7C621D1A-6C7D-D1DB-D7D7-8CC078DA18EC}"/>
              </a:ext>
            </a:extLst>
          </p:cNvPr>
          <p:cNvGrpSpPr/>
          <p:nvPr/>
        </p:nvGrpSpPr>
        <p:grpSpPr>
          <a:xfrm>
            <a:off x="786595" y="4051113"/>
            <a:ext cx="6938410" cy="647381"/>
            <a:chOff x="757719" y="4572696"/>
            <a:chExt cx="6938410" cy="647381"/>
          </a:xfrm>
        </p:grpSpPr>
        <p:grpSp>
          <p:nvGrpSpPr>
            <p:cNvPr id="444" name="Group 443">
              <a:extLst>
                <a:ext uri="{FF2B5EF4-FFF2-40B4-BE49-F238E27FC236}">
                  <a16:creationId xmlns:a16="http://schemas.microsoft.com/office/drawing/2014/main" id="{001C9EF5-FFA4-7986-AF44-B66A506E66DD}"/>
                </a:ext>
              </a:extLst>
            </p:cNvPr>
            <p:cNvGrpSpPr/>
            <p:nvPr/>
          </p:nvGrpSpPr>
          <p:grpSpPr>
            <a:xfrm>
              <a:off x="1906102" y="4572696"/>
              <a:ext cx="5790027" cy="251465"/>
              <a:chOff x="1906102" y="4572696"/>
              <a:chExt cx="5790027" cy="251465"/>
            </a:xfrm>
          </p:grpSpPr>
          <p:grpSp>
            <p:nvGrpSpPr>
              <p:cNvPr id="434" name="Group 433">
                <a:extLst>
                  <a:ext uri="{FF2B5EF4-FFF2-40B4-BE49-F238E27FC236}">
                    <a16:creationId xmlns:a16="http://schemas.microsoft.com/office/drawing/2014/main" id="{2D7C9FF4-BFB9-3385-5E5D-CF6FF37484A0}"/>
                  </a:ext>
                </a:extLst>
              </p:cNvPr>
              <p:cNvGrpSpPr/>
              <p:nvPr/>
            </p:nvGrpSpPr>
            <p:grpSpPr>
              <a:xfrm>
                <a:off x="1906102" y="4572696"/>
                <a:ext cx="5790027" cy="251465"/>
                <a:chOff x="1906102" y="4605667"/>
                <a:chExt cx="5790027" cy="251465"/>
              </a:xfrm>
            </p:grpSpPr>
            <p:cxnSp>
              <p:nvCxnSpPr>
                <p:cNvPr id="426" name="Straight Connector 425">
                  <a:extLst>
                    <a:ext uri="{FF2B5EF4-FFF2-40B4-BE49-F238E27FC236}">
                      <a16:creationId xmlns:a16="http://schemas.microsoft.com/office/drawing/2014/main" id="{5B375868-B02D-4784-686E-FC1926E647D2}"/>
                    </a:ext>
                  </a:extLst>
                </p:cNvPr>
                <p:cNvCxnSpPr/>
                <p:nvPr/>
              </p:nvCxnSpPr>
              <p:spPr>
                <a:xfrm flipH="1">
                  <a:off x="1906102"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27" name="Straight Connector 426">
                  <a:extLst>
                    <a:ext uri="{FF2B5EF4-FFF2-40B4-BE49-F238E27FC236}">
                      <a16:creationId xmlns:a16="http://schemas.microsoft.com/office/drawing/2014/main" id="{0E763279-F41C-BF3E-B0EF-B374A54FB361}"/>
                    </a:ext>
                  </a:extLst>
                </p:cNvPr>
                <p:cNvCxnSpPr/>
                <p:nvPr/>
              </p:nvCxnSpPr>
              <p:spPr>
                <a:xfrm flipH="1">
                  <a:off x="3463630"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28" name="Straight Connector 427">
                  <a:extLst>
                    <a:ext uri="{FF2B5EF4-FFF2-40B4-BE49-F238E27FC236}">
                      <a16:creationId xmlns:a16="http://schemas.microsoft.com/office/drawing/2014/main" id="{DE306FA7-AAB0-384E-027F-5A88B8AE6AB4}"/>
                    </a:ext>
                  </a:extLst>
                </p:cNvPr>
                <p:cNvCxnSpPr/>
                <p:nvPr/>
              </p:nvCxnSpPr>
              <p:spPr>
                <a:xfrm flipH="1">
                  <a:off x="5030302" y="4612936"/>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29" name="Straight Connector 428">
                  <a:extLst>
                    <a:ext uri="{FF2B5EF4-FFF2-40B4-BE49-F238E27FC236}">
                      <a16:creationId xmlns:a16="http://schemas.microsoft.com/office/drawing/2014/main" id="{6A6E6B83-5062-940D-9AF1-E843C5AEC0BF}"/>
                    </a:ext>
                  </a:extLst>
                </p:cNvPr>
                <p:cNvCxnSpPr/>
                <p:nvPr/>
              </p:nvCxnSpPr>
              <p:spPr>
                <a:xfrm flipH="1">
                  <a:off x="6587830"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30" name="Straight Connector 429">
                  <a:extLst>
                    <a:ext uri="{FF2B5EF4-FFF2-40B4-BE49-F238E27FC236}">
                      <a16:creationId xmlns:a16="http://schemas.microsoft.com/office/drawing/2014/main" id="{C2FD01AC-B20A-B2FC-B9A3-80EED0BDD6BD}"/>
                    </a:ext>
                  </a:extLst>
                </p:cNvPr>
                <p:cNvCxnSpPr>
                  <a:cxnSpLocks/>
                </p:cNvCxnSpPr>
                <p:nvPr/>
              </p:nvCxnSpPr>
              <p:spPr>
                <a:xfrm flipV="1">
                  <a:off x="2460251" y="4615982"/>
                  <a:ext cx="0" cy="226344"/>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31" name="Straight Connector 430">
                  <a:extLst>
                    <a:ext uri="{FF2B5EF4-FFF2-40B4-BE49-F238E27FC236}">
                      <a16:creationId xmlns:a16="http://schemas.microsoft.com/office/drawing/2014/main" id="{7A3CFFE4-8286-DF63-43CC-7FC78A3C8CBA}"/>
                    </a:ext>
                  </a:extLst>
                </p:cNvPr>
                <p:cNvCxnSpPr>
                  <a:cxnSpLocks/>
                </p:cNvCxnSpPr>
                <p:nvPr/>
              </p:nvCxnSpPr>
              <p:spPr>
                <a:xfrm flipV="1">
                  <a:off x="4017779"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32" name="Straight Connector 431">
                  <a:extLst>
                    <a:ext uri="{FF2B5EF4-FFF2-40B4-BE49-F238E27FC236}">
                      <a16:creationId xmlns:a16="http://schemas.microsoft.com/office/drawing/2014/main" id="{EF463F03-614B-EAE1-FF88-9D8F24BBB057}"/>
                    </a:ext>
                  </a:extLst>
                </p:cNvPr>
                <p:cNvCxnSpPr>
                  <a:cxnSpLocks/>
                </p:cNvCxnSpPr>
                <p:nvPr/>
              </p:nvCxnSpPr>
              <p:spPr>
                <a:xfrm flipV="1">
                  <a:off x="5584451"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33" name="Straight Connector 432">
                  <a:extLst>
                    <a:ext uri="{FF2B5EF4-FFF2-40B4-BE49-F238E27FC236}">
                      <a16:creationId xmlns:a16="http://schemas.microsoft.com/office/drawing/2014/main" id="{ABD7054C-49EB-D248-FC75-5FBD11E035D8}"/>
                    </a:ext>
                  </a:extLst>
                </p:cNvPr>
                <p:cNvCxnSpPr>
                  <a:cxnSpLocks/>
                </p:cNvCxnSpPr>
                <p:nvPr/>
              </p:nvCxnSpPr>
              <p:spPr>
                <a:xfrm flipV="1">
                  <a:off x="7141979"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grpSp>
          <p:cxnSp>
            <p:nvCxnSpPr>
              <p:cNvPr id="436" name="Straight Connector 435">
                <a:extLst>
                  <a:ext uri="{FF2B5EF4-FFF2-40B4-BE49-F238E27FC236}">
                    <a16:creationId xmlns:a16="http://schemas.microsoft.com/office/drawing/2014/main" id="{62E565DE-C853-7FD6-ACCE-50572376A0A6}"/>
                  </a:ext>
                </a:extLst>
              </p:cNvPr>
              <p:cNvCxnSpPr>
                <a:cxnSpLocks/>
              </p:cNvCxnSpPr>
              <p:nvPr/>
            </p:nvCxnSpPr>
            <p:spPr>
              <a:xfrm>
                <a:off x="2135695" y="4824161"/>
                <a:ext cx="5397405"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grpSp>
        <p:sp>
          <p:nvSpPr>
            <p:cNvPr id="445" name="TextBox 444">
              <a:extLst>
                <a:ext uri="{FF2B5EF4-FFF2-40B4-BE49-F238E27FC236}">
                  <a16:creationId xmlns:a16="http://schemas.microsoft.com/office/drawing/2014/main" id="{382C8B35-E844-9CFD-7E65-65D933CC057A}"/>
                </a:ext>
              </a:extLst>
            </p:cNvPr>
            <p:cNvSpPr txBox="1"/>
            <p:nvPr/>
          </p:nvSpPr>
          <p:spPr>
            <a:xfrm>
              <a:off x="757719" y="4762877"/>
              <a:ext cx="3672585" cy="457200"/>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global sense amplifier </a:t>
              </a:r>
            </a:p>
          </p:txBody>
        </p:sp>
      </p:grpSp>
      <p:sp>
        <p:nvSpPr>
          <p:cNvPr id="447" name="Down Arrow 446">
            <a:extLst>
              <a:ext uri="{FF2B5EF4-FFF2-40B4-BE49-F238E27FC236}">
                <a16:creationId xmlns:a16="http://schemas.microsoft.com/office/drawing/2014/main" id="{9ED10959-7AB5-D44E-0DA7-A407A37174ED}"/>
              </a:ext>
            </a:extLst>
          </p:cNvPr>
          <p:cNvSpPr/>
          <p:nvPr/>
        </p:nvSpPr>
        <p:spPr>
          <a:xfrm>
            <a:off x="4425459" y="5311588"/>
            <a:ext cx="293083" cy="248845"/>
          </a:xfrm>
          <a:prstGeom prst="downArrow">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3133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2"/>
                                        </p:tgtEl>
                                        <p:attrNameLst>
                                          <p:attrName>style.visibility</p:attrName>
                                        </p:attrNameLst>
                                      </p:cBhvr>
                                      <p:to>
                                        <p:strVal val="visible"/>
                                      </p:to>
                                    </p:set>
                                    <p:animEffect transition="in" filter="fade">
                                      <p:cBhvr>
                                        <p:cTn id="7" dur="500"/>
                                        <p:tgtEl>
                                          <p:spTgt spid="212"/>
                                        </p:tgtEl>
                                      </p:cBhvr>
                                    </p:animEffect>
                                  </p:childTnLst>
                                </p:cTn>
                              </p:par>
                              <p:par>
                                <p:cTn id="8" presetID="22" presetClass="entr" presetSubtype="8" fill="hold" nodeType="withEffect">
                                  <p:stCondLst>
                                    <p:cond delay="0"/>
                                  </p:stCondLst>
                                  <p:childTnLst>
                                    <p:set>
                                      <p:cBhvr>
                                        <p:cTn id="9" dur="1" fill="hold">
                                          <p:stCondLst>
                                            <p:cond delay="0"/>
                                          </p:stCondLst>
                                        </p:cTn>
                                        <p:tgtEl>
                                          <p:spTgt spid="219"/>
                                        </p:tgtEl>
                                        <p:attrNameLst>
                                          <p:attrName>style.visibility</p:attrName>
                                        </p:attrNameLst>
                                      </p:cBhvr>
                                      <p:to>
                                        <p:strVal val="visible"/>
                                      </p:to>
                                    </p:set>
                                    <p:animEffect transition="in" filter="wipe(left)">
                                      <p:cBhvr>
                                        <p:cTn id="10" dur="500"/>
                                        <p:tgtEl>
                                          <p:spTgt spid="219"/>
                                        </p:tgtEl>
                                      </p:cBhvr>
                                    </p:animEffect>
                                  </p:childTnLst>
                                </p:cTn>
                              </p:par>
                              <p:par>
                                <p:cTn id="11" presetID="22" presetClass="entr" presetSubtype="1" fill="hold" nodeType="withEffect">
                                  <p:stCondLst>
                                    <p:cond delay="0"/>
                                  </p:stCondLst>
                                  <p:childTnLst>
                                    <p:set>
                                      <p:cBhvr>
                                        <p:cTn id="12" dur="1" fill="hold">
                                          <p:stCondLst>
                                            <p:cond delay="0"/>
                                          </p:stCondLst>
                                        </p:cTn>
                                        <p:tgtEl>
                                          <p:spTgt spid="220"/>
                                        </p:tgtEl>
                                        <p:attrNameLst>
                                          <p:attrName>style.visibility</p:attrName>
                                        </p:attrNameLst>
                                      </p:cBhvr>
                                      <p:to>
                                        <p:strVal val="visible"/>
                                      </p:to>
                                    </p:set>
                                    <p:animEffect transition="in" filter="wipe(up)">
                                      <p:cBhvr>
                                        <p:cTn id="13" dur="500"/>
                                        <p:tgtEl>
                                          <p:spTgt spid="220"/>
                                        </p:tgtEl>
                                      </p:cBhvr>
                                    </p:animEffect>
                                  </p:childTnLst>
                                </p:cTn>
                              </p:par>
                              <p:par>
                                <p:cTn id="14" presetID="22" presetClass="entr" presetSubtype="8" fill="hold" nodeType="withEffect">
                                  <p:stCondLst>
                                    <p:cond delay="0"/>
                                  </p:stCondLst>
                                  <p:childTnLst>
                                    <p:set>
                                      <p:cBhvr>
                                        <p:cTn id="15" dur="1" fill="hold">
                                          <p:stCondLst>
                                            <p:cond delay="0"/>
                                          </p:stCondLst>
                                        </p:cTn>
                                        <p:tgtEl>
                                          <p:spTgt spid="278"/>
                                        </p:tgtEl>
                                        <p:attrNameLst>
                                          <p:attrName>style.visibility</p:attrName>
                                        </p:attrNameLst>
                                      </p:cBhvr>
                                      <p:to>
                                        <p:strVal val="visible"/>
                                      </p:to>
                                    </p:set>
                                    <p:animEffect transition="in" filter="wipe(left)">
                                      <p:cBhvr>
                                        <p:cTn id="16" dur="500"/>
                                        <p:tgtEl>
                                          <p:spTgt spid="278"/>
                                        </p:tgtEl>
                                      </p:cBhvr>
                                    </p:animEffect>
                                  </p:childTnLst>
                                </p:cTn>
                              </p:par>
                              <p:par>
                                <p:cTn id="17" presetID="22" presetClass="entr" presetSubtype="1" fill="hold" nodeType="withEffect">
                                  <p:stCondLst>
                                    <p:cond delay="0"/>
                                  </p:stCondLst>
                                  <p:childTnLst>
                                    <p:set>
                                      <p:cBhvr>
                                        <p:cTn id="18" dur="1" fill="hold">
                                          <p:stCondLst>
                                            <p:cond delay="0"/>
                                          </p:stCondLst>
                                        </p:cTn>
                                        <p:tgtEl>
                                          <p:spTgt spid="221"/>
                                        </p:tgtEl>
                                        <p:attrNameLst>
                                          <p:attrName>style.visibility</p:attrName>
                                        </p:attrNameLst>
                                      </p:cBhvr>
                                      <p:to>
                                        <p:strVal val="visible"/>
                                      </p:to>
                                    </p:set>
                                    <p:animEffect transition="in" filter="wipe(up)">
                                      <p:cBhvr>
                                        <p:cTn id="19" dur="500"/>
                                        <p:tgtEl>
                                          <p:spTgt spid="221"/>
                                        </p:tgtEl>
                                      </p:cBhvr>
                                    </p:animEffect>
                                  </p:childTnLst>
                                </p:cTn>
                              </p:par>
                              <p:par>
                                <p:cTn id="20" presetID="22" presetClass="entr" presetSubtype="8" fill="hold" nodeType="withEffect">
                                  <p:stCondLst>
                                    <p:cond delay="0"/>
                                  </p:stCondLst>
                                  <p:childTnLst>
                                    <p:set>
                                      <p:cBhvr>
                                        <p:cTn id="21" dur="1" fill="hold">
                                          <p:stCondLst>
                                            <p:cond delay="0"/>
                                          </p:stCondLst>
                                        </p:cTn>
                                        <p:tgtEl>
                                          <p:spTgt spid="286"/>
                                        </p:tgtEl>
                                        <p:attrNameLst>
                                          <p:attrName>style.visibility</p:attrName>
                                        </p:attrNameLst>
                                      </p:cBhvr>
                                      <p:to>
                                        <p:strVal val="visible"/>
                                      </p:to>
                                    </p:set>
                                    <p:animEffect transition="in" filter="wipe(left)">
                                      <p:cBhvr>
                                        <p:cTn id="22" dur="500"/>
                                        <p:tgtEl>
                                          <p:spTgt spid="286"/>
                                        </p:tgtEl>
                                      </p:cBhvr>
                                    </p:animEffect>
                                  </p:childTnLst>
                                </p:cTn>
                              </p:par>
                              <p:par>
                                <p:cTn id="23" presetID="22" presetClass="entr" presetSubtype="1" fill="hold" nodeType="withEffect">
                                  <p:stCondLst>
                                    <p:cond delay="0"/>
                                  </p:stCondLst>
                                  <p:childTnLst>
                                    <p:set>
                                      <p:cBhvr>
                                        <p:cTn id="24" dur="1" fill="hold">
                                          <p:stCondLst>
                                            <p:cond delay="0"/>
                                          </p:stCondLst>
                                        </p:cTn>
                                        <p:tgtEl>
                                          <p:spTgt spid="222"/>
                                        </p:tgtEl>
                                        <p:attrNameLst>
                                          <p:attrName>style.visibility</p:attrName>
                                        </p:attrNameLst>
                                      </p:cBhvr>
                                      <p:to>
                                        <p:strVal val="visible"/>
                                      </p:to>
                                    </p:set>
                                    <p:animEffect transition="in" filter="wipe(up)">
                                      <p:cBhvr>
                                        <p:cTn id="25" dur="500"/>
                                        <p:tgtEl>
                                          <p:spTgt spid="222"/>
                                        </p:tgtEl>
                                      </p:cBhvr>
                                    </p:animEffect>
                                  </p:childTnLst>
                                </p:cTn>
                              </p:par>
                              <p:par>
                                <p:cTn id="26" presetID="22" presetClass="entr" presetSubtype="8" fill="hold" nodeType="withEffect">
                                  <p:stCondLst>
                                    <p:cond delay="0"/>
                                  </p:stCondLst>
                                  <p:childTnLst>
                                    <p:set>
                                      <p:cBhvr>
                                        <p:cTn id="27" dur="1" fill="hold">
                                          <p:stCondLst>
                                            <p:cond delay="0"/>
                                          </p:stCondLst>
                                        </p:cTn>
                                        <p:tgtEl>
                                          <p:spTgt spid="294"/>
                                        </p:tgtEl>
                                        <p:attrNameLst>
                                          <p:attrName>style.visibility</p:attrName>
                                        </p:attrNameLst>
                                      </p:cBhvr>
                                      <p:to>
                                        <p:strVal val="visible"/>
                                      </p:to>
                                    </p:set>
                                    <p:animEffect transition="in" filter="wipe(left)">
                                      <p:cBhvr>
                                        <p:cTn id="28" dur="500"/>
                                        <p:tgtEl>
                                          <p:spTgt spid="294"/>
                                        </p:tgtEl>
                                      </p:cBhvr>
                                    </p:animEffect>
                                  </p:childTnLst>
                                </p:cTn>
                              </p:par>
                              <p:par>
                                <p:cTn id="29" presetID="22" presetClass="entr" presetSubtype="1" fill="hold" nodeType="withEffect">
                                  <p:stCondLst>
                                    <p:cond delay="0"/>
                                  </p:stCondLst>
                                  <p:childTnLst>
                                    <p:set>
                                      <p:cBhvr>
                                        <p:cTn id="30" dur="1" fill="hold">
                                          <p:stCondLst>
                                            <p:cond delay="0"/>
                                          </p:stCondLst>
                                        </p:cTn>
                                        <p:tgtEl>
                                          <p:spTgt spid="223"/>
                                        </p:tgtEl>
                                        <p:attrNameLst>
                                          <p:attrName>style.visibility</p:attrName>
                                        </p:attrNameLst>
                                      </p:cBhvr>
                                      <p:to>
                                        <p:strVal val="visible"/>
                                      </p:to>
                                    </p:set>
                                    <p:animEffect transition="in" filter="wipe(up)">
                                      <p:cBhvr>
                                        <p:cTn id="31" dur="500"/>
                                        <p:tgtEl>
                                          <p:spTgt spid="223"/>
                                        </p:tgtEl>
                                      </p:cBhvr>
                                    </p:animEffect>
                                  </p:childTnLst>
                                </p:cTn>
                              </p:par>
                              <p:par>
                                <p:cTn id="32" presetID="22" presetClass="entr" presetSubtype="8" fill="hold" nodeType="withEffect">
                                  <p:stCondLst>
                                    <p:cond delay="0"/>
                                  </p:stCondLst>
                                  <p:childTnLst>
                                    <p:set>
                                      <p:cBhvr>
                                        <p:cTn id="33" dur="1" fill="hold">
                                          <p:stCondLst>
                                            <p:cond delay="0"/>
                                          </p:stCondLst>
                                        </p:cTn>
                                        <p:tgtEl>
                                          <p:spTgt spid="302"/>
                                        </p:tgtEl>
                                        <p:attrNameLst>
                                          <p:attrName>style.visibility</p:attrName>
                                        </p:attrNameLst>
                                      </p:cBhvr>
                                      <p:to>
                                        <p:strVal val="visible"/>
                                      </p:to>
                                    </p:set>
                                    <p:animEffect transition="in" filter="wipe(left)">
                                      <p:cBhvr>
                                        <p:cTn id="34" dur="500"/>
                                        <p:tgtEl>
                                          <p:spTgt spid="302"/>
                                        </p:tgtEl>
                                      </p:cBhvr>
                                    </p:animEffect>
                                  </p:childTnLst>
                                </p:cTn>
                              </p:par>
                              <p:par>
                                <p:cTn id="35" presetID="22" presetClass="entr" presetSubtype="1" fill="hold" nodeType="withEffect">
                                  <p:stCondLst>
                                    <p:cond delay="0"/>
                                  </p:stCondLst>
                                  <p:childTnLst>
                                    <p:set>
                                      <p:cBhvr>
                                        <p:cTn id="36" dur="1" fill="hold">
                                          <p:stCondLst>
                                            <p:cond delay="0"/>
                                          </p:stCondLst>
                                        </p:cTn>
                                        <p:tgtEl>
                                          <p:spTgt spid="225"/>
                                        </p:tgtEl>
                                        <p:attrNameLst>
                                          <p:attrName>style.visibility</p:attrName>
                                        </p:attrNameLst>
                                      </p:cBhvr>
                                      <p:to>
                                        <p:strVal val="visible"/>
                                      </p:to>
                                    </p:set>
                                    <p:animEffect transition="in" filter="wipe(up)">
                                      <p:cBhvr>
                                        <p:cTn id="37" dur="500"/>
                                        <p:tgtEl>
                                          <p:spTgt spid="225"/>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423"/>
                                        </p:tgtEl>
                                        <p:attrNameLst>
                                          <p:attrName>style.visibility</p:attrName>
                                        </p:attrNameLst>
                                      </p:cBhvr>
                                      <p:to>
                                        <p:strVal val="visible"/>
                                      </p:to>
                                    </p:set>
                                    <p:animEffect transition="in" filter="fade">
                                      <p:cBhvr>
                                        <p:cTn id="40" dur="500"/>
                                        <p:tgtEl>
                                          <p:spTgt spid="423"/>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424"/>
                                        </p:tgtEl>
                                        <p:attrNameLst>
                                          <p:attrName>style.visibility</p:attrName>
                                        </p:attrNameLst>
                                      </p:cBhvr>
                                      <p:to>
                                        <p:strVal val="visible"/>
                                      </p:to>
                                    </p:set>
                                    <p:animEffect transition="in" filter="fade">
                                      <p:cBhvr>
                                        <p:cTn id="45" dur="500"/>
                                        <p:tgtEl>
                                          <p:spTgt spid="424"/>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447"/>
                                        </p:tgtEl>
                                        <p:attrNameLst>
                                          <p:attrName>style.visibility</p:attrName>
                                        </p:attrNameLst>
                                      </p:cBhvr>
                                      <p:to>
                                        <p:strVal val="visible"/>
                                      </p:to>
                                    </p:set>
                                    <p:animEffect transition="in" filter="fade">
                                      <p:cBhvr>
                                        <p:cTn id="48" dur="500"/>
                                        <p:tgtEl>
                                          <p:spTgt spid="447"/>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422"/>
                                        </p:tgtEl>
                                        <p:attrNameLst>
                                          <p:attrName>style.visibility</p:attrName>
                                        </p:attrNameLst>
                                      </p:cBhvr>
                                      <p:to>
                                        <p:strVal val="visible"/>
                                      </p:to>
                                    </p:set>
                                    <p:animEffect transition="in" filter="fade">
                                      <p:cBhvr>
                                        <p:cTn id="51" dur="500"/>
                                        <p:tgtEl>
                                          <p:spTgt spid="422"/>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421"/>
                                        </p:tgtEl>
                                        <p:attrNameLst>
                                          <p:attrName>style.visibility</p:attrName>
                                        </p:attrNameLst>
                                      </p:cBhvr>
                                      <p:to>
                                        <p:strVal val="visible"/>
                                      </p:to>
                                    </p:set>
                                    <p:animEffect transition="in" filter="fade">
                                      <p:cBhvr>
                                        <p:cTn id="54" dur="500"/>
                                        <p:tgtEl>
                                          <p:spTgt spid="4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 grpId="0" animBg="1"/>
      <p:bldP spid="421" grpId="0" animBg="1"/>
      <p:bldP spid="422" grpId="0"/>
      <p:bldP spid="423" grpId="0"/>
      <p:bldP spid="424" grpId="0" animBg="1"/>
      <p:bldP spid="447"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4F31FC0-05FE-F10D-0AF4-FE7203665D14}"/>
              </a:ext>
            </a:extLst>
          </p:cNvPr>
          <p:cNvSpPr>
            <a:spLocks noGrp="1"/>
          </p:cNvSpPr>
          <p:nvPr>
            <p:ph type="title"/>
          </p:nvPr>
        </p:nvSpPr>
        <p:spPr/>
        <p:txBody>
          <a:bodyPr>
            <a:noAutofit/>
          </a:bodyPr>
          <a:lstStyle/>
          <a:p>
            <a:r>
              <a:rPr lang="en-US" sz="4000" dirty="0"/>
              <a:t>MIMDRAM: Key Idea (II)</a:t>
            </a:r>
          </a:p>
        </p:txBody>
      </p:sp>
      <p:grpSp>
        <p:nvGrpSpPr>
          <p:cNvPr id="8" name="Group 7">
            <a:extLst>
              <a:ext uri="{FF2B5EF4-FFF2-40B4-BE49-F238E27FC236}">
                <a16:creationId xmlns:a16="http://schemas.microsoft.com/office/drawing/2014/main" id="{1D7B71D5-710A-6F8A-EC9D-612EC4135D5F}"/>
              </a:ext>
            </a:extLst>
          </p:cNvPr>
          <p:cNvGrpSpPr/>
          <p:nvPr/>
        </p:nvGrpSpPr>
        <p:grpSpPr>
          <a:xfrm>
            <a:off x="1627261" y="2826701"/>
            <a:ext cx="1414038" cy="1414038"/>
            <a:chOff x="4876800" y="1600199"/>
            <a:chExt cx="2819401" cy="2819401"/>
          </a:xfrm>
        </p:grpSpPr>
        <p:grpSp>
          <p:nvGrpSpPr>
            <p:cNvPr id="9" name="Group 8">
              <a:extLst>
                <a:ext uri="{FF2B5EF4-FFF2-40B4-BE49-F238E27FC236}">
                  <a16:creationId xmlns:a16="http://schemas.microsoft.com/office/drawing/2014/main" id="{145ADD40-8DAC-4AB7-793E-4189F586BDCC}"/>
                </a:ext>
              </a:extLst>
            </p:cNvPr>
            <p:cNvGrpSpPr/>
            <p:nvPr/>
          </p:nvGrpSpPr>
          <p:grpSpPr>
            <a:xfrm>
              <a:off x="5486400" y="3962400"/>
              <a:ext cx="2209800" cy="457200"/>
              <a:chOff x="5486400" y="3962400"/>
              <a:chExt cx="2209800" cy="457200"/>
            </a:xfrm>
          </p:grpSpPr>
          <p:sp>
            <p:nvSpPr>
              <p:cNvPr id="54" name="DRAM">
                <a:extLst>
                  <a:ext uri="{FF2B5EF4-FFF2-40B4-BE49-F238E27FC236}">
                    <a16:creationId xmlns:a16="http://schemas.microsoft.com/office/drawing/2014/main" id="{08113822-EBA6-BEEA-B6CF-1BB51723AD54}"/>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5" name="DRAM">
                <a:extLst>
                  <a:ext uri="{FF2B5EF4-FFF2-40B4-BE49-F238E27FC236}">
                    <a16:creationId xmlns:a16="http://schemas.microsoft.com/office/drawing/2014/main" id="{68D9188F-8773-604F-6441-0EC444051EB5}"/>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6" name="DRAM">
                <a:extLst>
                  <a:ext uri="{FF2B5EF4-FFF2-40B4-BE49-F238E27FC236}">
                    <a16:creationId xmlns:a16="http://schemas.microsoft.com/office/drawing/2014/main" id="{6C78EF99-BDA4-000F-B88D-38CEDCE77A07}"/>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7" name="DRAM">
                <a:extLst>
                  <a:ext uri="{FF2B5EF4-FFF2-40B4-BE49-F238E27FC236}">
                    <a16:creationId xmlns:a16="http://schemas.microsoft.com/office/drawing/2014/main" id="{E3516A6C-5911-CA9C-8438-40239A9300BB}"/>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8" name="DRAM">
                <a:extLst>
                  <a:ext uri="{FF2B5EF4-FFF2-40B4-BE49-F238E27FC236}">
                    <a16:creationId xmlns:a16="http://schemas.microsoft.com/office/drawing/2014/main" id="{2C2DA7A3-1EB8-D977-F203-00FC7BC1A975}"/>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0" name="Group 9">
              <a:extLst>
                <a:ext uri="{FF2B5EF4-FFF2-40B4-BE49-F238E27FC236}">
                  <a16:creationId xmlns:a16="http://schemas.microsoft.com/office/drawing/2014/main" id="{94DD0A41-3448-75B2-A331-5F1DCD56A2EC}"/>
                </a:ext>
              </a:extLst>
            </p:cNvPr>
            <p:cNvGrpSpPr/>
            <p:nvPr/>
          </p:nvGrpSpPr>
          <p:grpSpPr>
            <a:xfrm>
              <a:off x="4876800" y="1600200"/>
              <a:ext cx="457200" cy="2209800"/>
              <a:chOff x="4876800" y="1600200"/>
              <a:chExt cx="457200" cy="2209800"/>
            </a:xfrm>
          </p:grpSpPr>
          <p:sp>
            <p:nvSpPr>
              <p:cNvPr id="49" name="DRAM">
                <a:extLst>
                  <a:ext uri="{FF2B5EF4-FFF2-40B4-BE49-F238E27FC236}">
                    <a16:creationId xmlns:a16="http://schemas.microsoft.com/office/drawing/2014/main" id="{5ADA0A14-531E-5BD8-8FD4-F6317FEB7F36}"/>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0" name="DRAM">
                <a:extLst>
                  <a:ext uri="{FF2B5EF4-FFF2-40B4-BE49-F238E27FC236}">
                    <a16:creationId xmlns:a16="http://schemas.microsoft.com/office/drawing/2014/main" id="{539CBE42-BEAD-57E8-EE95-0650BB7A87AD}"/>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1" name="DRAM">
                <a:extLst>
                  <a:ext uri="{FF2B5EF4-FFF2-40B4-BE49-F238E27FC236}">
                    <a16:creationId xmlns:a16="http://schemas.microsoft.com/office/drawing/2014/main" id="{8EDF89D6-E315-3E8E-81C4-3039A5DF39BA}"/>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2" name="DRAM">
                <a:extLst>
                  <a:ext uri="{FF2B5EF4-FFF2-40B4-BE49-F238E27FC236}">
                    <a16:creationId xmlns:a16="http://schemas.microsoft.com/office/drawing/2014/main" id="{C334229F-128E-DBA9-F5A7-0C1B8468429F}"/>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3" name="DRAM">
                <a:extLst>
                  <a:ext uri="{FF2B5EF4-FFF2-40B4-BE49-F238E27FC236}">
                    <a16:creationId xmlns:a16="http://schemas.microsoft.com/office/drawing/2014/main" id="{4CF44E52-958E-C9D5-98C9-B54F3DBCA04F}"/>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 name="Group 10">
              <a:extLst>
                <a:ext uri="{FF2B5EF4-FFF2-40B4-BE49-F238E27FC236}">
                  <a16:creationId xmlns:a16="http://schemas.microsoft.com/office/drawing/2014/main" id="{CD2FFD17-6BDD-A936-46CC-F92D905CE9B7}"/>
                </a:ext>
              </a:extLst>
            </p:cNvPr>
            <p:cNvGrpSpPr/>
            <p:nvPr/>
          </p:nvGrpSpPr>
          <p:grpSpPr>
            <a:xfrm>
              <a:off x="5676900" y="1600199"/>
              <a:ext cx="1828800" cy="2362201"/>
              <a:chOff x="5676900" y="1170708"/>
              <a:chExt cx="1828800" cy="2791692"/>
            </a:xfrm>
          </p:grpSpPr>
          <p:cxnSp>
            <p:nvCxnSpPr>
              <p:cNvPr id="44" name="Straight Connector 43">
                <a:extLst>
                  <a:ext uri="{FF2B5EF4-FFF2-40B4-BE49-F238E27FC236}">
                    <a16:creationId xmlns:a16="http://schemas.microsoft.com/office/drawing/2014/main" id="{47982167-B393-BEBF-D0E6-60AE4452DB55}"/>
                  </a:ext>
                </a:extLst>
              </p:cNvPr>
              <p:cNvCxnSpPr>
                <a:cxnSpLocks/>
                <a:stCxn id="14" idx="0"/>
                <a:endCxn id="54"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BCAE485E-07E5-1852-1FA5-8B77F4343A36}"/>
                  </a:ext>
                </a:extLst>
              </p:cNvPr>
              <p:cNvCxnSpPr>
                <a:cxnSpLocks/>
                <a:stCxn id="16" idx="0"/>
                <a:endCxn id="56"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F51F5A0-9936-DAC3-1A8B-823F41DF483A}"/>
                  </a:ext>
                </a:extLst>
              </p:cNvPr>
              <p:cNvCxnSpPr>
                <a:cxnSpLocks/>
                <a:stCxn id="17" idx="0"/>
                <a:endCxn id="57"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278CBE3-F678-3C09-8430-9732ADA562C8}"/>
                  </a:ext>
                </a:extLst>
              </p:cNvPr>
              <p:cNvCxnSpPr>
                <a:cxnSpLocks/>
                <a:stCxn id="18" idx="0"/>
                <a:endCxn id="58"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3BC4BBBD-04C0-0406-C150-CEAD9F531385}"/>
                  </a:ext>
                </a:extLst>
              </p:cNvPr>
              <p:cNvCxnSpPr>
                <a:cxnSpLocks/>
                <a:stCxn id="15" idx="0"/>
                <a:endCxn id="55"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71782411-45D5-E378-555E-C520B6D4601A}"/>
                </a:ext>
              </a:extLst>
            </p:cNvPr>
            <p:cNvGrpSpPr/>
            <p:nvPr/>
          </p:nvGrpSpPr>
          <p:grpSpPr>
            <a:xfrm>
              <a:off x="5334000" y="1790700"/>
              <a:ext cx="2362201" cy="1828800"/>
              <a:chOff x="5333998" y="1790700"/>
              <a:chExt cx="2791691" cy="1828800"/>
            </a:xfrm>
          </p:grpSpPr>
          <p:cxnSp>
            <p:nvCxnSpPr>
              <p:cNvPr id="39" name="Straight Connector 38">
                <a:extLst>
                  <a:ext uri="{FF2B5EF4-FFF2-40B4-BE49-F238E27FC236}">
                    <a16:creationId xmlns:a16="http://schemas.microsoft.com/office/drawing/2014/main" id="{0973E1E4-F7EB-DF78-3A95-D481E2615AA9}"/>
                  </a:ext>
                </a:extLst>
              </p:cNvPr>
              <p:cNvCxnSpPr>
                <a:cxnSpLocks/>
                <a:stCxn id="18" idx="6"/>
                <a:endCxn id="49"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46D3709A-6EC3-9DEC-74CE-BB8D1A9AF911}"/>
                  </a:ext>
                </a:extLst>
              </p:cNvPr>
              <p:cNvCxnSpPr>
                <a:cxnSpLocks/>
                <a:stCxn id="23" idx="6"/>
                <a:endCxn id="50"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F96F3CD-FF35-33CD-C579-63D1293EA05B}"/>
                  </a:ext>
                </a:extLst>
              </p:cNvPr>
              <p:cNvCxnSpPr>
                <a:cxnSpLocks/>
                <a:stCxn id="28" idx="6"/>
                <a:endCxn id="51"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8A65AB5-1AAE-F2B4-44B1-07375B5861A7}"/>
                  </a:ext>
                </a:extLst>
              </p:cNvPr>
              <p:cNvCxnSpPr>
                <a:cxnSpLocks/>
                <a:stCxn id="33" idx="6"/>
                <a:endCxn id="52"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A185ED2-1506-90C3-8575-3E012A8B6A67}"/>
                  </a:ext>
                </a:extLst>
              </p:cNvPr>
              <p:cNvCxnSpPr>
                <a:cxnSpLocks/>
                <a:stCxn id="38" idx="6"/>
                <a:endCxn id="53"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25C37A37-CAC8-FCB0-14D4-C955F03DABD6}"/>
                </a:ext>
              </a:extLst>
            </p:cNvPr>
            <p:cNvGrpSpPr/>
            <p:nvPr/>
          </p:nvGrpSpPr>
          <p:grpSpPr>
            <a:xfrm>
              <a:off x="5486400" y="1600200"/>
              <a:ext cx="2209800" cy="2209800"/>
              <a:chOff x="5486400" y="1600200"/>
              <a:chExt cx="2209800" cy="2209800"/>
            </a:xfrm>
          </p:grpSpPr>
          <p:sp>
            <p:nvSpPr>
              <p:cNvPr id="14" name="Oval 13">
                <a:extLst>
                  <a:ext uri="{FF2B5EF4-FFF2-40B4-BE49-F238E27FC236}">
                    <a16:creationId xmlns:a16="http://schemas.microsoft.com/office/drawing/2014/main" id="{B73AAB57-DD3D-42A4-FE36-9B219618DE9B}"/>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 name="Oval 14">
                <a:extLst>
                  <a:ext uri="{FF2B5EF4-FFF2-40B4-BE49-F238E27FC236}">
                    <a16:creationId xmlns:a16="http://schemas.microsoft.com/office/drawing/2014/main" id="{036E9649-3335-5F8F-DFF0-5AFE26CD6FF6}"/>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 name="Oval 15">
                <a:extLst>
                  <a:ext uri="{FF2B5EF4-FFF2-40B4-BE49-F238E27FC236}">
                    <a16:creationId xmlns:a16="http://schemas.microsoft.com/office/drawing/2014/main" id="{3EDFF40E-4CDA-C1C4-26E4-3A4743C945D9}"/>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 name="Oval 16">
                <a:extLst>
                  <a:ext uri="{FF2B5EF4-FFF2-40B4-BE49-F238E27FC236}">
                    <a16:creationId xmlns:a16="http://schemas.microsoft.com/office/drawing/2014/main" id="{FC9B8174-13B5-9FC9-CC64-F927B63B7F63}"/>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 name="Oval 17">
                <a:extLst>
                  <a:ext uri="{FF2B5EF4-FFF2-40B4-BE49-F238E27FC236}">
                    <a16:creationId xmlns:a16="http://schemas.microsoft.com/office/drawing/2014/main" id="{1C185B49-15D7-6C43-2FA2-1FBFBAB28ACC}"/>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 name="Oval 18">
                <a:extLst>
                  <a:ext uri="{FF2B5EF4-FFF2-40B4-BE49-F238E27FC236}">
                    <a16:creationId xmlns:a16="http://schemas.microsoft.com/office/drawing/2014/main" id="{9C9D2251-A141-4961-93C9-15C78D5167A9}"/>
                  </a:ext>
                </a:extLst>
              </p:cNvPr>
              <p:cNvSpPr/>
              <p:nvPr/>
            </p:nvSpPr>
            <p:spPr>
              <a:xfrm>
                <a:off x="54864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 name="Oval 19">
                <a:extLst>
                  <a:ext uri="{FF2B5EF4-FFF2-40B4-BE49-F238E27FC236}">
                    <a16:creationId xmlns:a16="http://schemas.microsoft.com/office/drawing/2014/main" id="{36404C5A-4466-D925-5219-3044FAFBAF41}"/>
                  </a:ext>
                </a:extLst>
              </p:cNvPr>
              <p:cNvSpPr/>
              <p:nvPr/>
            </p:nvSpPr>
            <p:spPr>
              <a:xfrm>
                <a:off x="59436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 name="Oval 20">
                <a:extLst>
                  <a:ext uri="{FF2B5EF4-FFF2-40B4-BE49-F238E27FC236}">
                    <a16:creationId xmlns:a16="http://schemas.microsoft.com/office/drawing/2014/main" id="{A96CDC81-E151-0540-4A56-33ACEAE7DB4D}"/>
                  </a:ext>
                </a:extLst>
              </p:cNvPr>
              <p:cNvSpPr/>
              <p:nvPr/>
            </p:nvSpPr>
            <p:spPr>
              <a:xfrm>
                <a:off x="64008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2" name="Oval 21">
                <a:extLst>
                  <a:ext uri="{FF2B5EF4-FFF2-40B4-BE49-F238E27FC236}">
                    <a16:creationId xmlns:a16="http://schemas.microsoft.com/office/drawing/2014/main" id="{004F0346-A72C-797B-7F6D-767E332D697F}"/>
                  </a:ext>
                </a:extLst>
              </p:cNvPr>
              <p:cNvSpPr/>
              <p:nvPr/>
            </p:nvSpPr>
            <p:spPr>
              <a:xfrm>
                <a:off x="68580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3" name="Oval 22">
                <a:extLst>
                  <a:ext uri="{FF2B5EF4-FFF2-40B4-BE49-F238E27FC236}">
                    <a16:creationId xmlns:a16="http://schemas.microsoft.com/office/drawing/2014/main" id="{252FDEC4-9A89-24F2-E113-3FFC7015E6AB}"/>
                  </a:ext>
                </a:extLst>
              </p:cNvPr>
              <p:cNvSpPr/>
              <p:nvPr/>
            </p:nvSpPr>
            <p:spPr>
              <a:xfrm>
                <a:off x="73152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 name="Oval 23">
                <a:extLst>
                  <a:ext uri="{FF2B5EF4-FFF2-40B4-BE49-F238E27FC236}">
                    <a16:creationId xmlns:a16="http://schemas.microsoft.com/office/drawing/2014/main" id="{AE319149-A514-56AF-D1F1-09B72C618A73}"/>
                  </a:ext>
                </a:extLst>
              </p:cNvPr>
              <p:cNvSpPr/>
              <p:nvPr/>
            </p:nvSpPr>
            <p:spPr>
              <a:xfrm>
                <a:off x="54864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5" name="Oval 24">
                <a:extLst>
                  <a:ext uri="{FF2B5EF4-FFF2-40B4-BE49-F238E27FC236}">
                    <a16:creationId xmlns:a16="http://schemas.microsoft.com/office/drawing/2014/main" id="{71DF6166-E7B5-3C36-677A-966BDA0B28EC}"/>
                  </a:ext>
                </a:extLst>
              </p:cNvPr>
              <p:cNvSpPr/>
              <p:nvPr/>
            </p:nvSpPr>
            <p:spPr>
              <a:xfrm>
                <a:off x="59436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 name="Oval 25">
                <a:extLst>
                  <a:ext uri="{FF2B5EF4-FFF2-40B4-BE49-F238E27FC236}">
                    <a16:creationId xmlns:a16="http://schemas.microsoft.com/office/drawing/2014/main" id="{2D751B7B-9E7E-5198-582D-C15F27E345D1}"/>
                  </a:ext>
                </a:extLst>
              </p:cNvPr>
              <p:cNvSpPr/>
              <p:nvPr/>
            </p:nvSpPr>
            <p:spPr>
              <a:xfrm>
                <a:off x="64008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 name="Oval 26">
                <a:extLst>
                  <a:ext uri="{FF2B5EF4-FFF2-40B4-BE49-F238E27FC236}">
                    <a16:creationId xmlns:a16="http://schemas.microsoft.com/office/drawing/2014/main" id="{CCF149F1-08F4-6F9B-93F0-0883026C9439}"/>
                  </a:ext>
                </a:extLst>
              </p:cNvPr>
              <p:cNvSpPr/>
              <p:nvPr/>
            </p:nvSpPr>
            <p:spPr>
              <a:xfrm>
                <a:off x="68580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 name="Oval 27">
                <a:extLst>
                  <a:ext uri="{FF2B5EF4-FFF2-40B4-BE49-F238E27FC236}">
                    <a16:creationId xmlns:a16="http://schemas.microsoft.com/office/drawing/2014/main" id="{69954C2B-8BC4-E019-20D1-818FEE787E36}"/>
                  </a:ext>
                </a:extLst>
              </p:cNvPr>
              <p:cNvSpPr/>
              <p:nvPr/>
            </p:nvSpPr>
            <p:spPr>
              <a:xfrm>
                <a:off x="73152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 name="Oval 28">
                <a:extLst>
                  <a:ext uri="{FF2B5EF4-FFF2-40B4-BE49-F238E27FC236}">
                    <a16:creationId xmlns:a16="http://schemas.microsoft.com/office/drawing/2014/main" id="{94767795-63AE-4358-92FA-6ACBC8FB876E}"/>
                  </a:ext>
                </a:extLst>
              </p:cNvPr>
              <p:cNvSpPr/>
              <p:nvPr/>
            </p:nvSpPr>
            <p:spPr>
              <a:xfrm>
                <a:off x="54864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 name="Oval 29">
                <a:extLst>
                  <a:ext uri="{FF2B5EF4-FFF2-40B4-BE49-F238E27FC236}">
                    <a16:creationId xmlns:a16="http://schemas.microsoft.com/office/drawing/2014/main" id="{113EA8DF-82CD-EB35-6278-9557BBF25D19}"/>
                  </a:ext>
                </a:extLst>
              </p:cNvPr>
              <p:cNvSpPr/>
              <p:nvPr/>
            </p:nvSpPr>
            <p:spPr>
              <a:xfrm>
                <a:off x="59436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 name="Oval 30">
                <a:extLst>
                  <a:ext uri="{FF2B5EF4-FFF2-40B4-BE49-F238E27FC236}">
                    <a16:creationId xmlns:a16="http://schemas.microsoft.com/office/drawing/2014/main" id="{AA77119B-7743-B690-9465-CC9E51CE4444}"/>
                  </a:ext>
                </a:extLst>
              </p:cNvPr>
              <p:cNvSpPr/>
              <p:nvPr/>
            </p:nvSpPr>
            <p:spPr>
              <a:xfrm>
                <a:off x="64008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 name="Oval 31">
                <a:extLst>
                  <a:ext uri="{FF2B5EF4-FFF2-40B4-BE49-F238E27FC236}">
                    <a16:creationId xmlns:a16="http://schemas.microsoft.com/office/drawing/2014/main" id="{33334385-AB59-960E-A3E5-9501EADAA33F}"/>
                  </a:ext>
                </a:extLst>
              </p:cNvPr>
              <p:cNvSpPr/>
              <p:nvPr/>
            </p:nvSpPr>
            <p:spPr>
              <a:xfrm>
                <a:off x="68580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 name="Oval 32">
                <a:extLst>
                  <a:ext uri="{FF2B5EF4-FFF2-40B4-BE49-F238E27FC236}">
                    <a16:creationId xmlns:a16="http://schemas.microsoft.com/office/drawing/2014/main" id="{991F5CFB-03F2-DC89-41BB-37ACAD3A39FE}"/>
                  </a:ext>
                </a:extLst>
              </p:cNvPr>
              <p:cNvSpPr/>
              <p:nvPr/>
            </p:nvSpPr>
            <p:spPr>
              <a:xfrm>
                <a:off x="73152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 name="Oval 33">
                <a:extLst>
                  <a:ext uri="{FF2B5EF4-FFF2-40B4-BE49-F238E27FC236}">
                    <a16:creationId xmlns:a16="http://schemas.microsoft.com/office/drawing/2014/main" id="{AFA70928-8DA2-5560-5DD5-558045D02F98}"/>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 name="Oval 34">
                <a:extLst>
                  <a:ext uri="{FF2B5EF4-FFF2-40B4-BE49-F238E27FC236}">
                    <a16:creationId xmlns:a16="http://schemas.microsoft.com/office/drawing/2014/main" id="{FB809510-8147-E025-EEB8-8819A6D6FBD8}"/>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 name="Oval 35">
                <a:extLst>
                  <a:ext uri="{FF2B5EF4-FFF2-40B4-BE49-F238E27FC236}">
                    <a16:creationId xmlns:a16="http://schemas.microsoft.com/office/drawing/2014/main" id="{D2F18ED2-E5E5-8B3D-481D-C15B8FC6951D}"/>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 name="Oval 36">
                <a:extLst>
                  <a:ext uri="{FF2B5EF4-FFF2-40B4-BE49-F238E27FC236}">
                    <a16:creationId xmlns:a16="http://schemas.microsoft.com/office/drawing/2014/main" id="{DB7EC374-9A92-B410-2846-F5A581E96D11}"/>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8" name="Oval 37">
                <a:extLst>
                  <a:ext uri="{FF2B5EF4-FFF2-40B4-BE49-F238E27FC236}">
                    <a16:creationId xmlns:a16="http://schemas.microsoft.com/office/drawing/2014/main" id="{C1CF4DD4-8671-73B0-4595-F5CF16D14DF9}"/>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59" name="Group 58">
            <a:extLst>
              <a:ext uri="{FF2B5EF4-FFF2-40B4-BE49-F238E27FC236}">
                <a16:creationId xmlns:a16="http://schemas.microsoft.com/office/drawing/2014/main" id="{40794F95-87E5-0B79-8F49-F492B394493A}"/>
              </a:ext>
            </a:extLst>
          </p:cNvPr>
          <p:cNvGrpSpPr/>
          <p:nvPr/>
        </p:nvGrpSpPr>
        <p:grpSpPr>
          <a:xfrm>
            <a:off x="3184789" y="2826701"/>
            <a:ext cx="1414038" cy="1414038"/>
            <a:chOff x="4876800" y="1600199"/>
            <a:chExt cx="2819401" cy="2819401"/>
          </a:xfrm>
        </p:grpSpPr>
        <p:grpSp>
          <p:nvGrpSpPr>
            <p:cNvPr id="60" name="Group 59">
              <a:extLst>
                <a:ext uri="{FF2B5EF4-FFF2-40B4-BE49-F238E27FC236}">
                  <a16:creationId xmlns:a16="http://schemas.microsoft.com/office/drawing/2014/main" id="{97CD8AF8-689F-7235-F72C-8461333387F6}"/>
                </a:ext>
              </a:extLst>
            </p:cNvPr>
            <p:cNvGrpSpPr/>
            <p:nvPr/>
          </p:nvGrpSpPr>
          <p:grpSpPr>
            <a:xfrm>
              <a:off x="5486400" y="3962400"/>
              <a:ext cx="2209800" cy="457200"/>
              <a:chOff x="5486400" y="3962400"/>
              <a:chExt cx="2209800" cy="457200"/>
            </a:xfrm>
          </p:grpSpPr>
          <p:sp>
            <p:nvSpPr>
              <p:cNvPr id="105" name="DRAM">
                <a:extLst>
                  <a:ext uri="{FF2B5EF4-FFF2-40B4-BE49-F238E27FC236}">
                    <a16:creationId xmlns:a16="http://schemas.microsoft.com/office/drawing/2014/main" id="{409F785F-8AD8-92CD-60AC-6BF9A4F72D37}"/>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6" name="DRAM">
                <a:extLst>
                  <a:ext uri="{FF2B5EF4-FFF2-40B4-BE49-F238E27FC236}">
                    <a16:creationId xmlns:a16="http://schemas.microsoft.com/office/drawing/2014/main" id="{0B03D9C7-AF50-CE3F-684D-30F40D5916EF}"/>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7" name="DRAM">
                <a:extLst>
                  <a:ext uri="{FF2B5EF4-FFF2-40B4-BE49-F238E27FC236}">
                    <a16:creationId xmlns:a16="http://schemas.microsoft.com/office/drawing/2014/main" id="{E41C9139-9E9B-72CD-FD27-6CB15407A158}"/>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8" name="DRAM">
                <a:extLst>
                  <a:ext uri="{FF2B5EF4-FFF2-40B4-BE49-F238E27FC236}">
                    <a16:creationId xmlns:a16="http://schemas.microsoft.com/office/drawing/2014/main" id="{CFD0D982-3EA8-3573-DE64-B9B92F5C942C}"/>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9" name="DRAM">
                <a:extLst>
                  <a:ext uri="{FF2B5EF4-FFF2-40B4-BE49-F238E27FC236}">
                    <a16:creationId xmlns:a16="http://schemas.microsoft.com/office/drawing/2014/main" id="{04C27DF3-24DF-3E8C-FFE9-F247D23270A1}"/>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61" name="Group 60">
              <a:extLst>
                <a:ext uri="{FF2B5EF4-FFF2-40B4-BE49-F238E27FC236}">
                  <a16:creationId xmlns:a16="http://schemas.microsoft.com/office/drawing/2014/main" id="{2148CD67-332C-F51A-988E-2611D4010668}"/>
                </a:ext>
              </a:extLst>
            </p:cNvPr>
            <p:cNvGrpSpPr/>
            <p:nvPr/>
          </p:nvGrpSpPr>
          <p:grpSpPr>
            <a:xfrm>
              <a:off x="4876800" y="1600200"/>
              <a:ext cx="457200" cy="2209800"/>
              <a:chOff x="4876800" y="1600200"/>
              <a:chExt cx="457200" cy="2209800"/>
            </a:xfrm>
          </p:grpSpPr>
          <p:sp>
            <p:nvSpPr>
              <p:cNvPr id="100" name="DRAM">
                <a:extLst>
                  <a:ext uri="{FF2B5EF4-FFF2-40B4-BE49-F238E27FC236}">
                    <a16:creationId xmlns:a16="http://schemas.microsoft.com/office/drawing/2014/main" id="{53133863-A8A6-7C24-65D5-1675607CF4AC}"/>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1" name="DRAM">
                <a:extLst>
                  <a:ext uri="{FF2B5EF4-FFF2-40B4-BE49-F238E27FC236}">
                    <a16:creationId xmlns:a16="http://schemas.microsoft.com/office/drawing/2014/main" id="{0BA01B15-9F60-761D-67BF-612AF92BAB88}"/>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2" name="DRAM">
                <a:extLst>
                  <a:ext uri="{FF2B5EF4-FFF2-40B4-BE49-F238E27FC236}">
                    <a16:creationId xmlns:a16="http://schemas.microsoft.com/office/drawing/2014/main" id="{E44FC94B-6DE2-7F93-FAAF-640F02FA702C}"/>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3" name="DRAM">
                <a:extLst>
                  <a:ext uri="{FF2B5EF4-FFF2-40B4-BE49-F238E27FC236}">
                    <a16:creationId xmlns:a16="http://schemas.microsoft.com/office/drawing/2014/main" id="{D52D198B-BF07-D189-7654-F57F5A22BAA8}"/>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4" name="DRAM">
                <a:extLst>
                  <a:ext uri="{FF2B5EF4-FFF2-40B4-BE49-F238E27FC236}">
                    <a16:creationId xmlns:a16="http://schemas.microsoft.com/office/drawing/2014/main" id="{01020030-5CDD-B848-3C60-D8A463E026C6}"/>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62" name="Group 61">
              <a:extLst>
                <a:ext uri="{FF2B5EF4-FFF2-40B4-BE49-F238E27FC236}">
                  <a16:creationId xmlns:a16="http://schemas.microsoft.com/office/drawing/2014/main" id="{1DD7A0B9-FB33-6D2C-1012-44A2C98A9E1F}"/>
                </a:ext>
              </a:extLst>
            </p:cNvPr>
            <p:cNvGrpSpPr/>
            <p:nvPr/>
          </p:nvGrpSpPr>
          <p:grpSpPr>
            <a:xfrm>
              <a:off x="5676900" y="1600199"/>
              <a:ext cx="1828800" cy="2362201"/>
              <a:chOff x="5676900" y="1170708"/>
              <a:chExt cx="1828800" cy="2791692"/>
            </a:xfrm>
          </p:grpSpPr>
          <p:cxnSp>
            <p:nvCxnSpPr>
              <p:cNvPr id="95" name="Straight Connector 94">
                <a:extLst>
                  <a:ext uri="{FF2B5EF4-FFF2-40B4-BE49-F238E27FC236}">
                    <a16:creationId xmlns:a16="http://schemas.microsoft.com/office/drawing/2014/main" id="{11A5E939-1A98-0C74-70C6-00C30578CE8F}"/>
                  </a:ext>
                </a:extLst>
              </p:cNvPr>
              <p:cNvCxnSpPr>
                <a:cxnSpLocks/>
                <a:stCxn id="65" idx="0"/>
                <a:endCxn id="105"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4E59C9A8-65FB-2A14-48B0-37F6CEA0922A}"/>
                  </a:ext>
                </a:extLst>
              </p:cNvPr>
              <p:cNvCxnSpPr>
                <a:cxnSpLocks/>
                <a:stCxn id="67" idx="0"/>
                <a:endCxn id="107"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E8D9D7CB-75FA-94FE-B461-82F19DC522AD}"/>
                  </a:ext>
                </a:extLst>
              </p:cNvPr>
              <p:cNvCxnSpPr>
                <a:cxnSpLocks/>
                <a:stCxn id="68" idx="0"/>
                <a:endCxn id="108"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F76BA570-2A38-D337-48AD-A423A8D0BA13}"/>
                  </a:ext>
                </a:extLst>
              </p:cNvPr>
              <p:cNvCxnSpPr>
                <a:cxnSpLocks/>
                <a:stCxn id="69" idx="0"/>
                <a:endCxn id="109"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2FACBF55-5AC5-FACA-60C8-997FC5703B80}"/>
                  </a:ext>
                </a:extLst>
              </p:cNvPr>
              <p:cNvCxnSpPr>
                <a:cxnSpLocks/>
                <a:stCxn id="66" idx="0"/>
                <a:endCxn id="106"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63" name="Group 62">
              <a:extLst>
                <a:ext uri="{FF2B5EF4-FFF2-40B4-BE49-F238E27FC236}">
                  <a16:creationId xmlns:a16="http://schemas.microsoft.com/office/drawing/2014/main" id="{5E6C3537-F9C5-4705-26EF-C924F0F5D5D7}"/>
                </a:ext>
              </a:extLst>
            </p:cNvPr>
            <p:cNvGrpSpPr/>
            <p:nvPr/>
          </p:nvGrpSpPr>
          <p:grpSpPr>
            <a:xfrm>
              <a:off x="5334000" y="1790700"/>
              <a:ext cx="2362201" cy="1828800"/>
              <a:chOff x="5333998" y="1790700"/>
              <a:chExt cx="2791691" cy="1828800"/>
            </a:xfrm>
          </p:grpSpPr>
          <p:cxnSp>
            <p:nvCxnSpPr>
              <p:cNvPr id="90" name="Straight Connector 89">
                <a:extLst>
                  <a:ext uri="{FF2B5EF4-FFF2-40B4-BE49-F238E27FC236}">
                    <a16:creationId xmlns:a16="http://schemas.microsoft.com/office/drawing/2014/main" id="{2C07D7F7-728D-01F4-880A-98B39E9A99B2}"/>
                  </a:ext>
                </a:extLst>
              </p:cNvPr>
              <p:cNvCxnSpPr>
                <a:cxnSpLocks/>
                <a:stCxn id="69" idx="6"/>
                <a:endCxn id="100"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9F98157F-C02A-60EE-E532-15DBC6E489BB}"/>
                  </a:ext>
                </a:extLst>
              </p:cNvPr>
              <p:cNvCxnSpPr>
                <a:cxnSpLocks/>
                <a:stCxn id="74" idx="6"/>
                <a:endCxn id="101"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4A735D65-3660-8AE7-0371-B03DF94DCB54}"/>
                  </a:ext>
                </a:extLst>
              </p:cNvPr>
              <p:cNvCxnSpPr>
                <a:cxnSpLocks/>
                <a:endCxn id="102" idx="0"/>
              </p:cNvCxnSpPr>
              <p:nvPr/>
            </p:nvCxnSpPr>
            <p:spPr>
              <a:xfrm flipH="1">
                <a:off x="5333998" y="2705100"/>
                <a:ext cx="2791686"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581FD839-7FC4-4E78-792C-D16281A9C270}"/>
                  </a:ext>
                </a:extLst>
              </p:cNvPr>
              <p:cNvCxnSpPr>
                <a:cxnSpLocks/>
                <a:stCxn id="84" idx="6"/>
                <a:endCxn id="103"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306AD3AB-9600-A6BF-BFBF-068E37656400}"/>
                  </a:ext>
                </a:extLst>
              </p:cNvPr>
              <p:cNvCxnSpPr>
                <a:cxnSpLocks/>
                <a:stCxn id="89" idx="6"/>
                <a:endCxn id="104"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64" name="Group 63">
              <a:extLst>
                <a:ext uri="{FF2B5EF4-FFF2-40B4-BE49-F238E27FC236}">
                  <a16:creationId xmlns:a16="http://schemas.microsoft.com/office/drawing/2014/main" id="{AF764B5E-2A2B-5202-8C6F-6ACC1FF585B0}"/>
                </a:ext>
              </a:extLst>
            </p:cNvPr>
            <p:cNvGrpSpPr/>
            <p:nvPr/>
          </p:nvGrpSpPr>
          <p:grpSpPr>
            <a:xfrm>
              <a:off x="5486400" y="1600200"/>
              <a:ext cx="2209800" cy="2209800"/>
              <a:chOff x="5486400" y="1600200"/>
              <a:chExt cx="2209800" cy="2209800"/>
            </a:xfrm>
          </p:grpSpPr>
          <p:sp>
            <p:nvSpPr>
              <p:cNvPr id="65" name="Oval 64">
                <a:extLst>
                  <a:ext uri="{FF2B5EF4-FFF2-40B4-BE49-F238E27FC236}">
                    <a16:creationId xmlns:a16="http://schemas.microsoft.com/office/drawing/2014/main" id="{13D770BB-7217-38C5-711D-B5170B8CCC9F}"/>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6" name="Oval 65">
                <a:extLst>
                  <a:ext uri="{FF2B5EF4-FFF2-40B4-BE49-F238E27FC236}">
                    <a16:creationId xmlns:a16="http://schemas.microsoft.com/office/drawing/2014/main" id="{DB50467F-FEFD-794B-3319-E226669CFE8C}"/>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7" name="Oval 66">
                <a:extLst>
                  <a:ext uri="{FF2B5EF4-FFF2-40B4-BE49-F238E27FC236}">
                    <a16:creationId xmlns:a16="http://schemas.microsoft.com/office/drawing/2014/main" id="{51FA6554-610A-A0D6-0132-A77C72C68850}"/>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8" name="Oval 67">
                <a:extLst>
                  <a:ext uri="{FF2B5EF4-FFF2-40B4-BE49-F238E27FC236}">
                    <a16:creationId xmlns:a16="http://schemas.microsoft.com/office/drawing/2014/main" id="{586865B3-C286-94B9-E0A9-1E9D84ABEE21}"/>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9" name="Oval 68">
                <a:extLst>
                  <a:ext uri="{FF2B5EF4-FFF2-40B4-BE49-F238E27FC236}">
                    <a16:creationId xmlns:a16="http://schemas.microsoft.com/office/drawing/2014/main" id="{CAC2CBB4-018B-F3DC-C3BC-558E89C961AB}"/>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0" name="Oval 69">
                <a:extLst>
                  <a:ext uri="{FF2B5EF4-FFF2-40B4-BE49-F238E27FC236}">
                    <a16:creationId xmlns:a16="http://schemas.microsoft.com/office/drawing/2014/main" id="{D8287CBE-84C0-0AFA-E1FD-20A73C634A74}"/>
                  </a:ext>
                </a:extLst>
              </p:cNvPr>
              <p:cNvSpPr/>
              <p:nvPr/>
            </p:nvSpPr>
            <p:spPr>
              <a:xfrm>
                <a:off x="54864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1" name="Oval 70">
                <a:extLst>
                  <a:ext uri="{FF2B5EF4-FFF2-40B4-BE49-F238E27FC236}">
                    <a16:creationId xmlns:a16="http://schemas.microsoft.com/office/drawing/2014/main" id="{24C174AB-3F60-50A6-58FA-D1E748D9A1C5}"/>
                  </a:ext>
                </a:extLst>
              </p:cNvPr>
              <p:cNvSpPr/>
              <p:nvPr/>
            </p:nvSpPr>
            <p:spPr>
              <a:xfrm>
                <a:off x="59436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2" name="Oval 71">
                <a:extLst>
                  <a:ext uri="{FF2B5EF4-FFF2-40B4-BE49-F238E27FC236}">
                    <a16:creationId xmlns:a16="http://schemas.microsoft.com/office/drawing/2014/main" id="{1CC44215-7331-5864-7BD3-2AD3FDC413EF}"/>
                  </a:ext>
                </a:extLst>
              </p:cNvPr>
              <p:cNvSpPr/>
              <p:nvPr/>
            </p:nvSpPr>
            <p:spPr>
              <a:xfrm>
                <a:off x="64008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3" name="Oval 72">
                <a:extLst>
                  <a:ext uri="{FF2B5EF4-FFF2-40B4-BE49-F238E27FC236}">
                    <a16:creationId xmlns:a16="http://schemas.microsoft.com/office/drawing/2014/main" id="{26C2B63A-40AF-34C4-818C-54EF22B10709}"/>
                  </a:ext>
                </a:extLst>
              </p:cNvPr>
              <p:cNvSpPr/>
              <p:nvPr/>
            </p:nvSpPr>
            <p:spPr>
              <a:xfrm>
                <a:off x="68580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4" name="Oval 73">
                <a:extLst>
                  <a:ext uri="{FF2B5EF4-FFF2-40B4-BE49-F238E27FC236}">
                    <a16:creationId xmlns:a16="http://schemas.microsoft.com/office/drawing/2014/main" id="{22A79D5C-8525-AC9D-CAC0-1F0DF3D0B15B}"/>
                  </a:ext>
                </a:extLst>
              </p:cNvPr>
              <p:cNvSpPr/>
              <p:nvPr/>
            </p:nvSpPr>
            <p:spPr>
              <a:xfrm>
                <a:off x="7315200" y="20574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5" name="Oval 74">
                <a:extLst>
                  <a:ext uri="{FF2B5EF4-FFF2-40B4-BE49-F238E27FC236}">
                    <a16:creationId xmlns:a16="http://schemas.microsoft.com/office/drawing/2014/main" id="{F4FEE0C3-3C8F-EA32-157D-1B842D24E5A3}"/>
                  </a:ext>
                </a:extLst>
              </p:cNvPr>
              <p:cNvSpPr/>
              <p:nvPr/>
            </p:nvSpPr>
            <p:spPr>
              <a:xfrm>
                <a:off x="54864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6" name="Oval 75">
                <a:extLst>
                  <a:ext uri="{FF2B5EF4-FFF2-40B4-BE49-F238E27FC236}">
                    <a16:creationId xmlns:a16="http://schemas.microsoft.com/office/drawing/2014/main" id="{CEBAB866-F9F2-7A33-FF7E-E780BA9DC69C}"/>
                  </a:ext>
                </a:extLst>
              </p:cNvPr>
              <p:cNvSpPr/>
              <p:nvPr/>
            </p:nvSpPr>
            <p:spPr>
              <a:xfrm>
                <a:off x="59436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7" name="Oval 76">
                <a:extLst>
                  <a:ext uri="{FF2B5EF4-FFF2-40B4-BE49-F238E27FC236}">
                    <a16:creationId xmlns:a16="http://schemas.microsoft.com/office/drawing/2014/main" id="{97738BCC-FAE3-DFB7-9C37-CDAE7339B38C}"/>
                  </a:ext>
                </a:extLst>
              </p:cNvPr>
              <p:cNvSpPr/>
              <p:nvPr/>
            </p:nvSpPr>
            <p:spPr>
              <a:xfrm>
                <a:off x="64008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8" name="Oval 77">
                <a:extLst>
                  <a:ext uri="{FF2B5EF4-FFF2-40B4-BE49-F238E27FC236}">
                    <a16:creationId xmlns:a16="http://schemas.microsoft.com/office/drawing/2014/main" id="{9841D0FB-9DF1-17E4-4260-3888261CC348}"/>
                  </a:ext>
                </a:extLst>
              </p:cNvPr>
              <p:cNvSpPr/>
              <p:nvPr/>
            </p:nvSpPr>
            <p:spPr>
              <a:xfrm>
                <a:off x="68580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9" name="Oval 78">
                <a:extLst>
                  <a:ext uri="{FF2B5EF4-FFF2-40B4-BE49-F238E27FC236}">
                    <a16:creationId xmlns:a16="http://schemas.microsoft.com/office/drawing/2014/main" id="{8D98E843-490D-C1A9-BA17-B894DDFDC01D}"/>
                  </a:ext>
                </a:extLst>
              </p:cNvPr>
              <p:cNvSpPr/>
              <p:nvPr/>
            </p:nvSpPr>
            <p:spPr>
              <a:xfrm>
                <a:off x="73152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0" name="Oval 79">
                <a:extLst>
                  <a:ext uri="{FF2B5EF4-FFF2-40B4-BE49-F238E27FC236}">
                    <a16:creationId xmlns:a16="http://schemas.microsoft.com/office/drawing/2014/main" id="{F1D9404C-500E-6F5D-E3F8-F513587236D5}"/>
                  </a:ext>
                </a:extLst>
              </p:cNvPr>
              <p:cNvSpPr/>
              <p:nvPr/>
            </p:nvSpPr>
            <p:spPr>
              <a:xfrm>
                <a:off x="54864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1" name="Oval 80">
                <a:extLst>
                  <a:ext uri="{FF2B5EF4-FFF2-40B4-BE49-F238E27FC236}">
                    <a16:creationId xmlns:a16="http://schemas.microsoft.com/office/drawing/2014/main" id="{F1B51AC3-4F3E-BF12-DDF5-5D2DA7C87890}"/>
                  </a:ext>
                </a:extLst>
              </p:cNvPr>
              <p:cNvSpPr/>
              <p:nvPr/>
            </p:nvSpPr>
            <p:spPr>
              <a:xfrm>
                <a:off x="59436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2" name="Oval 81">
                <a:extLst>
                  <a:ext uri="{FF2B5EF4-FFF2-40B4-BE49-F238E27FC236}">
                    <a16:creationId xmlns:a16="http://schemas.microsoft.com/office/drawing/2014/main" id="{0E34BA3B-2E90-2F8A-3942-B87B8B418F3F}"/>
                  </a:ext>
                </a:extLst>
              </p:cNvPr>
              <p:cNvSpPr/>
              <p:nvPr/>
            </p:nvSpPr>
            <p:spPr>
              <a:xfrm>
                <a:off x="64008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3" name="Oval 82">
                <a:extLst>
                  <a:ext uri="{FF2B5EF4-FFF2-40B4-BE49-F238E27FC236}">
                    <a16:creationId xmlns:a16="http://schemas.microsoft.com/office/drawing/2014/main" id="{87C43EC3-04A5-4B10-9446-B91845F74C86}"/>
                  </a:ext>
                </a:extLst>
              </p:cNvPr>
              <p:cNvSpPr/>
              <p:nvPr/>
            </p:nvSpPr>
            <p:spPr>
              <a:xfrm>
                <a:off x="68580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4" name="Oval 83">
                <a:extLst>
                  <a:ext uri="{FF2B5EF4-FFF2-40B4-BE49-F238E27FC236}">
                    <a16:creationId xmlns:a16="http://schemas.microsoft.com/office/drawing/2014/main" id="{C77B9788-E66E-D570-BE3D-FEC45F4C4FB8}"/>
                  </a:ext>
                </a:extLst>
              </p:cNvPr>
              <p:cNvSpPr/>
              <p:nvPr/>
            </p:nvSpPr>
            <p:spPr>
              <a:xfrm>
                <a:off x="7315200" y="2971800"/>
                <a:ext cx="381000" cy="381000"/>
              </a:xfrm>
              <a:prstGeom prst="ellipse">
                <a:avLst/>
              </a:prstGeom>
              <a:solidFill>
                <a:srgbClr val="1A82C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5" name="Oval 84">
                <a:extLst>
                  <a:ext uri="{FF2B5EF4-FFF2-40B4-BE49-F238E27FC236}">
                    <a16:creationId xmlns:a16="http://schemas.microsoft.com/office/drawing/2014/main" id="{FB967F9E-AD0E-99F8-4C92-7B0C15A40A2D}"/>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6" name="Oval 85">
                <a:extLst>
                  <a:ext uri="{FF2B5EF4-FFF2-40B4-BE49-F238E27FC236}">
                    <a16:creationId xmlns:a16="http://schemas.microsoft.com/office/drawing/2014/main" id="{2091FB07-CEC0-1813-13B0-9458C73FC33F}"/>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7" name="Oval 86">
                <a:extLst>
                  <a:ext uri="{FF2B5EF4-FFF2-40B4-BE49-F238E27FC236}">
                    <a16:creationId xmlns:a16="http://schemas.microsoft.com/office/drawing/2014/main" id="{81102973-DB18-170B-60B8-6FB5AB67E2C0}"/>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8" name="Oval 87">
                <a:extLst>
                  <a:ext uri="{FF2B5EF4-FFF2-40B4-BE49-F238E27FC236}">
                    <a16:creationId xmlns:a16="http://schemas.microsoft.com/office/drawing/2014/main" id="{E934C76D-A9A1-3F43-AD2E-F83FD4DC3839}"/>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9" name="Oval 88">
                <a:extLst>
                  <a:ext uri="{FF2B5EF4-FFF2-40B4-BE49-F238E27FC236}">
                    <a16:creationId xmlns:a16="http://schemas.microsoft.com/office/drawing/2014/main" id="{0E717C25-74D2-B4D9-6D7E-B29CE3266224}"/>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110" name="Group 109">
            <a:extLst>
              <a:ext uri="{FF2B5EF4-FFF2-40B4-BE49-F238E27FC236}">
                <a16:creationId xmlns:a16="http://schemas.microsoft.com/office/drawing/2014/main" id="{44362C14-2121-1971-5E30-DEC513A70F0B}"/>
              </a:ext>
            </a:extLst>
          </p:cNvPr>
          <p:cNvGrpSpPr/>
          <p:nvPr/>
        </p:nvGrpSpPr>
        <p:grpSpPr>
          <a:xfrm>
            <a:off x="4751461" y="2826701"/>
            <a:ext cx="1414038" cy="1414038"/>
            <a:chOff x="4876800" y="1600199"/>
            <a:chExt cx="2819401" cy="2819401"/>
          </a:xfrm>
        </p:grpSpPr>
        <p:grpSp>
          <p:nvGrpSpPr>
            <p:cNvPr id="111" name="Group 110">
              <a:extLst>
                <a:ext uri="{FF2B5EF4-FFF2-40B4-BE49-F238E27FC236}">
                  <a16:creationId xmlns:a16="http://schemas.microsoft.com/office/drawing/2014/main" id="{D265122C-F95D-0F77-8C39-5871E49BA90A}"/>
                </a:ext>
              </a:extLst>
            </p:cNvPr>
            <p:cNvGrpSpPr/>
            <p:nvPr/>
          </p:nvGrpSpPr>
          <p:grpSpPr>
            <a:xfrm>
              <a:off x="5486400" y="3962400"/>
              <a:ext cx="2209800" cy="457200"/>
              <a:chOff x="5486400" y="3962400"/>
              <a:chExt cx="2209800" cy="457200"/>
            </a:xfrm>
          </p:grpSpPr>
          <p:sp>
            <p:nvSpPr>
              <p:cNvPr id="156" name="DRAM">
                <a:extLst>
                  <a:ext uri="{FF2B5EF4-FFF2-40B4-BE49-F238E27FC236}">
                    <a16:creationId xmlns:a16="http://schemas.microsoft.com/office/drawing/2014/main" id="{DAC1715B-6A79-BB15-14B4-7C550BE4BD21}"/>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7" name="DRAM">
                <a:extLst>
                  <a:ext uri="{FF2B5EF4-FFF2-40B4-BE49-F238E27FC236}">
                    <a16:creationId xmlns:a16="http://schemas.microsoft.com/office/drawing/2014/main" id="{14844BF7-6BE5-52F2-FAE1-BDC846F2B603}"/>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8" name="DRAM">
                <a:extLst>
                  <a:ext uri="{FF2B5EF4-FFF2-40B4-BE49-F238E27FC236}">
                    <a16:creationId xmlns:a16="http://schemas.microsoft.com/office/drawing/2014/main" id="{7367EA0F-32E9-B6B2-7F8D-2AF18E75F3A3}"/>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9" name="DRAM">
                <a:extLst>
                  <a:ext uri="{FF2B5EF4-FFF2-40B4-BE49-F238E27FC236}">
                    <a16:creationId xmlns:a16="http://schemas.microsoft.com/office/drawing/2014/main" id="{1B727991-23A0-9AD3-2845-DB5F30128624}"/>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0" name="DRAM">
                <a:extLst>
                  <a:ext uri="{FF2B5EF4-FFF2-40B4-BE49-F238E27FC236}">
                    <a16:creationId xmlns:a16="http://schemas.microsoft.com/office/drawing/2014/main" id="{E86BE4CE-33B9-BCCA-12A1-2BFDCDA72272}"/>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2" name="Group 111">
              <a:extLst>
                <a:ext uri="{FF2B5EF4-FFF2-40B4-BE49-F238E27FC236}">
                  <a16:creationId xmlns:a16="http://schemas.microsoft.com/office/drawing/2014/main" id="{37875A4C-8BA4-BD76-6587-65782774FAC8}"/>
                </a:ext>
              </a:extLst>
            </p:cNvPr>
            <p:cNvGrpSpPr/>
            <p:nvPr/>
          </p:nvGrpSpPr>
          <p:grpSpPr>
            <a:xfrm>
              <a:off x="4876800" y="1600200"/>
              <a:ext cx="457200" cy="2209800"/>
              <a:chOff x="4876800" y="1600200"/>
              <a:chExt cx="457200" cy="2209800"/>
            </a:xfrm>
          </p:grpSpPr>
          <p:sp>
            <p:nvSpPr>
              <p:cNvPr id="151" name="DRAM">
                <a:extLst>
                  <a:ext uri="{FF2B5EF4-FFF2-40B4-BE49-F238E27FC236}">
                    <a16:creationId xmlns:a16="http://schemas.microsoft.com/office/drawing/2014/main" id="{3047A10C-4FEB-217B-08EA-A792A98C978E}"/>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2" name="DRAM">
                <a:extLst>
                  <a:ext uri="{FF2B5EF4-FFF2-40B4-BE49-F238E27FC236}">
                    <a16:creationId xmlns:a16="http://schemas.microsoft.com/office/drawing/2014/main" id="{CB593E2C-26E8-EA6D-6186-844CC9BB1092}"/>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3" name="DRAM">
                <a:extLst>
                  <a:ext uri="{FF2B5EF4-FFF2-40B4-BE49-F238E27FC236}">
                    <a16:creationId xmlns:a16="http://schemas.microsoft.com/office/drawing/2014/main" id="{3B468AA9-D62E-FE27-F87E-A606CBF6ED8C}"/>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4" name="DRAM">
                <a:extLst>
                  <a:ext uri="{FF2B5EF4-FFF2-40B4-BE49-F238E27FC236}">
                    <a16:creationId xmlns:a16="http://schemas.microsoft.com/office/drawing/2014/main" id="{B1FD441F-F92C-CA76-4469-FC65356BD656}"/>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5" name="DRAM">
                <a:extLst>
                  <a:ext uri="{FF2B5EF4-FFF2-40B4-BE49-F238E27FC236}">
                    <a16:creationId xmlns:a16="http://schemas.microsoft.com/office/drawing/2014/main" id="{081B1368-AB3C-1D70-680F-869B42C5BFD7}"/>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3" name="Group 112">
              <a:extLst>
                <a:ext uri="{FF2B5EF4-FFF2-40B4-BE49-F238E27FC236}">
                  <a16:creationId xmlns:a16="http://schemas.microsoft.com/office/drawing/2014/main" id="{314BB626-0C6D-EC1E-1C4A-16D30A51D47E}"/>
                </a:ext>
              </a:extLst>
            </p:cNvPr>
            <p:cNvGrpSpPr/>
            <p:nvPr/>
          </p:nvGrpSpPr>
          <p:grpSpPr>
            <a:xfrm>
              <a:off x="5676900" y="1600199"/>
              <a:ext cx="1828800" cy="2362201"/>
              <a:chOff x="5676900" y="1170708"/>
              <a:chExt cx="1828800" cy="2791692"/>
            </a:xfrm>
          </p:grpSpPr>
          <p:cxnSp>
            <p:nvCxnSpPr>
              <p:cNvPr id="146" name="Straight Connector 145">
                <a:extLst>
                  <a:ext uri="{FF2B5EF4-FFF2-40B4-BE49-F238E27FC236}">
                    <a16:creationId xmlns:a16="http://schemas.microsoft.com/office/drawing/2014/main" id="{147CE309-B301-E137-5428-29A0D1850F9E}"/>
                  </a:ext>
                </a:extLst>
              </p:cNvPr>
              <p:cNvCxnSpPr>
                <a:cxnSpLocks/>
                <a:stCxn id="116" idx="0"/>
                <a:endCxn id="156"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8378F6E6-9827-6811-70BE-2493C80C7A79}"/>
                  </a:ext>
                </a:extLst>
              </p:cNvPr>
              <p:cNvCxnSpPr>
                <a:cxnSpLocks/>
                <a:stCxn id="118" idx="0"/>
                <a:endCxn id="158"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4ABE3392-0824-83EC-D863-95A2508959F1}"/>
                  </a:ext>
                </a:extLst>
              </p:cNvPr>
              <p:cNvCxnSpPr>
                <a:cxnSpLocks/>
                <a:stCxn id="119" idx="0"/>
                <a:endCxn id="159"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1D10862B-948F-BD19-6A01-00426565F83C}"/>
                  </a:ext>
                </a:extLst>
              </p:cNvPr>
              <p:cNvCxnSpPr>
                <a:cxnSpLocks/>
                <a:stCxn id="120" idx="0"/>
                <a:endCxn id="160"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342ABFB7-566B-288A-3DF5-69D7AAAADA0B}"/>
                  </a:ext>
                </a:extLst>
              </p:cNvPr>
              <p:cNvCxnSpPr>
                <a:cxnSpLocks/>
                <a:stCxn id="117" idx="0"/>
                <a:endCxn id="157"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4" name="Group 113">
              <a:extLst>
                <a:ext uri="{FF2B5EF4-FFF2-40B4-BE49-F238E27FC236}">
                  <a16:creationId xmlns:a16="http://schemas.microsoft.com/office/drawing/2014/main" id="{1EA196E2-E5C9-A708-50BA-DA78A6401B1A}"/>
                </a:ext>
              </a:extLst>
            </p:cNvPr>
            <p:cNvGrpSpPr/>
            <p:nvPr/>
          </p:nvGrpSpPr>
          <p:grpSpPr>
            <a:xfrm>
              <a:off x="5334000" y="1790700"/>
              <a:ext cx="2362201" cy="1828800"/>
              <a:chOff x="5333998" y="1790700"/>
              <a:chExt cx="2791691" cy="1828800"/>
            </a:xfrm>
          </p:grpSpPr>
          <p:cxnSp>
            <p:nvCxnSpPr>
              <p:cNvPr id="141" name="Straight Connector 140">
                <a:extLst>
                  <a:ext uri="{FF2B5EF4-FFF2-40B4-BE49-F238E27FC236}">
                    <a16:creationId xmlns:a16="http://schemas.microsoft.com/office/drawing/2014/main" id="{2DA01EE4-4402-1523-A0FE-486AB469C3E4}"/>
                  </a:ext>
                </a:extLst>
              </p:cNvPr>
              <p:cNvCxnSpPr>
                <a:cxnSpLocks/>
                <a:stCxn id="120" idx="6"/>
                <a:endCxn id="151"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64A54BBE-E795-26B3-AA72-8E0AA8C14FC6}"/>
                  </a:ext>
                </a:extLst>
              </p:cNvPr>
              <p:cNvCxnSpPr>
                <a:cxnSpLocks/>
                <a:stCxn id="125" idx="6"/>
                <a:endCxn id="152"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8E7A474F-1B87-9D69-9014-66DFF6256AC1}"/>
                  </a:ext>
                </a:extLst>
              </p:cNvPr>
              <p:cNvCxnSpPr>
                <a:cxnSpLocks/>
                <a:stCxn id="130" idx="6"/>
                <a:endCxn id="153"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F86AB509-3A87-6CB2-373A-61AF1C3E37C7}"/>
                  </a:ext>
                </a:extLst>
              </p:cNvPr>
              <p:cNvCxnSpPr>
                <a:cxnSpLocks/>
                <a:stCxn id="135" idx="6"/>
                <a:endCxn id="154"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9FEEE6F9-7184-0D50-2ACF-356C5284D112}"/>
                  </a:ext>
                </a:extLst>
              </p:cNvPr>
              <p:cNvCxnSpPr>
                <a:cxnSpLocks/>
                <a:stCxn id="140" idx="6"/>
                <a:endCxn id="155"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5" name="Group 114">
              <a:extLst>
                <a:ext uri="{FF2B5EF4-FFF2-40B4-BE49-F238E27FC236}">
                  <a16:creationId xmlns:a16="http://schemas.microsoft.com/office/drawing/2014/main" id="{B0D24273-1E2A-A54E-51E3-D1E36A9D6861}"/>
                </a:ext>
              </a:extLst>
            </p:cNvPr>
            <p:cNvGrpSpPr/>
            <p:nvPr/>
          </p:nvGrpSpPr>
          <p:grpSpPr>
            <a:xfrm>
              <a:off x="5486400" y="1600200"/>
              <a:ext cx="2209800" cy="2209800"/>
              <a:chOff x="5486400" y="1600200"/>
              <a:chExt cx="2209800" cy="2209800"/>
            </a:xfrm>
          </p:grpSpPr>
          <p:sp>
            <p:nvSpPr>
              <p:cNvPr id="116" name="Oval 115">
                <a:extLst>
                  <a:ext uri="{FF2B5EF4-FFF2-40B4-BE49-F238E27FC236}">
                    <a16:creationId xmlns:a16="http://schemas.microsoft.com/office/drawing/2014/main" id="{AF4D7578-A609-0852-029C-AFAB630F0459}"/>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7" name="Oval 116">
                <a:extLst>
                  <a:ext uri="{FF2B5EF4-FFF2-40B4-BE49-F238E27FC236}">
                    <a16:creationId xmlns:a16="http://schemas.microsoft.com/office/drawing/2014/main" id="{C3B4EB90-E9E1-742E-5ED4-BDD73F45B11D}"/>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8" name="Oval 117">
                <a:extLst>
                  <a:ext uri="{FF2B5EF4-FFF2-40B4-BE49-F238E27FC236}">
                    <a16:creationId xmlns:a16="http://schemas.microsoft.com/office/drawing/2014/main" id="{A234198A-C055-2CF2-2D39-BD6DF053E31B}"/>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9" name="Oval 118">
                <a:extLst>
                  <a:ext uri="{FF2B5EF4-FFF2-40B4-BE49-F238E27FC236}">
                    <a16:creationId xmlns:a16="http://schemas.microsoft.com/office/drawing/2014/main" id="{A3207CC5-3B8C-47C5-E971-A50C66838754}"/>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0" name="Oval 119">
                <a:extLst>
                  <a:ext uri="{FF2B5EF4-FFF2-40B4-BE49-F238E27FC236}">
                    <a16:creationId xmlns:a16="http://schemas.microsoft.com/office/drawing/2014/main" id="{0E33B9A3-CA68-0BB0-DD73-FB43E8EEC852}"/>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1" name="Oval 120">
                <a:extLst>
                  <a:ext uri="{FF2B5EF4-FFF2-40B4-BE49-F238E27FC236}">
                    <a16:creationId xmlns:a16="http://schemas.microsoft.com/office/drawing/2014/main" id="{09B4A3C9-82E2-C209-3747-2AB0C39E7371}"/>
                  </a:ext>
                </a:extLst>
              </p:cNvPr>
              <p:cNvSpPr/>
              <p:nvPr/>
            </p:nvSpPr>
            <p:spPr>
              <a:xfrm>
                <a:off x="54864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2" name="Oval 121">
                <a:extLst>
                  <a:ext uri="{FF2B5EF4-FFF2-40B4-BE49-F238E27FC236}">
                    <a16:creationId xmlns:a16="http://schemas.microsoft.com/office/drawing/2014/main" id="{4BA7E62C-F457-7D1E-D497-3C9CF9526404}"/>
                  </a:ext>
                </a:extLst>
              </p:cNvPr>
              <p:cNvSpPr/>
              <p:nvPr/>
            </p:nvSpPr>
            <p:spPr>
              <a:xfrm>
                <a:off x="59436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3" name="Oval 122">
                <a:extLst>
                  <a:ext uri="{FF2B5EF4-FFF2-40B4-BE49-F238E27FC236}">
                    <a16:creationId xmlns:a16="http://schemas.microsoft.com/office/drawing/2014/main" id="{BD168504-D31B-1EBA-0E30-AA284679BC5F}"/>
                  </a:ext>
                </a:extLst>
              </p:cNvPr>
              <p:cNvSpPr/>
              <p:nvPr/>
            </p:nvSpPr>
            <p:spPr>
              <a:xfrm>
                <a:off x="64008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4" name="Oval 123">
                <a:extLst>
                  <a:ext uri="{FF2B5EF4-FFF2-40B4-BE49-F238E27FC236}">
                    <a16:creationId xmlns:a16="http://schemas.microsoft.com/office/drawing/2014/main" id="{DC37C0EF-5017-3A03-79DE-522118891193}"/>
                  </a:ext>
                </a:extLst>
              </p:cNvPr>
              <p:cNvSpPr/>
              <p:nvPr/>
            </p:nvSpPr>
            <p:spPr>
              <a:xfrm>
                <a:off x="68580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5" name="Oval 124">
                <a:extLst>
                  <a:ext uri="{FF2B5EF4-FFF2-40B4-BE49-F238E27FC236}">
                    <a16:creationId xmlns:a16="http://schemas.microsoft.com/office/drawing/2014/main" id="{7C0CA901-3E96-F59D-6D00-B41831E998FF}"/>
                  </a:ext>
                </a:extLst>
              </p:cNvPr>
              <p:cNvSpPr/>
              <p:nvPr/>
            </p:nvSpPr>
            <p:spPr>
              <a:xfrm>
                <a:off x="73152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6" name="Oval 125">
                <a:extLst>
                  <a:ext uri="{FF2B5EF4-FFF2-40B4-BE49-F238E27FC236}">
                    <a16:creationId xmlns:a16="http://schemas.microsoft.com/office/drawing/2014/main" id="{CC29802C-8233-364A-234A-64CFC8A1E453}"/>
                  </a:ext>
                </a:extLst>
              </p:cNvPr>
              <p:cNvSpPr/>
              <p:nvPr/>
            </p:nvSpPr>
            <p:spPr>
              <a:xfrm>
                <a:off x="54864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7" name="Oval 126">
                <a:extLst>
                  <a:ext uri="{FF2B5EF4-FFF2-40B4-BE49-F238E27FC236}">
                    <a16:creationId xmlns:a16="http://schemas.microsoft.com/office/drawing/2014/main" id="{8490AB7E-BCE8-3CBC-358D-46C9F6030FA9}"/>
                  </a:ext>
                </a:extLst>
              </p:cNvPr>
              <p:cNvSpPr/>
              <p:nvPr/>
            </p:nvSpPr>
            <p:spPr>
              <a:xfrm>
                <a:off x="59436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8" name="Oval 127">
                <a:extLst>
                  <a:ext uri="{FF2B5EF4-FFF2-40B4-BE49-F238E27FC236}">
                    <a16:creationId xmlns:a16="http://schemas.microsoft.com/office/drawing/2014/main" id="{7F23CAFE-1E98-B8BB-0E8A-0DAC6F38F157}"/>
                  </a:ext>
                </a:extLst>
              </p:cNvPr>
              <p:cNvSpPr/>
              <p:nvPr/>
            </p:nvSpPr>
            <p:spPr>
              <a:xfrm>
                <a:off x="64008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9" name="Oval 128">
                <a:extLst>
                  <a:ext uri="{FF2B5EF4-FFF2-40B4-BE49-F238E27FC236}">
                    <a16:creationId xmlns:a16="http://schemas.microsoft.com/office/drawing/2014/main" id="{B73DD793-3DE5-1609-8722-FD2134EB8C24}"/>
                  </a:ext>
                </a:extLst>
              </p:cNvPr>
              <p:cNvSpPr/>
              <p:nvPr/>
            </p:nvSpPr>
            <p:spPr>
              <a:xfrm>
                <a:off x="68580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0" name="Oval 129">
                <a:extLst>
                  <a:ext uri="{FF2B5EF4-FFF2-40B4-BE49-F238E27FC236}">
                    <a16:creationId xmlns:a16="http://schemas.microsoft.com/office/drawing/2014/main" id="{DBD0556D-D5CB-EAF2-C87F-976E02E14B72}"/>
                  </a:ext>
                </a:extLst>
              </p:cNvPr>
              <p:cNvSpPr/>
              <p:nvPr/>
            </p:nvSpPr>
            <p:spPr>
              <a:xfrm>
                <a:off x="73152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131" name="Oval 130">
                <a:extLst>
                  <a:ext uri="{FF2B5EF4-FFF2-40B4-BE49-F238E27FC236}">
                    <a16:creationId xmlns:a16="http://schemas.microsoft.com/office/drawing/2014/main" id="{C0044857-2C12-8D83-901C-2522FFAF6377}"/>
                  </a:ext>
                </a:extLst>
              </p:cNvPr>
              <p:cNvSpPr/>
              <p:nvPr/>
            </p:nvSpPr>
            <p:spPr>
              <a:xfrm>
                <a:off x="54864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2" name="Oval 131">
                <a:extLst>
                  <a:ext uri="{FF2B5EF4-FFF2-40B4-BE49-F238E27FC236}">
                    <a16:creationId xmlns:a16="http://schemas.microsoft.com/office/drawing/2014/main" id="{E033CA06-DD73-3506-CF02-FFC1C0B715E0}"/>
                  </a:ext>
                </a:extLst>
              </p:cNvPr>
              <p:cNvSpPr/>
              <p:nvPr/>
            </p:nvSpPr>
            <p:spPr>
              <a:xfrm>
                <a:off x="59436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3" name="Oval 132">
                <a:extLst>
                  <a:ext uri="{FF2B5EF4-FFF2-40B4-BE49-F238E27FC236}">
                    <a16:creationId xmlns:a16="http://schemas.microsoft.com/office/drawing/2014/main" id="{2DF0F984-31C7-2276-5833-ADAA0B27C398}"/>
                  </a:ext>
                </a:extLst>
              </p:cNvPr>
              <p:cNvSpPr/>
              <p:nvPr/>
            </p:nvSpPr>
            <p:spPr>
              <a:xfrm>
                <a:off x="64008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4" name="Oval 133">
                <a:extLst>
                  <a:ext uri="{FF2B5EF4-FFF2-40B4-BE49-F238E27FC236}">
                    <a16:creationId xmlns:a16="http://schemas.microsoft.com/office/drawing/2014/main" id="{F855FCBB-3E6B-B3B7-F70C-0FF607AA01D7}"/>
                  </a:ext>
                </a:extLst>
              </p:cNvPr>
              <p:cNvSpPr/>
              <p:nvPr/>
            </p:nvSpPr>
            <p:spPr>
              <a:xfrm>
                <a:off x="68580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5" name="Oval 134">
                <a:extLst>
                  <a:ext uri="{FF2B5EF4-FFF2-40B4-BE49-F238E27FC236}">
                    <a16:creationId xmlns:a16="http://schemas.microsoft.com/office/drawing/2014/main" id="{65457800-CD9B-12BA-06B1-17F88B8D67AF}"/>
                  </a:ext>
                </a:extLst>
              </p:cNvPr>
              <p:cNvSpPr/>
              <p:nvPr/>
            </p:nvSpPr>
            <p:spPr>
              <a:xfrm>
                <a:off x="73152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6" name="Oval 135">
                <a:extLst>
                  <a:ext uri="{FF2B5EF4-FFF2-40B4-BE49-F238E27FC236}">
                    <a16:creationId xmlns:a16="http://schemas.microsoft.com/office/drawing/2014/main" id="{A10E6C29-65B3-7CB9-F3AE-F9B816C13A8E}"/>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7" name="Oval 136">
                <a:extLst>
                  <a:ext uri="{FF2B5EF4-FFF2-40B4-BE49-F238E27FC236}">
                    <a16:creationId xmlns:a16="http://schemas.microsoft.com/office/drawing/2014/main" id="{36A75D3D-2CC3-325E-41AD-EBF60B1F39AA}"/>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8" name="Oval 137">
                <a:extLst>
                  <a:ext uri="{FF2B5EF4-FFF2-40B4-BE49-F238E27FC236}">
                    <a16:creationId xmlns:a16="http://schemas.microsoft.com/office/drawing/2014/main" id="{FBCD1691-1EB2-06E4-8704-5A6B025D1F50}"/>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9" name="Oval 138">
                <a:extLst>
                  <a:ext uri="{FF2B5EF4-FFF2-40B4-BE49-F238E27FC236}">
                    <a16:creationId xmlns:a16="http://schemas.microsoft.com/office/drawing/2014/main" id="{8DCE5CD0-58BA-FCBE-3976-DD7AB86AEBD6}"/>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40" name="Oval 139">
                <a:extLst>
                  <a:ext uri="{FF2B5EF4-FFF2-40B4-BE49-F238E27FC236}">
                    <a16:creationId xmlns:a16="http://schemas.microsoft.com/office/drawing/2014/main" id="{958A121F-2BAB-ACFB-63F0-DD3C46FD6426}"/>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161" name="Group 160">
            <a:extLst>
              <a:ext uri="{FF2B5EF4-FFF2-40B4-BE49-F238E27FC236}">
                <a16:creationId xmlns:a16="http://schemas.microsoft.com/office/drawing/2014/main" id="{C4B0AD1A-DABF-B57A-C7C7-3A2D8B467921}"/>
              </a:ext>
            </a:extLst>
          </p:cNvPr>
          <p:cNvGrpSpPr/>
          <p:nvPr/>
        </p:nvGrpSpPr>
        <p:grpSpPr>
          <a:xfrm>
            <a:off x="6308989" y="2826701"/>
            <a:ext cx="1414038" cy="1414038"/>
            <a:chOff x="4876800" y="1600199"/>
            <a:chExt cx="2819401" cy="2819401"/>
          </a:xfrm>
        </p:grpSpPr>
        <p:grpSp>
          <p:nvGrpSpPr>
            <p:cNvPr id="162" name="Group 161">
              <a:extLst>
                <a:ext uri="{FF2B5EF4-FFF2-40B4-BE49-F238E27FC236}">
                  <a16:creationId xmlns:a16="http://schemas.microsoft.com/office/drawing/2014/main" id="{9729CA9C-3D9B-0DE6-662A-C3AD5E4086D7}"/>
                </a:ext>
              </a:extLst>
            </p:cNvPr>
            <p:cNvGrpSpPr/>
            <p:nvPr/>
          </p:nvGrpSpPr>
          <p:grpSpPr>
            <a:xfrm>
              <a:off x="5486400" y="3962400"/>
              <a:ext cx="2209800" cy="457200"/>
              <a:chOff x="5486400" y="3962400"/>
              <a:chExt cx="2209800" cy="457200"/>
            </a:xfrm>
          </p:grpSpPr>
          <p:sp>
            <p:nvSpPr>
              <p:cNvPr id="207" name="DRAM">
                <a:extLst>
                  <a:ext uri="{FF2B5EF4-FFF2-40B4-BE49-F238E27FC236}">
                    <a16:creationId xmlns:a16="http://schemas.microsoft.com/office/drawing/2014/main" id="{C4E028EC-DD69-626D-F9AE-608532D6982B}"/>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8" name="DRAM">
                <a:extLst>
                  <a:ext uri="{FF2B5EF4-FFF2-40B4-BE49-F238E27FC236}">
                    <a16:creationId xmlns:a16="http://schemas.microsoft.com/office/drawing/2014/main" id="{6FFE53BC-DE17-C53E-409D-3094806ED2E0}"/>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9" name="DRAM">
                <a:extLst>
                  <a:ext uri="{FF2B5EF4-FFF2-40B4-BE49-F238E27FC236}">
                    <a16:creationId xmlns:a16="http://schemas.microsoft.com/office/drawing/2014/main" id="{EDC245B1-6698-7BFD-F49B-468104CCE082}"/>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0" name="DRAM">
                <a:extLst>
                  <a:ext uri="{FF2B5EF4-FFF2-40B4-BE49-F238E27FC236}">
                    <a16:creationId xmlns:a16="http://schemas.microsoft.com/office/drawing/2014/main" id="{B751B439-E225-E86D-B93B-7EF769BF8435}"/>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1" name="DRAM">
                <a:extLst>
                  <a:ext uri="{FF2B5EF4-FFF2-40B4-BE49-F238E27FC236}">
                    <a16:creationId xmlns:a16="http://schemas.microsoft.com/office/drawing/2014/main" id="{AC6DC4A7-33C0-0411-700E-583AF7C3F8D3}"/>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63" name="Group 162">
              <a:extLst>
                <a:ext uri="{FF2B5EF4-FFF2-40B4-BE49-F238E27FC236}">
                  <a16:creationId xmlns:a16="http://schemas.microsoft.com/office/drawing/2014/main" id="{0B2ABD2D-E2F7-20A7-2A0B-B4BCAE3E0521}"/>
                </a:ext>
              </a:extLst>
            </p:cNvPr>
            <p:cNvGrpSpPr/>
            <p:nvPr/>
          </p:nvGrpSpPr>
          <p:grpSpPr>
            <a:xfrm>
              <a:off x="4876800" y="1600200"/>
              <a:ext cx="457200" cy="2209800"/>
              <a:chOff x="4876800" y="1600200"/>
              <a:chExt cx="457200" cy="2209800"/>
            </a:xfrm>
          </p:grpSpPr>
          <p:sp>
            <p:nvSpPr>
              <p:cNvPr id="202" name="DRAM">
                <a:extLst>
                  <a:ext uri="{FF2B5EF4-FFF2-40B4-BE49-F238E27FC236}">
                    <a16:creationId xmlns:a16="http://schemas.microsoft.com/office/drawing/2014/main" id="{49694578-A5F2-FFC6-DBA9-59B16608BB05}"/>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3" name="DRAM">
                <a:extLst>
                  <a:ext uri="{FF2B5EF4-FFF2-40B4-BE49-F238E27FC236}">
                    <a16:creationId xmlns:a16="http://schemas.microsoft.com/office/drawing/2014/main" id="{BE2CA46D-646E-78BC-BE2F-6DDEBCE0CBCA}"/>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4" name="DRAM">
                <a:extLst>
                  <a:ext uri="{FF2B5EF4-FFF2-40B4-BE49-F238E27FC236}">
                    <a16:creationId xmlns:a16="http://schemas.microsoft.com/office/drawing/2014/main" id="{DBFD7E01-9EB8-5931-6847-19EDB0D767D2}"/>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5" name="DRAM">
                <a:extLst>
                  <a:ext uri="{FF2B5EF4-FFF2-40B4-BE49-F238E27FC236}">
                    <a16:creationId xmlns:a16="http://schemas.microsoft.com/office/drawing/2014/main" id="{543A7A1D-6288-05D1-5358-4C29E7F33E98}"/>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6" name="DRAM">
                <a:extLst>
                  <a:ext uri="{FF2B5EF4-FFF2-40B4-BE49-F238E27FC236}">
                    <a16:creationId xmlns:a16="http://schemas.microsoft.com/office/drawing/2014/main" id="{47907783-B628-97AB-F49E-8EAFCA0CC604}"/>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64" name="Group 163">
              <a:extLst>
                <a:ext uri="{FF2B5EF4-FFF2-40B4-BE49-F238E27FC236}">
                  <a16:creationId xmlns:a16="http://schemas.microsoft.com/office/drawing/2014/main" id="{8F245FE2-624C-4191-100A-4DCD5C374A75}"/>
                </a:ext>
              </a:extLst>
            </p:cNvPr>
            <p:cNvGrpSpPr/>
            <p:nvPr/>
          </p:nvGrpSpPr>
          <p:grpSpPr>
            <a:xfrm>
              <a:off x="5676900" y="1600199"/>
              <a:ext cx="1828800" cy="2362201"/>
              <a:chOff x="5676900" y="1170708"/>
              <a:chExt cx="1828800" cy="2791692"/>
            </a:xfrm>
          </p:grpSpPr>
          <p:cxnSp>
            <p:nvCxnSpPr>
              <p:cNvPr id="197" name="Straight Connector 196">
                <a:extLst>
                  <a:ext uri="{FF2B5EF4-FFF2-40B4-BE49-F238E27FC236}">
                    <a16:creationId xmlns:a16="http://schemas.microsoft.com/office/drawing/2014/main" id="{C415C56D-8594-D144-E652-F6873AED5A8D}"/>
                  </a:ext>
                </a:extLst>
              </p:cNvPr>
              <p:cNvCxnSpPr>
                <a:cxnSpLocks/>
                <a:stCxn id="167" idx="0"/>
                <a:endCxn id="207"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599BE976-DD98-2067-05D2-2294272B55C9}"/>
                  </a:ext>
                </a:extLst>
              </p:cNvPr>
              <p:cNvCxnSpPr>
                <a:cxnSpLocks/>
                <a:stCxn id="169" idx="0"/>
                <a:endCxn id="209"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7A66C926-71AC-8DAF-6DBF-1B5F46DD8965}"/>
                  </a:ext>
                </a:extLst>
              </p:cNvPr>
              <p:cNvCxnSpPr>
                <a:cxnSpLocks/>
                <a:stCxn id="170" idx="0"/>
                <a:endCxn id="210"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3BCB8053-A3DE-2416-92F2-B545B8F726E7}"/>
                  </a:ext>
                </a:extLst>
              </p:cNvPr>
              <p:cNvCxnSpPr>
                <a:cxnSpLocks/>
                <a:stCxn id="171" idx="0"/>
                <a:endCxn id="211"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2D9F711C-6FEB-5236-59D4-5945DE8E49E2}"/>
                  </a:ext>
                </a:extLst>
              </p:cNvPr>
              <p:cNvCxnSpPr>
                <a:cxnSpLocks/>
                <a:stCxn id="168" idx="0"/>
                <a:endCxn id="208"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65" name="Group 164">
              <a:extLst>
                <a:ext uri="{FF2B5EF4-FFF2-40B4-BE49-F238E27FC236}">
                  <a16:creationId xmlns:a16="http://schemas.microsoft.com/office/drawing/2014/main" id="{CC192DD9-7926-6D2F-064E-8F5EEB587E90}"/>
                </a:ext>
              </a:extLst>
            </p:cNvPr>
            <p:cNvGrpSpPr/>
            <p:nvPr/>
          </p:nvGrpSpPr>
          <p:grpSpPr>
            <a:xfrm>
              <a:off x="5334000" y="1790700"/>
              <a:ext cx="2362201" cy="1828800"/>
              <a:chOff x="5333998" y="1790700"/>
              <a:chExt cx="2791691" cy="1828800"/>
            </a:xfrm>
          </p:grpSpPr>
          <p:cxnSp>
            <p:nvCxnSpPr>
              <p:cNvPr id="192" name="Straight Connector 191">
                <a:extLst>
                  <a:ext uri="{FF2B5EF4-FFF2-40B4-BE49-F238E27FC236}">
                    <a16:creationId xmlns:a16="http://schemas.microsoft.com/office/drawing/2014/main" id="{A369B99A-A520-1713-A4E2-0AF0EBDB1B4A}"/>
                  </a:ext>
                </a:extLst>
              </p:cNvPr>
              <p:cNvCxnSpPr>
                <a:cxnSpLocks/>
                <a:stCxn id="171" idx="6"/>
                <a:endCxn id="202"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EBD9279A-86C5-5DF3-97F8-071D00FD14EC}"/>
                  </a:ext>
                </a:extLst>
              </p:cNvPr>
              <p:cNvCxnSpPr>
                <a:cxnSpLocks/>
                <a:stCxn id="176" idx="6"/>
                <a:endCxn id="203"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40AEA62C-5669-0B80-0849-1B99F1F1D9A3}"/>
                  </a:ext>
                </a:extLst>
              </p:cNvPr>
              <p:cNvCxnSpPr>
                <a:cxnSpLocks/>
                <a:stCxn id="181" idx="6"/>
                <a:endCxn id="204"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45B09E48-8702-D902-4565-207CBE5B2DB1}"/>
                  </a:ext>
                </a:extLst>
              </p:cNvPr>
              <p:cNvCxnSpPr>
                <a:cxnSpLocks/>
                <a:stCxn id="186" idx="6"/>
                <a:endCxn id="205"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20C45816-7676-9B47-081F-7735276F25CD}"/>
                  </a:ext>
                </a:extLst>
              </p:cNvPr>
              <p:cNvCxnSpPr>
                <a:cxnSpLocks/>
                <a:stCxn id="191" idx="6"/>
                <a:endCxn id="206"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66" name="Group 165">
              <a:extLst>
                <a:ext uri="{FF2B5EF4-FFF2-40B4-BE49-F238E27FC236}">
                  <a16:creationId xmlns:a16="http://schemas.microsoft.com/office/drawing/2014/main" id="{B2FB1C3D-26C9-B442-347A-A48CC0A2322D}"/>
                </a:ext>
              </a:extLst>
            </p:cNvPr>
            <p:cNvGrpSpPr/>
            <p:nvPr/>
          </p:nvGrpSpPr>
          <p:grpSpPr>
            <a:xfrm>
              <a:off x="5486400" y="1600200"/>
              <a:ext cx="2209800" cy="2209800"/>
              <a:chOff x="5486400" y="1600200"/>
              <a:chExt cx="2209800" cy="2209800"/>
            </a:xfrm>
          </p:grpSpPr>
          <p:sp>
            <p:nvSpPr>
              <p:cNvPr id="167" name="Oval 166">
                <a:extLst>
                  <a:ext uri="{FF2B5EF4-FFF2-40B4-BE49-F238E27FC236}">
                    <a16:creationId xmlns:a16="http://schemas.microsoft.com/office/drawing/2014/main" id="{500657AD-DEA4-B87A-ACFC-8159322FAB89}"/>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8" name="Oval 167">
                <a:extLst>
                  <a:ext uri="{FF2B5EF4-FFF2-40B4-BE49-F238E27FC236}">
                    <a16:creationId xmlns:a16="http://schemas.microsoft.com/office/drawing/2014/main" id="{3CA492AF-23E5-5A68-6634-F09E12E4F140}"/>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9" name="Oval 168">
                <a:extLst>
                  <a:ext uri="{FF2B5EF4-FFF2-40B4-BE49-F238E27FC236}">
                    <a16:creationId xmlns:a16="http://schemas.microsoft.com/office/drawing/2014/main" id="{C07CF968-1987-EC2A-91A7-7885788BF593}"/>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0" name="Oval 169">
                <a:extLst>
                  <a:ext uri="{FF2B5EF4-FFF2-40B4-BE49-F238E27FC236}">
                    <a16:creationId xmlns:a16="http://schemas.microsoft.com/office/drawing/2014/main" id="{37F707C4-140E-984A-952C-C146F89D9668}"/>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1" name="Oval 170">
                <a:extLst>
                  <a:ext uri="{FF2B5EF4-FFF2-40B4-BE49-F238E27FC236}">
                    <a16:creationId xmlns:a16="http://schemas.microsoft.com/office/drawing/2014/main" id="{24F8C8D8-8E68-8AB3-3FD7-71ECB043B421}"/>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2" name="Oval 171">
                <a:extLst>
                  <a:ext uri="{FF2B5EF4-FFF2-40B4-BE49-F238E27FC236}">
                    <a16:creationId xmlns:a16="http://schemas.microsoft.com/office/drawing/2014/main" id="{F33CB237-F24E-14A1-0983-EAE54612EA48}"/>
                  </a:ext>
                </a:extLst>
              </p:cNvPr>
              <p:cNvSpPr/>
              <p:nvPr/>
            </p:nvSpPr>
            <p:spPr>
              <a:xfrm>
                <a:off x="54864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3" name="Oval 172">
                <a:extLst>
                  <a:ext uri="{FF2B5EF4-FFF2-40B4-BE49-F238E27FC236}">
                    <a16:creationId xmlns:a16="http://schemas.microsoft.com/office/drawing/2014/main" id="{97D6E58F-876D-16AD-986D-EF96AC6D624A}"/>
                  </a:ext>
                </a:extLst>
              </p:cNvPr>
              <p:cNvSpPr/>
              <p:nvPr/>
            </p:nvSpPr>
            <p:spPr>
              <a:xfrm>
                <a:off x="59436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4" name="Oval 173">
                <a:extLst>
                  <a:ext uri="{FF2B5EF4-FFF2-40B4-BE49-F238E27FC236}">
                    <a16:creationId xmlns:a16="http://schemas.microsoft.com/office/drawing/2014/main" id="{DE29F4A5-0402-8162-3F90-ECC58037BE9A}"/>
                  </a:ext>
                </a:extLst>
              </p:cNvPr>
              <p:cNvSpPr/>
              <p:nvPr/>
            </p:nvSpPr>
            <p:spPr>
              <a:xfrm>
                <a:off x="64008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175" name="Oval 174">
                <a:extLst>
                  <a:ext uri="{FF2B5EF4-FFF2-40B4-BE49-F238E27FC236}">
                    <a16:creationId xmlns:a16="http://schemas.microsoft.com/office/drawing/2014/main" id="{5C894045-A035-B919-B49B-2D7A44F7A24C}"/>
                  </a:ext>
                </a:extLst>
              </p:cNvPr>
              <p:cNvSpPr/>
              <p:nvPr/>
            </p:nvSpPr>
            <p:spPr>
              <a:xfrm>
                <a:off x="68580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6" name="Oval 175">
                <a:extLst>
                  <a:ext uri="{FF2B5EF4-FFF2-40B4-BE49-F238E27FC236}">
                    <a16:creationId xmlns:a16="http://schemas.microsoft.com/office/drawing/2014/main" id="{E5041934-53DE-2291-016C-CCEEA2E04188}"/>
                  </a:ext>
                </a:extLst>
              </p:cNvPr>
              <p:cNvSpPr/>
              <p:nvPr/>
            </p:nvSpPr>
            <p:spPr>
              <a:xfrm>
                <a:off x="73152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7" name="Oval 176">
                <a:extLst>
                  <a:ext uri="{FF2B5EF4-FFF2-40B4-BE49-F238E27FC236}">
                    <a16:creationId xmlns:a16="http://schemas.microsoft.com/office/drawing/2014/main" id="{B431870C-F12C-98BA-A456-FEEF50FF5441}"/>
                  </a:ext>
                </a:extLst>
              </p:cNvPr>
              <p:cNvSpPr/>
              <p:nvPr/>
            </p:nvSpPr>
            <p:spPr>
              <a:xfrm>
                <a:off x="54864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8" name="Oval 177">
                <a:extLst>
                  <a:ext uri="{FF2B5EF4-FFF2-40B4-BE49-F238E27FC236}">
                    <a16:creationId xmlns:a16="http://schemas.microsoft.com/office/drawing/2014/main" id="{CDA326B9-1B0F-5FC5-762F-B006EC16EA04}"/>
                  </a:ext>
                </a:extLst>
              </p:cNvPr>
              <p:cNvSpPr/>
              <p:nvPr/>
            </p:nvSpPr>
            <p:spPr>
              <a:xfrm>
                <a:off x="59436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9" name="Oval 178">
                <a:extLst>
                  <a:ext uri="{FF2B5EF4-FFF2-40B4-BE49-F238E27FC236}">
                    <a16:creationId xmlns:a16="http://schemas.microsoft.com/office/drawing/2014/main" id="{E1F375AA-AE59-9717-0E28-0A87F4BA51BD}"/>
                  </a:ext>
                </a:extLst>
              </p:cNvPr>
              <p:cNvSpPr/>
              <p:nvPr/>
            </p:nvSpPr>
            <p:spPr>
              <a:xfrm>
                <a:off x="64008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0" name="Oval 179">
                <a:extLst>
                  <a:ext uri="{FF2B5EF4-FFF2-40B4-BE49-F238E27FC236}">
                    <a16:creationId xmlns:a16="http://schemas.microsoft.com/office/drawing/2014/main" id="{128C73E7-347C-6BDF-E690-2DB793D55441}"/>
                  </a:ext>
                </a:extLst>
              </p:cNvPr>
              <p:cNvSpPr/>
              <p:nvPr/>
            </p:nvSpPr>
            <p:spPr>
              <a:xfrm>
                <a:off x="68580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1" name="Oval 180">
                <a:extLst>
                  <a:ext uri="{FF2B5EF4-FFF2-40B4-BE49-F238E27FC236}">
                    <a16:creationId xmlns:a16="http://schemas.microsoft.com/office/drawing/2014/main" id="{53700731-5A84-EA36-3A6E-F64861D96FEC}"/>
                  </a:ext>
                </a:extLst>
              </p:cNvPr>
              <p:cNvSpPr/>
              <p:nvPr/>
            </p:nvSpPr>
            <p:spPr>
              <a:xfrm>
                <a:off x="73152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2" name="Oval 181">
                <a:extLst>
                  <a:ext uri="{FF2B5EF4-FFF2-40B4-BE49-F238E27FC236}">
                    <a16:creationId xmlns:a16="http://schemas.microsoft.com/office/drawing/2014/main" id="{10D1F3A3-F78A-E80A-FB90-728A81605B75}"/>
                  </a:ext>
                </a:extLst>
              </p:cNvPr>
              <p:cNvSpPr/>
              <p:nvPr/>
            </p:nvSpPr>
            <p:spPr>
              <a:xfrm>
                <a:off x="54864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3" name="Oval 182">
                <a:extLst>
                  <a:ext uri="{FF2B5EF4-FFF2-40B4-BE49-F238E27FC236}">
                    <a16:creationId xmlns:a16="http://schemas.microsoft.com/office/drawing/2014/main" id="{4D46226E-7BC2-CDB5-896E-6ABE7C988235}"/>
                  </a:ext>
                </a:extLst>
              </p:cNvPr>
              <p:cNvSpPr/>
              <p:nvPr/>
            </p:nvSpPr>
            <p:spPr>
              <a:xfrm>
                <a:off x="59436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4" name="Oval 183">
                <a:extLst>
                  <a:ext uri="{FF2B5EF4-FFF2-40B4-BE49-F238E27FC236}">
                    <a16:creationId xmlns:a16="http://schemas.microsoft.com/office/drawing/2014/main" id="{80E22B57-23F9-A1DA-EA84-B237477D51E6}"/>
                  </a:ext>
                </a:extLst>
              </p:cNvPr>
              <p:cNvSpPr/>
              <p:nvPr/>
            </p:nvSpPr>
            <p:spPr>
              <a:xfrm>
                <a:off x="64008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5" name="Oval 184">
                <a:extLst>
                  <a:ext uri="{FF2B5EF4-FFF2-40B4-BE49-F238E27FC236}">
                    <a16:creationId xmlns:a16="http://schemas.microsoft.com/office/drawing/2014/main" id="{F99A8D22-FE5B-FE4F-9AFA-B346DA69D5AF}"/>
                  </a:ext>
                </a:extLst>
              </p:cNvPr>
              <p:cNvSpPr/>
              <p:nvPr/>
            </p:nvSpPr>
            <p:spPr>
              <a:xfrm>
                <a:off x="68580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6" name="Oval 185">
                <a:extLst>
                  <a:ext uri="{FF2B5EF4-FFF2-40B4-BE49-F238E27FC236}">
                    <a16:creationId xmlns:a16="http://schemas.microsoft.com/office/drawing/2014/main" id="{8E2DDA56-B0FB-2874-A0A5-1012B7DC35A8}"/>
                  </a:ext>
                </a:extLst>
              </p:cNvPr>
              <p:cNvSpPr/>
              <p:nvPr/>
            </p:nvSpPr>
            <p:spPr>
              <a:xfrm>
                <a:off x="73152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7" name="Oval 186">
                <a:extLst>
                  <a:ext uri="{FF2B5EF4-FFF2-40B4-BE49-F238E27FC236}">
                    <a16:creationId xmlns:a16="http://schemas.microsoft.com/office/drawing/2014/main" id="{80496042-CD32-6655-958B-1A265D74D650}"/>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8" name="Oval 187">
                <a:extLst>
                  <a:ext uri="{FF2B5EF4-FFF2-40B4-BE49-F238E27FC236}">
                    <a16:creationId xmlns:a16="http://schemas.microsoft.com/office/drawing/2014/main" id="{A1DB0F8A-F845-29D6-200C-2DF47257CC6B}"/>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9" name="Oval 188">
                <a:extLst>
                  <a:ext uri="{FF2B5EF4-FFF2-40B4-BE49-F238E27FC236}">
                    <a16:creationId xmlns:a16="http://schemas.microsoft.com/office/drawing/2014/main" id="{6FA6A045-CFAB-085B-6F31-76E1E1C9AFBD}"/>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0" name="Oval 189">
                <a:extLst>
                  <a:ext uri="{FF2B5EF4-FFF2-40B4-BE49-F238E27FC236}">
                    <a16:creationId xmlns:a16="http://schemas.microsoft.com/office/drawing/2014/main" id="{052F8890-68D6-4260-4800-BB1B256D760D}"/>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1" name="Oval 190">
                <a:extLst>
                  <a:ext uri="{FF2B5EF4-FFF2-40B4-BE49-F238E27FC236}">
                    <a16:creationId xmlns:a16="http://schemas.microsoft.com/office/drawing/2014/main" id="{A4E2BD0D-78E1-9DE6-D4F7-6E5B97A91EB9}"/>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sp>
        <p:nvSpPr>
          <p:cNvPr id="212" name="Rectangle 211">
            <a:extLst>
              <a:ext uri="{FF2B5EF4-FFF2-40B4-BE49-F238E27FC236}">
                <a16:creationId xmlns:a16="http://schemas.microsoft.com/office/drawing/2014/main" id="{B2005E0F-849E-5E2E-1EAF-3FF39113ADC1}"/>
              </a:ext>
            </a:extLst>
          </p:cNvPr>
          <p:cNvSpPr/>
          <p:nvPr/>
        </p:nvSpPr>
        <p:spPr>
          <a:xfrm>
            <a:off x="1474860" y="2488139"/>
            <a:ext cx="6477000" cy="1905000"/>
          </a:xfrm>
          <a:prstGeom prst="rect">
            <a:avLst/>
          </a:prstGeom>
          <a:solidFill>
            <a:schemeClr val="bg1">
              <a:alpha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Avenir Next" panose="020B0503020202020204" pitchFamily="34" charset="0"/>
              <a:ea typeface="+mn-ea"/>
              <a:cs typeface="+mn-cs"/>
            </a:endParaRPr>
          </a:p>
        </p:txBody>
      </p:sp>
      <p:cxnSp>
        <p:nvCxnSpPr>
          <p:cNvPr id="213" name="Straight Connector 212">
            <a:extLst>
              <a:ext uri="{FF2B5EF4-FFF2-40B4-BE49-F238E27FC236}">
                <a16:creationId xmlns:a16="http://schemas.microsoft.com/office/drawing/2014/main" id="{DC77E31F-7776-D079-8213-9FAF5EE659AA}"/>
              </a:ext>
            </a:extLst>
          </p:cNvPr>
          <p:cNvCxnSpPr>
            <a:cxnSpLocks/>
          </p:cNvCxnSpPr>
          <p:nvPr/>
        </p:nvCxnSpPr>
        <p:spPr>
          <a:xfrm flipH="1">
            <a:off x="1398660" y="2640539"/>
            <a:ext cx="6228824" cy="0"/>
          </a:xfrm>
          <a:prstGeom prst="line">
            <a:avLst/>
          </a:prstGeom>
          <a:solidFill>
            <a:schemeClr val="tx1">
              <a:lumMod val="65000"/>
              <a:lumOff val="35000"/>
            </a:schemeClr>
          </a:solidFill>
          <a:ln w="38100" cap="rnd">
            <a:solidFill>
              <a:schemeClr val="tx1"/>
            </a:solidFill>
            <a:round/>
            <a:headEnd type="none"/>
            <a:tailEnd w="lg" len="sm"/>
          </a:ln>
        </p:spPr>
        <p:style>
          <a:lnRef idx="1">
            <a:schemeClr val="accent1"/>
          </a:lnRef>
          <a:fillRef idx="0">
            <a:schemeClr val="accent1"/>
          </a:fillRef>
          <a:effectRef idx="0">
            <a:schemeClr val="accent1"/>
          </a:effectRef>
          <a:fontRef idx="minor">
            <a:schemeClr val="tx1"/>
          </a:fontRef>
        </p:style>
      </p:cxnSp>
      <p:grpSp>
        <p:nvGrpSpPr>
          <p:cNvPr id="214" name="Group 213">
            <a:extLst>
              <a:ext uri="{FF2B5EF4-FFF2-40B4-BE49-F238E27FC236}">
                <a16:creationId xmlns:a16="http://schemas.microsoft.com/office/drawing/2014/main" id="{1948DBEA-DA08-82F0-5900-D08D3CB16E0F}"/>
              </a:ext>
            </a:extLst>
          </p:cNvPr>
          <p:cNvGrpSpPr/>
          <p:nvPr/>
        </p:nvGrpSpPr>
        <p:grpSpPr>
          <a:xfrm>
            <a:off x="1743905" y="2640539"/>
            <a:ext cx="4671060" cy="1219201"/>
            <a:chOff x="2174045" y="1143000"/>
            <a:chExt cx="4671060" cy="1219201"/>
          </a:xfrm>
        </p:grpSpPr>
        <p:cxnSp>
          <p:nvCxnSpPr>
            <p:cNvPr id="215" name="Straight Connector 214">
              <a:extLst>
                <a:ext uri="{FF2B5EF4-FFF2-40B4-BE49-F238E27FC236}">
                  <a16:creationId xmlns:a16="http://schemas.microsoft.com/office/drawing/2014/main" id="{402E0C80-0CB3-1DFC-BA6E-F4CB819AC190}"/>
                </a:ext>
              </a:extLst>
            </p:cNvPr>
            <p:cNvCxnSpPr/>
            <p:nvPr/>
          </p:nvCxnSpPr>
          <p:spPr>
            <a:xfrm flipV="1">
              <a:off x="2174045"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7F62CF72-1AD9-CC10-BB95-B46B1BC3461D}"/>
                </a:ext>
              </a:extLst>
            </p:cNvPr>
            <p:cNvCxnSpPr/>
            <p:nvPr/>
          </p:nvCxnSpPr>
          <p:spPr>
            <a:xfrm flipV="1">
              <a:off x="3730049"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D3C8E9B2-F972-C08D-B733-C59B781C38D5}"/>
                </a:ext>
              </a:extLst>
            </p:cNvPr>
            <p:cNvCxnSpPr>
              <a:cxnSpLocks/>
            </p:cNvCxnSpPr>
            <p:nvPr/>
          </p:nvCxnSpPr>
          <p:spPr>
            <a:xfrm flipV="1">
              <a:off x="5303325" y="1329162"/>
              <a:ext cx="0" cy="1033039"/>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3BED908A-4254-8D76-541F-4774AF62F578}"/>
                </a:ext>
              </a:extLst>
            </p:cNvPr>
            <p:cNvCxnSpPr>
              <a:cxnSpLocks/>
            </p:cNvCxnSpPr>
            <p:nvPr/>
          </p:nvCxnSpPr>
          <p:spPr>
            <a:xfrm flipV="1">
              <a:off x="6845105" y="1339315"/>
              <a:ext cx="0" cy="1022886"/>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grpSp>
      <p:cxnSp>
        <p:nvCxnSpPr>
          <p:cNvPr id="219" name="Straight Connector 218">
            <a:extLst>
              <a:ext uri="{FF2B5EF4-FFF2-40B4-BE49-F238E27FC236}">
                <a16:creationId xmlns:a16="http://schemas.microsoft.com/office/drawing/2014/main" id="{23AF8F67-6E35-1D0F-534F-042DD53F82AF}"/>
              </a:ext>
            </a:extLst>
          </p:cNvPr>
          <p:cNvCxnSpPr>
            <a:cxnSpLocks/>
          </p:cNvCxnSpPr>
          <p:nvPr/>
        </p:nvCxnSpPr>
        <p:spPr>
          <a:xfrm flipH="1">
            <a:off x="1401005" y="2640539"/>
            <a:ext cx="6226479" cy="0"/>
          </a:xfrm>
          <a:prstGeom prst="line">
            <a:avLst/>
          </a:prstGeom>
          <a:solidFill>
            <a:schemeClr val="tx1">
              <a:lumMod val="65000"/>
              <a:lumOff val="35000"/>
            </a:schemeClr>
          </a:solidFill>
          <a:ln w="50800" cap="rnd">
            <a:solidFill>
              <a:srgbClr val="C00000"/>
            </a:solidFill>
            <a:round/>
            <a:headEnd type="none"/>
            <a:tailEnd w="lg" len="sm"/>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49EDD477-8034-2B77-7E46-85CFE52A9ACE}"/>
              </a:ext>
            </a:extLst>
          </p:cNvPr>
          <p:cNvCxnSpPr>
            <a:cxnSpLocks/>
          </p:cNvCxnSpPr>
          <p:nvPr/>
        </p:nvCxnSpPr>
        <p:spPr>
          <a:xfrm flipV="1">
            <a:off x="1746250" y="2640539"/>
            <a:ext cx="0" cy="911587"/>
          </a:xfrm>
          <a:prstGeom prst="line">
            <a:avLst/>
          </a:prstGeom>
          <a:solidFill>
            <a:schemeClr val="tx1">
              <a:lumMod val="65000"/>
              <a:lumOff val="35000"/>
            </a:schemeClr>
          </a:solidFill>
          <a:ln w="50800" cap="rnd">
            <a:solidFill>
              <a:srgbClr val="C0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1" name="Straight Connector 220">
            <a:extLst>
              <a:ext uri="{FF2B5EF4-FFF2-40B4-BE49-F238E27FC236}">
                <a16:creationId xmlns:a16="http://schemas.microsoft.com/office/drawing/2014/main" id="{2C460F50-4E91-5EA3-8239-2DDC925AE533}"/>
              </a:ext>
            </a:extLst>
          </p:cNvPr>
          <p:cNvCxnSpPr>
            <a:cxnSpLocks/>
          </p:cNvCxnSpPr>
          <p:nvPr/>
        </p:nvCxnSpPr>
        <p:spPr>
          <a:xfrm flipV="1">
            <a:off x="3300349" y="2640539"/>
            <a:ext cx="0" cy="911587"/>
          </a:xfrm>
          <a:prstGeom prst="line">
            <a:avLst/>
          </a:prstGeom>
          <a:solidFill>
            <a:schemeClr val="tx1">
              <a:lumMod val="65000"/>
              <a:lumOff val="35000"/>
            </a:schemeClr>
          </a:solidFill>
          <a:ln w="50800" cap="rnd">
            <a:solidFill>
              <a:srgbClr val="C0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24" name="DRAM">
            <a:extLst>
              <a:ext uri="{FF2B5EF4-FFF2-40B4-BE49-F238E27FC236}">
                <a16:creationId xmlns:a16="http://schemas.microsoft.com/office/drawing/2014/main" id="{ED56E525-600A-350A-CE7D-E6BB2D6D79C9}"/>
              </a:ext>
            </a:extLst>
          </p:cNvPr>
          <p:cNvSpPr/>
          <p:nvPr/>
        </p:nvSpPr>
        <p:spPr>
          <a:xfrm rot="16200000">
            <a:off x="141906" y="3211493"/>
            <a:ext cx="2057400" cy="458292"/>
          </a:xfrm>
          <a:prstGeom prst="roundRect">
            <a:avLst>
              <a:gd name="adj" fmla="val 11319"/>
            </a:avLst>
          </a:prstGeom>
          <a:solidFill>
            <a:schemeClr val="bg1">
              <a:lumMod val="65000"/>
            </a:schemeClr>
          </a:solidFill>
          <a:ln w="1905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50" normalizeH="0" baseline="0" noProof="0" dirty="0">
                <a:ln>
                  <a:noFill/>
                </a:ln>
                <a:solidFill>
                  <a:srgbClr val="000000"/>
                </a:solidFill>
                <a:effectLst/>
                <a:uLnTx/>
                <a:uFillTx/>
                <a:latin typeface="Avenir Next" panose="020B0503020202020204" pitchFamily="34" charset="0"/>
                <a:ea typeface="+mn-ea"/>
                <a:cs typeface="+mn-cs"/>
              </a:rPr>
              <a:t>row decoder</a:t>
            </a:r>
          </a:p>
        </p:txBody>
      </p:sp>
      <p:grpSp>
        <p:nvGrpSpPr>
          <p:cNvPr id="225" name="Group 224">
            <a:extLst>
              <a:ext uri="{FF2B5EF4-FFF2-40B4-BE49-F238E27FC236}">
                <a16:creationId xmlns:a16="http://schemas.microsoft.com/office/drawing/2014/main" id="{9A39ED76-4529-C78C-EA30-0D93206B5F23}"/>
              </a:ext>
            </a:extLst>
          </p:cNvPr>
          <p:cNvGrpSpPr/>
          <p:nvPr/>
        </p:nvGrpSpPr>
        <p:grpSpPr>
          <a:xfrm>
            <a:off x="1932998" y="2836854"/>
            <a:ext cx="2665827" cy="1402792"/>
            <a:chOff x="2134538" y="2243328"/>
            <a:chExt cx="2665827" cy="1490472"/>
          </a:xfrm>
          <a:solidFill>
            <a:srgbClr val="1A82C4"/>
          </a:solidFill>
        </p:grpSpPr>
        <p:grpSp>
          <p:nvGrpSpPr>
            <p:cNvPr id="226" name="Group 225">
              <a:extLst>
                <a:ext uri="{FF2B5EF4-FFF2-40B4-BE49-F238E27FC236}">
                  <a16:creationId xmlns:a16="http://schemas.microsoft.com/office/drawing/2014/main" id="{DB800D8A-AF10-2AC4-6D5A-F4BCAE15E968}"/>
                </a:ext>
              </a:extLst>
            </p:cNvPr>
            <p:cNvGrpSpPr/>
            <p:nvPr/>
          </p:nvGrpSpPr>
          <p:grpSpPr>
            <a:xfrm>
              <a:off x="2134538" y="2243328"/>
              <a:ext cx="1108299" cy="1490472"/>
              <a:chOff x="2134538" y="2243328"/>
              <a:chExt cx="1108299" cy="1490472"/>
            </a:xfrm>
            <a:grpFill/>
          </p:grpSpPr>
          <p:grpSp>
            <p:nvGrpSpPr>
              <p:cNvPr id="266" name="Group 265">
                <a:extLst>
                  <a:ext uri="{FF2B5EF4-FFF2-40B4-BE49-F238E27FC236}">
                    <a16:creationId xmlns:a16="http://schemas.microsoft.com/office/drawing/2014/main" id="{6C3D128E-6972-D81F-22AF-116952873BCC}"/>
                  </a:ext>
                </a:extLst>
              </p:cNvPr>
              <p:cNvGrpSpPr/>
              <p:nvPr/>
            </p:nvGrpSpPr>
            <p:grpSpPr>
              <a:xfrm>
                <a:off x="2134538" y="3504497"/>
                <a:ext cx="1108299" cy="229303"/>
                <a:chOff x="5486400" y="3962400"/>
                <a:chExt cx="2209800" cy="457200"/>
              </a:xfrm>
              <a:grpFill/>
            </p:grpSpPr>
            <p:sp>
              <p:nvSpPr>
                <p:cNvPr id="273" name="DRAM">
                  <a:extLst>
                    <a:ext uri="{FF2B5EF4-FFF2-40B4-BE49-F238E27FC236}">
                      <a16:creationId xmlns:a16="http://schemas.microsoft.com/office/drawing/2014/main" id="{88CA1D5A-9C42-836B-8CC5-713C2893475B}"/>
                    </a:ext>
                  </a:extLst>
                </p:cNvPr>
                <p:cNvSpPr/>
                <p:nvPr/>
              </p:nvSpPr>
              <p:spPr>
                <a:xfrm>
                  <a:off x="54864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4" name="DRAM">
                  <a:extLst>
                    <a:ext uri="{FF2B5EF4-FFF2-40B4-BE49-F238E27FC236}">
                      <a16:creationId xmlns:a16="http://schemas.microsoft.com/office/drawing/2014/main" id="{7B6C45F7-4162-DA73-D715-80EDA3493FD5}"/>
                    </a:ext>
                  </a:extLst>
                </p:cNvPr>
                <p:cNvSpPr/>
                <p:nvPr/>
              </p:nvSpPr>
              <p:spPr>
                <a:xfrm>
                  <a:off x="59436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5" name="DRAM">
                  <a:extLst>
                    <a:ext uri="{FF2B5EF4-FFF2-40B4-BE49-F238E27FC236}">
                      <a16:creationId xmlns:a16="http://schemas.microsoft.com/office/drawing/2014/main" id="{7648CFF9-F6C3-B30F-FDF1-31C5BA7786D4}"/>
                    </a:ext>
                  </a:extLst>
                </p:cNvPr>
                <p:cNvSpPr/>
                <p:nvPr/>
              </p:nvSpPr>
              <p:spPr>
                <a:xfrm>
                  <a:off x="64008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6" name="DRAM">
                  <a:extLst>
                    <a:ext uri="{FF2B5EF4-FFF2-40B4-BE49-F238E27FC236}">
                      <a16:creationId xmlns:a16="http://schemas.microsoft.com/office/drawing/2014/main" id="{ABC4E3DB-9E0C-057D-03A2-B9EB1A543297}"/>
                    </a:ext>
                  </a:extLst>
                </p:cNvPr>
                <p:cNvSpPr/>
                <p:nvPr/>
              </p:nvSpPr>
              <p:spPr>
                <a:xfrm>
                  <a:off x="68580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7" name="DRAM">
                  <a:extLst>
                    <a:ext uri="{FF2B5EF4-FFF2-40B4-BE49-F238E27FC236}">
                      <a16:creationId xmlns:a16="http://schemas.microsoft.com/office/drawing/2014/main" id="{AF4AC96C-2C49-1CDC-8E08-2E05CB6A00E8}"/>
                    </a:ext>
                  </a:extLst>
                </p:cNvPr>
                <p:cNvSpPr/>
                <p:nvPr/>
              </p:nvSpPr>
              <p:spPr>
                <a:xfrm>
                  <a:off x="73152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67" name="Group 266">
                <a:extLst>
                  <a:ext uri="{FF2B5EF4-FFF2-40B4-BE49-F238E27FC236}">
                    <a16:creationId xmlns:a16="http://schemas.microsoft.com/office/drawing/2014/main" id="{4F76F2FD-1A54-DDA6-CF07-7E846DAD7759}"/>
                  </a:ext>
                </a:extLst>
              </p:cNvPr>
              <p:cNvGrpSpPr/>
              <p:nvPr/>
            </p:nvGrpSpPr>
            <p:grpSpPr>
              <a:xfrm>
                <a:off x="2230081" y="2243328"/>
                <a:ext cx="917213" cy="1261169"/>
                <a:chOff x="5676900" y="990600"/>
                <a:chExt cx="1828800" cy="2971800"/>
              </a:xfrm>
              <a:grpFill/>
            </p:grpSpPr>
            <p:cxnSp>
              <p:nvCxnSpPr>
                <p:cNvPr id="268" name="Straight Connector 267">
                  <a:extLst>
                    <a:ext uri="{FF2B5EF4-FFF2-40B4-BE49-F238E27FC236}">
                      <a16:creationId xmlns:a16="http://schemas.microsoft.com/office/drawing/2014/main" id="{4D666B80-76CD-E6ED-D8A2-809620DA3F83}"/>
                    </a:ext>
                  </a:extLst>
                </p:cNvPr>
                <p:cNvCxnSpPr>
                  <a:cxnSpLocks/>
                  <a:endCxn id="273" idx="0"/>
                </p:cNvCxnSpPr>
                <p:nvPr/>
              </p:nvCxnSpPr>
              <p:spPr>
                <a:xfrm>
                  <a:off x="56769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130395F8-3CDD-D46E-949F-A12771591700}"/>
                    </a:ext>
                  </a:extLst>
                </p:cNvPr>
                <p:cNvCxnSpPr>
                  <a:cxnSpLocks/>
                  <a:endCxn id="275" idx="0"/>
                </p:cNvCxnSpPr>
                <p:nvPr/>
              </p:nvCxnSpPr>
              <p:spPr>
                <a:xfrm>
                  <a:off x="6591299"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62045D98-07C6-C6C6-CFE4-7DC32DC1C3A8}"/>
                    </a:ext>
                  </a:extLst>
                </p:cNvPr>
                <p:cNvCxnSpPr>
                  <a:cxnSpLocks/>
                  <a:endCxn id="276" idx="0"/>
                </p:cNvCxnSpPr>
                <p:nvPr/>
              </p:nvCxnSpPr>
              <p:spPr>
                <a:xfrm>
                  <a:off x="70485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A28E6F1E-D8AB-6049-6722-29415A152DAA}"/>
                    </a:ext>
                  </a:extLst>
                </p:cNvPr>
                <p:cNvCxnSpPr>
                  <a:cxnSpLocks/>
                  <a:endCxn id="277" idx="0"/>
                </p:cNvCxnSpPr>
                <p:nvPr/>
              </p:nvCxnSpPr>
              <p:spPr>
                <a:xfrm>
                  <a:off x="75057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id="{9A3F8AC9-D7F4-29E9-9A01-46EB3B1E1C80}"/>
                    </a:ext>
                  </a:extLst>
                </p:cNvPr>
                <p:cNvCxnSpPr>
                  <a:cxnSpLocks/>
                  <a:endCxn id="274" idx="0"/>
                </p:cNvCxnSpPr>
                <p:nvPr/>
              </p:nvCxnSpPr>
              <p:spPr>
                <a:xfrm>
                  <a:off x="61341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nvGrpSpPr>
            <p:cNvPr id="227" name="Group 226">
              <a:extLst>
                <a:ext uri="{FF2B5EF4-FFF2-40B4-BE49-F238E27FC236}">
                  <a16:creationId xmlns:a16="http://schemas.microsoft.com/office/drawing/2014/main" id="{8B840DF0-3309-E6DE-EFAD-20D2A882B65C}"/>
                </a:ext>
              </a:extLst>
            </p:cNvPr>
            <p:cNvGrpSpPr/>
            <p:nvPr/>
          </p:nvGrpSpPr>
          <p:grpSpPr>
            <a:xfrm>
              <a:off x="3692066" y="2243328"/>
              <a:ext cx="1108299" cy="1490472"/>
              <a:chOff x="3692066" y="2243328"/>
              <a:chExt cx="1108299" cy="1490472"/>
            </a:xfrm>
            <a:grpFill/>
          </p:grpSpPr>
          <p:grpSp>
            <p:nvGrpSpPr>
              <p:cNvPr id="254" name="Group 253">
                <a:extLst>
                  <a:ext uri="{FF2B5EF4-FFF2-40B4-BE49-F238E27FC236}">
                    <a16:creationId xmlns:a16="http://schemas.microsoft.com/office/drawing/2014/main" id="{B09A963D-D053-8871-33A0-2416C63D4472}"/>
                  </a:ext>
                </a:extLst>
              </p:cNvPr>
              <p:cNvGrpSpPr/>
              <p:nvPr/>
            </p:nvGrpSpPr>
            <p:grpSpPr>
              <a:xfrm>
                <a:off x="3692066" y="3504497"/>
                <a:ext cx="1108299" cy="229303"/>
                <a:chOff x="5486400" y="3962400"/>
                <a:chExt cx="2209800" cy="457200"/>
              </a:xfrm>
              <a:grpFill/>
            </p:grpSpPr>
            <p:sp>
              <p:nvSpPr>
                <p:cNvPr id="261" name="DRAM">
                  <a:extLst>
                    <a:ext uri="{FF2B5EF4-FFF2-40B4-BE49-F238E27FC236}">
                      <a16:creationId xmlns:a16="http://schemas.microsoft.com/office/drawing/2014/main" id="{D2C19464-0533-09E3-18A4-976BD23F087B}"/>
                    </a:ext>
                  </a:extLst>
                </p:cNvPr>
                <p:cNvSpPr/>
                <p:nvPr/>
              </p:nvSpPr>
              <p:spPr>
                <a:xfrm>
                  <a:off x="54864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2" name="DRAM">
                  <a:extLst>
                    <a:ext uri="{FF2B5EF4-FFF2-40B4-BE49-F238E27FC236}">
                      <a16:creationId xmlns:a16="http://schemas.microsoft.com/office/drawing/2014/main" id="{2F1A6B18-6B8C-12F7-F0CC-3576E0CB4B12}"/>
                    </a:ext>
                  </a:extLst>
                </p:cNvPr>
                <p:cNvSpPr/>
                <p:nvPr/>
              </p:nvSpPr>
              <p:spPr>
                <a:xfrm>
                  <a:off x="59436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3" name="DRAM">
                  <a:extLst>
                    <a:ext uri="{FF2B5EF4-FFF2-40B4-BE49-F238E27FC236}">
                      <a16:creationId xmlns:a16="http://schemas.microsoft.com/office/drawing/2014/main" id="{E703FCF1-29CA-A8DE-AEBD-863F9ACAC6C4}"/>
                    </a:ext>
                  </a:extLst>
                </p:cNvPr>
                <p:cNvSpPr/>
                <p:nvPr/>
              </p:nvSpPr>
              <p:spPr>
                <a:xfrm>
                  <a:off x="64008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4" name="DRAM">
                  <a:extLst>
                    <a:ext uri="{FF2B5EF4-FFF2-40B4-BE49-F238E27FC236}">
                      <a16:creationId xmlns:a16="http://schemas.microsoft.com/office/drawing/2014/main" id="{9E7E5177-E65A-A12E-56DE-E33E6286FC67}"/>
                    </a:ext>
                  </a:extLst>
                </p:cNvPr>
                <p:cNvSpPr/>
                <p:nvPr/>
              </p:nvSpPr>
              <p:spPr>
                <a:xfrm>
                  <a:off x="68580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5" name="DRAM">
                  <a:extLst>
                    <a:ext uri="{FF2B5EF4-FFF2-40B4-BE49-F238E27FC236}">
                      <a16:creationId xmlns:a16="http://schemas.microsoft.com/office/drawing/2014/main" id="{461D493C-E0D8-51C7-3FD1-477C8557604F}"/>
                    </a:ext>
                  </a:extLst>
                </p:cNvPr>
                <p:cNvSpPr/>
                <p:nvPr/>
              </p:nvSpPr>
              <p:spPr>
                <a:xfrm>
                  <a:off x="73152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55" name="Group 254">
                <a:extLst>
                  <a:ext uri="{FF2B5EF4-FFF2-40B4-BE49-F238E27FC236}">
                    <a16:creationId xmlns:a16="http://schemas.microsoft.com/office/drawing/2014/main" id="{DF03980A-C8A5-A6C7-AB3D-F27A867628B6}"/>
                  </a:ext>
                </a:extLst>
              </p:cNvPr>
              <p:cNvGrpSpPr/>
              <p:nvPr/>
            </p:nvGrpSpPr>
            <p:grpSpPr>
              <a:xfrm>
                <a:off x="3787609" y="2243328"/>
                <a:ext cx="917213" cy="1261169"/>
                <a:chOff x="5676900" y="990600"/>
                <a:chExt cx="1828800" cy="2971800"/>
              </a:xfrm>
              <a:grpFill/>
            </p:grpSpPr>
            <p:cxnSp>
              <p:nvCxnSpPr>
                <p:cNvPr id="256" name="Straight Connector 255">
                  <a:extLst>
                    <a:ext uri="{FF2B5EF4-FFF2-40B4-BE49-F238E27FC236}">
                      <a16:creationId xmlns:a16="http://schemas.microsoft.com/office/drawing/2014/main" id="{BD3D8CDE-9D2C-76ED-5983-5F09BD871F90}"/>
                    </a:ext>
                  </a:extLst>
                </p:cNvPr>
                <p:cNvCxnSpPr>
                  <a:cxnSpLocks/>
                  <a:endCxn id="261" idx="0"/>
                </p:cNvCxnSpPr>
                <p:nvPr/>
              </p:nvCxnSpPr>
              <p:spPr>
                <a:xfrm>
                  <a:off x="56769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E445551A-2D1E-76EF-61BA-BA03694B1F5D}"/>
                    </a:ext>
                  </a:extLst>
                </p:cNvPr>
                <p:cNvCxnSpPr>
                  <a:cxnSpLocks/>
                  <a:endCxn id="263" idx="0"/>
                </p:cNvCxnSpPr>
                <p:nvPr/>
              </p:nvCxnSpPr>
              <p:spPr>
                <a:xfrm>
                  <a:off x="65913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4AB4274E-0819-90CC-91FF-F5C2F2048F49}"/>
                    </a:ext>
                  </a:extLst>
                </p:cNvPr>
                <p:cNvCxnSpPr>
                  <a:cxnSpLocks/>
                  <a:endCxn id="264" idx="0"/>
                </p:cNvCxnSpPr>
                <p:nvPr/>
              </p:nvCxnSpPr>
              <p:spPr>
                <a:xfrm>
                  <a:off x="70485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D548FC3C-4F71-FA18-F4C8-543E0D1B5A95}"/>
                    </a:ext>
                  </a:extLst>
                </p:cNvPr>
                <p:cNvCxnSpPr>
                  <a:cxnSpLocks/>
                  <a:endCxn id="265" idx="0"/>
                </p:cNvCxnSpPr>
                <p:nvPr/>
              </p:nvCxnSpPr>
              <p:spPr>
                <a:xfrm>
                  <a:off x="75057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0BD29CFC-709B-0CA4-A80A-8268BC9618A7}"/>
                    </a:ext>
                  </a:extLst>
                </p:cNvPr>
                <p:cNvCxnSpPr>
                  <a:cxnSpLocks/>
                  <a:endCxn id="262" idx="0"/>
                </p:cNvCxnSpPr>
                <p:nvPr/>
              </p:nvCxnSpPr>
              <p:spPr>
                <a:xfrm>
                  <a:off x="61341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grpSp>
        <p:nvGrpSpPr>
          <p:cNvPr id="278" name="Group 277">
            <a:extLst>
              <a:ext uri="{FF2B5EF4-FFF2-40B4-BE49-F238E27FC236}">
                <a16:creationId xmlns:a16="http://schemas.microsoft.com/office/drawing/2014/main" id="{751D7810-28AE-9675-5D77-8AA91A762EF3}"/>
              </a:ext>
            </a:extLst>
          </p:cNvPr>
          <p:cNvGrpSpPr/>
          <p:nvPr/>
        </p:nvGrpSpPr>
        <p:grpSpPr>
          <a:xfrm>
            <a:off x="1627259" y="3514611"/>
            <a:ext cx="1414038" cy="191087"/>
            <a:chOff x="1828799" y="2017072"/>
            <a:chExt cx="1414038" cy="191087"/>
          </a:xfrm>
          <a:solidFill>
            <a:srgbClr val="1A82C4"/>
          </a:solidFill>
        </p:grpSpPr>
        <p:sp>
          <p:nvSpPr>
            <p:cNvPr id="279" name="DRAM">
              <a:extLst>
                <a:ext uri="{FF2B5EF4-FFF2-40B4-BE49-F238E27FC236}">
                  <a16:creationId xmlns:a16="http://schemas.microsoft.com/office/drawing/2014/main" id="{C35A3294-BDFD-9E12-C8D2-EE371A532BA2}"/>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280" name="Straight Connector 279">
              <a:extLst>
                <a:ext uri="{FF2B5EF4-FFF2-40B4-BE49-F238E27FC236}">
                  <a16:creationId xmlns:a16="http://schemas.microsoft.com/office/drawing/2014/main" id="{3BB5EC43-D735-AFE7-E0A5-7713F28751D2}"/>
                </a:ext>
              </a:extLst>
            </p:cNvPr>
            <p:cNvCxnSpPr>
              <a:cxnSpLocks/>
              <a:stCxn id="285" idx="6"/>
              <a:endCxn id="279" idx="0"/>
            </p:cNvCxnSpPr>
            <p:nvPr/>
          </p:nvCxnSpPr>
          <p:spPr>
            <a:xfrm flipH="1">
              <a:off x="2058103" y="2112615"/>
              <a:ext cx="1184734" cy="1"/>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281" name="Oval 280">
              <a:extLst>
                <a:ext uri="{FF2B5EF4-FFF2-40B4-BE49-F238E27FC236}">
                  <a16:creationId xmlns:a16="http://schemas.microsoft.com/office/drawing/2014/main" id="{879A072C-338B-12D6-4838-76398FE22BCF}"/>
                </a:ext>
              </a:extLst>
            </p:cNvPr>
            <p:cNvSpPr/>
            <p:nvPr/>
          </p:nvSpPr>
          <p:spPr>
            <a:xfrm>
              <a:off x="2134538"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2" name="Oval 281">
              <a:extLst>
                <a:ext uri="{FF2B5EF4-FFF2-40B4-BE49-F238E27FC236}">
                  <a16:creationId xmlns:a16="http://schemas.microsoft.com/office/drawing/2014/main" id="{E55D7B27-5DC1-AAA0-0DA4-5CA6F9821F1F}"/>
                </a:ext>
              </a:extLst>
            </p:cNvPr>
            <p:cNvSpPr/>
            <p:nvPr/>
          </p:nvSpPr>
          <p:spPr>
            <a:xfrm>
              <a:off x="2363841"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3" name="Oval 282">
              <a:extLst>
                <a:ext uri="{FF2B5EF4-FFF2-40B4-BE49-F238E27FC236}">
                  <a16:creationId xmlns:a16="http://schemas.microsoft.com/office/drawing/2014/main" id="{C170B65F-3D9F-0D69-73EE-EF153E8DC964}"/>
                </a:ext>
              </a:extLst>
            </p:cNvPr>
            <p:cNvSpPr/>
            <p:nvPr/>
          </p:nvSpPr>
          <p:spPr>
            <a:xfrm>
              <a:off x="2593144"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4" name="Oval 283">
              <a:extLst>
                <a:ext uri="{FF2B5EF4-FFF2-40B4-BE49-F238E27FC236}">
                  <a16:creationId xmlns:a16="http://schemas.microsoft.com/office/drawing/2014/main" id="{C3A4C91E-C5D4-40BA-C7EA-83A4FB7C3E43}"/>
                </a:ext>
              </a:extLst>
            </p:cNvPr>
            <p:cNvSpPr/>
            <p:nvPr/>
          </p:nvSpPr>
          <p:spPr>
            <a:xfrm>
              <a:off x="2822448"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5" name="Oval 284">
              <a:extLst>
                <a:ext uri="{FF2B5EF4-FFF2-40B4-BE49-F238E27FC236}">
                  <a16:creationId xmlns:a16="http://schemas.microsoft.com/office/drawing/2014/main" id="{096A691E-5AFE-95A5-99D1-5E53171BEB91}"/>
                </a:ext>
              </a:extLst>
            </p:cNvPr>
            <p:cNvSpPr/>
            <p:nvPr/>
          </p:nvSpPr>
          <p:spPr>
            <a:xfrm>
              <a:off x="3051751"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86" name="Group 285">
            <a:extLst>
              <a:ext uri="{FF2B5EF4-FFF2-40B4-BE49-F238E27FC236}">
                <a16:creationId xmlns:a16="http://schemas.microsoft.com/office/drawing/2014/main" id="{41E04434-98A9-5CCF-5F67-B1136DF1B683}"/>
              </a:ext>
            </a:extLst>
          </p:cNvPr>
          <p:cNvGrpSpPr/>
          <p:nvPr/>
        </p:nvGrpSpPr>
        <p:grpSpPr>
          <a:xfrm>
            <a:off x="3184787" y="3514611"/>
            <a:ext cx="1414038" cy="191087"/>
            <a:chOff x="3386327" y="2017072"/>
            <a:chExt cx="1414038" cy="191087"/>
          </a:xfrm>
          <a:solidFill>
            <a:srgbClr val="1A82C4"/>
          </a:solidFill>
        </p:grpSpPr>
        <p:sp>
          <p:nvSpPr>
            <p:cNvPr id="287" name="DRAM">
              <a:extLst>
                <a:ext uri="{FF2B5EF4-FFF2-40B4-BE49-F238E27FC236}">
                  <a16:creationId xmlns:a16="http://schemas.microsoft.com/office/drawing/2014/main" id="{5C80A2B5-B64C-A3F0-B2E9-643764B7C188}"/>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288" name="Straight Connector 287">
              <a:extLst>
                <a:ext uri="{FF2B5EF4-FFF2-40B4-BE49-F238E27FC236}">
                  <a16:creationId xmlns:a16="http://schemas.microsoft.com/office/drawing/2014/main" id="{4E25ACFE-4602-3A75-551D-615C41A7A20D}"/>
                </a:ext>
              </a:extLst>
            </p:cNvPr>
            <p:cNvCxnSpPr>
              <a:cxnSpLocks/>
              <a:endCxn id="287" idx="0"/>
            </p:cNvCxnSpPr>
            <p:nvPr/>
          </p:nvCxnSpPr>
          <p:spPr>
            <a:xfrm flipH="1" flipV="1">
              <a:off x="3615631" y="2112616"/>
              <a:ext cx="1184734" cy="1"/>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289" name="Oval 288">
              <a:extLst>
                <a:ext uri="{FF2B5EF4-FFF2-40B4-BE49-F238E27FC236}">
                  <a16:creationId xmlns:a16="http://schemas.microsoft.com/office/drawing/2014/main" id="{1435732A-384B-BF54-7817-CFC26522B3DB}"/>
                </a:ext>
              </a:extLst>
            </p:cNvPr>
            <p:cNvSpPr/>
            <p:nvPr/>
          </p:nvSpPr>
          <p:spPr>
            <a:xfrm>
              <a:off x="3692066"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0" name="Oval 289">
              <a:extLst>
                <a:ext uri="{FF2B5EF4-FFF2-40B4-BE49-F238E27FC236}">
                  <a16:creationId xmlns:a16="http://schemas.microsoft.com/office/drawing/2014/main" id="{BC1D30A3-B202-3482-27EA-D1D86950AC92}"/>
                </a:ext>
              </a:extLst>
            </p:cNvPr>
            <p:cNvSpPr/>
            <p:nvPr/>
          </p:nvSpPr>
          <p:spPr>
            <a:xfrm>
              <a:off x="3921369"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1" name="Oval 290">
              <a:extLst>
                <a:ext uri="{FF2B5EF4-FFF2-40B4-BE49-F238E27FC236}">
                  <a16:creationId xmlns:a16="http://schemas.microsoft.com/office/drawing/2014/main" id="{BC551B06-4978-618A-DF4D-90C300541FD5}"/>
                </a:ext>
              </a:extLst>
            </p:cNvPr>
            <p:cNvSpPr/>
            <p:nvPr/>
          </p:nvSpPr>
          <p:spPr>
            <a:xfrm>
              <a:off x="4150672"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2" name="Oval 291">
              <a:extLst>
                <a:ext uri="{FF2B5EF4-FFF2-40B4-BE49-F238E27FC236}">
                  <a16:creationId xmlns:a16="http://schemas.microsoft.com/office/drawing/2014/main" id="{93459750-2AB3-AE71-EC96-277FF0E3A1AA}"/>
                </a:ext>
              </a:extLst>
            </p:cNvPr>
            <p:cNvSpPr/>
            <p:nvPr/>
          </p:nvSpPr>
          <p:spPr>
            <a:xfrm>
              <a:off x="4379976"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3" name="Oval 292">
              <a:extLst>
                <a:ext uri="{FF2B5EF4-FFF2-40B4-BE49-F238E27FC236}">
                  <a16:creationId xmlns:a16="http://schemas.microsoft.com/office/drawing/2014/main" id="{925605BB-32BB-C536-E210-5A4F49A05F8B}"/>
                </a:ext>
              </a:extLst>
            </p:cNvPr>
            <p:cNvSpPr/>
            <p:nvPr/>
          </p:nvSpPr>
          <p:spPr>
            <a:xfrm>
              <a:off x="4609279"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sp>
        <p:nvSpPr>
          <p:cNvPr id="424" name="TextBox 423">
            <a:extLst>
              <a:ext uri="{FF2B5EF4-FFF2-40B4-BE49-F238E27FC236}">
                <a16:creationId xmlns:a16="http://schemas.microsoft.com/office/drawing/2014/main" id="{07E5F1AA-BB4D-7410-5A47-B04E746A3311}"/>
              </a:ext>
            </a:extLst>
          </p:cNvPr>
          <p:cNvSpPr txBox="1"/>
          <p:nvPr/>
        </p:nvSpPr>
        <p:spPr>
          <a:xfrm>
            <a:off x="0" y="1323368"/>
            <a:ext cx="9144000" cy="777240"/>
          </a:xfrm>
          <a:prstGeom prst="rect">
            <a:avLst/>
          </a:prstGeom>
          <a:solidFill>
            <a:schemeClr val="bg1">
              <a:lumMod val="95000"/>
            </a:schemeClr>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Fine-Grained DRAM: </a:t>
            </a:r>
            <a:b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br>
            <a: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segment</a:t>
            </a:r>
            <a:r>
              <a:rPr kumimoji="0" lang="en-US" sz="22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 the global wordline to access </a:t>
            </a:r>
            <a: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individual</a:t>
            </a:r>
            <a:r>
              <a:rPr kumimoji="0" lang="en-US" sz="22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 DRAM mats</a:t>
            </a:r>
          </a:p>
        </p:txBody>
      </p:sp>
      <p:grpSp>
        <p:nvGrpSpPr>
          <p:cNvPr id="319" name="Group 318">
            <a:extLst>
              <a:ext uri="{FF2B5EF4-FFF2-40B4-BE49-F238E27FC236}">
                <a16:creationId xmlns:a16="http://schemas.microsoft.com/office/drawing/2014/main" id="{5CB0FDEC-5895-DCA8-211E-FA7597764EDD}"/>
              </a:ext>
            </a:extLst>
          </p:cNvPr>
          <p:cNvGrpSpPr/>
          <p:nvPr/>
        </p:nvGrpSpPr>
        <p:grpSpPr>
          <a:xfrm>
            <a:off x="4310251" y="2216008"/>
            <a:ext cx="4305183" cy="764735"/>
            <a:chOff x="4283355" y="2661946"/>
            <a:chExt cx="4305183" cy="764735"/>
          </a:xfrm>
        </p:grpSpPr>
        <p:sp>
          <p:nvSpPr>
            <p:cNvPr id="330" name="TextBox 329">
              <a:extLst>
                <a:ext uri="{FF2B5EF4-FFF2-40B4-BE49-F238E27FC236}">
                  <a16:creationId xmlns:a16="http://schemas.microsoft.com/office/drawing/2014/main" id="{170B0079-999B-634A-50ED-EC07C4B48580}"/>
                </a:ext>
              </a:extLst>
            </p:cNvPr>
            <p:cNvSpPr txBox="1"/>
            <p:nvPr/>
          </p:nvSpPr>
          <p:spPr>
            <a:xfrm>
              <a:off x="4283355" y="2661946"/>
              <a:ext cx="4305183" cy="457200"/>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16161"/>
                  </a:solidFill>
                  <a:effectLst/>
                  <a:uLnTx/>
                  <a:uFillTx/>
                  <a:latin typeface="Avenir Next" panose="020B0503020202020204" pitchFamily="34" charset="0"/>
                  <a:ea typeface="+mn-ea"/>
                  <a:cs typeface="+mn-cs"/>
                </a:rPr>
                <a:t>segmented global wordline</a:t>
              </a:r>
            </a:p>
          </p:txBody>
        </p:sp>
        <p:sp>
          <p:nvSpPr>
            <p:cNvPr id="317" name="Rounded Rectangle 316">
              <a:extLst>
                <a:ext uri="{FF2B5EF4-FFF2-40B4-BE49-F238E27FC236}">
                  <a16:creationId xmlns:a16="http://schemas.microsoft.com/office/drawing/2014/main" id="{EC1E66E7-E25C-9EE1-ECB3-D5EC14BEF419}"/>
                </a:ext>
              </a:extLst>
            </p:cNvPr>
            <p:cNvSpPr/>
            <p:nvPr/>
          </p:nvSpPr>
          <p:spPr>
            <a:xfrm>
              <a:off x="4645785" y="3154544"/>
              <a:ext cx="1942043" cy="272137"/>
            </a:xfrm>
            <a:prstGeom prst="roundRect">
              <a:avLst/>
            </a:prstGeom>
            <a:noFill/>
            <a:ln w="38100">
              <a:solidFill>
                <a:srgbClr val="E1616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
        <p:nvSpPr>
          <p:cNvPr id="320" name="Rectangle 319">
            <a:extLst>
              <a:ext uri="{FF2B5EF4-FFF2-40B4-BE49-F238E27FC236}">
                <a16:creationId xmlns:a16="http://schemas.microsoft.com/office/drawing/2014/main" id="{44C2EA2F-00A4-DCDF-747B-A44DEA526E5E}"/>
              </a:ext>
            </a:extLst>
          </p:cNvPr>
          <p:cNvSpPr/>
          <p:nvPr/>
        </p:nvSpPr>
        <p:spPr>
          <a:xfrm>
            <a:off x="-71" y="4713155"/>
            <a:ext cx="9188383" cy="430887"/>
          </a:xfrm>
          <a:prstGeom prst="rect">
            <a:avLst/>
          </a:prstGeom>
          <a:noFill/>
        </p:spPr>
        <p:txBody>
          <a:bodyPr wrap="square">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Avenir Next" panose="020B0503020202020204" pitchFamily="34" charset="0"/>
                <a:ea typeface="+mn-ea"/>
                <a:cs typeface="Gill Sans MT"/>
              </a:rPr>
              <a:t>Fine-grained DRAM for energy-efficient DRAM access: </a:t>
            </a:r>
          </a:p>
        </p:txBody>
      </p:sp>
      <p:sp>
        <p:nvSpPr>
          <p:cNvPr id="321" name="Rectangle 320">
            <a:extLst>
              <a:ext uri="{FF2B5EF4-FFF2-40B4-BE49-F238E27FC236}">
                <a16:creationId xmlns:a16="http://schemas.microsoft.com/office/drawing/2014/main" id="{A9C6A0F9-AA90-5B3A-4264-407E3DD047AA}"/>
              </a:ext>
            </a:extLst>
          </p:cNvPr>
          <p:cNvSpPr/>
          <p:nvPr/>
        </p:nvSpPr>
        <p:spPr>
          <a:xfrm>
            <a:off x="-3491" y="5089476"/>
            <a:ext cx="9144000" cy="138499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[Cooper-</a:t>
            </a:r>
            <a:r>
              <a:rPr kumimoji="0" lang="en-US" sz="1400" b="1" i="0" u="none" strike="noStrike" kern="1200" cap="none" spc="0" normalizeH="0" baseline="0" noProof="0" dirty="0" err="1">
                <a:ln>
                  <a:noFill/>
                </a:ln>
                <a:solidFill>
                  <a:srgbClr val="1982C3"/>
                </a:solidFill>
                <a:effectLst/>
                <a:uLnTx/>
                <a:uFillTx/>
                <a:latin typeface="Avenir Next" panose="020B0503020202020204" pitchFamily="34" charset="0"/>
                <a:ea typeface="+mn-ea"/>
                <a:cs typeface="+mn-cs"/>
              </a:rPr>
              <a:t>Balis</a:t>
            </a:r>
            <a:r>
              <a:rPr kumimoji="0" lang="en-US" sz="14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 2010]: </a:t>
            </a:r>
            <a:r>
              <a:rPr kumimoji="0" lang="en-US" sz="12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Fine-Grained Activation for Power Reduction in DRAM</a:t>
            </a:r>
            <a:br>
              <a:rPr kumimoji="0" lang="en-US" sz="12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br>
            <a:r>
              <a:rPr kumimoji="0" lang="en-US" sz="1400" b="1" i="0" u="none" strike="noStrike" kern="1200" cap="none" spc="0" normalizeH="0" baseline="0" noProof="0" dirty="0">
                <a:ln>
                  <a:noFill/>
                </a:ln>
                <a:solidFill>
                  <a:srgbClr val="1A82C4"/>
                </a:solidFill>
                <a:effectLst/>
                <a:uLnTx/>
                <a:uFillTx/>
                <a:latin typeface="Avenir Next" panose="020B0503020202020204" pitchFamily="34" charset="0"/>
                <a:ea typeface="+mn-ea"/>
                <a:cs typeface="+mn-cs"/>
              </a:rPr>
              <a:t>[</a:t>
            </a:r>
            <a:r>
              <a:rPr kumimoji="0" lang="en-US" sz="1400" b="1" i="0" u="none" strike="noStrike" kern="1200" cap="none" spc="0" normalizeH="0" baseline="0" noProof="0" dirty="0" err="1">
                <a:ln>
                  <a:noFill/>
                </a:ln>
                <a:solidFill>
                  <a:srgbClr val="1A82C4"/>
                </a:solidFill>
                <a:effectLst/>
                <a:uLnTx/>
                <a:uFillTx/>
                <a:latin typeface="Avenir Next" panose="020B0503020202020204" pitchFamily="34" charset="0"/>
                <a:ea typeface="+mn-ea"/>
                <a:cs typeface="+mn-cs"/>
              </a:rPr>
              <a:t>Udipi</a:t>
            </a:r>
            <a:r>
              <a:rPr kumimoji="0" lang="en-US" sz="1400" b="1" i="0" u="none" strike="noStrike" kern="1200" cap="none" spc="0" normalizeH="0" baseline="0" noProof="0" dirty="0">
                <a:ln>
                  <a:noFill/>
                </a:ln>
                <a:solidFill>
                  <a:srgbClr val="1A82C4"/>
                </a:solidFill>
                <a:effectLst/>
                <a:uLnTx/>
                <a:uFillTx/>
                <a:latin typeface="Avenir Next" panose="020B0503020202020204" pitchFamily="34" charset="0"/>
                <a:ea typeface="+mn-ea"/>
                <a:cs typeface="+mn-cs"/>
              </a:rPr>
              <a:t>+, 2010]: </a:t>
            </a:r>
            <a:r>
              <a:rPr kumimoji="0" lang="en-US" sz="12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Rethinking DRAM Design and Organization for Energy-Constrained Multi-Cores</a:t>
            </a:r>
            <a:endParaRPr kumimoji="0" lang="en-US" sz="14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[Zhang+, 2014]: </a:t>
            </a:r>
            <a:r>
              <a:rPr kumimoji="0" lang="en-US" sz="12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Half-DRAM</a:t>
            </a:r>
            <a:br>
              <a:rPr kumimoji="0" lang="en-US" sz="12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br>
            <a:r>
              <a:rPr kumimoji="0" lang="en-US" sz="1400" b="1" i="0" u="none" strike="noStrike" kern="1200" cap="none" spc="0" normalizeH="0" baseline="0" noProof="0" dirty="0">
                <a:ln>
                  <a:noFill/>
                </a:ln>
                <a:solidFill>
                  <a:srgbClr val="1A82C4"/>
                </a:solidFill>
                <a:effectLst/>
                <a:uLnTx/>
                <a:uFillTx/>
                <a:latin typeface="Avenir Next" panose="020B0503020202020204" pitchFamily="34" charset="0"/>
                <a:ea typeface="+mn-ea"/>
                <a:cs typeface="+mn-cs"/>
              </a:rPr>
              <a:t>[Ha+, 2016]: </a:t>
            </a:r>
            <a:r>
              <a:rPr kumimoji="0" lang="en-US" sz="12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Improving Energy Efficiency of DRAM by Exploiting Half Page Row Access</a:t>
            </a:r>
            <a:endParaRPr kumimoji="0" lang="en-US" sz="14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[O’Connor+, 2017]: </a:t>
            </a:r>
            <a:r>
              <a:rPr kumimoji="0" lang="en-US" sz="12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Fine-Grained DRAM</a:t>
            </a:r>
            <a:endParaRPr kumimoji="0" lang="en-US" sz="14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a:t>
            </a:r>
            <a:r>
              <a:rPr kumimoji="0" lang="en-US" sz="1400" b="1" i="0" u="none" strike="noStrike" kern="1200" cap="none" spc="0" normalizeH="0" baseline="0" noProof="0" dirty="0" err="1">
                <a:ln>
                  <a:noFill/>
                </a:ln>
                <a:solidFill>
                  <a:srgbClr val="1982C3"/>
                </a:solidFill>
                <a:effectLst/>
                <a:uLnTx/>
                <a:uFillTx/>
                <a:latin typeface="Avenir Next" panose="020B0503020202020204" pitchFamily="34" charset="0"/>
                <a:ea typeface="+mn-ea"/>
                <a:cs typeface="+mn-cs"/>
              </a:rPr>
              <a:t>Olgun</a:t>
            </a:r>
            <a:r>
              <a:rPr kumimoji="0" lang="en-US" sz="14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 2024]: </a:t>
            </a:r>
            <a:r>
              <a:rPr kumimoji="0" lang="en-US" sz="12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Sectored DRAM</a:t>
            </a:r>
            <a:endParaRPr kumimoji="0" lang="en-US" sz="20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endParaRPr>
          </a:p>
        </p:txBody>
      </p:sp>
      <p:grpSp>
        <p:nvGrpSpPr>
          <p:cNvPr id="327" name="Group 326">
            <a:extLst>
              <a:ext uri="{FF2B5EF4-FFF2-40B4-BE49-F238E27FC236}">
                <a16:creationId xmlns:a16="http://schemas.microsoft.com/office/drawing/2014/main" id="{10603881-2B8F-7855-9742-05280D97116C}"/>
              </a:ext>
            </a:extLst>
          </p:cNvPr>
          <p:cNvGrpSpPr/>
          <p:nvPr/>
        </p:nvGrpSpPr>
        <p:grpSpPr>
          <a:xfrm>
            <a:off x="784522" y="4194935"/>
            <a:ext cx="6938410" cy="647381"/>
            <a:chOff x="757719" y="4572696"/>
            <a:chExt cx="6938410" cy="647381"/>
          </a:xfrm>
        </p:grpSpPr>
        <p:grpSp>
          <p:nvGrpSpPr>
            <p:cNvPr id="328" name="Group 327">
              <a:extLst>
                <a:ext uri="{FF2B5EF4-FFF2-40B4-BE49-F238E27FC236}">
                  <a16:creationId xmlns:a16="http://schemas.microsoft.com/office/drawing/2014/main" id="{AD3F0976-DB54-75D5-DCEA-A24B5FE1FC69}"/>
                </a:ext>
              </a:extLst>
            </p:cNvPr>
            <p:cNvGrpSpPr/>
            <p:nvPr/>
          </p:nvGrpSpPr>
          <p:grpSpPr>
            <a:xfrm>
              <a:off x="1906102" y="4572696"/>
              <a:ext cx="5790027" cy="251465"/>
              <a:chOff x="1906102" y="4572696"/>
              <a:chExt cx="5790027" cy="251465"/>
            </a:xfrm>
          </p:grpSpPr>
          <p:grpSp>
            <p:nvGrpSpPr>
              <p:cNvPr id="395" name="Group 394">
                <a:extLst>
                  <a:ext uri="{FF2B5EF4-FFF2-40B4-BE49-F238E27FC236}">
                    <a16:creationId xmlns:a16="http://schemas.microsoft.com/office/drawing/2014/main" id="{D0EF728D-8DBE-7CEC-CDB5-F12AF623E57E}"/>
                  </a:ext>
                </a:extLst>
              </p:cNvPr>
              <p:cNvGrpSpPr/>
              <p:nvPr/>
            </p:nvGrpSpPr>
            <p:grpSpPr>
              <a:xfrm>
                <a:off x="1906102" y="4572696"/>
                <a:ext cx="5790027" cy="251465"/>
                <a:chOff x="1906102" y="4605667"/>
                <a:chExt cx="5790027" cy="251465"/>
              </a:xfrm>
            </p:grpSpPr>
            <p:cxnSp>
              <p:nvCxnSpPr>
                <p:cNvPr id="397" name="Straight Connector 396">
                  <a:extLst>
                    <a:ext uri="{FF2B5EF4-FFF2-40B4-BE49-F238E27FC236}">
                      <a16:creationId xmlns:a16="http://schemas.microsoft.com/office/drawing/2014/main" id="{668537B8-112C-444A-1AC5-C6AD56117F02}"/>
                    </a:ext>
                  </a:extLst>
                </p:cNvPr>
                <p:cNvCxnSpPr/>
                <p:nvPr/>
              </p:nvCxnSpPr>
              <p:spPr>
                <a:xfrm flipH="1">
                  <a:off x="1906102"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398" name="Straight Connector 397">
                  <a:extLst>
                    <a:ext uri="{FF2B5EF4-FFF2-40B4-BE49-F238E27FC236}">
                      <a16:creationId xmlns:a16="http://schemas.microsoft.com/office/drawing/2014/main" id="{73106B26-6E34-AC80-E0E7-B3822C4CCBB1}"/>
                    </a:ext>
                  </a:extLst>
                </p:cNvPr>
                <p:cNvCxnSpPr/>
                <p:nvPr/>
              </p:nvCxnSpPr>
              <p:spPr>
                <a:xfrm flipH="1">
                  <a:off x="3463630"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399" name="Straight Connector 398">
                  <a:extLst>
                    <a:ext uri="{FF2B5EF4-FFF2-40B4-BE49-F238E27FC236}">
                      <a16:creationId xmlns:a16="http://schemas.microsoft.com/office/drawing/2014/main" id="{EC0ED497-8846-DF8A-930C-C31C6CB0AB28}"/>
                    </a:ext>
                  </a:extLst>
                </p:cNvPr>
                <p:cNvCxnSpPr/>
                <p:nvPr/>
              </p:nvCxnSpPr>
              <p:spPr>
                <a:xfrm flipH="1">
                  <a:off x="5030302" y="4612936"/>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0" name="Straight Connector 399">
                  <a:extLst>
                    <a:ext uri="{FF2B5EF4-FFF2-40B4-BE49-F238E27FC236}">
                      <a16:creationId xmlns:a16="http://schemas.microsoft.com/office/drawing/2014/main" id="{E12467CD-5172-D6A3-0584-56B093666CC2}"/>
                    </a:ext>
                  </a:extLst>
                </p:cNvPr>
                <p:cNvCxnSpPr/>
                <p:nvPr/>
              </p:nvCxnSpPr>
              <p:spPr>
                <a:xfrm flipH="1">
                  <a:off x="6587830"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1" name="Straight Connector 400">
                  <a:extLst>
                    <a:ext uri="{FF2B5EF4-FFF2-40B4-BE49-F238E27FC236}">
                      <a16:creationId xmlns:a16="http://schemas.microsoft.com/office/drawing/2014/main" id="{5E715781-E3B3-740D-FCF2-564F3012E64D}"/>
                    </a:ext>
                  </a:extLst>
                </p:cNvPr>
                <p:cNvCxnSpPr>
                  <a:cxnSpLocks/>
                </p:cNvCxnSpPr>
                <p:nvPr/>
              </p:nvCxnSpPr>
              <p:spPr>
                <a:xfrm flipV="1">
                  <a:off x="2460251" y="4615982"/>
                  <a:ext cx="0" cy="226344"/>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2" name="Straight Connector 401">
                  <a:extLst>
                    <a:ext uri="{FF2B5EF4-FFF2-40B4-BE49-F238E27FC236}">
                      <a16:creationId xmlns:a16="http://schemas.microsoft.com/office/drawing/2014/main" id="{AD77F024-2A68-F2E1-56BA-C89C4AC25F64}"/>
                    </a:ext>
                  </a:extLst>
                </p:cNvPr>
                <p:cNvCxnSpPr>
                  <a:cxnSpLocks/>
                </p:cNvCxnSpPr>
                <p:nvPr/>
              </p:nvCxnSpPr>
              <p:spPr>
                <a:xfrm flipV="1">
                  <a:off x="4017779"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3" name="Straight Connector 402">
                  <a:extLst>
                    <a:ext uri="{FF2B5EF4-FFF2-40B4-BE49-F238E27FC236}">
                      <a16:creationId xmlns:a16="http://schemas.microsoft.com/office/drawing/2014/main" id="{D726812C-B2C6-7D06-CE8B-4649230DA85E}"/>
                    </a:ext>
                  </a:extLst>
                </p:cNvPr>
                <p:cNvCxnSpPr>
                  <a:cxnSpLocks/>
                </p:cNvCxnSpPr>
                <p:nvPr/>
              </p:nvCxnSpPr>
              <p:spPr>
                <a:xfrm flipV="1">
                  <a:off x="5584451"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4" name="Straight Connector 403">
                  <a:extLst>
                    <a:ext uri="{FF2B5EF4-FFF2-40B4-BE49-F238E27FC236}">
                      <a16:creationId xmlns:a16="http://schemas.microsoft.com/office/drawing/2014/main" id="{B77A6D42-A7F2-E8A4-6F78-2D1D2F02E91F}"/>
                    </a:ext>
                  </a:extLst>
                </p:cNvPr>
                <p:cNvCxnSpPr>
                  <a:cxnSpLocks/>
                </p:cNvCxnSpPr>
                <p:nvPr/>
              </p:nvCxnSpPr>
              <p:spPr>
                <a:xfrm flipV="1">
                  <a:off x="7141979"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grpSp>
          <p:cxnSp>
            <p:nvCxnSpPr>
              <p:cNvPr id="396" name="Straight Connector 395">
                <a:extLst>
                  <a:ext uri="{FF2B5EF4-FFF2-40B4-BE49-F238E27FC236}">
                    <a16:creationId xmlns:a16="http://schemas.microsoft.com/office/drawing/2014/main" id="{E6892669-618B-521F-2431-F3FB390C98B4}"/>
                  </a:ext>
                </a:extLst>
              </p:cNvPr>
              <p:cNvCxnSpPr>
                <a:cxnSpLocks/>
              </p:cNvCxnSpPr>
              <p:nvPr/>
            </p:nvCxnSpPr>
            <p:spPr>
              <a:xfrm>
                <a:off x="2135695" y="4824161"/>
                <a:ext cx="5397405"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grpSp>
        <p:sp>
          <p:nvSpPr>
            <p:cNvPr id="329" name="TextBox 328">
              <a:extLst>
                <a:ext uri="{FF2B5EF4-FFF2-40B4-BE49-F238E27FC236}">
                  <a16:creationId xmlns:a16="http://schemas.microsoft.com/office/drawing/2014/main" id="{66228A6C-AABB-CCEE-2EF2-8130F9FB0374}"/>
                </a:ext>
              </a:extLst>
            </p:cNvPr>
            <p:cNvSpPr txBox="1"/>
            <p:nvPr/>
          </p:nvSpPr>
          <p:spPr>
            <a:xfrm>
              <a:off x="757719" y="4762877"/>
              <a:ext cx="3672585" cy="457200"/>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global sense amplifier </a:t>
              </a:r>
            </a:p>
          </p:txBody>
        </p:sp>
      </p:grpSp>
    </p:spTree>
    <p:extLst>
      <p:ext uri="{BB962C8B-B14F-4D97-AF65-F5344CB8AC3E}">
        <p14:creationId xmlns:p14="http://schemas.microsoft.com/office/powerpoint/2010/main" val="1170186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2"/>
                                        </p:tgtEl>
                                        <p:attrNameLst>
                                          <p:attrName>style.visibility</p:attrName>
                                        </p:attrNameLst>
                                      </p:cBhvr>
                                      <p:to>
                                        <p:strVal val="visible"/>
                                      </p:to>
                                    </p:set>
                                    <p:animEffect transition="in" filter="fade">
                                      <p:cBhvr>
                                        <p:cTn id="7" dur="500"/>
                                        <p:tgtEl>
                                          <p:spTgt spid="212"/>
                                        </p:tgtEl>
                                      </p:cBhvr>
                                    </p:animEffect>
                                  </p:childTnLst>
                                </p:cTn>
                              </p:par>
                              <p:par>
                                <p:cTn id="8" presetID="22" presetClass="entr" presetSubtype="8" fill="hold" nodeType="withEffect">
                                  <p:stCondLst>
                                    <p:cond delay="0"/>
                                  </p:stCondLst>
                                  <p:childTnLst>
                                    <p:set>
                                      <p:cBhvr>
                                        <p:cTn id="9" dur="1" fill="hold">
                                          <p:stCondLst>
                                            <p:cond delay="0"/>
                                          </p:stCondLst>
                                        </p:cTn>
                                        <p:tgtEl>
                                          <p:spTgt spid="219"/>
                                        </p:tgtEl>
                                        <p:attrNameLst>
                                          <p:attrName>style.visibility</p:attrName>
                                        </p:attrNameLst>
                                      </p:cBhvr>
                                      <p:to>
                                        <p:strVal val="visible"/>
                                      </p:to>
                                    </p:set>
                                    <p:animEffect transition="in" filter="wipe(left)">
                                      <p:cBhvr>
                                        <p:cTn id="10" dur="500"/>
                                        <p:tgtEl>
                                          <p:spTgt spid="219"/>
                                        </p:tgtEl>
                                      </p:cBhvr>
                                    </p:animEffect>
                                  </p:childTnLst>
                                </p:cTn>
                              </p:par>
                              <p:par>
                                <p:cTn id="11" presetID="22" presetClass="entr" presetSubtype="1" fill="hold" nodeType="withEffect">
                                  <p:stCondLst>
                                    <p:cond delay="100"/>
                                  </p:stCondLst>
                                  <p:childTnLst>
                                    <p:set>
                                      <p:cBhvr>
                                        <p:cTn id="12" dur="1" fill="hold">
                                          <p:stCondLst>
                                            <p:cond delay="0"/>
                                          </p:stCondLst>
                                        </p:cTn>
                                        <p:tgtEl>
                                          <p:spTgt spid="220"/>
                                        </p:tgtEl>
                                        <p:attrNameLst>
                                          <p:attrName>style.visibility</p:attrName>
                                        </p:attrNameLst>
                                      </p:cBhvr>
                                      <p:to>
                                        <p:strVal val="visible"/>
                                      </p:to>
                                    </p:set>
                                    <p:animEffect transition="in" filter="wipe(up)">
                                      <p:cBhvr>
                                        <p:cTn id="13" dur="500"/>
                                        <p:tgtEl>
                                          <p:spTgt spid="220"/>
                                        </p:tgtEl>
                                      </p:cBhvr>
                                    </p:animEffect>
                                  </p:childTnLst>
                                </p:cTn>
                              </p:par>
                              <p:par>
                                <p:cTn id="14" presetID="22" presetClass="entr" presetSubtype="8" fill="hold" nodeType="withEffect">
                                  <p:stCondLst>
                                    <p:cond delay="0"/>
                                  </p:stCondLst>
                                  <p:childTnLst>
                                    <p:set>
                                      <p:cBhvr>
                                        <p:cTn id="15" dur="1" fill="hold">
                                          <p:stCondLst>
                                            <p:cond delay="0"/>
                                          </p:stCondLst>
                                        </p:cTn>
                                        <p:tgtEl>
                                          <p:spTgt spid="278"/>
                                        </p:tgtEl>
                                        <p:attrNameLst>
                                          <p:attrName>style.visibility</p:attrName>
                                        </p:attrNameLst>
                                      </p:cBhvr>
                                      <p:to>
                                        <p:strVal val="visible"/>
                                      </p:to>
                                    </p:set>
                                    <p:animEffect transition="in" filter="wipe(left)">
                                      <p:cBhvr>
                                        <p:cTn id="16" dur="500"/>
                                        <p:tgtEl>
                                          <p:spTgt spid="278"/>
                                        </p:tgtEl>
                                      </p:cBhvr>
                                    </p:animEffect>
                                  </p:childTnLst>
                                </p:cTn>
                              </p:par>
                              <p:par>
                                <p:cTn id="17" presetID="22" presetClass="entr" presetSubtype="1" fill="hold" nodeType="withEffect">
                                  <p:stCondLst>
                                    <p:cond delay="0"/>
                                  </p:stCondLst>
                                  <p:childTnLst>
                                    <p:set>
                                      <p:cBhvr>
                                        <p:cTn id="18" dur="1" fill="hold">
                                          <p:stCondLst>
                                            <p:cond delay="0"/>
                                          </p:stCondLst>
                                        </p:cTn>
                                        <p:tgtEl>
                                          <p:spTgt spid="221"/>
                                        </p:tgtEl>
                                        <p:attrNameLst>
                                          <p:attrName>style.visibility</p:attrName>
                                        </p:attrNameLst>
                                      </p:cBhvr>
                                      <p:to>
                                        <p:strVal val="visible"/>
                                      </p:to>
                                    </p:set>
                                    <p:animEffect transition="in" filter="wipe(up)">
                                      <p:cBhvr>
                                        <p:cTn id="19" dur="500"/>
                                        <p:tgtEl>
                                          <p:spTgt spid="221"/>
                                        </p:tgtEl>
                                      </p:cBhvr>
                                    </p:animEffect>
                                  </p:childTnLst>
                                </p:cTn>
                              </p:par>
                              <p:par>
                                <p:cTn id="20" presetID="22" presetClass="entr" presetSubtype="8" fill="hold" nodeType="withEffect">
                                  <p:stCondLst>
                                    <p:cond delay="0"/>
                                  </p:stCondLst>
                                  <p:childTnLst>
                                    <p:set>
                                      <p:cBhvr>
                                        <p:cTn id="21" dur="1" fill="hold">
                                          <p:stCondLst>
                                            <p:cond delay="0"/>
                                          </p:stCondLst>
                                        </p:cTn>
                                        <p:tgtEl>
                                          <p:spTgt spid="286"/>
                                        </p:tgtEl>
                                        <p:attrNameLst>
                                          <p:attrName>style.visibility</p:attrName>
                                        </p:attrNameLst>
                                      </p:cBhvr>
                                      <p:to>
                                        <p:strVal val="visible"/>
                                      </p:to>
                                    </p:set>
                                    <p:animEffect transition="in" filter="wipe(left)">
                                      <p:cBhvr>
                                        <p:cTn id="22" dur="500"/>
                                        <p:tgtEl>
                                          <p:spTgt spid="286"/>
                                        </p:tgtEl>
                                      </p:cBhvr>
                                    </p:animEffect>
                                  </p:childTnLst>
                                </p:cTn>
                              </p:par>
                              <p:par>
                                <p:cTn id="23" presetID="22" presetClass="entr" presetSubtype="1" fill="hold" nodeType="withEffect">
                                  <p:stCondLst>
                                    <p:cond delay="0"/>
                                  </p:stCondLst>
                                  <p:childTnLst>
                                    <p:set>
                                      <p:cBhvr>
                                        <p:cTn id="24" dur="1" fill="hold">
                                          <p:stCondLst>
                                            <p:cond delay="0"/>
                                          </p:stCondLst>
                                        </p:cTn>
                                        <p:tgtEl>
                                          <p:spTgt spid="225"/>
                                        </p:tgtEl>
                                        <p:attrNameLst>
                                          <p:attrName>style.visibility</p:attrName>
                                        </p:attrNameLst>
                                      </p:cBhvr>
                                      <p:to>
                                        <p:strVal val="visible"/>
                                      </p:to>
                                    </p:set>
                                    <p:animEffect transition="in" filter="wipe(up)">
                                      <p:cBhvr>
                                        <p:cTn id="25" dur="500"/>
                                        <p:tgtEl>
                                          <p:spTgt spid="22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20"/>
                                        </p:tgtEl>
                                        <p:attrNameLst>
                                          <p:attrName>style.visibility</p:attrName>
                                        </p:attrNameLst>
                                      </p:cBhvr>
                                      <p:to>
                                        <p:strVal val="visible"/>
                                      </p:to>
                                    </p:set>
                                    <p:animEffect transition="in" filter="fade">
                                      <p:cBhvr>
                                        <p:cTn id="28" dur="500"/>
                                        <p:tgtEl>
                                          <p:spTgt spid="32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21"/>
                                        </p:tgtEl>
                                        <p:attrNameLst>
                                          <p:attrName>style.visibility</p:attrName>
                                        </p:attrNameLst>
                                      </p:cBhvr>
                                      <p:to>
                                        <p:strVal val="visible"/>
                                      </p:to>
                                    </p:set>
                                    <p:animEffect transition="in" filter="fade">
                                      <p:cBhvr>
                                        <p:cTn id="31" dur="500"/>
                                        <p:tgtEl>
                                          <p:spTgt spid="3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 grpId="0" animBg="1"/>
      <p:bldP spid="320" grpId="0"/>
      <p:bldP spid="321"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ACC0F-46FC-3DC2-A754-501D585A7285}"/>
              </a:ext>
            </a:extLst>
          </p:cNvPr>
          <p:cNvSpPr>
            <a:spLocks noGrp="1"/>
          </p:cNvSpPr>
          <p:nvPr>
            <p:ph type="title"/>
          </p:nvPr>
        </p:nvSpPr>
        <p:spPr/>
        <p:txBody>
          <a:bodyPr/>
          <a:lstStyle/>
          <a:p>
            <a:r>
              <a:rPr lang="en-US" dirty="0"/>
              <a:t>Sectored DRAM</a:t>
            </a:r>
          </a:p>
        </p:txBody>
      </p:sp>
      <p:sp>
        <p:nvSpPr>
          <p:cNvPr id="3" name="Content Placeholder 2">
            <a:extLst>
              <a:ext uri="{FF2B5EF4-FFF2-40B4-BE49-F238E27FC236}">
                <a16:creationId xmlns:a16="http://schemas.microsoft.com/office/drawing/2014/main" id="{8BB819DD-F5E4-09A2-F077-841BAE4C9967}"/>
              </a:ext>
            </a:extLst>
          </p:cNvPr>
          <p:cNvSpPr>
            <a:spLocks noGrp="1"/>
          </p:cNvSpPr>
          <p:nvPr>
            <p:ph idx="1"/>
          </p:nvPr>
        </p:nvSpPr>
        <p:spPr>
          <a:xfrm>
            <a:off x="228600" y="980728"/>
            <a:ext cx="8915400" cy="5123656"/>
          </a:xfrm>
        </p:spPr>
        <p:txBody>
          <a:bodyPr/>
          <a:lstStyle/>
          <a:p>
            <a:r>
              <a:rPr lang="en-US" sz="2000" b="0" i="0" dirty="0" err="1">
                <a:solidFill>
                  <a:srgbClr val="000000"/>
                </a:solidFill>
                <a:effectLst/>
              </a:rPr>
              <a:t>Ataberk</a:t>
            </a:r>
            <a:r>
              <a:rPr lang="en-US" sz="2000" b="0" i="0" dirty="0">
                <a:solidFill>
                  <a:srgbClr val="000000"/>
                </a:solidFill>
                <a:effectLst/>
              </a:rPr>
              <a:t> </a:t>
            </a:r>
            <a:r>
              <a:rPr lang="en-US" sz="2000" b="0" i="0" dirty="0" err="1">
                <a:solidFill>
                  <a:srgbClr val="000000"/>
                </a:solidFill>
                <a:effectLst/>
              </a:rPr>
              <a:t>Olgun</a:t>
            </a:r>
            <a:r>
              <a:rPr lang="en-US" sz="2000" b="0" i="0" dirty="0">
                <a:solidFill>
                  <a:srgbClr val="000000"/>
                </a:solidFill>
                <a:effectLst/>
              </a:rPr>
              <a:t>, F. Nisa </a:t>
            </a:r>
            <a:r>
              <a:rPr lang="en-US" sz="2000" b="0" i="0" dirty="0" err="1">
                <a:solidFill>
                  <a:srgbClr val="000000"/>
                </a:solidFill>
                <a:effectLst/>
              </a:rPr>
              <a:t>Bostanci</a:t>
            </a:r>
            <a:r>
              <a:rPr lang="en-US" sz="2000" b="0" i="0" dirty="0">
                <a:solidFill>
                  <a:srgbClr val="000000"/>
                </a:solidFill>
                <a:effectLst/>
              </a:rPr>
              <a:t>, Geraldo F. Oliveira, Yahya Can </a:t>
            </a:r>
            <a:r>
              <a:rPr lang="en-US" sz="2000" b="0" i="0" dirty="0" err="1">
                <a:solidFill>
                  <a:srgbClr val="000000"/>
                </a:solidFill>
                <a:effectLst/>
              </a:rPr>
              <a:t>Tugrul</a:t>
            </a:r>
            <a:r>
              <a:rPr lang="en-US" sz="2000" b="0" i="0" dirty="0">
                <a:solidFill>
                  <a:srgbClr val="000000"/>
                </a:solidFill>
                <a:effectLst/>
              </a:rPr>
              <a:t>, Rahul Bera, A. Giray Yaglikci, Hasan Hassan, </a:t>
            </a:r>
            <a:r>
              <a:rPr lang="en-US" sz="2000" b="0" i="0" dirty="0" err="1">
                <a:solidFill>
                  <a:srgbClr val="000000"/>
                </a:solidFill>
                <a:effectLst/>
              </a:rPr>
              <a:t>Oguz</a:t>
            </a:r>
            <a:r>
              <a:rPr lang="en-US" sz="2000" b="0" i="0" dirty="0">
                <a:solidFill>
                  <a:srgbClr val="000000"/>
                </a:solidFill>
                <a:effectLst/>
              </a:rPr>
              <a:t> </a:t>
            </a:r>
            <a:r>
              <a:rPr lang="en-US" sz="2000" b="0" i="0" dirty="0" err="1">
                <a:solidFill>
                  <a:srgbClr val="000000"/>
                </a:solidFill>
                <a:effectLst/>
              </a:rPr>
              <a:t>Ergin</a:t>
            </a:r>
            <a:r>
              <a:rPr lang="en-US" sz="2000" b="0" i="0" dirty="0">
                <a:solidFill>
                  <a:srgbClr val="000000"/>
                </a:solidFill>
                <a:effectLst/>
              </a:rPr>
              <a:t>, and Onur Mutlu,</a:t>
            </a:r>
            <a:br>
              <a:rPr lang="en-US" sz="2000" b="0" i="0" dirty="0">
                <a:solidFill>
                  <a:srgbClr val="000000"/>
                </a:solidFill>
                <a:effectLst/>
              </a:rPr>
            </a:br>
            <a:r>
              <a:rPr lang="en-US" sz="2000" b="1" i="0" dirty="0">
                <a:solidFill>
                  <a:srgbClr val="0000FF"/>
                </a:solidFill>
                <a:effectLst/>
                <a:hlinkClick r:id="rId2">
                  <a:extLst>
                    <a:ext uri="{A12FA001-AC4F-418D-AE19-62706E023703}">
                      <ahyp:hlinkClr xmlns:ahyp="http://schemas.microsoft.com/office/drawing/2018/hyperlinkcolor" val="tx"/>
                    </a:ext>
                  </a:extLst>
                </a:hlinkClick>
              </a:rPr>
              <a:t>"Sectored DRAM: A Practical Energy-Efficient and High-Performance Fine-Grained DRAM Architecture"</a:t>
            </a:r>
            <a:br>
              <a:rPr lang="en-US" sz="2000" b="0" i="0" dirty="0">
                <a:solidFill>
                  <a:srgbClr val="000000"/>
                </a:solidFill>
                <a:effectLst/>
              </a:rPr>
            </a:br>
            <a:r>
              <a:rPr lang="en-US" sz="2000" b="0" i="1" dirty="0">
                <a:solidFill>
                  <a:srgbClr val="000000"/>
                </a:solidFill>
                <a:effectLst/>
                <a:hlinkClick r:id="rId3"/>
              </a:rPr>
              <a:t>ACM Transactions on Architecture and Code Optimization</a:t>
            </a:r>
            <a:r>
              <a:rPr lang="en-US" sz="2000" b="0" i="1" dirty="0">
                <a:solidFill>
                  <a:srgbClr val="000000"/>
                </a:solidFill>
                <a:effectLst/>
              </a:rPr>
              <a:t> (</a:t>
            </a:r>
            <a:r>
              <a:rPr lang="en-US" sz="2000" b="1" i="1" dirty="0">
                <a:solidFill>
                  <a:srgbClr val="000000"/>
                </a:solidFill>
                <a:effectLst/>
              </a:rPr>
              <a:t>TACO</a:t>
            </a:r>
            <a:r>
              <a:rPr lang="en-US" sz="2000" b="0" i="1" dirty="0">
                <a:solidFill>
                  <a:srgbClr val="000000"/>
                </a:solidFill>
                <a:effectLst/>
              </a:rPr>
              <a:t>)</a:t>
            </a:r>
            <a:r>
              <a:rPr lang="en-US" sz="2000" b="0" i="0" dirty="0">
                <a:solidFill>
                  <a:srgbClr val="000000"/>
                </a:solidFill>
                <a:effectLst/>
              </a:rPr>
              <a:t>, [online] June 2024.</a:t>
            </a:r>
            <a:br>
              <a:rPr lang="en-US" sz="2000" b="0" i="0" dirty="0">
                <a:solidFill>
                  <a:srgbClr val="000000"/>
                </a:solidFill>
                <a:effectLst/>
              </a:rPr>
            </a:br>
            <a:r>
              <a:rPr lang="en-US" sz="2000" b="0" i="0" dirty="0">
                <a:solidFill>
                  <a:srgbClr val="000000"/>
                </a:solidFill>
                <a:effectLst/>
              </a:rPr>
              <a:t>[</a:t>
            </a:r>
            <a:r>
              <a:rPr lang="en-US" sz="2000" b="0" i="0" dirty="0">
                <a:solidFill>
                  <a:srgbClr val="000000"/>
                </a:solidFill>
                <a:effectLst/>
                <a:hlinkClick r:id="rId4"/>
              </a:rPr>
              <a:t>arXiv version</a:t>
            </a:r>
            <a:r>
              <a:rPr lang="en-US" sz="2000" b="0" i="0" dirty="0">
                <a:solidFill>
                  <a:srgbClr val="000000"/>
                </a:solidFill>
                <a:effectLst/>
              </a:rPr>
              <a:t>]</a:t>
            </a:r>
            <a:br>
              <a:rPr lang="en-US" sz="2000" b="0" i="0" dirty="0">
                <a:solidFill>
                  <a:srgbClr val="000000"/>
                </a:solidFill>
                <a:effectLst/>
              </a:rPr>
            </a:br>
            <a:r>
              <a:rPr lang="en-US" sz="2000" b="0" i="0" dirty="0">
                <a:solidFill>
                  <a:srgbClr val="000000"/>
                </a:solidFill>
                <a:effectLst/>
              </a:rPr>
              <a:t>[</a:t>
            </a:r>
            <a:r>
              <a:rPr lang="en-US" sz="2000" b="0" i="0" dirty="0">
                <a:solidFill>
                  <a:srgbClr val="000000"/>
                </a:solidFill>
                <a:effectLst/>
                <a:hlinkClick r:id="rId5"/>
              </a:rPr>
              <a:t>ACM Digital Library version</a:t>
            </a:r>
            <a:r>
              <a:rPr lang="en-US" sz="2000" b="0" i="0" dirty="0">
                <a:solidFill>
                  <a:srgbClr val="000000"/>
                </a:solidFill>
                <a:effectLst/>
              </a:rPr>
              <a:t>]</a:t>
            </a:r>
          </a:p>
          <a:p>
            <a:pPr marL="0" indent="0">
              <a:buNone/>
            </a:pPr>
            <a:endParaRPr lang="en-US" sz="2000" dirty="0"/>
          </a:p>
        </p:txBody>
      </p:sp>
      <p:pic>
        <p:nvPicPr>
          <p:cNvPr id="5" name="Picture 4">
            <a:extLst>
              <a:ext uri="{FF2B5EF4-FFF2-40B4-BE49-F238E27FC236}">
                <a16:creationId xmlns:a16="http://schemas.microsoft.com/office/drawing/2014/main" id="{252A23B6-EC52-5875-4F43-673D5A48DF57}"/>
              </a:ext>
            </a:extLst>
          </p:cNvPr>
          <p:cNvPicPr>
            <a:picLocks noChangeAspect="1"/>
          </p:cNvPicPr>
          <p:nvPr/>
        </p:nvPicPr>
        <p:blipFill>
          <a:blip r:embed="rId6"/>
          <a:stretch>
            <a:fillRect/>
          </a:stretch>
        </p:blipFill>
        <p:spPr>
          <a:xfrm>
            <a:off x="179512" y="4077072"/>
            <a:ext cx="8715401" cy="1512168"/>
          </a:xfrm>
          <a:prstGeom prst="rect">
            <a:avLst/>
          </a:prstGeom>
        </p:spPr>
      </p:pic>
      <p:sp>
        <p:nvSpPr>
          <p:cNvPr id="6" name="TextBox 5">
            <a:extLst>
              <a:ext uri="{FF2B5EF4-FFF2-40B4-BE49-F238E27FC236}">
                <a16:creationId xmlns:a16="http://schemas.microsoft.com/office/drawing/2014/main" id="{7CF6BB25-4FBD-F3E0-69A1-F25A760589DF}"/>
              </a:ext>
            </a:extLst>
          </p:cNvPr>
          <p:cNvSpPr txBox="1"/>
          <p:nvPr/>
        </p:nvSpPr>
        <p:spPr>
          <a:xfrm>
            <a:off x="2558143" y="6453336"/>
            <a:ext cx="428995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https://arxiv.org/pdf/2207.13795</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0139853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4F31FC0-05FE-F10D-0AF4-FE7203665D14}"/>
              </a:ext>
            </a:extLst>
          </p:cNvPr>
          <p:cNvSpPr>
            <a:spLocks noGrp="1"/>
          </p:cNvSpPr>
          <p:nvPr>
            <p:ph type="title"/>
          </p:nvPr>
        </p:nvSpPr>
        <p:spPr/>
        <p:txBody>
          <a:bodyPr>
            <a:noAutofit/>
          </a:bodyPr>
          <a:lstStyle/>
          <a:p>
            <a:r>
              <a:rPr lang="en-US" sz="4000" dirty="0"/>
              <a:t>MIMDRAM: Key Idea (III)</a:t>
            </a:r>
          </a:p>
        </p:txBody>
      </p:sp>
      <p:grpSp>
        <p:nvGrpSpPr>
          <p:cNvPr id="8" name="Group 7">
            <a:extLst>
              <a:ext uri="{FF2B5EF4-FFF2-40B4-BE49-F238E27FC236}">
                <a16:creationId xmlns:a16="http://schemas.microsoft.com/office/drawing/2014/main" id="{1D7B71D5-710A-6F8A-EC9D-612EC4135D5F}"/>
              </a:ext>
            </a:extLst>
          </p:cNvPr>
          <p:cNvGrpSpPr/>
          <p:nvPr/>
        </p:nvGrpSpPr>
        <p:grpSpPr>
          <a:xfrm>
            <a:off x="1634508" y="1669727"/>
            <a:ext cx="1414038" cy="1414038"/>
            <a:chOff x="4876800" y="1600199"/>
            <a:chExt cx="2819401" cy="2819401"/>
          </a:xfrm>
        </p:grpSpPr>
        <p:grpSp>
          <p:nvGrpSpPr>
            <p:cNvPr id="9" name="Group 8">
              <a:extLst>
                <a:ext uri="{FF2B5EF4-FFF2-40B4-BE49-F238E27FC236}">
                  <a16:creationId xmlns:a16="http://schemas.microsoft.com/office/drawing/2014/main" id="{145ADD40-8DAC-4AB7-793E-4189F586BDCC}"/>
                </a:ext>
              </a:extLst>
            </p:cNvPr>
            <p:cNvGrpSpPr/>
            <p:nvPr/>
          </p:nvGrpSpPr>
          <p:grpSpPr>
            <a:xfrm>
              <a:off x="5486400" y="3962400"/>
              <a:ext cx="2209800" cy="457200"/>
              <a:chOff x="5486400" y="3962400"/>
              <a:chExt cx="2209800" cy="457200"/>
            </a:xfrm>
          </p:grpSpPr>
          <p:sp>
            <p:nvSpPr>
              <p:cNvPr id="54" name="DRAM">
                <a:extLst>
                  <a:ext uri="{FF2B5EF4-FFF2-40B4-BE49-F238E27FC236}">
                    <a16:creationId xmlns:a16="http://schemas.microsoft.com/office/drawing/2014/main" id="{08113822-EBA6-BEEA-B6CF-1BB51723AD54}"/>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5" name="DRAM">
                <a:extLst>
                  <a:ext uri="{FF2B5EF4-FFF2-40B4-BE49-F238E27FC236}">
                    <a16:creationId xmlns:a16="http://schemas.microsoft.com/office/drawing/2014/main" id="{68D9188F-8773-604F-6441-0EC444051EB5}"/>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6" name="DRAM">
                <a:extLst>
                  <a:ext uri="{FF2B5EF4-FFF2-40B4-BE49-F238E27FC236}">
                    <a16:creationId xmlns:a16="http://schemas.microsoft.com/office/drawing/2014/main" id="{6C78EF99-BDA4-000F-B88D-38CEDCE77A07}"/>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7" name="DRAM">
                <a:extLst>
                  <a:ext uri="{FF2B5EF4-FFF2-40B4-BE49-F238E27FC236}">
                    <a16:creationId xmlns:a16="http://schemas.microsoft.com/office/drawing/2014/main" id="{E3516A6C-5911-CA9C-8438-40239A9300BB}"/>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8" name="DRAM">
                <a:extLst>
                  <a:ext uri="{FF2B5EF4-FFF2-40B4-BE49-F238E27FC236}">
                    <a16:creationId xmlns:a16="http://schemas.microsoft.com/office/drawing/2014/main" id="{2C2DA7A3-1EB8-D977-F203-00FC7BC1A975}"/>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0" name="Group 9">
              <a:extLst>
                <a:ext uri="{FF2B5EF4-FFF2-40B4-BE49-F238E27FC236}">
                  <a16:creationId xmlns:a16="http://schemas.microsoft.com/office/drawing/2014/main" id="{94DD0A41-3448-75B2-A331-5F1DCD56A2EC}"/>
                </a:ext>
              </a:extLst>
            </p:cNvPr>
            <p:cNvGrpSpPr/>
            <p:nvPr/>
          </p:nvGrpSpPr>
          <p:grpSpPr>
            <a:xfrm>
              <a:off x="4876800" y="1600200"/>
              <a:ext cx="457200" cy="2209800"/>
              <a:chOff x="4876800" y="1600200"/>
              <a:chExt cx="457200" cy="2209800"/>
            </a:xfrm>
          </p:grpSpPr>
          <p:sp>
            <p:nvSpPr>
              <p:cNvPr id="49" name="DRAM">
                <a:extLst>
                  <a:ext uri="{FF2B5EF4-FFF2-40B4-BE49-F238E27FC236}">
                    <a16:creationId xmlns:a16="http://schemas.microsoft.com/office/drawing/2014/main" id="{5ADA0A14-531E-5BD8-8FD4-F6317FEB7F36}"/>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0" name="DRAM">
                <a:extLst>
                  <a:ext uri="{FF2B5EF4-FFF2-40B4-BE49-F238E27FC236}">
                    <a16:creationId xmlns:a16="http://schemas.microsoft.com/office/drawing/2014/main" id="{539CBE42-BEAD-57E8-EE95-0650BB7A87AD}"/>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1" name="DRAM">
                <a:extLst>
                  <a:ext uri="{FF2B5EF4-FFF2-40B4-BE49-F238E27FC236}">
                    <a16:creationId xmlns:a16="http://schemas.microsoft.com/office/drawing/2014/main" id="{8EDF89D6-E315-3E8E-81C4-3039A5DF39BA}"/>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2" name="DRAM">
                <a:extLst>
                  <a:ext uri="{FF2B5EF4-FFF2-40B4-BE49-F238E27FC236}">
                    <a16:creationId xmlns:a16="http://schemas.microsoft.com/office/drawing/2014/main" id="{C334229F-128E-DBA9-F5A7-0C1B8468429F}"/>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3" name="DRAM">
                <a:extLst>
                  <a:ext uri="{FF2B5EF4-FFF2-40B4-BE49-F238E27FC236}">
                    <a16:creationId xmlns:a16="http://schemas.microsoft.com/office/drawing/2014/main" id="{4CF44E52-958E-C9D5-98C9-B54F3DBCA04F}"/>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 name="Group 10">
              <a:extLst>
                <a:ext uri="{FF2B5EF4-FFF2-40B4-BE49-F238E27FC236}">
                  <a16:creationId xmlns:a16="http://schemas.microsoft.com/office/drawing/2014/main" id="{CD2FFD17-6BDD-A936-46CC-F92D905CE9B7}"/>
                </a:ext>
              </a:extLst>
            </p:cNvPr>
            <p:cNvGrpSpPr/>
            <p:nvPr/>
          </p:nvGrpSpPr>
          <p:grpSpPr>
            <a:xfrm>
              <a:off x="5676900" y="1600199"/>
              <a:ext cx="1828800" cy="2362201"/>
              <a:chOff x="5676900" y="1170708"/>
              <a:chExt cx="1828800" cy="2791692"/>
            </a:xfrm>
          </p:grpSpPr>
          <p:cxnSp>
            <p:nvCxnSpPr>
              <p:cNvPr id="44" name="Straight Connector 43">
                <a:extLst>
                  <a:ext uri="{FF2B5EF4-FFF2-40B4-BE49-F238E27FC236}">
                    <a16:creationId xmlns:a16="http://schemas.microsoft.com/office/drawing/2014/main" id="{47982167-B393-BEBF-D0E6-60AE4452DB55}"/>
                  </a:ext>
                </a:extLst>
              </p:cNvPr>
              <p:cNvCxnSpPr>
                <a:cxnSpLocks/>
                <a:stCxn id="14" idx="0"/>
                <a:endCxn id="54"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BCAE485E-07E5-1852-1FA5-8B77F4343A36}"/>
                  </a:ext>
                </a:extLst>
              </p:cNvPr>
              <p:cNvCxnSpPr>
                <a:cxnSpLocks/>
                <a:stCxn id="16" idx="0"/>
                <a:endCxn id="56"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F51F5A0-9936-DAC3-1A8B-823F41DF483A}"/>
                  </a:ext>
                </a:extLst>
              </p:cNvPr>
              <p:cNvCxnSpPr>
                <a:cxnSpLocks/>
                <a:stCxn id="17" idx="0"/>
                <a:endCxn id="57"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278CBE3-F678-3C09-8430-9732ADA562C8}"/>
                  </a:ext>
                </a:extLst>
              </p:cNvPr>
              <p:cNvCxnSpPr>
                <a:cxnSpLocks/>
                <a:stCxn id="18" idx="0"/>
                <a:endCxn id="58"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3BC4BBBD-04C0-0406-C150-CEAD9F531385}"/>
                  </a:ext>
                </a:extLst>
              </p:cNvPr>
              <p:cNvCxnSpPr>
                <a:cxnSpLocks/>
                <a:stCxn id="15" idx="0"/>
                <a:endCxn id="55"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71782411-45D5-E378-555E-C520B6D4601A}"/>
                </a:ext>
              </a:extLst>
            </p:cNvPr>
            <p:cNvGrpSpPr/>
            <p:nvPr/>
          </p:nvGrpSpPr>
          <p:grpSpPr>
            <a:xfrm>
              <a:off x="5334000" y="1790700"/>
              <a:ext cx="2362201" cy="1828800"/>
              <a:chOff x="5333998" y="1790700"/>
              <a:chExt cx="2791691" cy="1828800"/>
            </a:xfrm>
          </p:grpSpPr>
          <p:cxnSp>
            <p:nvCxnSpPr>
              <p:cNvPr id="39" name="Straight Connector 38">
                <a:extLst>
                  <a:ext uri="{FF2B5EF4-FFF2-40B4-BE49-F238E27FC236}">
                    <a16:creationId xmlns:a16="http://schemas.microsoft.com/office/drawing/2014/main" id="{0973E1E4-F7EB-DF78-3A95-D481E2615AA9}"/>
                  </a:ext>
                </a:extLst>
              </p:cNvPr>
              <p:cNvCxnSpPr>
                <a:cxnSpLocks/>
                <a:stCxn id="18" idx="6"/>
                <a:endCxn id="49"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46D3709A-6EC3-9DEC-74CE-BB8D1A9AF911}"/>
                  </a:ext>
                </a:extLst>
              </p:cNvPr>
              <p:cNvCxnSpPr>
                <a:cxnSpLocks/>
                <a:stCxn id="23" idx="6"/>
                <a:endCxn id="50"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F96F3CD-FF35-33CD-C579-63D1293EA05B}"/>
                  </a:ext>
                </a:extLst>
              </p:cNvPr>
              <p:cNvCxnSpPr>
                <a:cxnSpLocks/>
                <a:stCxn id="28" idx="6"/>
                <a:endCxn id="51"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8A65AB5-1AAE-F2B4-44B1-07375B5861A7}"/>
                  </a:ext>
                </a:extLst>
              </p:cNvPr>
              <p:cNvCxnSpPr>
                <a:cxnSpLocks/>
                <a:stCxn id="33" idx="6"/>
                <a:endCxn id="52"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A185ED2-1506-90C3-8575-3E012A8B6A67}"/>
                  </a:ext>
                </a:extLst>
              </p:cNvPr>
              <p:cNvCxnSpPr>
                <a:cxnSpLocks/>
                <a:stCxn id="38" idx="6"/>
                <a:endCxn id="53"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25C37A37-CAC8-FCB0-14D4-C955F03DABD6}"/>
                </a:ext>
              </a:extLst>
            </p:cNvPr>
            <p:cNvGrpSpPr/>
            <p:nvPr/>
          </p:nvGrpSpPr>
          <p:grpSpPr>
            <a:xfrm>
              <a:off x="5486400" y="1600200"/>
              <a:ext cx="2209800" cy="2209800"/>
              <a:chOff x="5486400" y="1600200"/>
              <a:chExt cx="2209800" cy="2209800"/>
            </a:xfrm>
          </p:grpSpPr>
          <p:sp>
            <p:nvSpPr>
              <p:cNvPr id="14" name="Oval 13">
                <a:extLst>
                  <a:ext uri="{FF2B5EF4-FFF2-40B4-BE49-F238E27FC236}">
                    <a16:creationId xmlns:a16="http://schemas.microsoft.com/office/drawing/2014/main" id="{B73AAB57-DD3D-42A4-FE36-9B219618DE9B}"/>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 name="Oval 14">
                <a:extLst>
                  <a:ext uri="{FF2B5EF4-FFF2-40B4-BE49-F238E27FC236}">
                    <a16:creationId xmlns:a16="http://schemas.microsoft.com/office/drawing/2014/main" id="{036E9649-3335-5F8F-DFF0-5AFE26CD6FF6}"/>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 name="Oval 15">
                <a:extLst>
                  <a:ext uri="{FF2B5EF4-FFF2-40B4-BE49-F238E27FC236}">
                    <a16:creationId xmlns:a16="http://schemas.microsoft.com/office/drawing/2014/main" id="{3EDFF40E-4CDA-C1C4-26E4-3A4743C945D9}"/>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 name="Oval 16">
                <a:extLst>
                  <a:ext uri="{FF2B5EF4-FFF2-40B4-BE49-F238E27FC236}">
                    <a16:creationId xmlns:a16="http://schemas.microsoft.com/office/drawing/2014/main" id="{FC9B8174-13B5-9FC9-CC64-F927B63B7F63}"/>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 name="Oval 17">
                <a:extLst>
                  <a:ext uri="{FF2B5EF4-FFF2-40B4-BE49-F238E27FC236}">
                    <a16:creationId xmlns:a16="http://schemas.microsoft.com/office/drawing/2014/main" id="{1C185B49-15D7-6C43-2FA2-1FBFBAB28ACC}"/>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 name="Oval 18">
                <a:extLst>
                  <a:ext uri="{FF2B5EF4-FFF2-40B4-BE49-F238E27FC236}">
                    <a16:creationId xmlns:a16="http://schemas.microsoft.com/office/drawing/2014/main" id="{9C9D2251-A141-4961-93C9-15C78D5167A9}"/>
                  </a:ext>
                </a:extLst>
              </p:cNvPr>
              <p:cNvSpPr/>
              <p:nvPr/>
            </p:nvSpPr>
            <p:spPr>
              <a:xfrm>
                <a:off x="54864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 name="Oval 19">
                <a:extLst>
                  <a:ext uri="{FF2B5EF4-FFF2-40B4-BE49-F238E27FC236}">
                    <a16:creationId xmlns:a16="http://schemas.microsoft.com/office/drawing/2014/main" id="{36404C5A-4466-D925-5219-3044FAFBAF41}"/>
                  </a:ext>
                </a:extLst>
              </p:cNvPr>
              <p:cNvSpPr/>
              <p:nvPr/>
            </p:nvSpPr>
            <p:spPr>
              <a:xfrm>
                <a:off x="59436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 name="Oval 20">
                <a:extLst>
                  <a:ext uri="{FF2B5EF4-FFF2-40B4-BE49-F238E27FC236}">
                    <a16:creationId xmlns:a16="http://schemas.microsoft.com/office/drawing/2014/main" id="{A96CDC81-E151-0540-4A56-33ACEAE7DB4D}"/>
                  </a:ext>
                </a:extLst>
              </p:cNvPr>
              <p:cNvSpPr/>
              <p:nvPr/>
            </p:nvSpPr>
            <p:spPr>
              <a:xfrm>
                <a:off x="64008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2" name="Oval 21">
                <a:extLst>
                  <a:ext uri="{FF2B5EF4-FFF2-40B4-BE49-F238E27FC236}">
                    <a16:creationId xmlns:a16="http://schemas.microsoft.com/office/drawing/2014/main" id="{004F0346-A72C-797B-7F6D-767E332D697F}"/>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3" name="Oval 22">
                <a:extLst>
                  <a:ext uri="{FF2B5EF4-FFF2-40B4-BE49-F238E27FC236}">
                    <a16:creationId xmlns:a16="http://schemas.microsoft.com/office/drawing/2014/main" id="{252FDEC4-9A89-24F2-E113-3FFC7015E6AB}"/>
                  </a:ext>
                </a:extLst>
              </p:cNvPr>
              <p:cNvSpPr/>
              <p:nvPr/>
            </p:nvSpPr>
            <p:spPr>
              <a:xfrm>
                <a:off x="73152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 name="Oval 23">
                <a:extLst>
                  <a:ext uri="{FF2B5EF4-FFF2-40B4-BE49-F238E27FC236}">
                    <a16:creationId xmlns:a16="http://schemas.microsoft.com/office/drawing/2014/main" id="{AE319149-A514-56AF-D1F1-09B72C618A73}"/>
                  </a:ext>
                </a:extLst>
              </p:cNvPr>
              <p:cNvSpPr/>
              <p:nvPr/>
            </p:nvSpPr>
            <p:spPr>
              <a:xfrm>
                <a:off x="54864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5" name="Oval 24">
                <a:extLst>
                  <a:ext uri="{FF2B5EF4-FFF2-40B4-BE49-F238E27FC236}">
                    <a16:creationId xmlns:a16="http://schemas.microsoft.com/office/drawing/2014/main" id="{71DF6166-E7B5-3C36-677A-966BDA0B28EC}"/>
                  </a:ext>
                </a:extLst>
              </p:cNvPr>
              <p:cNvSpPr/>
              <p:nvPr/>
            </p:nvSpPr>
            <p:spPr>
              <a:xfrm>
                <a:off x="59436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 name="Oval 25">
                <a:extLst>
                  <a:ext uri="{FF2B5EF4-FFF2-40B4-BE49-F238E27FC236}">
                    <a16:creationId xmlns:a16="http://schemas.microsoft.com/office/drawing/2014/main" id="{2D751B7B-9E7E-5198-582D-C15F27E345D1}"/>
                  </a:ext>
                </a:extLst>
              </p:cNvPr>
              <p:cNvSpPr/>
              <p:nvPr/>
            </p:nvSpPr>
            <p:spPr>
              <a:xfrm>
                <a:off x="64008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 name="Oval 26">
                <a:extLst>
                  <a:ext uri="{FF2B5EF4-FFF2-40B4-BE49-F238E27FC236}">
                    <a16:creationId xmlns:a16="http://schemas.microsoft.com/office/drawing/2014/main" id="{CCF149F1-08F4-6F9B-93F0-0883026C9439}"/>
                  </a:ext>
                </a:extLst>
              </p:cNvPr>
              <p:cNvSpPr/>
              <p:nvPr/>
            </p:nvSpPr>
            <p:spPr>
              <a:xfrm>
                <a:off x="68580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 name="Oval 27">
                <a:extLst>
                  <a:ext uri="{FF2B5EF4-FFF2-40B4-BE49-F238E27FC236}">
                    <a16:creationId xmlns:a16="http://schemas.microsoft.com/office/drawing/2014/main" id="{69954C2B-8BC4-E019-20D1-818FEE787E36}"/>
                  </a:ext>
                </a:extLst>
              </p:cNvPr>
              <p:cNvSpPr/>
              <p:nvPr/>
            </p:nvSpPr>
            <p:spPr>
              <a:xfrm>
                <a:off x="73152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 name="Oval 28">
                <a:extLst>
                  <a:ext uri="{FF2B5EF4-FFF2-40B4-BE49-F238E27FC236}">
                    <a16:creationId xmlns:a16="http://schemas.microsoft.com/office/drawing/2014/main" id="{94767795-63AE-4358-92FA-6ACBC8FB876E}"/>
                  </a:ext>
                </a:extLst>
              </p:cNvPr>
              <p:cNvSpPr/>
              <p:nvPr/>
            </p:nvSpPr>
            <p:spPr>
              <a:xfrm>
                <a:off x="54864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 name="Oval 29">
                <a:extLst>
                  <a:ext uri="{FF2B5EF4-FFF2-40B4-BE49-F238E27FC236}">
                    <a16:creationId xmlns:a16="http://schemas.microsoft.com/office/drawing/2014/main" id="{113EA8DF-82CD-EB35-6278-9557BBF25D19}"/>
                  </a:ext>
                </a:extLst>
              </p:cNvPr>
              <p:cNvSpPr/>
              <p:nvPr/>
            </p:nvSpPr>
            <p:spPr>
              <a:xfrm>
                <a:off x="59436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 name="Oval 30">
                <a:extLst>
                  <a:ext uri="{FF2B5EF4-FFF2-40B4-BE49-F238E27FC236}">
                    <a16:creationId xmlns:a16="http://schemas.microsoft.com/office/drawing/2014/main" id="{AA77119B-7743-B690-9465-CC9E51CE4444}"/>
                  </a:ext>
                </a:extLst>
              </p:cNvPr>
              <p:cNvSpPr/>
              <p:nvPr/>
            </p:nvSpPr>
            <p:spPr>
              <a:xfrm>
                <a:off x="64008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 name="Oval 31">
                <a:extLst>
                  <a:ext uri="{FF2B5EF4-FFF2-40B4-BE49-F238E27FC236}">
                    <a16:creationId xmlns:a16="http://schemas.microsoft.com/office/drawing/2014/main" id="{33334385-AB59-960E-A3E5-9501EADAA33F}"/>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 name="Oval 32">
                <a:extLst>
                  <a:ext uri="{FF2B5EF4-FFF2-40B4-BE49-F238E27FC236}">
                    <a16:creationId xmlns:a16="http://schemas.microsoft.com/office/drawing/2014/main" id="{991F5CFB-03F2-DC89-41BB-37ACAD3A39FE}"/>
                  </a:ext>
                </a:extLst>
              </p:cNvPr>
              <p:cNvSpPr/>
              <p:nvPr/>
            </p:nvSpPr>
            <p:spPr>
              <a:xfrm>
                <a:off x="73152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 name="Oval 33">
                <a:extLst>
                  <a:ext uri="{FF2B5EF4-FFF2-40B4-BE49-F238E27FC236}">
                    <a16:creationId xmlns:a16="http://schemas.microsoft.com/office/drawing/2014/main" id="{AFA70928-8DA2-5560-5DD5-558045D02F98}"/>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 name="Oval 34">
                <a:extLst>
                  <a:ext uri="{FF2B5EF4-FFF2-40B4-BE49-F238E27FC236}">
                    <a16:creationId xmlns:a16="http://schemas.microsoft.com/office/drawing/2014/main" id="{FB809510-8147-E025-EEB8-8819A6D6FBD8}"/>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 name="Oval 35">
                <a:extLst>
                  <a:ext uri="{FF2B5EF4-FFF2-40B4-BE49-F238E27FC236}">
                    <a16:creationId xmlns:a16="http://schemas.microsoft.com/office/drawing/2014/main" id="{D2F18ED2-E5E5-8B3D-481D-C15B8FC6951D}"/>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 name="Oval 36">
                <a:extLst>
                  <a:ext uri="{FF2B5EF4-FFF2-40B4-BE49-F238E27FC236}">
                    <a16:creationId xmlns:a16="http://schemas.microsoft.com/office/drawing/2014/main" id="{DB7EC374-9A92-B410-2846-F5A581E96D11}"/>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8" name="Oval 37">
                <a:extLst>
                  <a:ext uri="{FF2B5EF4-FFF2-40B4-BE49-F238E27FC236}">
                    <a16:creationId xmlns:a16="http://schemas.microsoft.com/office/drawing/2014/main" id="{C1CF4DD4-8671-73B0-4595-F5CF16D14DF9}"/>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59" name="Group 58">
            <a:extLst>
              <a:ext uri="{FF2B5EF4-FFF2-40B4-BE49-F238E27FC236}">
                <a16:creationId xmlns:a16="http://schemas.microsoft.com/office/drawing/2014/main" id="{40794F95-87E5-0B79-8F49-F492B394493A}"/>
              </a:ext>
            </a:extLst>
          </p:cNvPr>
          <p:cNvGrpSpPr/>
          <p:nvPr/>
        </p:nvGrpSpPr>
        <p:grpSpPr>
          <a:xfrm>
            <a:off x="3192036" y="1669727"/>
            <a:ext cx="1414038" cy="1414038"/>
            <a:chOff x="4876800" y="1600199"/>
            <a:chExt cx="2819401" cy="2819401"/>
          </a:xfrm>
        </p:grpSpPr>
        <p:grpSp>
          <p:nvGrpSpPr>
            <p:cNvPr id="60" name="Group 59">
              <a:extLst>
                <a:ext uri="{FF2B5EF4-FFF2-40B4-BE49-F238E27FC236}">
                  <a16:creationId xmlns:a16="http://schemas.microsoft.com/office/drawing/2014/main" id="{97CD8AF8-689F-7235-F72C-8461333387F6}"/>
                </a:ext>
              </a:extLst>
            </p:cNvPr>
            <p:cNvGrpSpPr/>
            <p:nvPr/>
          </p:nvGrpSpPr>
          <p:grpSpPr>
            <a:xfrm>
              <a:off x="5486400" y="3962400"/>
              <a:ext cx="2209800" cy="457200"/>
              <a:chOff x="5486400" y="3962400"/>
              <a:chExt cx="2209800" cy="457200"/>
            </a:xfrm>
          </p:grpSpPr>
          <p:sp>
            <p:nvSpPr>
              <p:cNvPr id="105" name="DRAM">
                <a:extLst>
                  <a:ext uri="{FF2B5EF4-FFF2-40B4-BE49-F238E27FC236}">
                    <a16:creationId xmlns:a16="http://schemas.microsoft.com/office/drawing/2014/main" id="{409F785F-8AD8-92CD-60AC-6BF9A4F72D37}"/>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6" name="DRAM">
                <a:extLst>
                  <a:ext uri="{FF2B5EF4-FFF2-40B4-BE49-F238E27FC236}">
                    <a16:creationId xmlns:a16="http://schemas.microsoft.com/office/drawing/2014/main" id="{0B03D9C7-AF50-CE3F-684D-30F40D5916EF}"/>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7" name="DRAM">
                <a:extLst>
                  <a:ext uri="{FF2B5EF4-FFF2-40B4-BE49-F238E27FC236}">
                    <a16:creationId xmlns:a16="http://schemas.microsoft.com/office/drawing/2014/main" id="{E41C9139-9E9B-72CD-FD27-6CB15407A158}"/>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8" name="DRAM">
                <a:extLst>
                  <a:ext uri="{FF2B5EF4-FFF2-40B4-BE49-F238E27FC236}">
                    <a16:creationId xmlns:a16="http://schemas.microsoft.com/office/drawing/2014/main" id="{CFD0D982-3EA8-3573-DE64-B9B92F5C942C}"/>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9" name="DRAM">
                <a:extLst>
                  <a:ext uri="{FF2B5EF4-FFF2-40B4-BE49-F238E27FC236}">
                    <a16:creationId xmlns:a16="http://schemas.microsoft.com/office/drawing/2014/main" id="{04C27DF3-24DF-3E8C-FFE9-F247D23270A1}"/>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61" name="Group 60">
              <a:extLst>
                <a:ext uri="{FF2B5EF4-FFF2-40B4-BE49-F238E27FC236}">
                  <a16:creationId xmlns:a16="http://schemas.microsoft.com/office/drawing/2014/main" id="{2148CD67-332C-F51A-988E-2611D4010668}"/>
                </a:ext>
              </a:extLst>
            </p:cNvPr>
            <p:cNvGrpSpPr/>
            <p:nvPr/>
          </p:nvGrpSpPr>
          <p:grpSpPr>
            <a:xfrm>
              <a:off x="4876800" y="1600200"/>
              <a:ext cx="457200" cy="2209800"/>
              <a:chOff x="4876800" y="1600200"/>
              <a:chExt cx="457200" cy="2209800"/>
            </a:xfrm>
          </p:grpSpPr>
          <p:sp>
            <p:nvSpPr>
              <p:cNvPr id="100" name="DRAM">
                <a:extLst>
                  <a:ext uri="{FF2B5EF4-FFF2-40B4-BE49-F238E27FC236}">
                    <a16:creationId xmlns:a16="http://schemas.microsoft.com/office/drawing/2014/main" id="{53133863-A8A6-7C24-65D5-1675607CF4AC}"/>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1" name="DRAM">
                <a:extLst>
                  <a:ext uri="{FF2B5EF4-FFF2-40B4-BE49-F238E27FC236}">
                    <a16:creationId xmlns:a16="http://schemas.microsoft.com/office/drawing/2014/main" id="{0BA01B15-9F60-761D-67BF-612AF92BAB88}"/>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2" name="DRAM">
                <a:extLst>
                  <a:ext uri="{FF2B5EF4-FFF2-40B4-BE49-F238E27FC236}">
                    <a16:creationId xmlns:a16="http://schemas.microsoft.com/office/drawing/2014/main" id="{E44FC94B-6DE2-7F93-FAAF-640F02FA702C}"/>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3" name="DRAM">
                <a:extLst>
                  <a:ext uri="{FF2B5EF4-FFF2-40B4-BE49-F238E27FC236}">
                    <a16:creationId xmlns:a16="http://schemas.microsoft.com/office/drawing/2014/main" id="{D52D198B-BF07-D189-7654-F57F5A22BAA8}"/>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4" name="DRAM">
                <a:extLst>
                  <a:ext uri="{FF2B5EF4-FFF2-40B4-BE49-F238E27FC236}">
                    <a16:creationId xmlns:a16="http://schemas.microsoft.com/office/drawing/2014/main" id="{01020030-5CDD-B848-3C60-D8A463E026C6}"/>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62" name="Group 61">
              <a:extLst>
                <a:ext uri="{FF2B5EF4-FFF2-40B4-BE49-F238E27FC236}">
                  <a16:creationId xmlns:a16="http://schemas.microsoft.com/office/drawing/2014/main" id="{1DD7A0B9-FB33-6D2C-1012-44A2C98A9E1F}"/>
                </a:ext>
              </a:extLst>
            </p:cNvPr>
            <p:cNvGrpSpPr/>
            <p:nvPr/>
          </p:nvGrpSpPr>
          <p:grpSpPr>
            <a:xfrm>
              <a:off x="5676900" y="1600199"/>
              <a:ext cx="1828800" cy="2362201"/>
              <a:chOff x="5676900" y="1170708"/>
              <a:chExt cx="1828800" cy="2791692"/>
            </a:xfrm>
          </p:grpSpPr>
          <p:cxnSp>
            <p:nvCxnSpPr>
              <p:cNvPr id="95" name="Straight Connector 94">
                <a:extLst>
                  <a:ext uri="{FF2B5EF4-FFF2-40B4-BE49-F238E27FC236}">
                    <a16:creationId xmlns:a16="http://schemas.microsoft.com/office/drawing/2014/main" id="{11A5E939-1A98-0C74-70C6-00C30578CE8F}"/>
                  </a:ext>
                </a:extLst>
              </p:cNvPr>
              <p:cNvCxnSpPr>
                <a:cxnSpLocks/>
                <a:stCxn id="65" idx="0"/>
                <a:endCxn id="105"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4E59C9A8-65FB-2A14-48B0-37F6CEA0922A}"/>
                  </a:ext>
                </a:extLst>
              </p:cNvPr>
              <p:cNvCxnSpPr>
                <a:cxnSpLocks/>
                <a:stCxn id="67" idx="0"/>
                <a:endCxn id="107"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E8D9D7CB-75FA-94FE-B461-82F19DC522AD}"/>
                  </a:ext>
                </a:extLst>
              </p:cNvPr>
              <p:cNvCxnSpPr>
                <a:cxnSpLocks/>
                <a:stCxn id="68" idx="0"/>
                <a:endCxn id="108"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F76BA570-2A38-D337-48AD-A423A8D0BA13}"/>
                  </a:ext>
                </a:extLst>
              </p:cNvPr>
              <p:cNvCxnSpPr>
                <a:cxnSpLocks/>
                <a:stCxn id="69" idx="0"/>
                <a:endCxn id="109"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2FACBF55-5AC5-FACA-60C8-997FC5703B80}"/>
                  </a:ext>
                </a:extLst>
              </p:cNvPr>
              <p:cNvCxnSpPr>
                <a:cxnSpLocks/>
                <a:stCxn id="66" idx="0"/>
                <a:endCxn id="106"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63" name="Group 62">
              <a:extLst>
                <a:ext uri="{FF2B5EF4-FFF2-40B4-BE49-F238E27FC236}">
                  <a16:creationId xmlns:a16="http://schemas.microsoft.com/office/drawing/2014/main" id="{5E6C3537-F9C5-4705-26EF-C924F0F5D5D7}"/>
                </a:ext>
              </a:extLst>
            </p:cNvPr>
            <p:cNvGrpSpPr/>
            <p:nvPr/>
          </p:nvGrpSpPr>
          <p:grpSpPr>
            <a:xfrm>
              <a:off x="5334000" y="1790700"/>
              <a:ext cx="2362201" cy="1828800"/>
              <a:chOff x="5333998" y="1790700"/>
              <a:chExt cx="2791691" cy="1828800"/>
            </a:xfrm>
          </p:grpSpPr>
          <p:cxnSp>
            <p:nvCxnSpPr>
              <p:cNvPr id="90" name="Straight Connector 89">
                <a:extLst>
                  <a:ext uri="{FF2B5EF4-FFF2-40B4-BE49-F238E27FC236}">
                    <a16:creationId xmlns:a16="http://schemas.microsoft.com/office/drawing/2014/main" id="{2C07D7F7-728D-01F4-880A-98B39E9A99B2}"/>
                  </a:ext>
                </a:extLst>
              </p:cNvPr>
              <p:cNvCxnSpPr>
                <a:cxnSpLocks/>
                <a:stCxn id="69" idx="6"/>
                <a:endCxn id="100"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9F98157F-C02A-60EE-E532-15DBC6E489BB}"/>
                  </a:ext>
                </a:extLst>
              </p:cNvPr>
              <p:cNvCxnSpPr>
                <a:cxnSpLocks/>
                <a:stCxn id="74" idx="6"/>
                <a:endCxn id="101"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4A735D65-3660-8AE7-0371-B03DF94DCB54}"/>
                  </a:ext>
                </a:extLst>
              </p:cNvPr>
              <p:cNvCxnSpPr>
                <a:cxnSpLocks/>
                <a:endCxn id="102" idx="0"/>
              </p:cNvCxnSpPr>
              <p:nvPr/>
            </p:nvCxnSpPr>
            <p:spPr>
              <a:xfrm flipH="1">
                <a:off x="5333998" y="2705100"/>
                <a:ext cx="2791686"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581FD839-7FC4-4E78-792C-D16281A9C270}"/>
                  </a:ext>
                </a:extLst>
              </p:cNvPr>
              <p:cNvCxnSpPr>
                <a:cxnSpLocks/>
                <a:stCxn id="84" idx="6"/>
                <a:endCxn id="103"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306AD3AB-9600-A6BF-BFBF-068E37656400}"/>
                  </a:ext>
                </a:extLst>
              </p:cNvPr>
              <p:cNvCxnSpPr>
                <a:cxnSpLocks/>
                <a:stCxn id="89" idx="6"/>
                <a:endCxn id="104"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64" name="Group 63">
              <a:extLst>
                <a:ext uri="{FF2B5EF4-FFF2-40B4-BE49-F238E27FC236}">
                  <a16:creationId xmlns:a16="http://schemas.microsoft.com/office/drawing/2014/main" id="{AF764B5E-2A2B-5202-8C6F-6ACC1FF585B0}"/>
                </a:ext>
              </a:extLst>
            </p:cNvPr>
            <p:cNvGrpSpPr/>
            <p:nvPr/>
          </p:nvGrpSpPr>
          <p:grpSpPr>
            <a:xfrm>
              <a:off x="5486400" y="1600200"/>
              <a:ext cx="2209800" cy="2209800"/>
              <a:chOff x="5486400" y="1600200"/>
              <a:chExt cx="2209800" cy="2209800"/>
            </a:xfrm>
          </p:grpSpPr>
          <p:sp>
            <p:nvSpPr>
              <p:cNvPr id="65" name="Oval 64">
                <a:extLst>
                  <a:ext uri="{FF2B5EF4-FFF2-40B4-BE49-F238E27FC236}">
                    <a16:creationId xmlns:a16="http://schemas.microsoft.com/office/drawing/2014/main" id="{13D770BB-7217-38C5-711D-B5170B8CCC9F}"/>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6" name="Oval 65">
                <a:extLst>
                  <a:ext uri="{FF2B5EF4-FFF2-40B4-BE49-F238E27FC236}">
                    <a16:creationId xmlns:a16="http://schemas.microsoft.com/office/drawing/2014/main" id="{DB50467F-FEFD-794B-3319-E226669CFE8C}"/>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7" name="Oval 66">
                <a:extLst>
                  <a:ext uri="{FF2B5EF4-FFF2-40B4-BE49-F238E27FC236}">
                    <a16:creationId xmlns:a16="http://schemas.microsoft.com/office/drawing/2014/main" id="{51FA6554-610A-A0D6-0132-A77C72C68850}"/>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8" name="Oval 67">
                <a:extLst>
                  <a:ext uri="{FF2B5EF4-FFF2-40B4-BE49-F238E27FC236}">
                    <a16:creationId xmlns:a16="http://schemas.microsoft.com/office/drawing/2014/main" id="{586865B3-C286-94B9-E0A9-1E9D84ABEE21}"/>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9" name="Oval 68">
                <a:extLst>
                  <a:ext uri="{FF2B5EF4-FFF2-40B4-BE49-F238E27FC236}">
                    <a16:creationId xmlns:a16="http://schemas.microsoft.com/office/drawing/2014/main" id="{CAC2CBB4-018B-F3DC-C3BC-558E89C961AB}"/>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0" name="Oval 69">
                <a:extLst>
                  <a:ext uri="{FF2B5EF4-FFF2-40B4-BE49-F238E27FC236}">
                    <a16:creationId xmlns:a16="http://schemas.microsoft.com/office/drawing/2014/main" id="{D8287CBE-84C0-0AFA-E1FD-20A73C634A74}"/>
                  </a:ext>
                </a:extLst>
              </p:cNvPr>
              <p:cNvSpPr/>
              <p:nvPr/>
            </p:nvSpPr>
            <p:spPr>
              <a:xfrm>
                <a:off x="54864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1" name="Oval 70">
                <a:extLst>
                  <a:ext uri="{FF2B5EF4-FFF2-40B4-BE49-F238E27FC236}">
                    <a16:creationId xmlns:a16="http://schemas.microsoft.com/office/drawing/2014/main" id="{24C174AB-3F60-50A6-58FA-D1E748D9A1C5}"/>
                  </a:ext>
                </a:extLst>
              </p:cNvPr>
              <p:cNvSpPr/>
              <p:nvPr/>
            </p:nvSpPr>
            <p:spPr>
              <a:xfrm>
                <a:off x="59436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2" name="Oval 71">
                <a:extLst>
                  <a:ext uri="{FF2B5EF4-FFF2-40B4-BE49-F238E27FC236}">
                    <a16:creationId xmlns:a16="http://schemas.microsoft.com/office/drawing/2014/main" id="{1CC44215-7331-5864-7BD3-2AD3FDC413EF}"/>
                  </a:ext>
                </a:extLst>
              </p:cNvPr>
              <p:cNvSpPr/>
              <p:nvPr/>
            </p:nvSpPr>
            <p:spPr>
              <a:xfrm>
                <a:off x="64008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3" name="Oval 72">
                <a:extLst>
                  <a:ext uri="{FF2B5EF4-FFF2-40B4-BE49-F238E27FC236}">
                    <a16:creationId xmlns:a16="http://schemas.microsoft.com/office/drawing/2014/main" id="{26C2B63A-40AF-34C4-818C-54EF22B10709}"/>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4" name="Oval 73">
                <a:extLst>
                  <a:ext uri="{FF2B5EF4-FFF2-40B4-BE49-F238E27FC236}">
                    <a16:creationId xmlns:a16="http://schemas.microsoft.com/office/drawing/2014/main" id="{22A79D5C-8525-AC9D-CAC0-1F0DF3D0B15B}"/>
                  </a:ext>
                </a:extLst>
              </p:cNvPr>
              <p:cNvSpPr/>
              <p:nvPr/>
            </p:nvSpPr>
            <p:spPr>
              <a:xfrm>
                <a:off x="73152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5" name="Oval 74">
                <a:extLst>
                  <a:ext uri="{FF2B5EF4-FFF2-40B4-BE49-F238E27FC236}">
                    <a16:creationId xmlns:a16="http://schemas.microsoft.com/office/drawing/2014/main" id="{F4FEE0C3-3C8F-EA32-157D-1B842D24E5A3}"/>
                  </a:ext>
                </a:extLst>
              </p:cNvPr>
              <p:cNvSpPr/>
              <p:nvPr/>
            </p:nvSpPr>
            <p:spPr>
              <a:xfrm>
                <a:off x="54864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6" name="Oval 75">
                <a:extLst>
                  <a:ext uri="{FF2B5EF4-FFF2-40B4-BE49-F238E27FC236}">
                    <a16:creationId xmlns:a16="http://schemas.microsoft.com/office/drawing/2014/main" id="{CEBAB866-F9F2-7A33-FF7E-E780BA9DC69C}"/>
                  </a:ext>
                </a:extLst>
              </p:cNvPr>
              <p:cNvSpPr/>
              <p:nvPr/>
            </p:nvSpPr>
            <p:spPr>
              <a:xfrm>
                <a:off x="59436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7" name="Oval 76">
                <a:extLst>
                  <a:ext uri="{FF2B5EF4-FFF2-40B4-BE49-F238E27FC236}">
                    <a16:creationId xmlns:a16="http://schemas.microsoft.com/office/drawing/2014/main" id="{97738BCC-FAE3-DFB7-9C37-CDAE7339B38C}"/>
                  </a:ext>
                </a:extLst>
              </p:cNvPr>
              <p:cNvSpPr/>
              <p:nvPr/>
            </p:nvSpPr>
            <p:spPr>
              <a:xfrm>
                <a:off x="64008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8" name="Oval 77">
                <a:extLst>
                  <a:ext uri="{FF2B5EF4-FFF2-40B4-BE49-F238E27FC236}">
                    <a16:creationId xmlns:a16="http://schemas.microsoft.com/office/drawing/2014/main" id="{9841D0FB-9DF1-17E4-4260-3888261CC348}"/>
                  </a:ext>
                </a:extLst>
              </p:cNvPr>
              <p:cNvSpPr/>
              <p:nvPr/>
            </p:nvSpPr>
            <p:spPr>
              <a:xfrm>
                <a:off x="68580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9" name="Oval 78">
                <a:extLst>
                  <a:ext uri="{FF2B5EF4-FFF2-40B4-BE49-F238E27FC236}">
                    <a16:creationId xmlns:a16="http://schemas.microsoft.com/office/drawing/2014/main" id="{8D98E843-490D-C1A9-BA17-B894DDFDC01D}"/>
                  </a:ext>
                </a:extLst>
              </p:cNvPr>
              <p:cNvSpPr/>
              <p:nvPr/>
            </p:nvSpPr>
            <p:spPr>
              <a:xfrm>
                <a:off x="73152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0" name="Oval 79">
                <a:extLst>
                  <a:ext uri="{FF2B5EF4-FFF2-40B4-BE49-F238E27FC236}">
                    <a16:creationId xmlns:a16="http://schemas.microsoft.com/office/drawing/2014/main" id="{F1D9404C-500E-6F5D-E3F8-F513587236D5}"/>
                  </a:ext>
                </a:extLst>
              </p:cNvPr>
              <p:cNvSpPr/>
              <p:nvPr/>
            </p:nvSpPr>
            <p:spPr>
              <a:xfrm>
                <a:off x="54864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1" name="Oval 80">
                <a:extLst>
                  <a:ext uri="{FF2B5EF4-FFF2-40B4-BE49-F238E27FC236}">
                    <a16:creationId xmlns:a16="http://schemas.microsoft.com/office/drawing/2014/main" id="{F1B51AC3-4F3E-BF12-DDF5-5D2DA7C87890}"/>
                  </a:ext>
                </a:extLst>
              </p:cNvPr>
              <p:cNvSpPr/>
              <p:nvPr/>
            </p:nvSpPr>
            <p:spPr>
              <a:xfrm>
                <a:off x="59436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2" name="Oval 81">
                <a:extLst>
                  <a:ext uri="{FF2B5EF4-FFF2-40B4-BE49-F238E27FC236}">
                    <a16:creationId xmlns:a16="http://schemas.microsoft.com/office/drawing/2014/main" id="{0E34BA3B-2E90-2F8A-3942-B87B8B418F3F}"/>
                  </a:ext>
                </a:extLst>
              </p:cNvPr>
              <p:cNvSpPr/>
              <p:nvPr/>
            </p:nvSpPr>
            <p:spPr>
              <a:xfrm>
                <a:off x="64008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3" name="Oval 82">
                <a:extLst>
                  <a:ext uri="{FF2B5EF4-FFF2-40B4-BE49-F238E27FC236}">
                    <a16:creationId xmlns:a16="http://schemas.microsoft.com/office/drawing/2014/main" id="{87C43EC3-04A5-4B10-9446-B91845F74C86}"/>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4" name="Oval 83">
                <a:extLst>
                  <a:ext uri="{FF2B5EF4-FFF2-40B4-BE49-F238E27FC236}">
                    <a16:creationId xmlns:a16="http://schemas.microsoft.com/office/drawing/2014/main" id="{C77B9788-E66E-D570-BE3D-FEC45F4C4FB8}"/>
                  </a:ext>
                </a:extLst>
              </p:cNvPr>
              <p:cNvSpPr/>
              <p:nvPr/>
            </p:nvSpPr>
            <p:spPr>
              <a:xfrm>
                <a:off x="73152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5" name="Oval 84">
                <a:extLst>
                  <a:ext uri="{FF2B5EF4-FFF2-40B4-BE49-F238E27FC236}">
                    <a16:creationId xmlns:a16="http://schemas.microsoft.com/office/drawing/2014/main" id="{FB967F9E-AD0E-99F8-4C92-7B0C15A40A2D}"/>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6" name="Oval 85">
                <a:extLst>
                  <a:ext uri="{FF2B5EF4-FFF2-40B4-BE49-F238E27FC236}">
                    <a16:creationId xmlns:a16="http://schemas.microsoft.com/office/drawing/2014/main" id="{2091FB07-CEC0-1813-13B0-9458C73FC33F}"/>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7" name="Oval 86">
                <a:extLst>
                  <a:ext uri="{FF2B5EF4-FFF2-40B4-BE49-F238E27FC236}">
                    <a16:creationId xmlns:a16="http://schemas.microsoft.com/office/drawing/2014/main" id="{81102973-DB18-170B-60B8-6FB5AB67E2C0}"/>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8" name="Oval 87">
                <a:extLst>
                  <a:ext uri="{FF2B5EF4-FFF2-40B4-BE49-F238E27FC236}">
                    <a16:creationId xmlns:a16="http://schemas.microsoft.com/office/drawing/2014/main" id="{E934C76D-A9A1-3F43-AD2E-F83FD4DC3839}"/>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9" name="Oval 88">
                <a:extLst>
                  <a:ext uri="{FF2B5EF4-FFF2-40B4-BE49-F238E27FC236}">
                    <a16:creationId xmlns:a16="http://schemas.microsoft.com/office/drawing/2014/main" id="{0E717C25-74D2-B4D9-6D7E-B29CE3266224}"/>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110" name="Group 109">
            <a:extLst>
              <a:ext uri="{FF2B5EF4-FFF2-40B4-BE49-F238E27FC236}">
                <a16:creationId xmlns:a16="http://schemas.microsoft.com/office/drawing/2014/main" id="{44362C14-2121-1971-5E30-DEC513A70F0B}"/>
              </a:ext>
            </a:extLst>
          </p:cNvPr>
          <p:cNvGrpSpPr/>
          <p:nvPr/>
        </p:nvGrpSpPr>
        <p:grpSpPr>
          <a:xfrm>
            <a:off x="4758708" y="1669727"/>
            <a:ext cx="1414038" cy="1414038"/>
            <a:chOff x="4876800" y="1600199"/>
            <a:chExt cx="2819401" cy="2819401"/>
          </a:xfrm>
        </p:grpSpPr>
        <p:grpSp>
          <p:nvGrpSpPr>
            <p:cNvPr id="111" name="Group 110">
              <a:extLst>
                <a:ext uri="{FF2B5EF4-FFF2-40B4-BE49-F238E27FC236}">
                  <a16:creationId xmlns:a16="http://schemas.microsoft.com/office/drawing/2014/main" id="{D265122C-F95D-0F77-8C39-5871E49BA90A}"/>
                </a:ext>
              </a:extLst>
            </p:cNvPr>
            <p:cNvGrpSpPr/>
            <p:nvPr/>
          </p:nvGrpSpPr>
          <p:grpSpPr>
            <a:xfrm>
              <a:off x="5486400" y="3962400"/>
              <a:ext cx="2209800" cy="457200"/>
              <a:chOff x="5486400" y="3962400"/>
              <a:chExt cx="2209800" cy="457200"/>
            </a:xfrm>
          </p:grpSpPr>
          <p:sp>
            <p:nvSpPr>
              <p:cNvPr id="156" name="DRAM">
                <a:extLst>
                  <a:ext uri="{FF2B5EF4-FFF2-40B4-BE49-F238E27FC236}">
                    <a16:creationId xmlns:a16="http://schemas.microsoft.com/office/drawing/2014/main" id="{DAC1715B-6A79-BB15-14B4-7C550BE4BD21}"/>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7" name="DRAM">
                <a:extLst>
                  <a:ext uri="{FF2B5EF4-FFF2-40B4-BE49-F238E27FC236}">
                    <a16:creationId xmlns:a16="http://schemas.microsoft.com/office/drawing/2014/main" id="{14844BF7-6BE5-52F2-FAE1-BDC846F2B603}"/>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8" name="DRAM">
                <a:extLst>
                  <a:ext uri="{FF2B5EF4-FFF2-40B4-BE49-F238E27FC236}">
                    <a16:creationId xmlns:a16="http://schemas.microsoft.com/office/drawing/2014/main" id="{7367EA0F-32E9-B6B2-7F8D-2AF18E75F3A3}"/>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9" name="DRAM">
                <a:extLst>
                  <a:ext uri="{FF2B5EF4-FFF2-40B4-BE49-F238E27FC236}">
                    <a16:creationId xmlns:a16="http://schemas.microsoft.com/office/drawing/2014/main" id="{1B727991-23A0-9AD3-2845-DB5F30128624}"/>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0" name="DRAM">
                <a:extLst>
                  <a:ext uri="{FF2B5EF4-FFF2-40B4-BE49-F238E27FC236}">
                    <a16:creationId xmlns:a16="http://schemas.microsoft.com/office/drawing/2014/main" id="{E86BE4CE-33B9-BCCA-12A1-2BFDCDA72272}"/>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2" name="Group 111">
              <a:extLst>
                <a:ext uri="{FF2B5EF4-FFF2-40B4-BE49-F238E27FC236}">
                  <a16:creationId xmlns:a16="http://schemas.microsoft.com/office/drawing/2014/main" id="{37875A4C-8BA4-BD76-6587-65782774FAC8}"/>
                </a:ext>
              </a:extLst>
            </p:cNvPr>
            <p:cNvGrpSpPr/>
            <p:nvPr/>
          </p:nvGrpSpPr>
          <p:grpSpPr>
            <a:xfrm>
              <a:off x="4876800" y="1600200"/>
              <a:ext cx="457200" cy="2209800"/>
              <a:chOff x="4876800" y="1600200"/>
              <a:chExt cx="457200" cy="2209800"/>
            </a:xfrm>
          </p:grpSpPr>
          <p:sp>
            <p:nvSpPr>
              <p:cNvPr id="151" name="DRAM">
                <a:extLst>
                  <a:ext uri="{FF2B5EF4-FFF2-40B4-BE49-F238E27FC236}">
                    <a16:creationId xmlns:a16="http://schemas.microsoft.com/office/drawing/2014/main" id="{3047A10C-4FEB-217B-08EA-A792A98C978E}"/>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2" name="DRAM">
                <a:extLst>
                  <a:ext uri="{FF2B5EF4-FFF2-40B4-BE49-F238E27FC236}">
                    <a16:creationId xmlns:a16="http://schemas.microsoft.com/office/drawing/2014/main" id="{CB593E2C-26E8-EA6D-6186-844CC9BB1092}"/>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3" name="DRAM">
                <a:extLst>
                  <a:ext uri="{FF2B5EF4-FFF2-40B4-BE49-F238E27FC236}">
                    <a16:creationId xmlns:a16="http://schemas.microsoft.com/office/drawing/2014/main" id="{3B468AA9-D62E-FE27-F87E-A606CBF6ED8C}"/>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4" name="DRAM">
                <a:extLst>
                  <a:ext uri="{FF2B5EF4-FFF2-40B4-BE49-F238E27FC236}">
                    <a16:creationId xmlns:a16="http://schemas.microsoft.com/office/drawing/2014/main" id="{B1FD441F-F92C-CA76-4469-FC65356BD656}"/>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5" name="DRAM">
                <a:extLst>
                  <a:ext uri="{FF2B5EF4-FFF2-40B4-BE49-F238E27FC236}">
                    <a16:creationId xmlns:a16="http://schemas.microsoft.com/office/drawing/2014/main" id="{081B1368-AB3C-1D70-680F-869B42C5BFD7}"/>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3" name="Group 112">
              <a:extLst>
                <a:ext uri="{FF2B5EF4-FFF2-40B4-BE49-F238E27FC236}">
                  <a16:creationId xmlns:a16="http://schemas.microsoft.com/office/drawing/2014/main" id="{314BB626-0C6D-EC1E-1C4A-16D30A51D47E}"/>
                </a:ext>
              </a:extLst>
            </p:cNvPr>
            <p:cNvGrpSpPr/>
            <p:nvPr/>
          </p:nvGrpSpPr>
          <p:grpSpPr>
            <a:xfrm>
              <a:off x="5676900" y="1600199"/>
              <a:ext cx="1828800" cy="2362201"/>
              <a:chOff x="5676900" y="1170708"/>
              <a:chExt cx="1828800" cy="2791692"/>
            </a:xfrm>
          </p:grpSpPr>
          <p:cxnSp>
            <p:nvCxnSpPr>
              <p:cNvPr id="146" name="Straight Connector 145">
                <a:extLst>
                  <a:ext uri="{FF2B5EF4-FFF2-40B4-BE49-F238E27FC236}">
                    <a16:creationId xmlns:a16="http://schemas.microsoft.com/office/drawing/2014/main" id="{147CE309-B301-E137-5428-29A0D1850F9E}"/>
                  </a:ext>
                </a:extLst>
              </p:cNvPr>
              <p:cNvCxnSpPr>
                <a:cxnSpLocks/>
                <a:stCxn id="116" idx="0"/>
                <a:endCxn id="156"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8378F6E6-9827-6811-70BE-2493C80C7A79}"/>
                  </a:ext>
                </a:extLst>
              </p:cNvPr>
              <p:cNvCxnSpPr>
                <a:cxnSpLocks/>
                <a:stCxn id="118" idx="0"/>
                <a:endCxn id="158"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4ABE3392-0824-83EC-D863-95A2508959F1}"/>
                  </a:ext>
                </a:extLst>
              </p:cNvPr>
              <p:cNvCxnSpPr>
                <a:cxnSpLocks/>
                <a:stCxn id="119" idx="0"/>
                <a:endCxn id="159"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1D10862B-948F-BD19-6A01-00426565F83C}"/>
                  </a:ext>
                </a:extLst>
              </p:cNvPr>
              <p:cNvCxnSpPr>
                <a:cxnSpLocks/>
                <a:stCxn id="120" idx="0"/>
                <a:endCxn id="160"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342ABFB7-566B-288A-3DF5-69D7AAAADA0B}"/>
                  </a:ext>
                </a:extLst>
              </p:cNvPr>
              <p:cNvCxnSpPr>
                <a:cxnSpLocks/>
                <a:stCxn id="117" idx="0"/>
                <a:endCxn id="157"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4" name="Group 113">
              <a:extLst>
                <a:ext uri="{FF2B5EF4-FFF2-40B4-BE49-F238E27FC236}">
                  <a16:creationId xmlns:a16="http://schemas.microsoft.com/office/drawing/2014/main" id="{1EA196E2-E5C9-A708-50BA-DA78A6401B1A}"/>
                </a:ext>
              </a:extLst>
            </p:cNvPr>
            <p:cNvGrpSpPr/>
            <p:nvPr/>
          </p:nvGrpSpPr>
          <p:grpSpPr>
            <a:xfrm>
              <a:off x="5334000" y="1790700"/>
              <a:ext cx="2362201" cy="1828800"/>
              <a:chOff x="5333998" y="1790700"/>
              <a:chExt cx="2791691" cy="1828800"/>
            </a:xfrm>
          </p:grpSpPr>
          <p:cxnSp>
            <p:nvCxnSpPr>
              <p:cNvPr id="141" name="Straight Connector 140">
                <a:extLst>
                  <a:ext uri="{FF2B5EF4-FFF2-40B4-BE49-F238E27FC236}">
                    <a16:creationId xmlns:a16="http://schemas.microsoft.com/office/drawing/2014/main" id="{2DA01EE4-4402-1523-A0FE-486AB469C3E4}"/>
                  </a:ext>
                </a:extLst>
              </p:cNvPr>
              <p:cNvCxnSpPr>
                <a:cxnSpLocks/>
                <a:stCxn id="120" idx="6"/>
                <a:endCxn id="151"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64A54BBE-E795-26B3-AA72-8E0AA8C14FC6}"/>
                  </a:ext>
                </a:extLst>
              </p:cNvPr>
              <p:cNvCxnSpPr>
                <a:cxnSpLocks/>
                <a:stCxn id="125" idx="6"/>
                <a:endCxn id="152"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8E7A474F-1B87-9D69-9014-66DFF6256AC1}"/>
                  </a:ext>
                </a:extLst>
              </p:cNvPr>
              <p:cNvCxnSpPr>
                <a:cxnSpLocks/>
                <a:stCxn id="130" idx="6"/>
                <a:endCxn id="153"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F86AB509-3A87-6CB2-373A-61AF1C3E37C7}"/>
                  </a:ext>
                </a:extLst>
              </p:cNvPr>
              <p:cNvCxnSpPr>
                <a:cxnSpLocks/>
                <a:stCxn id="135" idx="6"/>
                <a:endCxn id="154"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9FEEE6F9-7184-0D50-2ACF-356C5284D112}"/>
                  </a:ext>
                </a:extLst>
              </p:cNvPr>
              <p:cNvCxnSpPr>
                <a:cxnSpLocks/>
                <a:stCxn id="140" idx="6"/>
                <a:endCxn id="155"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5" name="Group 114">
              <a:extLst>
                <a:ext uri="{FF2B5EF4-FFF2-40B4-BE49-F238E27FC236}">
                  <a16:creationId xmlns:a16="http://schemas.microsoft.com/office/drawing/2014/main" id="{B0D24273-1E2A-A54E-51E3-D1E36A9D6861}"/>
                </a:ext>
              </a:extLst>
            </p:cNvPr>
            <p:cNvGrpSpPr/>
            <p:nvPr/>
          </p:nvGrpSpPr>
          <p:grpSpPr>
            <a:xfrm>
              <a:off x="5486400" y="1600200"/>
              <a:ext cx="2209800" cy="2209800"/>
              <a:chOff x="5486400" y="1600200"/>
              <a:chExt cx="2209800" cy="2209800"/>
            </a:xfrm>
          </p:grpSpPr>
          <p:sp>
            <p:nvSpPr>
              <p:cNvPr id="116" name="Oval 115">
                <a:extLst>
                  <a:ext uri="{FF2B5EF4-FFF2-40B4-BE49-F238E27FC236}">
                    <a16:creationId xmlns:a16="http://schemas.microsoft.com/office/drawing/2014/main" id="{AF4D7578-A609-0852-029C-AFAB630F0459}"/>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7" name="Oval 116">
                <a:extLst>
                  <a:ext uri="{FF2B5EF4-FFF2-40B4-BE49-F238E27FC236}">
                    <a16:creationId xmlns:a16="http://schemas.microsoft.com/office/drawing/2014/main" id="{C3B4EB90-E9E1-742E-5ED4-BDD73F45B11D}"/>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8" name="Oval 117">
                <a:extLst>
                  <a:ext uri="{FF2B5EF4-FFF2-40B4-BE49-F238E27FC236}">
                    <a16:creationId xmlns:a16="http://schemas.microsoft.com/office/drawing/2014/main" id="{A234198A-C055-2CF2-2D39-BD6DF053E31B}"/>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9" name="Oval 118">
                <a:extLst>
                  <a:ext uri="{FF2B5EF4-FFF2-40B4-BE49-F238E27FC236}">
                    <a16:creationId xmlns:a16="http://schemas.microsoft.com/office/drawing/2014/main" id="{A3207CC5-3B8C-47C5-E971-A50C66838754}"/>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0" name="Oval 119">
                <a:extLst>
                  <a:ext uri="{FF2B5EF4-FFF2-40B4-BE49-F238E27FC236}">
                    <a16:creationId xmlns:a16="http://schemas.microsoft.com/office/drawing/2014/main" id="{0E33B9A3-CA68-0BB0-DD73-FB43E8EEC852}"/>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1" name="Oval 120">
                <a:extLst>
                  <a:ext uri="{FF2B5EF4-FFF2-40B4-BE49-F238E27FC236}">
                    <a16:creationId xmlns:a16="http://schemas.microsoft.com/office/drawing/2014/main" id="{09B4A3C9-82E2-C209-3747-2AB0C39E7371}"/>
                  </a:ext>
                </a:extLst>
              </p:cNvPr>
              <p:cNvSpPr/>
              <p:nvPr/>
            </p:nvSpPr>
            <p:spPr>
              <a:xfrm>
                <a:off x="54864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2" name="Oval 121">
                <a:extLst>
                  <a:ext uri="{FF2B5EF4-FFF2-40B4-BE49-F238E27FC236}">
                    <a16:creationId xmlns:a16="http://schemas.microsoft.com/office/drawing/2014/main" id="{4BA7E62C-F457-7D1E-D497-3C9CF9526404}"/>
                  </a:ext>
                </a:extLst>
              </p:cNvPr>
              <p:cNvSpPr/>
              <p:nvPr/>
            </p:nvSpPr>
            <p:spPr>
              <a:xfrm>
                <a:off x="59436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3" name="Oval 122">
                <a:extLst>
                  <a:ext uri="{FF2B5EF4-FFF2-40B4-BE49-F238E27FC236}">
                    <a16:creationId xmlns:a16="http://schemas.microsoft.com/office/drawing/2014/main" id="{BD168504-D31B-1EBA-0E30-AA284679BC5F}"/>
                  </a:ext>
                </a:extLst>
              </p:cNvPr>
              <p:cNvSpPr/>
              <p:nvPr/>
            </p:nvSpPr>
            <p:spPr>
              <a:xfrm>
                <a:off x="64008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4" name="Oval 123">
                <a:extLst>
                  <a:ext uri="{FF2B5EF4-FFF2-40B4-BE49-F238E27FC236}">
                    <a16:creationId xmlns:a16="http://schemas.microsoft.com/office/drawing/2014/main" id="{DC37C0EF-5017-3A03-79DE-522118891193}"/>
                  </a:ext>
                </a:extLst>
              </p:cNvPr>
              <p:cNvSpPr/>
              <p:nvPr/>
            </p:nvSpPr>
            <p:spPr>
              <a:xfrm>
                <a:off x="68580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5" name="Oval 124">
                <a:extLst>
                  <a:ext uri="{FF2B5EF4-FFF2-40B4-BE49-F238E27FC236}">
                    <a16:creationId xmlns:a16="http://schemas.microsoft.com/office/drawing/2014/main" id="{7C0CA901-3E96-F59D-6D00-B41831E998FF}"/>
                  </a:ext>
                </a:extLst>
              </p:cNvPr>
              <p:cNvSpPr/>
              <p:nvPr/>
            </p:nvSpPr>
            <p:spPr>
              <a:xfrm>
                <a:off x="73152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6" name="Oval 125">
                <a:extLst>
                  <a:ext uri="{FF2B5EF4-FFF2-40B4-BE49-F238E27FC236}">
                    <a16:creationId xmlns:a16="http://schemas.microsoft.com/office/drawing/2014/main" id="{CC29802C-8233-364A-234A-64CFC8A1E453}"/>
                  </a:ext>
                </a:extLst>
              </p:cNvPr>
              <p:cNvSpPr/>
              <p:nvPr/>
            </p:nvSpPr>
            <p:spPr>
              <a:xfrm>
                <a:off x="54864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7" name="Oval 126">
                <a:extLst>
                  <a:ext uri="{FF2B5EF4-FFF2-40B4-BE49-F238E27FC236}">
                    <a16:creationId xmlns:a16="http://schemas.microsoft.com/office/drawing/2014/main" id="{8490AB7E-BCE8-3CBC-358D-46C9F6030FA9}"/>
                  </a:ext>
                </a:extLst>
              </p:cNvPr>
              <p:cNvSpPr/>
              <p:nvPr/>
            </p:nvSpPr>
            <p:spPr>
              <a:xfrm>
                <a:off x="59436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8" name="Oval 127">
                <a:extLst>
                  <a:ext uri="{FF2B5EF4-FFF2-40B4-BE49-F238E27FC236}">
                    <a16:creationId xmlns:a16="http://schemas.microsoft.com/office/drawing/2014/main" id="{7F23CAFE-1E98-B8BB-0E8A-0DAC6F38F157}"/>
                  </a:ext>
                </a:extLst>
              </p:cNvPr>
              <p:cNvSpPr/>
              <p:nvPr/>
            </p:nvSpPr>
            <p:spPr>
              <a:xfrm>
                <a:off x="64008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9" name="Oval 128">
                <a:extLst>
                  <a:ext uri="{FF2B5EF4-FFF2-40B4-BE49-F238E27FC236}">
                    <a16:creationId xmlns:a16="http://schemas.microsoft.com/office/drawing/2014/main" id="{B73DD793-3DE5-1609-8722-FD2134EB8C24}"/>
                  </a:ext>
                </a:extLst>
              </p:cNvPr>
              <p:cNvSpPr/>
              <p:nvPr/>
            </p:nvSpPr>
            <p:spPr>
              <a:xfrm>
                <a:off x="68580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0" name="Oval 129">
                <a:extLst>
                  <a:ext uri="{FF2B5EF4-FFF2-40B4-BE49-F238E27FC236}">
                    <a16:creationId xmlns:a16="http://schemas.microsoft.com/office/drawing/2014/main" id="{DBD0556D-D5CB-EAF2-C87F-976E02E14B72}"/>
                  </a:ext>
                </a:extLst>
              </p:cNvPr>
              <p:cNvSpPr/>
              <p:nvPr/>
            </p:nvSpPr>
            <p:spPr>
              <a:xfrm>
                <a:off x="73152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131" name="Oval 130">
                <a:extLst>
                  <a:ext uri="{FF2B5EF4-FFF2-40B4-BE49-F238E27FC236}">
                    <a16:creationId xmlns:a16="http://schemas.microsoft.com/office/drawing/2014/main" id="{C0044857-2C12-8D83-901C-2522FFAF6377}"/>
                  </a:ext>
                </a:extLst>
              </p:cNvPr>
              <p:cNvSpPr/>
              <p:nvPr/>
            </p:nvSpPr>
            <p:spPr>
              <a:xfrm>
                <a:off x="54864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2" name="Oval 131">
                <a:extLst>
                  <a:ext uri="{FF2B5EF4-FFF2-40B4-BE49-F238E27FC236}">
                    <a16:creationId xmlns:a16="http://schemas.microsoft.com/office/drawing/2014/main" id="{E033CA06-DD73-3506-CF02-FFC1C0B715E0}"/>
                  </a:ext>
                </a:extLst>
              </p:cNvPr>
              <p:cNvSpPr/>
              <p:nvPr/>
            </p:nvSpPr>
            <p:spPr>
              <a:xfrm>
                <a:off x="59436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3" name="Oval 132">
                <a:extLst>
                  <a:ext uri="{FF2B5EF4-FFF2-40B4-BE49-F238E27FC236}">
                    <a16:creationId xmlns:a16="http://schemas.microsoft.com/office/drawing/2014/main" id="{2DF0F984-31C7-2276-5833-ADAA0B27C398}"/>
                  </a:ext>
                </a:extLst>
              </p:cNvPr>
              <p:cNvSpPr/>
              <p:nvPr/>
            </p:nvSpPr>
            <p:spPr>
              <a:xfrm>
                <a:off x="64008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4" name="Oval 133">
                <a:extLst>
                  <a:ext uri="{FF2B5EF4-FFF2-40B4-BE49-F238E27FC236}">
                    <a16:creationId xmlns:a16="http://schemas.microsoft.com/office/drawing/2014/main" id="{F855FCBB-3E6B-B3B7-F70C-0FF607AA01D7}"/>
                  </a:ext>
                </a:extLst>
              </p:cNvPr>
              <p:cNvSpPr/>
              <p:nvPr/>
            </p:nvSpPr>
            <p:spPr>
              <a:xfrm>
                <a:off x="68580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5" name="Oval 134">
                <a:extLst>
                  <a:ext uri="{FF2B5EF4-FFF2-40B4-BE49-F238E27FC236}">
                    <a16:creationId xmlns:a16="http://schemas.microsoft.com/office/drawing/2014/main" id="{65457800-CD9B-12BA-06B1-17F88B8D67AF}"/>
                  </a:ext>
                </a:extLst>
              </p:cNvPr>
              <p:cNvSpPr/>
              <p:nvPr/>
            </p:nvSpPr>
            <p:spPr>
              <a:xfrm>
                <a:off x="73152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6" name="Oval 135">
                <a:extLst>
                  <a:ext uri="{FF2B5EF4-FFF2-40B4-BE49-F238E27FC236}">
                    <a16:creationId xmlns:a16="http://schemas.microsoft.com/office/drawing/2014/main" id="{A10E6C29-65B3-7CB9-F3AE-F9B816C13A8E}"/>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7" name="Oval 136">
                <a:extLst>
                  <a:ext uri="{FF2B5EF4-FFF2-40B4-BE49-F238E27FC236}">
                    <a16:creationId xmlns:a16="http://schemas.microsoft.com/office/drawing/2014/main" id="{36A75D3D-2CC3-325E-41AD-EBF60B1F39AA}"/>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8" name="Oval 137">
                <a:extLst>
                  <a:ext uri="{FF2B5EF4-FFF2-40B4-BE49-F238E27FC236}">
                    <a16:creationId xmlns:a16="http://schemas.microsoft.com/office/drawing/2014/main" id="{FBCD1691-1EB2-06E4-8704-5A6B025D1F50}"/>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9" name="Oval 138">
                <a:extLst>
                  <a:ext uri="{FF2B5EF4-FFF2-40B4-BE49-F238E27FC236}">
                    <a16:creationId xmlns:a16="http://schemas.microsoft.com/office/drawing/2014/main" id="{8DCE5CD0-58BA-FCBE-3976-DD7AB86AEBD6}"/>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40" name="Oval 139">
                <a:extLst>
                  <a:ext uri="{FF2B5EF4-FFF2-40B4-BE49-F238E27FC236}">
                    <a16:creationId xmlns:a16="http://schemas.microsoft.com/office/drawing/2014/main" id="{958A121F-2BAB-ACFB-63F0-DD3C46FD6426}"/>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161" name="Group 160">
            <a:extLst>
              <a:ext uri="{FF2B5EF4-FFF2-40B4-BE49-F238E27FC236}">
                <a16:creationId xmlns:a16="http://schemas.microsoft.com/office/drawing/2014/main" id="{C4B0AD1A-DABF-B57A-C7C7-3A2D8B467921}"/>
              </a:ext>
            </a:extLst>
          </p:cNvPr>
          <p:cNvGrpSpPr/>
          <p:nvPr/>
        </p:nvGrpSpPr>
        <p:grpSpPr>
          <a:xfrm>
            <a:off x="6316236" y="1669727"/>
            <a:ext cx="1414038" cy="1414038"/>
            <a:chOff x="4876800" y="1600199"/>
            <a:chExt cx="2819401" cy="2819401"/>
          </a:xfrm>
        </p:grpSpPr>
        <p:grpSp>
          <p:nvGrpSpPr>
            <p:cNvPr id="162" name="Group 161">
              <a:extLst>
                <a:ext uri="{FF2B5EF4-FFF2-40B4-BE49-F238E27FC236}">
                  <a16:creationId xmlns:a16="http://schemas.microsoft.com/office/drawing/2014/main" id="{9729CA9C-3D9B-0DE6-662A-C3AD5E4086D7}"/>
                </a:ext>
              </a:extLst>
            </p:cNvPr>
            <p:cNvGrpSpPr/>
            <p:nvPr/>
          </p:nvGrpSpPr>
          <p:grpSpPr>
            <a:xfrm>
              <a:off x="5486400" y="3962400"/>
              <a:ext cx="2209800" cy="457200"/>
              <a:chOff x="5486400" y="3962400"/>
              <a:chExt cx="2209800" cy="457200"/>
            </a:xfrm>
          </p:grpSpPr>
          <p:sp>
            <p:nvSpPr>
              <p:cNvPr id="207" name="DRAM">
                <a:extLst>
                  <a:ext uri="{FF2B5EF4-FFF2-40B4-BE49-F238E27FC236}">
                    <a16:creationId xmlns:a16="http://schemas.microsoft.com/office/drawing/2014/main" id="{C4E028EC-DD69-626D-F9AE-608532D6982B}"/>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8" name="DRAM">
                <a:extLst>
                  <a:ext uri="{FF2B5EF4-FFF2-40B4-BE49-F238E27FC236}">
                    <a16:creationId xmlns:a16="http://schemas.microsoft.com/office/drawing/2014/main" id="{6FFE53BC-DE17-C53E-409D-3094806ED2E0}"/>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9" name="DRAM">
                <a:extLst>
                  <a:ext uri="{FF2B5EF4-FFF2-40B4-BE49-F238E27FC236}">
                    <a16:creationId xmlns:a16="http://schemas.microsoft.com/office/drawing/2014/main" id="{EDC245B1-6698-7BFD-F49B-468104CCE082}"/>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0" name="DRAM">
                <a:extLst>
                  <a:ext uri="{FF2B5EF4-FFF2-40B4-BE49-F238E27FC236}">
                    <a16:creationId xmlns:a16="http://schemas.microsoft.com/office/drawing/2014/main" id="{B751B439-E225-E86D-B93B-7EF769BF8435}"/>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1" name="DRAM">
                <a:extLst>
                  <a:ext uri="{FF2B5EF4-FFF2-40B4-BE49-F238E27FC236}">
                    <a16:creationId xmlns:a16="http://schemas.microsoft.com/office/drawing/2014/main" id="{AC6DC4A7-33C0-0411-700E-583AF7C3F8D3}"/>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63" name="Group 162">
              <a:extLst>
                <a:ext uri="{FF2B5EF4-FFF2-40B4-BE49-F238E27FC236}">
                  <a16:creationId xmlns:a16="http://schemas.microsoft.com/office/drawing/2014/main" id="{0B2ABD2D-E2F7-20A7-2A0B-B4BCAE3E0521}"/>
                </a:ext>
              </a:extLst>
            </p:cNvPr>
            <p:cNvGrpSpPr/>
            <p:nvPr/>
          </p:nvGrpSpPr>
          <p:grpSpPr>
            <a:xfrm>
              <a:off x="4876800" y="1600200"/>
              <a:ext cx="457200" cy="2209800"/>
              <a:chOff x="4876800" y="1600200"/>
              <a:chExt cx="457200" cy="2209800"/>
            </a:xfrm>
          </p:grpSpPr>
          <p:sp>
            <p:nvSpPr>
              <p:cNvPr id="202" name="DRAM">
                <a:extLst>
                  <a:ext uri="{FF2B5EF4-FFF2-40B4-BE49-F238E27FC236}">
                    <a16:creationId xmlns:a16="http://schemas.microsoft.com/office/drawing/2014/main" id="{49694578-A5F2-FFC6-DBA9-59B16608BB05}"/>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3" name="DRAM">
                <a:extLst>
                  <a:ext uri="{FF2B5EF4-FFF2-40B4-BE49-F238E27FC236}">
                    <a16:creationId xmlns:a16="http://schemas.microsoft.com/office/drawing/2014/main" id="{BE2CA46D-646E-78BC-BE2F-6DDEBCE0CBCA}"/>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4" name="DRAM">
                <a:extLst>
                  <a:ext uri="{FF2B5EF4-FFF2-40B4-BE49-F238E27FC236}">
                    <a16:creationId xmlns:a16="http://schemas.microsoft.com/office/drawing/2014/main" id="{DBFD7E01-9EB8-5931-6847-19EDB0D767D2}"/>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5" name="DRAM">
                <a:extLst>
                  <a:ext uri="{FF2B5EF4-FFF2-40B4-BE49-F238E27FC236}">
                    <a16:creationId xmlns:a16="http://schemas.microsoft.com/office/drawing/2014/main" id="{543A7A1D-6288-05D1-5358-4C29E7F33E98}"/>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6" name="DRAM">
                <a:extLst>
                  <a:ext uri="{FF2B5EF4-FFF2-40B4-BE49-F238E27FC236}">
                    <a16:creationId xmlns:a16="http://schemas.microsoft.com/office/drawing/2014/main" id="{47907783-B628-97AB-F49E-8EAFCA0CC604}"/>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64" name="Group 163">
              <a:extLst>
                <a:ext uri="{FF2B5EF4-FFF2-40B4-BE49-F238E27FC236}">
                  <a16:creationId xmlns:a16="http://schemas.microsoft.com/office/drawing/2014/main" id="{8F245FE2-624C-4191-100A-4DCD5C374A75}"/>
                </a:ext>
              </a:extLst>
            </p:cNvPr>
            <p:cNvGrpSpPr/>
            <p:nvPr/>
          </p:nvGrpSpPr>
          <p:grpSpPr>
            <a:xfrm>
              <a:off x="5676900" y="1600199"/>
              <a:ext cx="1828800" cy="2362201"/>
              <a:chOff x="5676900" y="1170708"/>
              <a:chExt cx="1828800" cy="2791692"/>
            </a:xfrm>
          </p:grpSpPr>
          <p:cxnSp>
            <p:nvCxnSpPr>
              <p:cNvPr id="197" name="Straight Connector 196">
                <a:extLst>
                  <a:ext uri="{FF2B5EF4-FFF2-40B4-BE49-F238E27FC236}">
                    <a16:creationId xmlns:a16="http://schemas.microsoft.com/office/drawing/2014/main" id="{C415C56D-8594-D144-E652-F6873AED5A8D}"/>
                  </a:ext>
                </a:extLst>
              </p:cNvPr>
              <p:cNvCxnSpPr>
                <a:cxnSpLocks/>
                <a:stCxn id="167" idx="0"/>
                <a:endCxn id="207"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599BE976-DD98-2067-05D2-2294272B55C9}"/>
                  </a:ext>
                </a:extLst>
              </p:cNvPr>
              <p:cNvCxnSpPr>
                <a:cxnSpLocks/>
                <a:stCxn id="169" idx="0"/>
                <a:endCxn id="209"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7A66C926-71AC-8DAF-6DBF-1B5F46DD8965}"/>
                  </a:ext>
                </a:extLst>
              </p:cNvPr>
              <p:cNvCxnSpPr>
                <a:cxnSpLocks/>
                <a:stCxn id="170" idx="0"/>
                <a:endCxn id="210"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3BCB8053-A3DE-2416-92F2-B545B8F726E7}"/>
                  </a:ext>
                </a:extLst>
              </p:cNvPr>
              <p:cNvCxnSpPr>
                <a:cxnSpLocks/>
                <a:stCxn id="171" idx="0"/>
                <a:endCxn id="211"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2D9F711C-6FEB-5236-59D4-5945DE8E49E2}"/>
                  </a:ext>
                </a:extLst>
              </p:cNvPr>
              <p:cNvCxnSpPr>
                <a:cxnSpLocks/>
                <a:stCxn id="168" idx="0"/>
                <a:endCxn id="208"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65" name="Group 164">
              <a:extLst>
                <a:ext uri="{FF2B5EF4-FFF2-40B4-BE49-F238E27FC236}">
                  <a16:creationId xmlns:a16="http://schemas.microsoft.com/office/drawing/2014/main" id="{CC192DD9-7926-6D2F-064E-8F5EEB587E90}"/>
                </a:ext>
              </a:extLst>
            </p:cNvPr>
            <p:cNvGrpSpPr/>
            <p:nvPr/>
          </p:nvGrpSpPr>
          <p:grpSpPr>
            <a:xfrm>
              <a:off x="5334000" y="1790700"/>
              <a:ext cx="2362201" cy="1828800"/>
              <a:chOff x="5333998" y="1790700"/>
              <a:chExt cx="2791691" cy="1828800"/>
            </a:xfrm>
          </p:grpSpPr>
          <p:cxnSp>
            <p:nvCxnSpPr>
              <p:cNvPr id="192" name="Straight Connector 191">
                <a:extLst>
                  <a:ext uri="{FF2B5EF4-FFF2-40B4-BE49-F238E27FC236}">
                    <a16:creationId xmlns:a16="http://schemas.microsoft.com/office/drawing/2014/main" id="{A369B99A-A520-1713-A4E2-0AF0EBDB1B4A}"/>
                  </a:ext>
                </a:extLst>
              </p:cNvPr>
              <p:cNvCxnSpPr>
                <a:cxnSpLocks/>
                <a:stCxn id="171" idx="6"/>
                <a:endCxn id="202"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EBD9279A-86C5-5DF3-97F8-071D00FD14EC}"/>
                  </a:ext>
                </a:extLst>
              </p:cNvPr>
              <p:cNvCxnSpPr>
                <a:cxnSpLocks/>
                <a:stCxn id="176" idx="6"/>
                <a:endCxn id="203"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40AEA62C-5669-0B80-0849-1B99F1F1D9A3}"/>
                  </a:ext>
                </a:extLst>
              </p:cNvPr>
              <p:cNvCxnSpPr>
                <a:cxnSpLocks/>
                <a:stCxn id="181" idx="6"/>
                <a:endCxn id="204"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45B09E48-8702-D902-4565-207CBE5B2DB1}"/>
                  </a:ext>
                </a:extLst>
              </p:cNvPr>
              <p:cNvCxnSpPr>
                <a:cxnSpLocks/>
                <a:stCxn id="186" idx="6"/>
                <a:endCxn id="205"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20C45816-7676-9B47-081F-7735276F25CD}"/>
                  </a:ext>
                </a:extLst>
              </p:cNvPr>
              <p:cNvCxnSpPr>
                <a:cxnSpLocks/>
                <a:stCxn id="191" idx="6"/>
                <a:endCxn id="206"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66" name="Group 165">
              <a:extLst>
                <a:ext uri="{FF2B5EF4-FFF2-40B4-BE49-F238E27FC236}">
                  <a16:creationId xmlns:a16="http://schemas.microsoft.com/office/drawing/2014/main" id="{B2FB1C3D-26C9-B442-347A-A48CC0A2322D}"/>
                </a:ext>
              </a:extLst>
            </p:cNvPr>
            <p:cNvGrpSpPr/>
            <p:nvPr/>
          </p:nvGrpSpPr>
          <p:grpSpPr>
            <a:xfrm>
              <a:off x="5486400" y="1600200"/>
              <a:ext cx="2209800" cy="2209800"/>
              <a:chOff x="5486400" y="1600200"/>
              <a:chExt cx="2209800" cy="2209800"/>
            </a:xfrm>
          </p:grpSpPr>
          <p:sp>
            <p:nvSpPr>
              <p:cNvPr id="167" name="Oval 166">
                <a:extLst>
                  <a:ext uri="{FF2B5EF4-FFF2-40B4-BE49-F238E27FC236}">
                    <a16:creationId xmlns:a16="http://schemas.microsoft.com/office/drawing/2014/main" id="{500657AD-DEA4-B87A-ACFC-8159322FAB89}"/>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8" name="Oval 167">
                <a:extLst>
                  <a:ext uri="{FF2B5EF4-FFF2-40B4-BE49-F238E27FC236}">
                    <a16:creationId xmlns:a16="http://schemas.microsoft.com/office/drawing/2014/main" id="{3CA492AF-23E5-5A68-6634-F09E12E4F140}"/>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9" name="Oval 168">
                <a:extLst>
                  <a:ext uri="{FF2B5EF4-FFF2-40B4-BE49-F238E27FC236}">
                    <a16:creationId xmlns:a16="http://schemas.microsoft.com/office/drawing/2014/main" id="{C07CF968-1987-EC2A-91A7-7885788BF593}"/>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0" name="Oval 169">
                <a:extLst>
                  <a:ext uri="{FF2B5EF4-FFF2-40B4-BE49-F238E27FC236}">
                    <a16:creationId xmlns:a16="http://schemas.microsoft.com/office/drawing/2014/main" id="{37F707C4-140E-984A-952C-C146F89D9668}"/>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1" name="Oval 170">
                <a:extLst>
                  <a:ext uri="{FF2B5EF4-FFF2-40B4-BE49-F238E27FC236}">
                    <a16:creationId xmlns:a16="http://schemas.microsoft.com/office/drawing/2014/main" id="{24F8C8D8-8E68-8AB3-3FD7-71ECB043B421}"/>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2" name="Oval 171">
                <a:extLst>
                  <a:ext uri="{FF2B5EF4-FFF2-40B4-BE49-F238E27FC236}">
                    <a16:creationId xmlns:a16="http://schemas.microsoft.com/office/drawing/2014/main" id="{F33CB237-F24E-14A1-0983-EAE54612EA48}"/>
                  </a:ext>
                </a:extLst>
              </p:cNvPr>
              <p:cNvSpPr/>
              <p:nvPr/>
            </p:nvSpPr>
            <p:spPr>
              <a:xfrm>
                <a:off x="54864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3" name="Oval 172">
                <a:extLst>
                  <a:ext uri="{FF2B5EF4-FFF2-40B4-BE49-F238E27FC236}">
                    <a16:creationId xmlns:a16="http://schemas.microsoft.com/office/drawing/2014/main" id="{97D6E58F-876D-16AD-986D-EF96AC6D624A}"/>
                  </a:ext>
                </a:extLst>
              </p:cNvPr>
              <p:cNvSpPr/>
              <p:nvPr/>
            </p:nvSpPr>
            <p:spPr>
              <a:xfrm>
                <a:off x="59436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4" name="Oval 173">
                <a:extLst>
                  <a:ext uri="{FF2B5EF4-FFF2-40B4-BE49-F238E27FC236}">
                    <a16:creationId xmlns:a16="http://schemas.microsoft.com/office/drawing/2014/main" id="{DE29F4A5-0402-8162-3F90-ECC58037BE9A}"/>
                  </a:ext>
                </a:extLst>
              </p:cNvPr>
              <p:cNvSpPr/>
              <p:nvPr/>
            </p:nvSpPr>
            <p:spPr>
              <a:xfrm>
                <a:off x="64008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175" name="Oval 174">
                <a:extLst>
                  <a:ext uri="{FF2B5EF4-FFF2-40B4-BE49-F238E27FC236}">
                    <a16:creationId xmlns:a16="http://schemas.microsoft.com/office/drawing/2014/main" id="{5C894045-A035-B919-B49B-2D7A44F7A24C}"/>
                  </a:ext>
                </a:extLst>
              </p:cNvPr>
              <p:cNvSpPr/>
              <p:nvPr/>
            </p:nvSpPr>
            <p:spPr>
              <a:xfrm>
                <a:off x="68580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6" name="Oval 175">
                <a:extLst>
                  <a:ext uri="{FF2B5EF4-FFF2-40B4-BE49-F238E27FC236}">
                    <a16:creationId xmlns:a16="http://schemas.microsoft.com/office/drawing/2014/main" id="{E5041934-53DE-2291-016C-CCEEA2E04188}"/>
                  </a:ext>
                </a:extLst>
              </p:cNvPr>
              <p:cNvSpPr/>
              <p:nvPr/>
            </p:nvSpPr>
            <p:spPr>
              <a:xfrm>
                <a:off x="73152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7" name="Oval 176">
                <a:extLst>
                  <a:ext uri="{FF2B5EF4-FFF2-40B4-BE49-F238E27FC236}">
                    <a16:creationId xmlns:a16="http://schemas.microsoft.com/office/drawing/2014/main" id="{B431870C-F12C-98BA-A456-FEEF50FF5441}"/>
                  </a:ext>
                </a:extLst>
              </p:cNvPr>
              <p:cNvSpPr/>
              <p:nvPr/>
            </p:nvSpPr>
            <p:spPr>
              <a:xfrm>
                <a:off x="54864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8" name="Oval 177">
                <a:extLst>
                  <a:ext uri="{FF2B5EF4-FFF2-40B4-BE49-F238E27FC236}">
                    <a16:creationId xmlns:a16="http://schemas.microsoft.com/office/drawing/2014/main" id="{CDA326B9-1B0F-5FC5-762F-B006EC16EA04}"/>
                  </a:ext>
                </a:extLst>
              </p:cNvPr>
              <p:cNvSpPr/>
              <p:nvPr/>
            </p:nvSpPr>
            <p:spPr>
              <a:xfrm>
                <a:off x="59436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9" name="Oval 178">
                <a:extLst>
                  <a:ext uri="{FF2B5EF4-FFF2-40B4-BE49-F238E27FC236}">
                    <a16:creationId xmlns:a16="http://schemas.microsoft.com/office/drawing/2014/main" id="{E1F375AA-AE59-9717-0E28-0A87F4BA51BD}"/>
                  </a:ext>
                </a:extLst>
              </p:cNvPr>
              <p:cNvSpPr/>
              <p:nvPr/>
            </p:nvSpPr>
            <p:spPr>
              <a:xfrm>
                <a:off x="64008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0" name="Oval 179">
                <a:extLst>
                  <a:ext uri="{FF2B5EF4-FFF2-40B4-BE49-F238E27FC236}">
                    <a16:creationId xmlns:a16="http://schemas.microsoft.com/office/drawing/2014/main" id="{128C73E7-347C-6BDF-E690-2DB793D55441}"/>
                  </a:ext>
                </a:extLst>
              </p:cNvPr>
              <p:cNvSpPr/>
              <p:nvPr/>
            </p:nvSpPr>
            <p:spPr>
              <a:xfrm>
                <a:off x="68580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1" name="Oval 180">
                <a:extLst>
                  <a:ext uri="{FF2B5EF4-FFF2-40B4-BE49-F238E27FC236}">
                    <a16:creationId xmlns:a16="http://schemas.microsoft.com/office/drawing/2014/main" id="{53700731-5A84-EA36-3A6E-F64861D96FEC}"/>
                  </a:ext>
                </a:extLst>
              </p:cNvPr>
              <p:cNvSpPr/>
              <p:nvPr/>
            </p:nvSpPr>
            <p:spPr>
              <a:xfrm>
                <a:off x="73152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2" name="Oval 181">
                <a:extLst>
                  <a:ext uri="{FF2B5EF4-FFF2-40B4-BE49-F238E27FC236}">
                    <a16:creationId xmlns:a16="http://schemas.microsoft.com/office/drawing/2014/main" id="{10D1F3A3-F78A-E80A-FB90-728A81605B75}"/>
                  </a:ext>
                </a:extLst>
              </p:cNvPr>
              <p:cNvSpPr/>
              <p:nvPr/>
            </p:nvSpPr>
            <p:spPr>
              <a:xfrm>
                <a:off x="54864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3" name="Oval 182">
                <a:extLst>
                  <a:ext uri="{FF2B5EF4-FFF2-40B4-BE49-F238E27FC236}">
                    <a16:creationId xmlns:a16="http://schemas.microsoft.com/office/drawing/2014/main" id="{4D46226E-7BC2-CDB5-896E-6ABE7C988235}"/>
                  </a:ext>
                </a:extLst>
              </p:cNvPr>
              <p:cNvSpPr/>
              <p:nvPr/>
            </p:nvSpPr>
            <p:spPr>
              <a:xfrm>
                <a:off x="59436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4" name="Oval 183">
                <a:extLst>
                  <a:ext uri="{FF2B5EF4-FFF2-40B4-BE49-F238E27FC236}">
                    <a16:creationId xmlns:a16="http://schemas.microsoft.com/office/drawing/2014/main" id="{80E22B57-23F9-A1DA-EA84-B237477D51E6}"/>
                  </a:ext>
                </a:extLst>
              </p:cNvPr>
              <p:cNvSpPr/>
              <p:nvPr/>
            </p:nvSpPr>
            <p:spPr>
              <a:xfrm>
                <a:off x="64008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5" name="Oval 184">
                <a:extLst>
                  <a:ext uri="{FF2B5EF4-FFF2-40B4-BE49-F238E27FC236}">
                    <a16:creationId xmlns:a16="http://schemas.microsoft.com/office/drawing/2014/main" id="{F99A8D22-FE5B-FE4F-9AFA-B346DA69D5AF}"/>
                  </a:ext>
                </a:extLst>
              </p:cNvPr>
              <p:cNvSpPr/>
              <p:nvPr/>
            </p:nvSpPr>
            <p:spPr>
              <a:xfrm>
                <a:off x="68580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6" name="Oval 185">
                <a:extLst>
                  <a:ext uri="{FF2B5EF4-FFF2-40B4-BE49-F238E27FC236}">
                    <a16:creationId xmlns:a16="http://schemas.microsoft.com/office/drawing/2014/main" id="{8E2DDA56-B0FB-2874-A0A5-1012B7DC35A8}"/>
                  </a:ext>
                </a:extLst>
              </p:cNvPr>
              <p:cNvSpPr/>
              <p:nvPr/>
            </p:nvSpPr>
            <p:spPr>
              <a:xfrm>
                <a:off x="73152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7" name="Oval 186">
                <a:extLst>
                  <a:ext uri="{FF2B5EF4-FFF2-40B4-BE49-F238E27FC236}">
                    <a16:creationId xmlns:a16="http://schemas.microsoft.com/office/drawing/2014/main" id="{80496042-CD32-6655-958B-1A265D74D650}"/>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8" name="Oval 187">
                <a:extLst>
                  <a:ext uri="{FF2B5EF4-FFF2-40B4-BE49-F238E27FC236}">
                    <a16:creationId xmlns:a16="http://schemas.microsoft.com/office/drawing/2014/main" id="{A1DB0F8A-F845-29D6-200C-2DF47257CC6B}"/>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9" name="Oval 188">
                <a:extLst>
                  <a:ext uri="{FF2B5EF4-FFF2-40B4-BE49-F238E27FC236}">
                    <a16:creationId xmlns:a16="http://schemas.microsoft.com/office/drawing/2014/main" id="{6FA6A045-CFAB-085B-6F31-76E1E1C9AFBD}"/>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0" name="Oval 189">
                <a:extLst>
                  <a:ext uri="{FF2B5EF4-FFF2-40B4-BE49-F238E27FC236}">
                    <a16:creationId xmlns:a16="http://schemas.microsoft.com/office/drawing/2014/main" id="{052F8890-68D6-4260-4800-BB1B256D760D}"/>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1" name="Oval 190">
                <a:extLst>
                  <a:ext uri="{FF2B5EF4-FFF2-40B4-BE49-F238E27FC236}">
                    <a16:creationId xmlns:a16="http://schemas.microsoft.com/office/drawing/2014/main" id="{A4E2BD0D-78E1-9DE6-D4F7-6E5B97A91EB9}"/>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sp>
        <p:nvSpPr>
          <p:cNvPr id="212" name="Rectangle 211">
            <a:extLst>
              <a:ext uri="{FF2B5EF4-FFF2-40B4-BE49-F238E27FC236}">
                <a16:creationId xmlns:a16="http://schemas.microsoft.com/office/drawing/2014/main" id="{B2005E0F-849E-5E2E-1EAF-3FF39113ADC1}"/>
              </a:ext>
            </a:extLst>
          </p:cNvPr>
          <p:cNvSpPr/>
          <p:nvPr/>
        </p:nvSpPr>
        <p:spPr>
          <a:xfrm>
            <a:off x="1482107" y="1331165"/>
            <a:ext cx="6477000" cy="1905000"/>
          </a:xfrm>
          <a:prstGeom prst="rect">
            <a:avLst/>
          </a:prstGeom>
          <a:solidFill>
            <a:schemeClr val="bg1">
              <a:alpha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Avenir Next" panose="020B0503020202020204" pitchFamily="34" charset="0"/>
              <a:ea typeface="+mn-ea"/>
              <a:cs typeface="+mn-cs"/>
            </a:endParaRPr>
          </a:p>
        </p:txBody>
      </p:sp>
      <p:cxnSp>
        <p:nvCxnSpPr>
          <p:cNvPr id="213" name="Straight Connector 212">
            <a:extLst>
              <a:ext uri="{FF2B5EF4-FFF2-40B4-BE49-F238E27FC236}">
                <a16:creationId xmlns:a16="http://schemas.microsoft.com/office/drawing/2014/main" id="{DC77E31F-7776-D079-8213-9FAF5EE659AA}"/>
              </a:ext>
            </a:extLst>
          </p:cNvPr>
          <p:cNvCxnSpPr>
            <a:cxnSpLocks/>
          </p:cNvCxnSpPr>
          <p:nvPr/>
        </p:nvCxnSpPr>
        <p:spPr>
          <a:xfrm flipH="1">
            <a:off x="1405907" y="1483565"/>
            <a:ext cx="6228824" cy="0"/>
          </a:xfrm>
          <a:prstGeom prst="line">
            <a:avLst/>
          </a:prstGeom>
          <a:solidFill>
            <a:schemeClr val="tx1">
              <a:lumMod val="65000"/>
              <a:lumOff val="35000"/>
            </a:schemeClr>
          </a:solidFill>
          <a:ln w="38100" cap="rnd">
            <a:solidFill>
              <a:schemeClr val="tx1"/>
            </a:solidFill>
            <a:round/>
            <a:headEnd type="none"/>
            <a:tailEnd w="lg" len="sm"/>
          </a:ln>
        </p:spPr>
        <p:style>
          <a:lnRef idx="1">
            <a:schemeClr val="accent1"/>
          </a:lnRef>
          <a:fillRef idx="0">
            <a:schemeClr val="accent1"/>
          </a:fillRef>
          <a:effectRef idx="0">
            <a:schemeClr val="accent1"/>
          </a:effectRef>
          <a:fontRef idx="minor">
            <a:schemeClr val="tx1"/>
          </a:fontRef>
        </p:style>
      </p:cxnSp>
      <p:grpSp>
        <p:nvGrpSpPr>
          <p:cNvPr id="214" name="Group 213">
            <a:extLst>
              <a:ext uri="{FF2B5EF4-FFF2-40B4-BE49-F238E27FC236}">
                <a16:creationId xmlns:a16="http://schemas.microsoft.com/office/drawing/2014/main" id="{1948DBEA-DA08-82F0-5900-D08D3CB16E0F}"/>
              </a:ext>
            </a:extLst>
          </p:cNvPr>
          <p:cNvGrpSpPr/>
          <p:nvPr/>
        </p:nvGrpSpPr>
        <p:grpSpPr>
          <a:xfrm>
            <a:off x="1751152" y="1483565"/>
            <a:ext cx="4671060" cy="1219201"/>
            <a:chOff x="2174045" y="1143000"/>
            <a:chExt cx="4671060" cy="1219201"/>
          </a:xfrm>
        </p:grpSpPr>
        <p:cxnSp>
          <p:nvCxnSpPr>
            <p:cNvPr id="215" name="Straight Connector 214">
              <a:extLst>
                <a:ext uri="{FF2B5EF4-FFF2-40B4-BE49-F238E27FC236}">
                  <a16:creationId xmlns:a16="http://schemas.microsoft.com/office/drawing/2014/main" id="{402E0C80-0CB3-1DFC-BA6E-F4CB819AC190}"/>
                </a:ext>
              </a:extLst>
            </p:cNvPr>
            <p:cNvCxnSpPr/>
            <p:nvPr/>
          </p:nvCxnSpPr>
          <p:spPr>
            <a:xfrm flipV="1">
              <a:off x="2174045"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7F62CF72-1AD9-CC10-BB95-B46B1BC3461D}"/>
                </a:ext>
              </a:extLst>
            </p:cNvPr>
            <p:cNvCxnSpPr/>
            <p:nvPr/>
          </p:nvCxnSpPr>
          <p:spPr>
            <a:xfrm flipV="1">
              <a:off x="3730049" y="1143000"/>
              <a:ext cx="0" cy="1219201"/>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D3C8E9B2-F972-C08D-B733-C59B781C38D5}"/>
                </a:ext>
              </a:extLst>
            </p:cNvPr>
            <p:cNvCxnSpPr>
              <a:cxnSpLocks/>
            </p:cNvCxnSpPr>
            <p:nvPr/>
          </p:nvCxnSpPr>
          <p:spPr>
            <a:xfrm flipV="1">
              <a:off x="5303325" y="1329162"/>
              <a:ext cx="0" cy="1033039"/>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3BED908A-4254-8D76-541F-4774AF62F578}"/>
                </a:ext>
              </a:extLst>
            </p:cNvPr>
            <p:cNvCxnSpPr>
              <a:cxnSpLocks/>
            </p:cNvCxnSpPr>
            <p:nvPr/>
          </p:nvCxnSpPr>
          <p:spPr>
            <a:xfrm flipV="1">
              <a:off x="6845105" y="1339315"/>
              <a:ext cx="0" cy="1022886"/>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grpSp>
      <p:cxnSp>
        <p:nvCxnSpPr>
          <p:cNvPr id="219" name="Straight Connector 218">
            <a:extLst>
              <a:ext uri="{FF2B5EF4-FFF2-40B4-BE49-F238E27FC236}">
                <a16:creationId xmlns:a16="http://schemas.microsoft.com/office/drawing/2014/main" id="{23AF8F67-6E35-1D0F-534F-042DD53F82AF}"/>
              </a:ext>
            </a:extLst>
          </p:cNvPr>
          <p:cNvCxnSpPr>
            <a:cxnSpLocks/>
          </p:cNvCxnSpPr>
          <p:nvPr/>
        </p:nvCxnSpPr>
        <p:spPr>
          <a:xfrm flipH="1">
            <a:off x="1408252" y="1483565"/>
            <a:ext cx="6226479" cy="0"/>
          </a:xfrm>
          <a:prstGeom prst="line">
            <a:avLst/>
          </a:prstGeom>
          <a:solidFill>
            <a:schemeClr val="tx1">
              <a:lumMod val="65000"/>
              <a:lumOff val="35000"/>
            </a:schemeClr>
          </a:solidFill>
          <a:ln w="50800" cap="rnd">
            <a:solidFill>
              <a:srgbClr val="C00000"/>
            </a:solidFill>
            <a:round/>
            <a:headEnd type="none"/>
            <a:tailEnd w="lg" len="sm"/>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49EDD477-8034-2B77-7E46-85CFE52A9ACE}"/>
              </a:ext>
            </a:extLst>
          </p:cNvPr>
          <p:cNvCxnSpPr>
            <a:cxnSpLocks/>
          </p:cNvCxnSpPr>
          <p:nvPr/>
        </p:nvCxnSpPr>
        <p:spPr>
          <a:xfrm flipV="1">
            <a:off x="1753497" y="1483565"/>
            <a:ext cx="0" cy="911587"/>
          </a:xfrm>
          <a:prstGeom prst="line">
            <a:avLst/>
          </a:prstGeom>
          <a:solidFill>
            <a:schemeClr val="tx1">
              <a:lumMod val="65000"/>
              <a:lumOff val="35000"/>
            </a:schemeClr>
          </a:solidFill>
          <a:ln w="50800" cap="rnd">
            <a:solidFill>
              <a:srgbClr val="C0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1" name="Straight Connector 220">
            <a:extLst>
              <a:ext uri="{FF2B5EF4-FFF2-40B4-BE49-F238E27FC236}">
                <a16:creationId xmlns:a16="http://schemas.microsoft.com/office/drawing/2014/main" id="{2C460F50-4E91-5EA3-8239-2DDC925AE533}"/>
              </a:ext>
            </a:extLst>
          </p:cNvPr>
          <p:cNvCxnSpPr>
            <a:cxnSpLocks/>
          </p:cNvCxnSpPr>
          <p:nvPr/>
        </p:nvCxnSpPr>
        <p:spPr>
          <a:xfrm flipV="1">
            <a:off x="3307596" y="1483565"/>
            <a:ext cx="0" cy="911587"/>
          </a:xfrm>
          <a:prstGeom prst="line">
            <a:avLst/>
          </a:prstGeom>
          <a:solidFill>
            <a:schemeClr val="tx1">
              <a:lumMod val="65000"/>
              <a:lumOff val="35000"/>
            </a:schemeClr>
          </a:solidFill>
          <a:ln w="50800" cap="rnd">
            <a:solidFill>
              <a:srgbClr val="C0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24" name="DRAM">
            <a:extLst>
              <a:ext uri="{FF2B5EF4-FFF2-40B4-BE49-F238E27FC236}">
                <a16:creationId xmlns:a16="http://schemas.microsoft.com/office/drawing/2014/main" id="{ED56E525-600A-350A-CE7D-E6BB2D6D79C9}"/>
              </a:ext>
            </a:extLst>
          </p:cNvPr>
          <p:cNvSpPr/>
          <p:nvPr/>
        </p:nvSpPr>
        <p:spPr>
          <a:xfrm rot="16200000">
            <a:off x="149153" y="2054519"/>
            <a:ext cx="2057400" cy="458292"/>
          </a:xfrm>
          <a:prstGeom prst="roundRect">
            <a:avLst>
              <a:gd name="adj" fmla="val 11319"/>
            </a:avLst>
          </a:prstGeom>
          <a:solidFill>
            <a:schemeClr val="bg1">
              <a:lumMod val="65000"/>
            </a:schemeClr>
          </a:solidFill>
          <a:ln w="1905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50" normalizeH="0" baseline="0" noProof="0" dirty="0">
                <a:ln>
                  <a:noFill/>
                </a:ln>
                <a:solidFill>
                  <a:srgbClr val="000000"/>
                </a:solidFill>
                <a:effectLst/>
                <a:uLnTx/>
                <a:uFillTx/>
                <a:latin typeface="Avenir Next" panose="020B0503020202020204" pitchFamily="34" charset="0"/>
                <a:ea typeface="+mn-ea"/>
                <a:cs typeface="+mn-cs"/>
              </a:rPr>
              <a:t>row decoder</a:t>
            </a:r>
          </a:p>
        </p:txBody>
      </p:sp>
      <p:grpSp>
        <p:nvGrpSpPr>
          <p:cNvPr id="225" name="Group 224">
            <a:extLst>
              <a:ext uri="{FF2B5EF4-FFF2-40B4-BE49-F238E27FC236}">
                <a16:creationId xmlns:a16="http://schemas.microsoft.com/office/drawing/2014/main" id="{9A39ED76-4529-C78C-EA30-0D93206B5F23}"/>
              </a:ext>
            </a:extLst>
          </p:cNvPr>
          <p:cNvGrpSpPr/>
          <p:nvPr/>
        </p:nvGrpSpPr>
        <p:grpSpPr>
          <a:xfrm>
            <a:off x="1940245" y="1679880"/>
            <a:ext cx="2665827" cy="1402792"/>
            <a:chOff x="2134538" y="2243328"/>
            <a:chExt cx="2665827" cy="1490472"/>
          </a:xfrm>
          <a:solidFill>
            <a:schemeClr val="accent4"/>
          </a:solidFill>
        </p:grpSpPr>
        <p:grpSp>
          <p:nvGrpSpPr>
            <p:cNvPr id="226" name="Group 225">
              <a:extLst>
                <a:ext uri="{FF2B5EF4-FFF2-40B4-BE49-F238E27FC236}">
                  <a16:creationId xmlns:a16="http://schemas.microsoft.com/office/drawing/2014/main" id="{DB800D8A-AF10-2AC4-6D5A-F4BCAE15E968}"/>
                </a:ext>
              </a:extLst>
            </p:cNvPr>
            <p:cNvGrpSpPr/>
            <p:nvPr/>
          </p:nvGrpSpPr>
          <p:grpSpPr>
            <a:xfrm>
              <a:off x="2134538" y="2243328"/>
              <a:ext cx="1108299" cy="1490472"/>
              <a:chOff x="2134538" y="2243328"/>
              <a:chExt cx="1108299" cy="1490472"/>
            </a:xfrm>
            <a:grpFill/>
          </p:grpSpPr>
          <p:grpSp>
            <p:nvGrpSpPr>
              <p:cNvPr id="266" name="Group 265">
                <a:extLst>
                  <a:ext uri="{FF2B5EF4-FFF2-40B4-BE49-F238E27FC236}">
                    <a16:creationId xmlns:a16="http://schemas.microsoft.com/office/drawing/2014/main" id="{6C3D128E-6972-D81F-22AF-116952873BCC}"/>
                  </a:ext>
                </a:extLst>
              </p:cNvPr>
              <p:cNvGrpSpPr/>
              <p:nvPr/>
            </p:nvGrpSpPr>
            <p:grpSpPr>
              <a:xfrm>
                <a:off x="2134538" y="3504497"/>
                <a:ext cx="1108299" cy="229303"/>
                <a:chOff x="5486400" y="3962400"/>
                <a:chExt cx="2209800" cy="457200"/>
              </a:xfrm>
              <a:grpFill/>
            </p:grpSpPr>
            <p:sp>
              <p:nvSpPr>
                <p:cNvPr id="273" name="DRAM">
                  <a:extLst>
                    <a:ext uri="{FF2B5EF4-FFF2-40B4-BE49-F238E27FC236}">
                      <a16:creationId xmlns:a16="http://schemas.microsoft.com/office/drawing/2014/main" id="{88CA1D5A-9C42-836B-8CC5-713C2893475B}"/>
                    </a:ext>
                  </a:extLst>
                </p:cNvPr>
                <p:cNvSpPr/>
                <p:nvPr/>
              </p:nvSpPr>
              <p:spPr>
                <a:xfrm>
                  <a:off x="54864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4" name="DRAM">
                  <a:extLst>
                    <a:ext uri="{FF2B5EF4-FFF2-40B4-BE49-F238E27FC236}">
                      <a16:creationId xmlns:a16="http://schemas.microsoft.com/office/drawing/2014/main" id="{7B6C45F7-4162-DA73-D715-80EDA3493FD5}"/>
                    </a:ext>
                  </a:extLst>
                </p:cNvPr>
                <p:cNvSpPr/>
                <p:nvPr/>
              </p:nvSpPr>
              <p:spPr>
                <a:xfrm>
                  <a:off x="59436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5" name="DRAM">
                  <a:extLst>
                    <a:ext uri="{FF2B5EF4-FFF2-40B4-BE49-F238E27FC236}">
                      <a16:creationId xmlns:a16="http://schemas.microsoft.com/office/drawing/2014/main" id="{7648CFF9-F6C3-B30F-FDF1-31C5BA7786D4}"/>
                    </a:ext>
                  </a:extLst>
                </p:cNvPr>
                <p:cNvSpPr/>
                <p:nvPr/>
              </p:nvSpPr>
              <p:spPr>
                <a:xfrm>
                  <a:off x="64008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6" name="DRAM">
                  <a:extLst>
                    <a:ext uri="{FF2B5EF4-FFF2-40B4-BE49-F238E27FC236}">
                      <a16:creationId xmlns:a16="http://schemas.microsoft.com/office/drawing/2014/main" id="{ABC4E3DB-9E0C-057D-03A2-B9EB1A543297}"/>
                    </a:ext>
                  </a:extLst>
                </p:cNvPr>
                <p:cNvSpPr/>
                <p:nvPr/>
              </p:nvSpPr>
              <p:spPr>
                <a:xfrm>
                  <a:off x="68580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7" name="DRAM">
                  <a:extLst>
                    <a:ext uri="{FF2B5EF4-FFF2-40B4-BE49-F238E27FC236}">
                      <a16:creationId xmlns:a16="http://schemas.microsoft.com/office/drawing/2014/main" id="{AF4AC96C-2C49-1CDC-8E08-2E05CB6A00E8}"/>
                    </a:ext>
                  </a:extLst>
                </p:cNvPr>
                <p:cNvSpPr/>
                <p:nvPr/>
              </p:nvSpPr>
              <p:spPr>
                <a:xfrm>
                  <a:off x="73152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67" name="Group 266">
                <a:extLst>
                  <a:ext uri="{FF2B5EF4-FFF2-40B4-BE49-F238E27FC236}">
                    <a16:creationId xmlns:a16="http://schemas.microsoft.com/office/drawing/2014/main" id="{4F76F2FD-1A54-DDA6-CF07-7E846DAD7759}"/>
                  </a:ext>
                </a:extLst>
              </p:cNvPr>
              <p:cNvGrpSpPr/>
              <p:nvPr/>
            </p:nvGrpSpPr>
            <p:grpSpPr>
              <a:xfrm>
                <a:off x="2230081" y="2243328"/>
                <a:ext cx="917213" cy="1261169"/>
                <a:chOff x="5676900" y="990600"/>
                <a:chExt cx="1828800" cy="2971800"/>
              </a:xfrm>
              <a:grpFill/>
            </p:grpSpPr>
            <p:cxnSp>
              <p:nvCxnSpPr>
                <p:cNvPr id="268" name="Straight Connector 267">
                  <a:extLst>
                    <a:ext uri="{FF2B5EF4-FFF2-40B4-BE49-F238E27FC236}">
                      <a16:creationId xmlns:a16="http://schemas.microsoft.com/office/drawing/2014/main" id="{4D666B80-76CD-E6ED-D8A2-809620DA3F83}"/>
                    </a:ext>
                  </a:extLst>
                </p:cNvPr>
                <p:cNvCxnSpPr>
                  <a:cxnSpLocks/>
                  <a:endCxn id="273" idx="0"/>
                </p:cNvCxnSpPr>
                <p:nvPr/>
              </p:nvCxnSpPr>
              <p:spPr>
                <a:xfrm>
                  <a:off x="56769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130395F8-3CDD-D46E-949F-A12771591700}"/>
                    </a:ext>
                  </a:extLst>
                </p:cNvPr>
                <p:cNvCxnSpPr>
                  <a:cxnSpLocks/>
                  <a:endCxn id="275" idx="0"/>
                </p:cNvCxnSpPr>
                <p:nvPr/>
              </p:nvCxnSpPr>
              <p:spPr>
                <a:xfrm>
                  <a:off x="6591299"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62045D98-07C6-C6C6-CFE4-7DC32DC1C3A8}"/>
                    </a:ext>
                  </a:extLst>
                </p:cNvPr>
                <p:cNvCxnSpPr>
                  <a:cxnSpLocks/>
                  <a:endCxn id="276" idx="0"/>
                </p:cNvCxnSpPr>
                <p:nvPr/>
              </p:nvCxnSpPr>
              <p:spPr>
                <a:xfrm>
                  <a:off x="70485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A28E6F1E-D8AB-6049-6722-29415A152DAA}"/>
                    </a:ext>
                  </a:extLst>
                </p:cNvPr>
                <p:cNvCxnSpPr>
                  <a:cxnSpLocks/>
                  <a:endCxn id="277" idx="0"/>
                </p:cNvCxnSpPr>
                <p:nvPr/>
              </p:nvCxnSpPr>
              <p:spPr>
                <a:xfrm>
                  <a:off x="75057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id="{9A3F8AC9-D7F4-29E9-9A01-46EB3B1E1C80}"/>
                    </a:ext>
                  </a:extLst>
                </p:cNvPr>
                <p:cNvCxnSpPr>
                  <a:cxnSpLocks/>
                  <a:endCxn id="274" idx="0"/>
                </p:cNvCxnSpPr>
                <p:nvPr/>
              </p:nvCxnSpPr>
              <p:spPr>
                <a:xfrm>
                  <a:off x="61341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nvGrpSpPr>
            <p:cNvPr id="227" name="Group 226">
              <a:extLst>
                <a:ext uri="{FF2B5EF4-FFF2-40B4-BE49-F238E27FC236}">
                  <a16:creationId xmlns:a16="http://schemas.microsoft.com/office/drawing/2014/main" id="{8B840DF0-3309-E6DE-EFAD-20D2A882B65C}"/>
                </a:ext>
              </a:extLst>
            </p:cNvPr>
            <p:cNvGrpSpPr/>
            <p:nvPr/>
          </p:nvGrpSpPr>
          <p:grpSpPr>
            <a:xfrm>
              <a:off x="3692066" y="2243328"/>
              <a:ext cx="1108299" cy="1490472"/>
              <a:chOff x="3692066" y="2243328"/>
              <a:chExt cx="1108299" cy="1490472"/>
            </a:xfrm>
            <a:grpFill/>
          </p:grpSpPr>
          <p:grpSp>
            <p:nvGrpSpPr>
              <p:cNvPr id="254" name="Group 253">
                <a:extLst>
                  <a:ext uri="{FF2B5EF4-FFF2-40B4-BE49-F238E27FC236}">
                    <a16:creationId xmlns:a16="http://schemas.microsoft.com/office/drawing/2014/main" id="{B09A963D-D053-8871-33A0-2416C63D4472}"/>
                  </a:ext>
                </a:extLst>
              </p:cNvPr>
              <p:cNvGrpSpPr/>
              <p:nvPr/>
            </p:nvGrpSpPr>
            <p:grpSpPr>
              <a:xfrm>
                <a:off x="3692066" y="3504497"/>
                <a:ext cx="1108299" cy="229303"/>
                <a:chOff x="5486400" y="3962400"/>
                <a:chExt cx="2209800" cy="457200"/>
              </a:xfrm>
              <a:grpFill/>
            </p:grpSpPr>
            <p:sp>
              <p:nvSpPr>
                <p:cNvPr id="261" name="DRAM">
                  <a:extLst>
                    <a:ext uri="{FF2B5EF4-FFF2-40B4-BE49-F238E27FC236}">
                      <a16:creationId xmlns:a16="http://schemas.microsoft.com/office/drawing/2014/main" id="{D2C19464-0533-09E3-18A4-976BD23F087B}"/>
                    </a:ext>
                  </a:extLst>
                </p:cNvPr>
                <p:cNvSpPr/>
                <p:nvPr/>
              </p:nvSpPr>
              <p:spPr>
                <a:xfrm>
                  <a:off x="54864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2" name="DRAM">
                  <a:extLst>
                    <a:ext uri="{FF2B5EF4-FFF2-40B4-BE49-F238E27FC236}">
                      <a16:creationId xmlns:a16="http://schemas.microsoft.com/office/drawing/2014/main" id="{2F1A6B18-6B8C-12F7-F0CC-3576E0CB4B12}"/>
                    </a:ext>
                  </a:extLst>
                </p:cNvPr>
                <p:cNvSpPr/>
                <p:nvPr/>
              </p:nvSpPr>
              <p:spPr>
                <a:xfrm>
                  <a:off x="59436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3" name="DRAM">
                  <a:extLst>
                    <a:ext uri="{FF2B5EF4-FFF2-40B4-BE49-F238E27FC236}">
                      <a16:creationId xmlns:a16="http://schemas.microsoft.com/office/drawing/2014/main" id="{E703FCF1-29CA-A8DE-AEBD-863F9ACAC6C4}"/>
                    </a:ext>
                  </a:extLst>
                </p:cNvPr>
                <p:cNvSpPr/>
                <p:nvPr/>
              </p:nvSpPr>
              <p:spPr>
                <a:xfrm>
                  <a:off x="64008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4" name="DRAM">
                  <a:extLst>
                    <a:ext uri="{FF2B5EF4-FFF2-40B4-BE49-F238E27FC236}">
                      <a16:creationId xmlns:a16="http://schemas.microsoft.com/office/drawing/2014/main" id="{9E7E5177-E65A-A12E-56DE-E33E6286FC67}"/>
                    </a:ext>
                  </a:extLst>
                </p:cNvPr>
                <p:cNvSpPr/>
                <p:nvPr/>
              </p:nvSpPr>
              <p:spPr>
                <a:xfrm>
                  <a:off x="68580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5" name="DRAM">
                  <a:extLst>
                    <a:ext uri="{FF2B5EF4-FFF2-40B4-BE49-F238E27FC236}">
                      <a16:creationId xmlns:a16="http://schemas.microsoft.com/office/drawing/2014/main" id="{461D493C-E0D8-51C7-3FD1-477C8557604F}"/>
                    </a:ext>
                  </a:extLst>
                </p:cNvPr>
                <p:cNvSpPr/>
                <p:nvPr/>
              </p:nvSpPr>
              <p:spPr>
                <a:xfrm>
                  <a:off x="73152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55" name="Group 254">
                <a:extLst>
                  <a:ext uri="{FF2B5EF4-FFF2-40B4-BE49-F238E27FC236}">
                    <a16:creationId xmlns:a16="http://schemas.microsoft.com/office/drawing/2014/main" id="{DF03980A-C8A5-A6C7-AB3D-F27A867628B6}"/>
                  </a:ext>
                </a:extLst>
              </p:cNvPr>
              <p:cNvGrpSpPr/>
              <p:nvPr/>
            </p:nvGrpSpPr>
            <p:grpSpPr>
              <a:xfrm>
                <a:off x="3787609" y="2243328"/>
                <a:ext cx="917213" cy="1261169"/>
                <a:chOff x="5676900" y="990600"/>
                <a:chExt cx="1828800" cy="2971800"/>
              </a:xfrm>
              <a:grpFill/>
            </p:grpSpPr>
            <p:cxnSp>
              <p:nvCxnSpPr>
                <p:cNvPr id="256" name="Straight Connector 255">
                  <a:extLst>
                    <a:ext uri="{FF2B5EF4-FFF2-40B4-BE49-F238E27FC236}">
                      <a16:creationId xmlns:a16="http://schemas.microsoft.com/office/drawing/2014/main" id="{BD3D8CDE-9D2C-76ED-5983-5F09BD871F90}"/>
                    </a:ext>
                  </a:extLst>
                </p:cNvPr>
                <p:cNvCxnSpPr>
                  <a:cxnSpLocks/>
                  <a:endCxn id="261" idx="0"/>
                </p:cNvCxnSpPr>
                <p:nvPr/>
              </p:nvCxnSpPr>
              <p:spPr>
                <a:xfrm>
                  <a:off x="56769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E445551A-2D1E-76EF-61BA-BA03694B1F5D}"/>
                    </a:ext>
                  </a:extLst>
                </p:cNvPr>
                <p:cNvCxnSpPr>
                  <a:cxnSpLocks/>
                  <a:endCxn id="263" idx="0"/>
                </p:cNvCxnSpPr>
                <p:nvPr/>
              </p:nvCxnSpPr>
              <p:spPr>
                <a:xfrm>
                  <a:off x="65913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4AB4274E-0819-90CC-91FF-F5C2F2048F49}"/>
                    </a:ext>
                  </a:extLst>
                </p:cNvPr>
                <p:cNvCxnSpPr>
                  <a:cxnSpLocks/>
                  <a:endCxn id="264" idx="0"/>
                </p:cNvCxnSpPr>
                <p:nvPr/>
              </p:nvCxnSpPr>
              <p:spPr>
                <a:xfrm>
                  <a:off x="70485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D548FC3C-4F71-FA18-F4C8-543E0D1B5A95}"/>
                    </a:ext>
                  </a:extLst>
                </p:cNvPr>
                <p:cNvCxnSpPr>
                  <a:cxnSpLocks/>
                  <a:endCxn id="265" idx="0"/>
                </p:cNvCxnSpPr>
                <p:nvPr/>
              </p:nvCxnSpPr>
              <p:spPr>
                <a:xfrm>
                  <a:off x="75057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0BD29CFC-709B-0CA4-A80A-8268BC9618A7}"/>
                    </a:ext>
                  </a:extLst>
                </p:cNvPr>
                <p:cNvCxnSpPr>
                  <a:cxnSpLocks/>
                  <a:endCxn id="262" idx="0"/>
                </p:cNvCxnSpPr>
                <p:nvPr/>
              </p:nvCxnSpPr>
              <p:spPr>
                <a:xfrm>
                  <a:off x="61341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grpSp>
        <p:nvGrpSpPr>
          <p:cNvPr id="278" name="Group 277">
            <a:extLst>
              <a:ext uri="{FF2B5EF4-FFF2-40B4-BE49-F238E27FC236}">
                <a16:creationId xmlns:a16="http://schemas.microsoft.com/office/drawing/2014/main" id="{751D7810-28AE-9675-5D77-8AA91A762EF3}"/>
              </a:ext>
            </a:extLst>
          </p:cNvPr>
          <p:cNvGrpSpPr/>
          <p:nvPr/>
        </p:nvGrpSpPr>
        <p:grpSpPr>
          <a:xfrm>
            <a:off x="1634506" y="2357637"/>
            <a:ext cx="1414038" cy="191087"/>
            <a:chOff x="1828799" y="2017072"/>
            <a:chExt cx="1414038" cy="191087"/>
          </a:xfrm>
          <a:solidFill>
            <a:schemeClr val="accent4"/>
          </a:solidFill>
        </p:grpSpPr>
        <p:sp>
          <p:nvSpPr>
            <p:cNvPr id="279" name="DRAM">
              <a:extLst>
                <a:ext uri="{FF2B5EF4-FFF2-40B4-BE49-F238E27FC236}">
                  <a16:creationId xmlns:a16="http://schemas.microsoft.com/office/drawing/2014/main" id="{C35A3294-BDFD-9E12-C8D2-EE371A532BA2}"/>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280" name="Straight Connector 279">
              <a:extLst>
                <a:ext uri="{FF2B5EF4-FFF2-40B4-BE49-F238E27FC236}">
                  <a16:creationId xmlns:a16="http://schemas.microsoft.com/office/drawing/2014/main" id="{3BB5EC43-D735-AFE7-E0A5-7713F28751D2}"/>
                </a:ext>
              </a:extLst>
            </p:cNvPr>
            <p:cNvCxnSpPr>
              <a:cxnSpLocks/>
              <a:stCxn id="285" idx="6"/>
              <a:endCxn id="279" idx="0"/>
            </p:cNvCxnSpPr>
            <p:nvPr/>
          </p:nvCxnSpPr>
          <p:spPr>
            <a:xfrm flipH="1">
              <a:off x="2058103" y="2112615"/>
              <a:ext cx="1184734" cy="1"/>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281" name="Oval 280">
              <a:extLst>
                <a:ext uri="{FF2B5EF4-FFF2-40B4-BE49-F238E27FC236}">
                  <a16:creationId xmlns:a16="http://schemas.microsoft.com/office/drawing/2014/main" id="{879A072C-338B-12D6-4838-76398FE22BCF}"/>
                </a:ext>
              </a:extLst>
            </p:cNvPr>
            <p:cNvSpPr/>
            <p:nvPr/>
          </p:nvSpPr>
          <p:spPr>
            <a:xfrm>
              <a:off x="2134538"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2" name="Oval 281">
              <a:extLst>
                <a:ext uri="{FF2B5EF4-FFF2-40B4-BE49-F238E27FC236}">
                  <a16:creationId xmlns:a16="http://schemas.microsoft.com/office/drawing/2014/main" id="{E55D7B27-5DC1-AAA0-0DA4-5CA6F9821F1F}"/>
                </a:ext>
              </a:extLst>
            </p:cNvPr>
            <p:cNvSpPr/>
            <p:nvPr/>
          </p:nvSpPr>
          <p:spPr>
            <a:xfrm>
              <a:off x="2363841"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3" name="Oval 282">
              <a:extLst>
                <a:ext uri="{FF2B5EF4-FFF2-40B4-BE49-F238E27FC236}">
                  <a16:creationId xmlns:a16="http://schemas.microsoft.com/office/drawing/2014/main" id="{C170B65F-3D9F-0D69-73EE-EF153E8DC964}"/>
                </a:ext>
              </a:extLst>
            </p:cNvPr>
            <p:cNvSpPr/>
            <p:nvPr/>
          </p:nvSpPr>
          <p:spPr>
            <a:xfrm>
              <a:off x="2593144"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4" name="Oval 283">
              <a:extLst>
                <a:ext uri="{FF2B5EF4-FFF2-40B4-BE49-F238E27FC236}">
                  <a16:creationId xmlns:a16="http://schemas.microsoft.com/office/drawing/2014/main" id="{C3A4C91E-C5D4-40BA-C7EA-83A4FB7C3E43}"/>
                </a:ext>
              </a:extLst>
            </p:cNvPr>
            <p:cNvSpPr/>
            <p:nvPr/>
          </p:nvSpPr>
          <p:spPr>
            <a:xfrm>
              <a:off x="2822448"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5" name="Oval 284">
              <a:extLst>
                <a:ext uri="{FF2B5EF4-FFF2-40B4-BE49-F238E27FC236}">
                  <a16:creationId xmlns:a16="http://schemas.microsoft.com/office/drawing/2014/main" id="{096A691E-5AFE-95A5-99D1-5E53171BEB91}"/>
                </a:ext>
              </a:extLst>
            </p:cNvPr>
            <p:cNvSpPr/>
            <p:nvPr/>
          </p:nvSpPr>
          <p:spPr>
            <a:xfrm>
              <a:off x="3051751"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86" name="Group 285">
            <a:extLst>
              <a:ext uri="{FF2B5EF4-FFF2-40B4-BE49-F238E27FC236}">
                <a16:creationId xmlns:a16="http://schemas.microsoft.com/office/drawing/2014/main" id="{41E04434-98A9-5CCF-5F67-B1136DF1B683}"/>
              </a:ext>
            </a:extLst>
          </p:cNvPr>
          <p:cNvGrpSpPr/>
          <p:nvPr/>
        </p:nvGrpSpPr>
        <p:grpSpPr>
          <a:xfrm>
            <a:off x="3192034" y="2357637"/>
            <a:ext cx="1414038" cy="191087"/>
            <a:chOff x="3386327" y="2017072"/>
            <a:chExt cx="1414038" cy="191087"/>
          </a:xfrm>
          <a:solidFill>
            <a:schemeClr val="accent4"/>
          </a:solidFill>
        </p:grpSpPr>
        <p:sp>
          <p:nvSpPr>
            <p:cNvPr id="287" name="DRAM">
              <a:extLst>
                <a:ext uri="{FF2B5EF4-FFF2-40B4-BE49-F238E27FC236}">
                  <a16:creationId xmlns:a16="http://schemas.microsoft.com/office/drawing/2014/main" id="{5C80A2B5-B64C-A3F0-B2E9-643764B7C188}"/>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288" name="Straight Connector 287">
              <a:extLst>
                <a:ext uri="{FF2B5EF4-FFF2-40B4-BE49-F238E27FC236}">
                  <a16:creationId xmlns:a16="http://schemas.microsoft.com/office/drawing/2014/main" id="{4E25ACFE-4602-3A75-551D-615C41A7A20D}"/>
                </a:ext>
              </a:extLst>
            </p:cNvPr>
            <p:cNvCxnSpPr>
              <a:cxnSpLocks/>
              <a:endCxn id="287" idx="0"/>
            </p:cNvCxnSpPr>
            <p:nvPr/>
          </p:nvCxnSpPr>
          <p:spPr>
            <a:xfrm flipH="1" flipV="1">
              <a:off x="3615631" y="2112616"/>
              <a:ext cx="1184734" cy="1"/>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289" name="Oval 288">
              <a:extLst>
                <a:ext uri="{FF2B5EF4-FFF2-40B4-BE49-F238E27FC236}">
                  <a16:creationId xmlns:a16="http://schemas.microsoft.com/office/drawing/2014/main" id="{1435732A-384B-BF54-7817-CFC26522B3DB}"/>
                </a:ext>
              </a:extLst>
            </p:cNvPr>
            <p:cNvSpPr/>
            <p:nvPr/>
          </p:nvSpPr>
          <p:spPr>
            <a:xfrm>
              <a:off x="3692066"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0" name="Oval 289">
              <a:extLst>
                <a:ext uri="{FF2B5EF4-FFF2-40B4-BE49-F238E27FC236}">
                  <a16:creationId xmlns:a16="http://schemas.microsoft.com/office/drawing/2014/main" id="{BC1D30A3-B202-3482-27EA-D1D86950AC92}"/>
                </a:ext>
              </a:extLst>
            </p:cNvPr>
            <p:cNvSpPr/>
            <p:nvPr/>
          </p:nvSpPr>
          <p:spPr>
            <a:xfrm>
              <a:off x="3921369"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1" name="Oval 290">
              <a:extLst>
                <a:ext uri="{FF2B5EF4-FFF2-40B4-BE49-F238E27FC236}">
                  <a16:creationId xmlns:a16="http://schemas.microsoft.com/office/drawing/2014/main" id="{BC551B06-4978-618A-DF4D-90C300541FD5}"/>
                </a:ext>
              </a:extLst>
            </p:cNvPr>
            <p:cNvSpPr/>
            <p:nvPr/>
          </p:nvSpPr>
          <p:spPr>
            <a:xfrm>
              <a:off x="4150672"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2" name="Oval 291">
              <a:extLst>
                <a:ext uri="{FF2B5EF4-FFF2-40B4-BE49-F238E27FC236}">
                  <a16:creationId xmlns:a16="http://schemas.microsoft.com/office/drawing/2014/main" id="{93459750-2AB3-AE71-EC96-277FF0E3A1AA}"/>
                </a:ext>
              </a:extLst>
            </p:cNvPr>
            <p:cNvSpPr/>
            <p:nvPr/>
          </p:nvSpPr>
          <p:spPr>
            <a:xfrm>
              <a:off x="4379976"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3" name="Oval 292">
              <a:extLst>
                <a:ext uri="{FF2B5EF4-FFF2-40B4-BE49-F238E27FC236}">
                  <a16:creationId xmlns:a16="http://schemas.microsoft.com/office/drawing/2014/main" id="{925605BB-32BB-C536-E210-5A4F49A05F8B}"/>
                </a:ext>
              </a:extLst>
            </p:cNvPr>
            <p:cNvSpPr/>
            <p:nvPr/>
          </p:nvSpPr>
          <p:spPr>
            <a:xfrm>
              <a:off x="4609279"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31" name="Group 330">
            <a:extLst>
              <a:ext uri="{FF2B5EF4-FFF2-40B4-BE49-F238E27FC236}">
                <a16:creationId xmlns:a16="http://schemas.microsoft.com/office/drawing/2014/main" id="{8B1B3ED4-45C8-77E4-07E9-3A3F07ED4419}"/>
              </a:ext>
            </a:extLst>
          </p:cNvPr>
          <p:cNvGrpSpPr/>
          <p:nvPr/>
        </p:nvGrpSpPr>
        <p:grpSpPr>
          <a:xfrm>
            <a:off x="1634506" y="1897845"/>
            <a:ext cx="1414038" cy="191087"/>
            <a:chOff x="1828799" y="2017072"/>
            <a:chExt cx="1414038" cy="191087"/>
          </a:xfrm>
          <a:solidFill>
            <a:schemeClr val="accent4"/>
          </a:solidFill>
        </p:grpSpPr>
        <p:sp>
          <p:nvSpPr>
            <p:cNvPr id="332" name="DRAM">
              <a:extLst>
                <a:ext uri="{FF2B5EF4-FFF2-40B4-BE49-F238E27FC236}">
                  <a16:creationId xmlns:a16="http://schemas.microsoft.com/office/drawing/2014/main" id="{7EE68B79-0BDF-D7EC-0D67-9F3EC025BF67}"/>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cxnSp>
          <p:nvCxnSpPr>
            <p:cNvPr id="333" name="Straight Connector 332">
              <a:extLst>
                <a:ext uri="{FF2B5EF4-FFF2-40B4-BE49-F238E27FC236}">
                  <a16:creationId xmlns:a16="http://schemas.microsoft.com/office/drawing/2014/main" id="{FD072386-6453-5695-FF21-E665ECE2B147}"/>
                </a:ext>
              </a:extLst>
            </p:cNvPr>
            <p:cNvCxnSpPr>
              <a:cxnSpLocks/>
              <a:stCxn id="338" idx="6"/>
              <a:endCxn id="332" idx="0"/>
            </p:cNvCxnSpPr>
            <p:nvPr/>
          </p:nvCxnSpPr>
          <p:spPr>
            <a:xfrm flipH="1">
              <a:off x="2058103" y="2112615"/>
              <a:ext cx="1184734" cy="1"/>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34" name="Oval 333">
              <a:extLst>
                <a:ext uri="{FF2B5EF4-FFF2-40B4-BE49-F238E27FC236}">
                  <a16:creationId xmlns:a16="http://schemas.microsoft.com/office/drawing/2014/main" id="{DE527410-678A-8F73-2277-93FB261A64FC}"/>
                </a:ext>
              </a:extLst>
            </p:cNvPr>
            <p:cNvSpPr/>
            <p:nvPr/>
          </p:nvSpPr>
          <p:spPr>
            <a:xfrm>
              <a:off x="2134538"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5" name="Oval 334">
              <a:extLst>
                <a:ext uri="{FF2B5EF4-FFF2-40B4-BE49-F238E27FC236}">
                  <a16:creationId xmlns:a16="http://schemas.microsoft.com/office/drawing/2014/main" id="{4165B646-EF15-8011-5FF9-D7EF94F4730D}"/>
                </a:ext>
              </a:extLst>
            </p:cNvPr>
            <p:cNvSpPr/>
            <p:nvPr/>
          </p:nvSpPr>
          <p:spPr>
            <a:xfrm>
              <a:off x="2363841"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6" name="Oval 335">
              <a:extLst>
                <a:ext uri="{FF2B5EF4-FFF2-40B4-BE49-F238E27FC236}">
                  <a16:creationId xmlns:a16="http://schemas.microsoft.com/office/drawing/2014/main" id="{6BAFFE52-6A53-E9E5-D685-49ACE3B9B3D4}"/>
                </a:ext>
              </a:extLst>
            </p:cNvPr>
            <p:cNvSpPr/>
            <p:nvPr/>
          </p:nvSpPr>
          <p:spPr>
            <a:xfrm>
              <a:off x="2593144"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7" name="Oval 336">
              <a:extLst>
                <a:ext uri="{FF2B5EF4-FFF2-40B4-BE49-F238E27FC236}">
                  <a16:creationId xmlns:a16="http://schemas.microsoft.com/office/drawing/2014/main" id="{367AE665-AC83-E4C2-895C-3AFED95252A2}"/>
                </a:ext>
              </a:extLst>
            </p:cNvPr>
            <p:cNvSpPr/>
            <p:nvPr/>
          </p:nvSpPr>
          <p:spPr>
            <a:xfrm>
              <a:off x="2822448"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8" name="Oval 337">
              <a:extLst>
                <a:ext uri="{FF2B5EF4-FFF2-40B4-BE49-F238E27FC236}">
                  <a16:creationId xmlns:a16="http://schemas.microsoft.com/office/drawing/2014/main" id="{056A4AF3-4049-24A4-034B-CA7773F2FD6B}"/>
                </a:ext>
              </a:extLst>
            </p:cNvPr>
            <p:cNvSpPr/>
            <p:nvPr/>
          </p:nvSpPr>
          <p:spPr>
            <a:xfrm>
              <a:off x="3051751"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39" name="Group 338">
            <a:extLst>
              <a:ext uri="{FF2B5EF4-FFF2-40B4-BE49-F238E27FC236}">
                <a16:creationId xmlns:a16="http://schemas.microsoft.com/office/drawing/2014/main" id="{7C9806C2-E998-C6D7-C941-3AAE38E8871F}"/>
              </a:ext>
            </a:extLst>
          </p:cNvPr>
          <p:cNvGrpSpPr/>
          <p:nvPr/>
        </p:nvGrpSpPr>
        <p:grpSpPr>
          <a:xfrm>
            <a:off x="3192034" y="1897845"/>
            <a:ext cx="1414038" cy="191087"/>
            <a:chOff x="3386327" y="2017072"/>
            <a:chExt cx="1414038" cy="191087"/>
          </a:xfrm>
          <a:solidFill>
            <a:schemeClr val="accent4"/>
          </a:solidFill>
        </p:grpSpPr>
        <p:sp>
          <p:nvSpPr>
            <p:cNvPr id="340" name="DRAM">
              <a:extLst>
                <a:ext uri="{FF2B5EF4-FFF2-40B4-BE49-F238E27FC236}">
                  <a16:creationId xmlns:a16="http://schemas.microsoft.com/office/drawing/2014/main" id="{666118CA-BD9B-ED39-50D2-2826C0C1DDEF}"/>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41" name="Straight Connector 340">
              <a:extLst>
                <a:ext uri="{FF2B5EF4-FFF2-40B4-BE49-F238E27FC236}">
                  <a16:creationId xmlns:a16="http://schemas.microsoft.com/office/drawing/2014/main" id="{B91B5FC9-1342-3446-5B8E-2EA81024FA2B}"/>
                </a:ext>
              </a:extLst>
            </p:cNvPr>
            <p:cNvCxnSpPr>
              <a:cxnSpLocks/>
              <a:endCxn id="340" idx="0"/>
            </p:cNvCxnSpPr>
            <p:nvPr/>
          </p:nvCxnSpPr>
          <p:spPr>
            <a:xfrm flipH="1" flipV="1">
              <a:off x="3615631" y="2112616"/>
              <a:ext cx="1184734" cy="1"/>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42" name="Oval 341">
              <a:extLst>
                <a:ext uri="{FF2B5EF4-FFF2-40B4-BE49-F238E27FC236}">
                  <a16:creationId xmlns:a16="http://schemas.microsoft.com/office/drawing/2014/main" id="{73C07C20-BAA9-106B-CAE9-9B670868FB84}"/>
                </a:ext>
              </a:extLst>
            </p:cNvPr>
            <p:cNvSpPr/>
            <p:nvPr/>
          </p:nvSpPr>
          <p:spPr>
            <a:xfrm>
              <a:off x="3692066"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3" name="Oval 342">
              <a:extLst>
                <a:ext uri="{FF2B5EF4-FFF2-40B4-BE49-F238E27FC236}">
                  <a16:creationId xmlns:a16="http://schemas.microsoft.com/office/drawing/2014/main" id="{A83ADA2C-2FFC-48A3-D1D4-3F90792E1436}"/>
                </a:ext>
              </a:extLst>
            </p:cNvPr>
            <p:cNvSpPr/>
            <p:nvPr/>
          </p:nvSpPr>
          <p:spPr>
            <a:xfrm>
              <a:off x="3921369"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4" name="Oval 343">
              <a:extLst>
                <a:ext uri="{FF2B5EF4-FFF2-40B4-BE49-F238E27FC236}">
                  <a16:creationId xmlns:a16="http://schemas.microsoft.com/office/drawing/2014/main" id="{BF7A768D-6FA9-0465-95A7-C9FB7B87651F}"/>
                </a:ext>
              </a:extLst>
            </p:cNvPr>
            <p:cNvSpPr/>
            <p:nvPr/>
          </p:nvSpPr>
          <p:spPr>
            <a:xfrm>
              <a:off x="4150672"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5" name="Oval 344">
              <a:extLst>
                <a:ext uri="{FF2B5EF4-FFF2-40B4-BE49-F238E27FC236}">
                  <a16:creationId xmlns:a16="http://schemas.microsoft.com/office/drawing/2014/main" id="{99EEC3A4-7F24-BE05-0468-A22B85ECC12F}"/>
                </a:ext>
              </a:extLst>
            </p:cNvPr>
            <p:cNvSpPr/>
            <p:nvPr/>
          </p:nvSpPr>
          <p:spPr>
            <a:xfrm>
              <a:off x="4379976"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6" name="Oval 345">
              <a:extLst>
                <a:ext uri="{FF2B5EF4-FFF2-40B4-BE49-F238E27FC236}">
                  <a16:creationId xmlns:a16="http://schemas.microsoft.com/office/drawing/2014/main" id="{CDE2C779-A438-CB1E-9EF5-1CE337FDB528}"/>
                </a:ext>
              </a:extLst>
            </p:cNvPr>
            <p:cNvSpPr/>
            <p:nvPr/>
          </p:nvSpPr>
          <p:spPr>
            <a:xfrm>
              <a:off x="4609279" y="2017072"/>
              <a:ext cx="191086" cy="191086"/>
            </a:xfrm>
            <a:prstGeom prst="ellipse">
              <a:avLst/>
            </a:prstGeom>
            <a:gr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63" name="Group 362">
            <a:extLst>
              <a:ext uri="{FF2B5EF4-FFF2-40B4-BE49-F238E27FC236}">
                <a16:creationId xmlns:a16="http://schemas.microsoft.com/office/drawing/2014/main" id="{03D2156D-53C1-3291-762A-E3E769A325C9}"/>
              </a:ext>
            </a:extLst>
          </p:cNvPr>
          <p:cNvGrpSpPr/>
          <p:nvPr/>
        </p:nvGrpSpPr>
        <p:grpSpPr>
          <a:xfrm>
            <a:off x="1634506" y="2127451"/>
            <a:ext cx="1414038" cy="191087"/>
            <a:chOff x="1828799" y="2017072"/>
            <a:chExt cx="1414038" cy="191087"/>
          </a:xfrm>
        </p:grpSpPr>
        <p:sp>
          <p:nvSpPr>
            <p:cNvPr id="364" name="DRAM">
              <a:extLst>
                <a:ext uri="{FF2B5EF4-FFF2-40B4-BE49-F238E27FC236}">
                  <a16:creationId xmlns:a16="http://schemas.microsoft.com/office/drawing/2014/main" id="{A33476AE-7D06-4E1D-1B7D-97E59F879668}"/>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65" name="Straight Connector 364">
              <a:extLst>
                <a:ext uri="{FF2B5EF4-FFF2-40B4-BE49-F238E27FC236}">
                  <a16:creationId xmlns:a16="http://schemas.microsoft.com/office/drawing/2014/main" id="{1EF0EBBB-D2DF-53FC-DAC4-10D3F8354D02}"/>
                </a:ext>
              </a:extLst>
            </p:cNvPr>
            <p:cNvCxnSpPr>
              <a:cxnSpLocks/>
              <a:stCxn id="370" idx="6"/>
              <a:endCxn id="364" idx="0"/>
            </p:cNvCxnSpPr>
            <p:nvPr/>
          </p:nvCxnSpPr>
          <p:spPr>
            <a:xfrm flipH="1">
              <a:off x="2058103" y="2112615"/>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66" name="Oval 365">
              <a:extLst>
                <a:ext uri="{FF2B5EF4-FFF2-40B4-BE49-F238E27FC236}">
                  <a16:creationId xmlns:a16="http://schemas.microsoft.com/office/drawing/2014/main" id="{BB3EAAC7-A09E-3CDA-3AE9-710BB8289FF7}"/>
                </a:ext>
              </a:extLst>
            </p:cNvPr>
            <p:cNvSpPr/>
            <p:nvPr/>
          </p:nvSpPr>
          <p:spPr>
            <a:xfrm>
              <a:off x="2134538"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7" name="Oval 366">
              <a:extLst>
                <a:ext uri="{FF2B5EF4-FFF2-40B4-BE49-F238E27FC236}">
                  <a16:creationId xmlns:a16="http://schemas.microsoft.com/office/drawing/2014/main" id="{6632B356-D188-8AAB-A0D4-C288F31747E5}"/>
                </a:ext>
              </a:extLst>
            </p:cNvPr>
            <p:cNvSpPr/>
            <p:nvPr/>
          </p:nvSpPr>
          <p:spPr>
            <a:xfrm>
              <a:off x="2363841"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8" name="Oval 367">
              <a:extLst>
                <a:ext uri="{FF2B5EF4-FFF2-40B4-BE49-F238E27FC236}">
                  <a16:creationId xmlns:a16="http://schemas.microsoft.com/office/drawing/2014/main" id="{60B64B00-9738-5F63-2EE8-20C8ABAC0D89}"/>
                </a:ext>
              </a:extLst>
            </p:cNvPr>
            <p:cNvSpPr/>
            <p:nvPr/>
          </p:nvSpPr>
          <p:spPr>
            <a:xfrm>
              <a:off x="2593144"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9" name="Oval 368">
              <a:extLst>
                <a:ext uri="{FF2B5EF4-FFF2-40B4-BE49-F238E27FC236}">
                  <a16:creationId xmlns:a16="http://schemas.microsoft.com/office/drawing/2014/main" id="{C95BA703-DAF0-035F-9AB1-4BF32675062B}"/>
                </a:ext>
              </a:extLst>
            </p:cNvPr>
            <p:cNvSpPr/>
            <p:nvPr/>
          </p:nvSpPr>
          <p:spPr>
            <a:xfrm>
              <a:off x="2822448"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0" name="Oval 369">
              <a:extLst>
                <a:ext uri="{FF2B5EF4-FFF2-40B4-BE49-F238E27FC236}">
                  <a16:creationId xmlns:a16="http://schemas.microsoft.com/office/drawing/2014/main" id="{28A21BD4-37FE-E7C7-123C-CCE1B237055E}"/>
                </a:ext>
              </a:extLst>
            </p:cNvPr>
            <p:cNvSpPr/>
            <p:nvPr/>
          </p:nvSpPr>
          <p:spPr>
            <a:xfrm>
              <a:off x="3051751"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71" name="Group 370">
            <a:extLst>
              <a:ext uri="{FF2B5EF4-FFF2-40B4-BE49-F238E27FC236}">
                <a16:creationId xmlns:a16="http://schemas.microsoft.com/office/drawing/2014/main" id="{6DB68126-E3CB-0E33-EA5A-3A5D6B094E52}"/>
              </a:ext>
            </a:extLst>
          </p:cNvPr>
          <p:cNvGrpSpPr/>
          <p:nvPr/>
        </p:nvGrpSpPr>
        <p:grpSpPr>
          <a:xfrm>
            <a:off x="3192034" y="2127451"/>
            <a:ext cx="1414038" cy="191087"/>
            <a:chOff x="3386327" y="2017072"/>
            <a:chExt cx="1414038" cy="191087"/>
          </a:xfrm>
        </p:grpSpPr>
        <p:sp>
          <p:nvSpPr>
            <p:cNvPr id="372" name="DRAM">
              <a:extLst>
                <a:ext uri="{FF2B5EF4-FFF2-40B4-BE49-F238E27FC236}">
                  <a16:creationId xmlns:a16="http://schemas.microsoft.com/office/drawing/2014/main" id="{29A80598-D0EC-5775-86EE-43E2E1FB6CEF}"/>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73" name="Straight Connector 372">
              <a:extLst>
                <a:ext uri="{FF2B5EF4-FFF2-40B4-BE49-F238E27FC236}">
                  <a16:creationId xmlns:a16="http://schemas.microsoft.com/office/drawing/2014/main" id="{F42B0436-F9FD-8CDF-CCD5-78F4C72F1BF6}"/>
                </a:ext>
              </a:extLst>
            </p:cNvPr>
            <p:cNvCxnSpPr>
              <a:cxnSpLocks/>
              <a:endCxn id="372" idx="0"/>
            </p:cNvCxnSpPr>
            <p:nvPr/>
          </p:nvCxnSpPr>
          <p:spPr>
            <a:xfrm flipH="1" flipV="1">
              <a:off x="3615631" y="2112616"/>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74" name="Oval 373">
              <a:extLst>
                <a:ext uri="{FF2B5EF4-FFF2-40B4-BE49-F238E27FC236}">
                  <a16:creationId xmlns:a16="http://schemas.microsoft.com/office/drawing/2014/main" id="{895AA001-B87F-4D73-257A-892D7F7E91E2}"/>
                </a:ext>
              </a:extLst>
            </p:cNvPr>
            <p:cNvSpPr/>
            <p:nvPr/>
          </p:nvSpPr>
          <p:spPr>
            <a:xfrm>
              <a:off x="3692066"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5" name="Oval 374">
              <a:extLst>
                <a:ext uri="{FF2B5EF4-FFF2-40B4-BE49-F238E27FC236}">
                  <a16:creationId xmlns:a16="http://schemas.microsoft.com/office/drawing/2014/main" id="{EC220833-140A-6751-410A-E409792A18A0}"/>
                </a:ext>
              </a:extLst>
            </p:cNvPr>
            <p:cNvSpPr/>
            <p:nvPr/>
          </p:nvSpPr>
          <p:spPr>
            <a:xfrm>
              <a:off x="3921369"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6" name="Oval 375">
              <a:extLst>
                <a:ext uri="{FF2B5EF4-FFF2-40B4-BE49-F238E27FC236}">
                  <a16:creationId xmlns:a16="http://schemas.microsoft.com/office/drawing/2014/main" id="{EBBCDD01-3E41-9C17-E672-F4EDE43F9363}"/>
                </a:ext>
              </a:extLst>
            </p:cNvPr>
            <p:cNvSpPr/>
            <p:nvPr/>
          </p:nvSpPr>
          <p:spPr>
            <a:xfrm>
              <a:off x="4150672"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7" name="Oval 376">
              <a:extLst>
                <a:ext uri="{FF2B5EF4-FFF2-40B4-BE49-F238E27FC236}">
                  <a16:creationId xmlns:a16="http://schemas.microsoft.com/office/drawing/2014/main" id="{99CA265E-A624-86F0-8FB0-C8DDE9CA6C8E}"/>
                </a:ext>
              </a:extLst>
            </p:cNvPr>
            <p:cNvSpPr/>
            <p:nvPr/>
          </p:nvSpPr>
          <p:spPr>
            <a:xfrm>
              <a:off x="4379976"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8" name="Oval 377">
              <a:extLst>
                <a:ext uri="{FF2B5EF4-FFF2-40B4-BE49-F238E27FC236}">
                  <a16:creationId xmlns:a16="http://schemas.microsoft.com/office/drawing/2014/main" id="{3ABCE4AB-361A-42F9-B07B-7AFD362BF2E2}"/>
                </a:ext>
              </a:extLst>
            </p:cNvPr>
            <p:cNvSpPr/>
            <p:nvPr/>
          </p:nvSpPr>
          <p:spPr>
            <a:xfrm>
              <a:off x="4609279"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sp>
        <p:nvSpPr>
          <p:cNvPr id="330" name="TextBox 329">
            <a:extLst>
              <a:ext uri="{FF2B5EF4-FFF2-40B4-BE49-F238E27FC236}">
                <a16:creationId xmlns:a16="http://schemas.microsoft.com/office/drawing/2014/main" id="{170B0079-999B-634A-50ED-EC07C4B48580}"/>
              </a:ext>
            </a:extLst>
          </p:cNvPr>
          <p:cNvSpPr txBox="1"/>
          <p:nvPr/>
        </p:nvSpPr>
        <p:spPr>
          <a:xfrm>
            <a:off x="4317498" y="1059034"/>
            <a:ext cx="4305183" cy="457200"/>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16161"/>
                </a:solidFill>
                <a:effectLst/>
                <a:uLnTx/>
                <a:uFillTx/>
                <a:latin typeface="Avenir Next" panose="020B0503020202020204" pitchFamily="34" charset="0"/>
                <a:ea typeface="+mn-ea"/>
                <a:cs typeface="+mn-cs"/>
              </a:rPr>
              <a:t>segmented global wordline</a:t>
            </a:r>
          </a:p>
        </p:txBody>
      </p:sp>
      <p:sp>
        <p:nvSpPr>
          <p:cNvPr id="320" name="Rectangle 319">
            <a:extLst>
              <a:ext uri="{FF2B5EF4-FFF2-40B4-BE49-F238E27FC236}">
                <a16:creationId xmlns:a16="http://schemas.microsoft.com/office/drawing/2014/main" id="{44C2EA2F-00A4-DCDF-747B-A44DEA526E5E}"/>
              </a:ext>
            </a:extLst>
          </p:cNvPr>
          <p:cNvSpPr/>
          <p:nvPr/>
        </p:nvSpPr>
        <p:spPr>
          <a:xfrm>
            <a:off x="-13791" y="3567676"/>
            <a:ext cx="9143999" cy="461665"/>
          </a:xfrm>
          <a:prstGeom prst="rect">
            <a:avLst/>
          </a:prstGeom>
          <a:noFill/>
        </p:spPr>
        <p:txBody>
          <a:bodyPr wrap="square">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400" b="1" dirty="0">
                <a:solidFill>
                  <a:prstClr val="black"/>
                </a:solidFill>
                <a:latin typeface="Avenir Next" panose="020B0503020202020204" pitchFamily="34" charset="0"/>
                <a:cs typeface="Gill Sans MT"/>
              </a:rPr>
              <a:t>Use</a:t>
            </a:r>
            <a:r>
              <a:rPr kumimoji="0" lang="en-US" sz="2400" b="1" i="0" u="none" strike="noStrike" kern="1200" cap="none" spc="0" normalizeH="0" baseline="0" noProof="0" dirty="0">
                <a:ln>
                  <a:noFill/>
                </a:ln>
                <a:solidFill>
                  <a:prstClr val="black"/>
                </a:solidFill>
                <a:effectLst/>
                <a:uLnTx/>
                <a:uFillTx/>
                <a:latin typeface="Avenir Next" panose="020B0503020202020204" pitchFamily="34" charset="0"/>
                <a:ea typeface="+mn-ea"/>
                <a:cs typeface="Gill Sans MT"/>
              </a:rPr>
              <a:t> fine-grained DRAM for processing-using-DRAM: </a:t>
            </a:r>
          </a:p>
        </p:txBody>
      </p:sp>
      <p:grpSp>
        <p:nvGrpSpPr>
          <p:cNvPr id="2" name="Group 1">
            <a:extLst>
              <a:ext uri="{FF2B5EF4-FFF2-40B4-BE49-F238E27FC236}">
                <a16:creationId xmlns:a16="http://schemas.microsoft.com/office/drawing/2014/main" id="{CA353D25-7C61-28E5-1100-1CC7B4D8880D}"/>
              </a:ext>
            </a:extLst>
          </p:cNvPr>
          <p:cNvGrpSpPr/>
          <p:nvPr/>
        </p:nvGrpSpPr>
        <p:grpSpPr>
          <a:xfrm>
            <a:off x="5778" y="3927400"/>
            <a:ext cx="9470110" cy="1335036"/>
            <a:chOff x="549218" y="3454216"/>
            <a:chExt cx="8426174" cy="1348074"/>
          </a:xfrm>
        </p:grpSpPr>
        <p:sp>
          <p:nvSpPr>
            <p:cNvPr id="3" name="TextBox 2">
              <a:extLst>
                <a:ext uri="{FF2B5EF4-FFF2-40B4-BE49-F238E27FC236}">
                  <a16:creationId xmlns:a16="http://schemas.microsoft.com/office/drawing/2014/main" id="{411F4A0B-A23D-C33A-7950-12FA9B0D025F}"/>
                </a:ext>
              </a:extLst>
            </p:cNvPr>
            <p:cNvSpPr txBox="1"/>
            <p:nvPr/>
          </p:nvSpPr>
          <p:spPr>
            <a:xfrm>
              <a:off x="549218" y="3454216"/>
              <a:ext cx="474011"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1</a:t>
              </a:r>
            </a:p>
          </p:txBody>
        </p:sp>
        <p:sp>
          <p:nvSpPr>
            <p:cNvPr id="5" name="TextBox 4">
              <a:extLst>
                <a:ext uri="{FF2B5EF4-FFF2-40B4-BE49-F238E27FC236}">
                  <a16:creationId xmlns:a16="http://schemas.microsoft.com/office/drawing/2014/main" id="{348D7EEB-F02B-39FC-5EC9-DAEF6ABE8039}"/>
                </a:ext>
              </a:extLst>
            </p:cNvPr>
            <p:cNvSpPr txBox="1"/>
            <p:nvPr/>
          </p:nvSpPr>
          <p:spPr>
            <a:xfrm>
              <a:off x="974390" y="3528082"/>
              <a:ext cx="8001002" cy="12742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Improves SIMD utilization </a:t>
              </a:r>
              <a:endParaRPr kumimoji="0" lang="en-US" sz="2200" b="0"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endParaRP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for a single PUD operation, only access the DRAM mats with target data</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for multiple PUD operations, execute independent operations concurrently</a:t>
              </a:r>
              <a:endParaRPr kumimoji="0" lang="en-US" sz="1800" b="0" i="0" u="none" strike="noStrike" kern="1200" cap="none" spc="0" normalizeH="0" baseline="0" noProof="0" dirty="0">
                <a:ln>
                  <a:noFill/>
                </a:ln>
                <a:solidFill>
                  <a:srgbClr val="C00000"/>
                </a:solidFill>
                <a:effectLst/>
                <a:uLnTx/>
                <a:uFillTx/>
                <a:latin typeface="Avenir Next" panose="020B0503020202020204" pitchFamily="34" charset="0"/>
                <a:ea typeface="+mn-ea"/>
                <a:cs typeface="Gill Sans MT"/>
              </a:endParaRPr>
            </a:p>
            <a:p>
              <a:pPr marL="342900" marR="0" lvl="0" indent="-342900" algn="l" defTabSz="914400" rtl="0" eaLnBrk="1" fontAlgn="auto" latinLnBrk="0" hangingPunct="1">
                <a:lnSpc>
                  <a:spcPct val="100000"/>
                </a:lnSpc>
                <a:spcBef>
                  <a:spcPts val="0"/>
                </a:spcBef>
                <a:spcAft>
                  <a:spcPts val="0"/>
                </a:spcAft>
                <a:buClrTx/>
                <a:buSzTx/>
                <a:buFontTx/>
                <a:buChar char="-"/>
                <a:tabLst/>
                <a:defRPr/>
              </a:pPr>
              <a:endParaRPr kumimoji="0" lang="en-US" sz="1800" b="0" i="0" u="none" strike="noStrike" kern="1200" cap="none" spc="0" normalizeH="0" baseline="0" noProof="0" dirty="0">
                <a:ln>
                  <a:noFill/>
                </a:ln>
                <a:solidFill>
                  <a:srgbClr val="C00000"/>
                </a:solidFill>
                <a:effectLst/>
                <a:uLnTx/>
                <a:uFillTx/>
                <a:latin typeface="Avenir Next" panose="020B0503020202020204" pitchFamily="34" charset="0"/>
                <a:ea typeface="+mn-ea"/>
                <a:cs typeface="Gill Sans MT"/>
              </a:endParaRPr>
            </a:p>
          </p:txBody>
        </p:sp>
      </p:grpSp>
      <p:sp>
        <p:nvSpPr>
          <p:cNvPr id="233" name="Rectangle 232">
            <a:extLst>
              <a:ext uri="{FF2B5EF4-FFF2-40B4-BE49-F238E27FC236}">
                <a16:creationId xmlns:a16="http://schemas.microsoft.com/office/drawing/2014/main" id="{AFF2EE9C-8313-E806-7048-F1780CFE7EC2}"/>
              </a:ext>
            </a:extLst>
          </p:cNvPr>
          <p:cNvSpPr/>
          <p:nvPr/>
        </p:nvSpPr>
        <p:spPr>
          <a:xfrm>
            <a:off x="463125" y="4673162"/>
            <a:ext cx="8265239" cy="3823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234" name="Group 233">
            <a:extLst>
              <a:ext uri="{FF2B5EF4-FFF2-40B4-BE49-F238E27FC236}">
                <a16:creationId xmlns:a16="http://schemas.microsoft.com/office/drawing/2014/main" id="{7ADED821-6D77-AAA9-3BB6-5E04FD30627E}"/>
              </a:ext>
            </a:extLst>
          </p:cNvPr>
          <p:cNvGrpSpPr/>
          <p:nvPr/>
        </p:nvGrpSpPr>
        <p:grpSpPr>
          <a:xfrm>
            <a:off x="794664" y="2977618"/>
            <a:ext cx="6938410" cy="647381"/>
            <a:chOff x="757719" y="4572696"/>
            <a:chExt cx="6938410" cy="647381"/>
          </a:xfrm>
        </p:grpSpPr>
        <p:grpSp>
          <p:nvGrpSpPr>
            <p:cNvPr id="235" name="Group 234">
              <a:extLst>
                <a:ext uri="{FF2B5EF4-FFF2-40B4-BE49-F238E27FC236}">
                  <a16:creationId xmlns:a16="http://schemas.microsoft.com/office/drawing/2014/main" id="{D8B75B55-1C61-6FF4-C5D5-B6C677ECFE7A}"/>
                </a:ext>
              </a:extLst>
            </p:cNvPr>
            <p:cNvGrpSpPr/>
            <p:nvPr/>
          </p:nvGrpSpPr>
          <p:grpSpPr>
            <a:xfrm>
              <a:off x="1906102" y="4572696"/>
              <a:ext cx="5790027" cy="251465"/>
              <a:chOff x="1906102" y="4572696"/>
              <a:chExt cx="5790027" cy="251465"/>
            </a:xfrm>
          </p:grpSpPr>
          <p:grpSp>
            <p:nvGrpSpPr>
              <p:cNvPr id="237" name="Group 236">
                <a:extLst>
                  <a:ext uri="{FF2B5EF4-FFF2-40B4-BE49-F238E27FC236}">
                    <a16:creationId xmlns:a16="http://schemas.microsoft.com/office/drawing/2014/main" id="{BA33DA29-3E19-D781-7F0A-C07F6BFC0A48}"/>
                  </a:ext>
                </a:extLst>
              </p:cNvPr>
              <p:cNvGrpSpPr/>
              <p:nvPr/>
            </p:nvGrpSpPr>
            <p:grpSpPr>
              <a:xfrm>
                <a:off x="1906102" y="4572696"/>
                <a:ext cx="5790027" cy="251465"/>
                <a:chOff x="1906102" y="4605667"/>
                <a:chExt cx="5790027" cy="251465"/>
              </a:xfrm>
            </p:grpSpPr>
            <p:cxnSp>
              <p:nvCxnSpPr>
                <p:cNvPr id="239" name="Straight Connector 238">
                  <a:extLst>
                    <a:ext uri="{FF2B5EF4-FFF2-40B4-BE49-F238E27FC236}">
                      <a16:creationId xmlns:a16="http://schemas.microsoft.com/office/drawing/2014/main" id="{763B86A0-33BD-6CE6-44BC-CDF5E86FD96E}"/>
                    </a:ext>
                  </a:extLst>
                </p:cNvPr>
                <p:cNvCxnSpPr/>
                <p:nvPr/>
              </p:nvCxnSpPr>
              <p:spPr>
                <a:xfrm flipH="1">
                  <a:off x="1906102"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AC99DC44-F5B6-EC36-386A-2CEE5102C773}"/>
                    </a:ext>
                  </a:extLst>
                </p:cNvPr>
                <p:cNvCxnSpPr/>
                <p:nvPr/>
              </p:nvCxnSpPr>
              <p:spPr>
                <a:xfrm flipH="1">
                  <a:off x="3463630"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22632E88-7D9F-82BA-BDCA-9E9CC4F99217}"/>
                    </a:ext>
                  </a:extLst>
                </p:cNvPr>
                <p:cNvCxnSpPr/>
                <p:nvPr/>
              </p:nvCxnSpPr>
              <p:spPr>
                <a:xfrm flipH="1">
                  <a:off x="5030302" y="4612936"/>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D4DE54B6-C80C-03AD-C774-D7958489E9DB}"/>
                    </a:ext>
                  </a:extLst>
                </p:cNvPr>
                <p:cNvCxnSpPr/>
                <p:nvPr/>
              </p:nvCxnSpPr>
              <p:spPr>
                <a:xfrm flipH="1">
                  <a:off x="6587830"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2E7A7281-D829-7341-B959-88B336AD7950}"/>
                    </a:ext>
                  </a:extLst>
                </p:cNvPr>
                <p:cNvCxnSpPr>
                  <a:cxnSpLocks/>
                </p:cNvCxnSpPr>
                <p:nvPr/>
              </p:nvCxnSpPr>
              <p:spPr>
                <a:xfrm flipV="1">
                  <a:off x="2460251" y="4615982"/>
                  <a:ext cx="0" cy="226344"/>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FB4DE163-287B-91F4-50DD-5B9B17A3410E}"/>
                    </a:ext>
                  </a:extLst>
                </p:cNvPr>
                <p:cNvCxnSpPr>
                  <a:cxnSpLocks/>
                </p:cNvCxnSpPr>
                <p:nvPr/>
              </p:nvCxnSpPr>
              <p:spPr>
                <a:xfrm flipV="1">
                  <a:off x="4017779"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9C25D3DB-BA3E-FC76-B940-D9793A3852A1}"/>
                    </a:ext>
                  </a:extLst>
                </p:cNvPr>
                <p:cNvCxnSpPr>
                  <a:cxnSpLocks/>
                </p:cNvCxnSpPr>
                <p:nvPr/>
              </p:nvCxnSpPr>
              <p:spPr>
                <a:xfrm flipV="1">
                  <a:off x="5584451"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F5DC6BAB-C55C-E964-88C3-303AFDE37FEB}"/>
                    </a:ext>
                  </a:extLst>
                </p:cNvPr>
                <p:cNvCxnSpPr>
                  <a:cxnSpLocks/>
                </p:cNvCxnSpPr>
                <p:nvPr/>
              </p:nvCxnSpPr>
              <p:spPr>
                <a:xfrm flipV="1">
                  <a:off x="7141979"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grpSp>
          <p:cxnSp>
            <p:nvCxnSpPr>
              <p:cNvPr id="238" name="Straight Connector 237">
                <a:extLst>
                  <a:ext uri="{FF2B5EF4-FFF2-40B4-BE49-F238E27FC236}">
                    <a16:creationId xmlns:a16="http://schemas.microsoft.com/office/drawing/2014/main" id="{7A9AF2E4-9057-0E5E-997D-E9A88DAE95E6}"/>
                  </a:ext>
                </a:extLst>
              </p:cNvPr>
              <p:cNvCxnSpPr>
                <a:cxnSpLocks/>
              </p:cNvCxnSpPr>
              <p:nvPr/>
            </p:nvCxnSpPr>
            <p:spPr>
              <a:xfrm>
                <a:off x="2135695" y="4824161"/>
                <a:ext cx="5397405"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grpSp>
        <p:sp>
          <p:nvSpPr>
            <p:cNvPr id="236" name="TextBox 235">
              <a:extLst>
                <a:ext uri="{FF2B5EF4-FFF2-40B4-BE49-F238E27FC236}">
                  <a16:creationId xmlns:a16="http://schemas.microsoft.com/office/drawing/2014/main" id="{5ABA3AE9-9011-4981-7B0B-CA4610C5DFA4}"/>
                </a:ext>
              </a:extLst>
            </p:cNvPr>
            <p:cNvSpPr txBox="1"/>
            <p:nvPr/>
          </p:nvSpPr>
          <p:spPr>
            <a:xfrm>
              <a:off x="757719" y="4762877"/>
              <a:ext cx="3672585" cy="457200"/>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global sense amplifier </a:t>
              </a:r>
            </a:p>
          </p:txBody>
        </p:sp>
      </p:grpSp>
    </p:spTree>
    <p:extLst>
      <p:ext uri="{BB962C8B-B14F-4D97-AF65-F5344CB8AC3E}">
        <p14:creationId xmlns:p14="http://schemas.microsoft.com/office/powerpoint/2010/main" val="891724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2"/>
                                        </p:tgtEl>
                                        <p:attrNameLst>
                                          <p:attrName>style.visibility</p:attrName>
                                        </p:attrNameLst>
                                      </p:cBhvr>
                                      <p:to>
                                        <p:strVal val="visible"/>
                                      </p:to>
                                    </p:set>
                                    <p:animEffect transition="in" filter="fade">
                                      <p:cBhvr>
                                        <p:cTn id="10" dur="500"/>
                                        <p:tgtEl>
                                          <p:spTgt spid="212"/>
                                        </p:tgtEl>
                                      </p:cBhvr>
                                    </p:animEffect>
                                  </p:childTnLst>
                                </p:cTn>
                              </p:par>
                              <p:par>
                                <p:cTn id="11" presetID="22" presetClass="entr" presetSubtype="8" fill="hold" nodeType="withEffect">
                                  <p:stCondLst>
                                    <p:cond delay="0"/>
                                  </p:stCondLst>
                                  <p:childTnLst>
                                    <p:set>
                                      <p:cBhvr>
                                        <p:cTn id="12" dur="1" fill="hold">
                                          <p:stCondLst>
                                            <p:cond delay="0"/>
                                          </p:stCondLst>
                                        </p:cTn>
                                        <p:tgtEl>
                                          <p:spTgt spid="219"/>
                                        </p:tgtEl>
                                        <p:attrNameLst>
                                          <p:attrName>style.visibility</p:attrName>
                                        </p:attrNameLst>
                                      </p:cBhvr>
                                      <p:to>
                                        <p:strVal val="visible"/>
                                      </p:to>
                                    </p:set>
                                    <p:animEffect transition="in" filter="wipe(left)">
                                      <p:cBhvr>
                                        <p:cTn id="13" dur="500"/>
                                        <p:tgtEl>
                                          <p:spTgt spid="219"/>
                                        </p:tgtEl>
                                      </p:cBhvr>
                                    </p:animEffect>
                                  </p:childTnLst>
                                </p:cTn>
                              </p:par>
                              <p:par>
                                <p:cTn id="14" presetID="22" presetClass="entr" presetSubtype="1" fill="hold" nodeType="withEffect">
                                  <p:stCondLst>
                                    <p:cond delay="100"/>
                                  </p:stCondLst>
                                  <p:childTnLst>
                                    <p:set>
                                      <p:cBhvr>
                                        <p:cTn id="15" dur="1" fill="hold">
                                          <p:stCondLst>
                                            <p:cond delay="0"/>
                                          </p:stCondLst>
                                        </p:cTn>
                                        <p:tgtEl>
                                          <p:spTgt spid="220"/>
                                        </p:tgtEl>
                                        <p:attrNameLst>
                                          <p:attrName>style.visibility</p:attrName>
                                        </p:attrNameLst>
                                      </p:cBhvr>
                                      <p:to>
                                        <p:strVal val="visible"/>
                                      </p:to>
                                    </p:set>
                                    <p:animEffect transition="in" filter="wipe(up)">
                                      <p:cBhvr>
                                        <p:cTn id="16" dur="500"/>
                                        <p:tgtEl>
                                          <p:spTgt spid="220"/>
                                        </p:tgtEl>
                                      </p:cBhvr>
                                    </p:animEffect>
                                  </p:childTnLst>
                                </p:cTn>
                              </p:par>
                              <p:par>
                                <p:cTn id="17" presetID="22" presetClass="entr" presetSubtype="8" fill="hold" nodeType="withEffect">
                                  <p:stCondLst>
                                    <p:cond delay="0"/>
                                  </p:stCondLst>
                                  <p:childTnLst>
                                    <p:set>
                                      <p:cBhvr>
                                        <p:cTn id="18" dur="1" fill="hold">
                                          <p:stCondLst>
                                            <p:cond delay="0"/>
                                          </p:stCondLst>
                                        </p:cTn>
                                        <p:tgtEl>
                                          <p:spTgt spid="331"/>
                                        </p:tgtEl>
                                        <p:attrNameLst>
                                          <p:attrName>style.visibility</p:attrName>
                                        </p:attrNameLst>
                                      </p:cBhvr>
                                      <p:to>
                                        <p:strVal val="visible"/>
                                      </p:to>
                                    </p:set>
                                    <p:animEffect transition="in" filter="wipe(left)">
                                      <p:cBhvr>
                                        <p:cTn id="19" dur="500"/>
                                        <p:tgtEl>
                                          <p:spTgt spid="331"/>
                                        </p:tgtEl>
                                      </p:cBhvr>
                                    </p:animEffect>
                                  </p:childTnLst>
                                </p:cTn>
                              </p:par>
                              <p:par>
                                <p:cTn id="20" presetID="22" presetClass="entr" presetSubtype="8" fill="hold" nodeType="withEffect">
                                  <p:stCondLst>
                                    <p:cond delay="0"/>
                                  </p:stCondLst>
                                  <p:childTnLst>
                                    <p:set>
                                      <p:cBhvr>
                                        <p:cTn id="21" dur="1" fill="hold">
                                          <p:stCondLst>
                                            <p:cond delay="0"/>
                                          </p:stCondLst>
                                        </p:cTn>
                                        <p:tgtEl>
                                          <p:spTgt spid="363"/>
                                        </p:tgtEl>
                                        <p:attrNameLst>
                                          <p:attrName>style.visibility</p:attrName>
                                        </p:attrNameLst>
                                      </p:cBhvr>
                                      <p:to>
                                        <p:strVal val="visible"/>
                                      </p:to>
                                    </p:set>
                                    <p:animEffect transition="in" filter="wipe(left)">
                                      <p:cBhvr>
                                        <p:cTn id="22" dur="500"/>
                                        <p:tgtEl>
                                          <p:spTgt spid="363"/>
                                        </p:tgtEl>
                                      </p:cBhvr>
                                    </p:animEffect>
                                  </p:childTnLst>
                                </p:cTn>
                              </p:par>
                              <p:par>
                                <p:cTn id="23" presetID="22" presetClass="entr" presetSubtype="8" fill="hold" nodeType="withEffect">
                                  <p:stCondLst>
                                    <p:cond delay="0"/>
                                  </p:stCondLst>
                                  <p:childTnLst>
                                    <p:set>
                                      <p:cBhvr>
                                        <p:cTn id="24" dur="1" fill="hold">
                                          <p:stCondLst>
                                            <p:cond delay="0"/>
                                          </p:stCondLst>
                                        </p:cTn>
                                        <p:tgtEl>
                                          <p:spTgt spid="278"/>
                                        </p:tgtEl>
                                        <p:attrNameLst>
                                          <p:attrName>style.visibility</p:attrName>
                                        </p:attrNameLst>
                                      </p:cBhvr>
                                      <p:to>
                                        <p:strVal val="visible"/>
                                      </p:to>
                                    </p:set>
                                    <p:animEffect transition="in" filter="wipe(left)">
                                      <p:cBhvr>
                                        <p:cTn id="25" dur="500"/>
                                        <p:tgtEl>
                                          <p:spTgt spid="278"/>
                                        </p:tgtEl>
                                      </p:cBhvr>
                                    </p:animEffect>
                                  </p:childTnLst>
                                </p:cTn>
                              </p:par>
                              <p:par>
                                <p:cTn id="26" presetID="22" presetClass="entr" presetSubtype="1" fill="hold" nodeType="withEffect">
                                  <p:stCondLst>
                                    <p:cond delay="0"/>
                                  </p:stCondLst>
                                  <p:childTnLst>
                                    <p:set>
                                      <p:cBhvr>
                                        <p:cTn id="27" dur="1" fill="hold">
                                          <p:stCondLst>
                                            <p:cond delay="0"/>
                                          </p:stCondLst>
                                        </p:cTn>
                                        <p:tgtEl>
                                          <p:spTgt spid="221"/>
                                        </p:tgtEl>
                                        <p:attrNameLst>
                                          <p:attrName>style.visibility</p:attrName>
                                        </p:attrNameLst>
                                      </p:cBhvr>
                                      <p:to>
                                        <p:strVal val="visible"/>
                                      </p:to>
                                    </p:set>
                                    <p:animEffect transition="in" filter="wipe(up)">
                                      <p:cBhvr>
                                        <p:cTn id="28" dur="500"/>
                                        <p:tgtEl>
                                          <p:spTgt spid="221"/>
                                        </p:tgtEl>
                                      </p:cBhvr>
                                    </p:animEffect>
                                  </p:childTnLst>
                                </p:cTn>
                              </p:par>
                              <p:par>
                                <p:cTn id="29" presetID="22" presetClass="entr" presetSubtype="8" fill="hold" nodeType="withEffect">
                                  <p:stCondLst>
                                    <p:cond delay="0"/>
                                  </p:stCondLst>
                                  <p:childTnLst>
                                    <p:set>
                                      <p:cBhvr>
                                        <p:cTn id="30" dur="1" fill="hold">
                                          <p:stCondLst>
                                            <p:cond delay="0"/>
                                          </p:stCondLst>
                                        </p:cTn>
                                        <p:tgtEl>
                                          <p:spTgt spid="339"/>
                                        </p:tgtEl>
                                        <p:attrNameLst>
                                          <p:attrName>style.visibility</p:attrName>
                                        </p:attrNameLst>
                                      </p:cBhvr>
                                      <p:to>
                                        <p:strVal val="visible"/>
                                      </p:to>
                                    </p:set>
                                    <p:animEffect transition="in" filter="wipe(left)">
                                      <p:cBhvr>
                                        <p:cTn id="31" dur="500"/>
                                        <p:tgtEl>
                                          <p:spTgt spid="339"/>
                                        </p:tgtEl>
                                      </p:cBhvr>
                                    </p:animEffect>
                                  </p:childTnLst>
                                </p:cTn>
                              </p:par>
                              <p:par>
                                <p:cTn id="32" presetID="22" presetClass="entr" presetSubtype="8" fill="hold" nodeType="withEffect">
                                  <p:stCondLst>
                                    <p:cond delay="0"/>
                                  </p:stCondLst>
                                  <p:childTnLst>
                                    <p:set>
                                      <p:cBhvr>
                                        <p:cTn id="33" dur="1" fill="hold">
                                          <p:stCondLst>
                                            <p:cond delay="0"/>
                                          </p:stCondLst>
                                        </p:cTn>
                                        <p:tgtEl>
                                          <p:spTgt spid="371"/>
                                        </p:tgtEl>
                                        <p:attrNameLst>
                                          <p:attrName>style.visibility</p:attrName>
                                        </p:attrNameLst>
                                      </p:cBhvr>
                                      <p:to>
                                        <p:strVal val="visible"/>
                                      </p:to>
                                    </p:set>
                                    <p:animEffect transition="in" filter="wipe(left)">
                                      <p:cBhvr>
                                        <p:cTn id="34" dur="500"/>
                                        <p:tgtEl>
                                          <p:spTgt spid="371"/>
                                        </p:tgtEl>
                                      </p:cBhvr>
                                    </p:animEffect>
                                  </p:childTnLst>
                                </p:cTn>
                              </p:par>
                              <p:par>
                                <p:cTn id="35" presetID="22" presetClass="entr" presetSubtype="8" fill="hold" nodeType="withEffect">
                                  <p:stCondLst>
                                    <p:cond delay="0"/>
                                  </p:stCondLst>
                                  <p:childTnLst>
                                    <p:set>
                                      <p:cBhvr>
                                        <p:cTn id="36" dur="1" fill="hold">
                                          <p:stCondLst>
                                            <p:cond delay="0"/>
                                          </p:stCondLst>
                                        </p:cTn>
                                        <p:tgtEl>
                                          <p:spTgt spid="286"/>
                                        </p:tgtEl>
                                        <p:attrNameLst>
                                          <p:attrName>style.visibility</p:attrName>
                                        </p:attrNameLst>
                                      </p:cBhvr>
                                      <p:to>
                                        <p:strVal val="visible"/>
                                      </p:to>
                                    </p:set>
                                    <p:animEffect transition="in" filter="wipe(left)">
                                      <p:cBhvr>
                                        <p:cTn id="37" dur="500"/>
                                        <p:tgtEl>
                                          <p:spTgt spid="286"/>
                                        </p:tgtEl>
                                      </p:cBhvr>
                                    </p:animEffect>
                                  </p:childTnLst>
                                </p:cTn>
                              </p:par>
                              <p:par>
                                <p:cTn id="38" presetID="22" presetClass="entr" presetSubtype="1" fill="hold" nodeType="withEffect">
                                  <p:stCondLst>
                                    <p:cond delay="0"/>
                                  </p:stCondLst>
                                  <p:childTnLst>
                                    <p:set>
                                      <p:cBhvr>
                                        <p:cTn id="39" dur="1" fill="hold">
                                          <p:stCondLst>
                                            <p:cond delay="0"/>
                                          </p:stCondLst>
                                        </p:cTn>
                                        <p:tgtEl>
                                          <p:spTgt spid="225"/>
                                        </p:tgtEl>
                                        <p:attrNameLst>
                                          <p:attrName>style.visibility</p:attrName>
                                        </p:attrNameLst>
                                      </p:cBhvr>
                                      <p:to>
                                        <p:strVal val="visible"/>
                                      </p:to>
                                    </p:set>
                                    <p:animEffect transition="in" filter="wipe(up)">
                                      <p:cBhvr>
                                        <p:cTn id="40" dur="500"/>
                                        <p:tgtEl>
                                          <p:spTgt spid="2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4F31FC0-05FE-F10D-0AF4-FE7203665D14}"/>
              </a:ext>
            </a:extLst>
          </p:cNvPr>
          <p:cNvSpPr>
            <a:spLocks noGrp="1"/>
          </p:cNvSpPr>
          <p:nvPr>
            <p:ph type="title"/>
          </p:nvPr>
        </p:nvSpPr>
        <p:spPr/>
        <p:txBody>
          <a:bodyPr>
            <a:noAutofit/>
          </a:bodyPr>
          <a:lstStyle/>
          <a:p>
            <a:r>
              <a:rPr lang="en-US" sz="4000" dirty="0"/>
              <a:t>MIMDRAM: Key Idea (III)</a:t>
            </a:r>
          </a:p>
        </p:txBody>
      </p:sp>
      <p:sp>
        <p:nvSpPr>
          <p:cNvPr id="220" name="Content Placeholder 219">
            <a:extLst>
              <a:ext uri="{FF2B5EF4-FFF2-40B4-BE49-F238E27FC236}">
                <a16:creationId xmlns:a16="http://schemas.microsoft.com/office/drawing/2014/main" id="{4BD27155-DA3B-9CDB-961C-025ABEB086F9}"/>
              </a:ext>
            </a:extLst>
          </p:cNvPr>
          <p:cNvSpPr>
            <a:spLocks noGrp="1"/>
          </p:cNvSpPr>
          <p:nvPr>
            <p:ph idx="1"/>
          </p:nvPr>
        </p:nvSpPr>
        <p:spPr/>
        <p:txBody>
          <a:bodyPr/>
          <a:lstStyle/>
          <a:p>
            <a:endParaRPr lang="en-CH"/>
          </a:p>
        </p:txBody>
      </p:sp>
      <p:grpSp>
        <p:nvGrpSpPr>
          <p:cNvPr id="8" name="Group 7">
            <a:extLst>
              <a:ext uri="{FF2B5EF4-FFF2-40B4-BE49-F238E27FC236}">
                <a16:creationId xmlns:a16="http://schemas.microsoft.com/office/drawing/2014/main" id="{1D7B71D5-710A-6F8A-EC9D-612EC4135D5F}"/>
              </a:ext>
            </a:extLst>
          </p:cNvPr>
          <p:cNvGrpSpPr/>
          <p:nvPr/>
        </p:nvGrpSpPr>
        <p:grpSpPr>
          <a:xfrm>
            <a:off x="1627786" y="1663010"/>
            <a:ext cx="1414038" cy="1414038"/>
            <a:chOff x="4876800" y="1600199"/>
            <a:chExt cx="2819401" cy="2819401"/>
          </a:xfrm>
        </p:grpSpPr>
        <p:grpSp>
          <p:nvGrpSpPr>
            <p:cNvPr id="9" name="Group 8">
              <a:extLst>
                <a:ext uri="{FF2B5EF4-FFF2-40B4-BE49-F238E27FC236}">
                  <a16:creationId xmlns:a16="http://schemas.microsoft.com/office/drawing/2014/main" id="{145ADD40-8DAC-4AB7-793E-4189F586BDCC}"/>
                </a:ext>
              </a:extLst>
            </p:cNvPr>
            <p:cNvGrpSpPr/>
            <p:nvPr/>
          </p:nvGrpSpPr>
          <p:grpSpPr>
            <a:xfrm>
              <a:off x="5486400" y="3962400"/>
              <a:ext cx="2209800" cy="457200"/>
              <a:chOff x="5486400" y="3962400"/>
              <a:chExt cx="2209800" cy="457200"/>
            </a:xfrm>
          </p:grpSpPr>
          <p:sp>
            <p:nvSpPr>
              <p:cNvPr id="54" name="DRAM">
                <a:extLst>
                  <a:ext uri="{FF2B5EF4-FFF2-40B4-BE49-F238E27FC236}">
                    <a16:creationId xmlns:a16="http://schemas.microsoft.com/office/drawing/2014/main" id="{08113822-EBA6-BEEA-B6CF-1BB51723AD54}"/>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5" name="DRAM">
                <a:extLst>
                  <a:ext uri="{FF2B5EF4-FFF2-40B4-BE49-F238E27FC236}">
                    <a16:creationId xmlns:a16="http://schemas.microsoft.com/office/drawing/2014/main" id="{68D9188F-8773-604F-6441-0EC444051EB5}"/>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6" name="DRAM">
                <a:extLst>
                  <a:ext uri="{FF2B5EF4-FFF2-40B4-BE49-F238E27FC236}">
                    <a16:creationId xmlns:a16="http://schemas.microsoft.com/office/drawing/2014/main" id="{6C78EF99-BDA4-000F-B88D-38CEDCE77A07}"/>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7" name="DRAM">
                <a:extLst>
                  <a:ext uri="{FF2B5EF4-FFF2-40B4-BE49-F238E27FC236}">
                    <a16:creationId xmlns:a16="http://schemas.microsoft.com/office/drawing/2014/main" id="{E3516A6C-5911-CA9C-8438-40239A9300BB}"/>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8" name="DRAM">
                <a:extLst>
                  <a:ext uri="{FF2B5EF4-FFF2-40B4-BE49-F238E27FC236}">
                    <a16:creationId xmlns:a16="http://schemas.microsoft.com/office/drawing/2014/main" id="{2C2DA7A3-1EB8-D977-F203-00FC7BC1A975}"/>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0" name="Group 9">
              <a:extLst>
                <a:ext uri="{FF2B5EF4-FFF2-40B4-BE49-F238E27FC236}">
                  <a16:creationId xmlns:a16="http://schemas.microsoft.com/office/drawing/2014/main" id="{94DD0A41-3448-75B2-A331-5F1DCD56A2EC}"/>
                </a:ext>
              </a:extLst>
            </p:cNvPr>
            <p:cNvGrpSpPr/>
            <p:nvPr/>
          </p:nvGrpSpPr>
          <p:grpSpPr>
            <a:xfrm>
              <a:off x="4876800" y="1600200"/>
              <a:ext cx="457200" cy="2209800"/>
              <a:chOff x="4876800" y="1600200"/>
              <a:chExt cx="457200" cy="2209800"/>
            </a:xfrm>
          </p:grpSpPr>
          <p:sp>
            <p:nvSpPr>
              <p:cNvPr id="49" name="DRAM">
                <a:extLst>
                  <a:ext uri="{FF2B5EF4-FFF2-40B4-BE49-F238E27FC236}">
                    <a16:creationId xmlns:a16="http://schemas.microsoft.com/office/drawing/2014/main" id="{5ADA0A14-531E-5BD8-8FD4-F6317FEB7F36}"/>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0" name="DRAM">
                <a:extLst>
                  <a:ext uri="{FF2B5EF4-FFF2-40B4-BE49-F238E27FC236}">
                    <a16:creationId xmlns:a16="http://schemas.microsoft.com/office/drawing/2014/main" id="{539CBE42-BEAD-57E8-EE95-0650BB7A87AD}"/>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1" name="DRAM">
                <a:extLst>
                  <a:ext uri="{FF2B5EF4-FFF2-40B4-BE49-F238E27FC236}">
                    <a16:creationId xmlns:a16="http://schemas.microsoft.com/office/drawing/2014/main" id="{8EDF89D6-E315-3E8E-81C4-3039A5DF39BA}"/>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2" name="DRAM">
                <a:extLst>
                  <a:ext uri="{FF2B5EF4-FFF2-40B4-BE49-F238E27FC236}">
                    <a16:creationId xmlns:a16="http://schemas.microsoft.com/office/drawing/2014/main" id="{C334229F-128E-DBA9-F5A7-0C1B8468429F}"/>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3" name="DRAM">
                <a:extLst>
                  <a:ext uri="{FF2B5EF4-FFF2-40B4-BE49-F238E27FC236}">
                    <a16:creationId xmlns:a16="http://schemas.microsoft.com/office/drawing/2014/main" id="{4CF44E52-958E-C9D5-98C9-B54F3DBCA04F}"/>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 name="Group 10">
              <a:extLst>
                <a:ext uri="{FF2B5EF4-FFF2-40B4-BE49-F238E27FC236}">
                  <a16:creationId xmlns:a16="http://schemas.microsoft.com/office/drawing/2014/main" id="{CD2FFD17-6BDD-A936-46CC-F92D905CE9B7}"/>
                </a:ext>
              </a:extLst>
            </p:cNvPr>
            <p:cNvGrpSpPr/>
            <p:nvPr/>
          </p:nvGrpSpPr>
          <p:grpSpPr>
            <a:xfrm>
              <a:off x="5676900" y="1600199"/>
              <a:ext cx="1828800" cy="2362201"/>
              <a:chOff x="5676900" y="1170708"/>
              <a:chExt cx="1828800" cy="2791692"/>
            </a:xfrm>
          </p:grpSpPr>
          <p:cxnSp>
            <p:nvCxnSpPr>
              <p:cNvPr id="44" name="Straight Connector 43">
                <a:extLst>
                  <a:ext uri="{FF2B5EF4-FFF2-40B4-BE49-F238E27FC236}">
                    <a16:creationId xmlns:a16="http://schemas.microsoft.com/office/drawing/2014/main" id="{47982167-B393-BEBF-D0E6-60AE4452DB55}"/>
                  </a:ext>
                </a:extLst>
              </p:cNvPr>
              <p:cNvCxnSpPr>
                <a:cxnSpLocks/>
                <a:stCxn id="14" idx="0"/>
                <a:endCxn id="54"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BCAE485E-07E5-1852-1FA5-8B77F4343A36}"/>
                  </a:ext>
                </a:extLst>
              </p:cNvPr>
              <p:cNvCxnSpPr>
                <a:cxnSpLocks/>
                <a:stCxn id="16" idx="0"/>
                <a:endCxn id="56"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F51F5A0-9936-DAC3-1A8B-823F41DF483A}"/>
                  </a:ext>
                </a:extLst>
              </p:cNvPr>
              <p:cNvCxnSpPr>
                <a:cxnSpLocks/>
                <a:stCxn id="17" idx="0"/>
                <a:endCxn id="57"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278CBE3-F678-3C09-8430-9732ADA562C8}"/>
                  </a:ext>
                </a:extLst>
              </p:cNvPr>
              <p:cNvCxnSpPr>
                <a:cxnSpLocks/>
                <a:stCxn id="18" idx="0"/>
                <a:endCxn id="58"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3BC4BBBD-04C0-0406-C150-CEAD9F531385}"/>
                  </a:ext>
                </a:extLst>
              </p:cNvPr>
              <p:cNvCxnSpPr>
                <a:cxnSpLocks/>
                <a:stCxn id="15" idx="0"/>
                <a:endCxn id="55"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71782411-45D5-E378-555E-C520B6D4601A}"/>
                </a:ext>
              </a:extLst>
            </p:cNvPr>
            <p:cNvGrpSpPr/>
            <p:nvPr/>
          </p:nvGrpSpPr>
          <p:grpSpPr>
            <a:xfrm>
              <a:off x="5334000" y="1790700"/>
              <a:ext cx="2362201" cy="1828800"/>
              <a:chOff x="5333998" y="1790700"/>
              <a:chExt cx="2791691" cy="1828800"/>
            </a:xfrm>
          </p:grpSpPr>
          <p:cxnSp>
            <p:nvCxnSpPr>
              <p:cNvPr id="39" name="Straight Connector 38">
                <a:extLst>
                  <a:ext uri="{FF2B5EF4-FFF2-40B4-BE49-F238E27FC236}">
                    <a16:creationId xmlns:a16="http://schemas.microsoft.com/office/drawing/2014/main" id="{0973E1E4-F7EB-DF78-3A95-D481E2615AA9}"/>
                  </a:ext>
                </a:extLst>
              </p:cNvPr>
              <p:cNvCxnSpPr>
                <a:cxnSpLocks/>
                <a:stCxn id="18" idx="6"/>
                <a:endCxn id="49"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46D3709A-6EC3-9DEC-74CE-BB8D1A9AF911}"/>
                  </a:ext>
                </a:extLst>
              </p:cNvPr>
              <p:cNvCxnSpPr>
                <a:cxnSpLocks/>
                <a:stCxn id="23" idx="6"/>
                <a:endCxn id="50"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F96F3CD-FF35-33CD-C579-63D1293EA05B}"/>
                  </a:ext>
                </a:extLst>
              </p:cNvPr>
              <p:cNvCxnSpPr>
                <a:cxnSpLocks/>
                <a:stCxn id="28" idx="6"/>
                <a:endCxn id="51"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8A65AB5-1AAE-F2B4-44B1-07375B5861A7}"/>
                  </a:ext>
                </a:extLst>
              </p:cNvPr>
              <p:cNvCxnSpPr>
                <a:cxnSpLocks/>
                <a:stCxn id="33" idx="6"/>
                <a:endCxn id="52"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A185ED2-1506-90C3-8575-3E012A8B6A67}"/>
                  </a:ext>
                </a:extLst>
              </p:cNvPr>
              <p:cNvCxnSpPr>
                <a:cxnSpLocks/>
                <a:stCxn id="38" idx="6"/>
                <a:endCxn id="53"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25C37A37-CAC8-FCB0-14D4-C955F03DABD6}"/>
                </a:ext>
              </a:extLst>
            </p:cNvPr>
            <p:cNvGrpSpPr/>
            <p:nvPr/>
          </p:nvGrpSpPr>
          <p:grpSpPr>
            <a:xfrm>
              <a:off x="5486400" y="1600200"/>
              <a:ext cx="2209800" cy="2209800"/>
              <a:chOff x="5486400" y="1600200"/>
              <a:chExt cx="2209800" cy="2209800"/>
            </a:xfrm>
          </p:grpSpPr>
          <p:sp>
            <p:nvSpPr>
              <p:cNvPr id="14" name="Oval 13">
                <a:extLst>
                  <a:ext uri="{FF2B5EF4-FFF2-40B4-BE49-F238E27FC236}">
                    <a16:creationId xmlns:a16="http://schemas.microsoft.com/office/drawing/2014/main" id="{B73AAB57-DD3D-42A4-FE36-9B219618DE9B}"/>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 name="Oval 14">
                <a:extLst>
                  <a:ext uri="{FF2B5EF4-FFF2-40B4-BE49-F238E27FC236}">
                    <a16:creationId xmlns:a16="http://schemas.microsoft.com/office/drawing/2014/main" id="{036E9649-3335-5F8F-DFF0-5AFE26CD6FF6}"/>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 name="Oval 15">
                <a:extLst>
                  <a:ext uri="{FF2B5EF4-FFF2-40B4-BE49-F238E27FC236}">
                    <a16:creationId xmlns:a16="http://schemas.microsoft.com/office/drawing/2014/main" id="{3EDFF40E-4CDA-C1C4-26E4-3A4743C945D9}"/>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 name="Oval 16">
                <a:extLst>
                  <a:ext uri="{FF2B5EF4-FFF2-40B4-BE49-F238E27FC236}">
                    <a16:creationId xmlns:a16="http://schemas.microsoft.com/office/drawing/2014/main" id="{FC9B8174-13B5-9FC9-CC64-F927B63B7F63}"/>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 name="Oval 17">
                <a:extLst>
                  <a:ext uri="{FF2B5EF4-FFF2-40B4-BE49-F238E27FC236}">
                    <a16:creationId xmlns:a16="http://schemas.microsoft.com/office/drawing/2014/main" id="{1C185B49-15D7-6C43-2FA2-1FBFBAB28ACC}"/>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 name="Oval 18">
                <a:extLst>
                  <a:ext uri="{FF2B5EF4-FFF2-40B4-BE49-F238E27FC236}">
                    <a16:creationId xmlns:a16="http://schemas.microsoft.com/office/drawing/2014/main" id="{9C9D2251-A141-4961-93C9-15C78D5167A9}"/>
                  </a:ext>
                </a:extLst>
              </p:cNvPr>
              <p:cNvSpPr/>
              <p:nvPr/>
            </p:nvSpPr>
            <p:spPr>
              <a:xfrm>
                <a:off x="5486400" y="2057400"/>
                <a:ext cx="381000" cy="381000"/>
              </a:xfrm>
              <a:prstGeom prst="ellipse">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 name="Oval 19">
                <a:extLst>
                  <a:ext uri="{FF2B5EF4-FFF2-40B4-BE49-F238E27FC236}">
                    <a16:creationId xmlns:a16="http://schemas.microsoft.com/office/drawing/2014/main" id="{36404C5A-4466-D925-5219-3044FAFBAF41}"/>
                  </a:ext>
                </a:extLst>
              </p:cNvPr>
              <p:cNvSpPr/>
              <p:nvPr/>
            </p:nvSpPr>
            <p:spPr>
              <a:xfrm>
                <a:off x="5943600" y="2057400"/>
                <a:ext cx="381000" cy="381000"/>
              </a:xfrm>
              <a:prstGeom prst="ellipse">
                <a:avLst/>
              </a:prstGeom>
              <a:solidFill>
                <a:schemeClr val="accent4">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 name="Oval 20">
                <a:extLst>
                  <a:ext uri="{FF2B5EF4-FFF2-40B4-BE49-F238E27FC236}">
                    <a16:creationId xmlns:a16="http://schemas.microsoft.com/office/drawing/2014/main" id="{A96CDC81-E151-0540-4A56-33ACEAE7DB4D}"/>
                  </a:ext>
                </a:extLst>
              </p:cNvPr>
              <p:cNvSpPr/>
              <p:nvPr/>
            </p:nvSpPr>
            <p:spPr>
              <a:xfrm>
                <a:off x="6400800" y="2057400"/>
                <a:ext cx="381000" cy="381000"/>
              </a:xfrm>
              <a:prstGeom prst="ellipse">
                <a:avLst/>
              </a:prstGeom>
              <a:solidFill>
                <a:schemeClr val="accent4">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2" name="Oval 21">
                <a:extLst>
                  <a:ext uri="{FF2B5EF4-FFF2-40B4-BE49-F238E27FC236}">
                    <a16:creationId xmlns:a16="http://schemas.microsoft.com/office/drawing/2014/main" id="{004F0346-A72C-797B-7F6D-767E332D697F}"/>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3" name="Oval 22">
                <a:extLst>
                  <a:ext uri="{FF2B5EF4-FFF2-40B4-BE49-F238E27FC236}">
                    <a16:creationId xmlns:a16="http://schemas.microsoft.com/office/drawing/2014/main" id="{252FDEC4-9A89-24F2-E113-3FFC7015E6AB}"/>
                  </a:ext>
                </a:extLst>
              </p:cNvPr>
              <p:cNvSpPr/>
              <p:nvPr/>
            </p:nvSpPr>
            <p:spPr>
              <a:xfrm>
                <a:off x="7315200" y="2057400"/>
                <a:ext cx="381000" cy="381000"/>
              </a:xfrm>
              <a:prstGeom prst="ellipse">
                <a:avLst/>
              </a:prstGeom>
              <a:solidFill>
                <a:schemeClr val="accent4">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 name="Oval 23">
                <a:extLst>
                  <a:ext uri="{FF2B5EF4-FFF2-40B4-BE49-F238E27FC236}">
                    <a16:creationId xmlns:a16="http://schemas.microsoft.com/office/drawing/2014/main" id="{AE319149-A514-56AF-D1F1-09B72C618A73}"/>
                  </a:ext>
                </a:extLst>
              </p:cNvPr>
              <p:cNvSpPr/>
              <p:nvPr/>
            </p:nvSpPr>
            <p:spPr>
              <a:xfrm>
                <a:off x="5486400" y="2514600"/>
                <a:ext cx="381000" cy="381000"/>
              </a:xfrm>
              <a:prstGeom prst="ellipse">
                <a:avLst/>
              </a:prstGeom>
              <a:solidFill>
                <a:schemeClr val="accent2">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5" name="Oval 24">
                <a:extLst>
                  <a:ext uri="{FF2B5EF4-FFF2-40B4-BE49-F238E27FC236}">
                    <a16:creationId xmlns:a16="http://schemas.microsoft.com/office/drawing/2014/main" id="{71DF6166-E7B5-3C36-677A-966BDA0B28EC}"/>
                  </a:ext>
                </a:extLst>
              </p:cNvPr>
              <p:cNvSpPr/>
              <p:nvPr/>
            </p:nvSpPr>
            <p:spPr>
              <a:xfrm>
                <a:off x="5943600" y="2514600"/>
                <a:ext cx="381000" cy="381000"/>
              </a:xfrm>
              <a:prstGeom prst="ellipse">
                <a:avLst/>
              </a:prstGeom>
              <a:solidFill>
                <a:schemeClr val="accent2">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 name="Oval 25">
                <a:extLst>
                  <a:ext uri="{FF2B5EF4-FFF2-40B4-BE49-F238E27FC236}">
                    <a16:creationId xmlns:a16="http://schemas.microsoft.com/office/drawing/2014/main" id="{2D751B7B-9E7E-5198-582D-C15F27E345D1}"/>
                  </a:ext>
                </a:extLst>
              </p:cNvPr>
              <p:cNvSpPr/>
              <p:nvPr/>
            </p:nvSpPr>
            <p:spPr>
              <a:xfrm>
                <a:off x="6400800" y="2514600"/>
                <a:ext cx="381000" cy="381000"/>
              </a:xfrm>
              <a:prstGeom prst="ellipse">
                <a:avLst/>
              </a:prstGeom>
              <a:solidFill>
                <a:schemeClr val="accent2">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 name="Oval 26">
                <a:extLst>
                  <a:ext uri="{FF2B5EF4-FFF2-40B4-BE49-F238E27FC236}">
                    <a16:creationId xmlns:a16="http://schemas.microsoft.com/office/drawing/2014/main" id="{CCF149F1-08F4-6F9B-93F0-0883026C9439}"/>
                  </a:ext>
                </a:extLst>
              </p:cNvPr>
              <p:cNvSpPr/>
              <p:nvPr/>
            </p:nvSpPr>
            <p:spPr>
              <a:xfrm>
                <a:off x="68580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 name="Oval 27">
                <a:extLst>
                  <a:ext uri="{FF2B5EF4-FFF2-40B4-BE49-F238E27FC236}">
                    <a16:creationId xmlns:a16="http://schemas.microsoft.com/office/drawing/2014/main" id="{69954C2B-8BC4-E019-20D1-818FEE787E36}"/>
                  </a:ext>
                </a:extLst>
              </p:cNvPr>
              <p:cNvSpPr/>
              <p:nvPr/>
            </p:nvSpPr>
            <p:spPr>
              <a:xfrm>
                <a:off x="7315200" y="2514600"/>
                <a:ext cx="381000" cy="381000"/>
              </a:xfrm>
              <a:prstGeom prst="ellipse">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 name="Oval 28">
                <a:extLst>
                  <a:ext uri="{FF2B5EF4-FFF2-40B4-BE49-F238E27FC236}">
                    <a16:creationId xmlns:a16="http://schemas.microsoft.com/office/drawing/2014/main" id="{94767795-63AE-4358-92FA-6ACBC8FB876E}"/>
                  </a:ext>
                </a:extLst>
              </p:cNvPr>
              <p:cNvSpPr/>
              <p:nvPr/>
            </p:nvSpPr>
            <p:spPr>
              <a:xfrm>
                <a:off x="5486400" y="2971800"/>
                <a:ext cx="381000" cy="381000"/>
              </a:xfrm>
              <a:prstGeom prst="ellipse">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 name="Oval 29">
                <a:extLst>
                  <a:ext uri="{FF2B5EF4-FFF2-40B4-BE49-F238E27FC236}">
                    <a16:creationId xmlns:a16="http://schemas.microsoft.com/office/drawing/2014/main" id="{113EA8DF-82CD-EB35-6278-9557BBF25D19}"/>
                  </a:ext>
                </a:extLst>
              </p:cNvPr>
              <p:cNvSpPr/>
              <p:nvPr/>
            </p:nvSpPr>
            <p:spPr>
              <a:xfrm>
                <a:off x="5943600" y="2971800"/>
                <a:ext cx="381000" cy="381000"/>
              </a:xfrm>
              <a:prstGeom prst="ellipse">
                <a:avLst/>
              </a:prstGeom>
              <a:solidFill>
                <a:schemeClr val="accent4">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 name="Oval 30">
                <a:extLst>
                  <a:ext uri="{FF2B5EF4-FFF2-40B4-BE49-F238E27FC236}">
                    <a16:creationId xmlns:a16="http://schemas.microsoft.com/office/drawing/2014/main" id="{AA77119B-7743-B690-9465-CC9E51CE4444}"/>
                  </a:ext>
                </a:extLst>
              </p:cNvPr>
              <p:cNvSpPr/>
              <p:nvPr/>
            </p:nvSpPr>
            <p:spPr>
              <a:xfrm>
                <a:off x="6400800" y="2971800"/>
                <a:ext cx="381000" cy="381000"/>
              </a:xfrm>
              <a:prstGeom prst="ellipse">
                <a:avLst/>
              </a:prstGeom>
              <a:solidFill>
                <a:schemeClr val="accent4">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 name="Oval 31">
                <a:extLst>
                  <a:ext uri="{FF2B5EF4-FFF2-40B4-BE49-F238E27FC236}">
                    <a16:creationId xmlns:a16="http://schemas.microsoft.com/office/drawing/2014/main" id="{33334385-AB59-960E-A3E5-9501EADAA33F}"/>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 name="Oval 32">
                <a:extLst>
                  <a:ext uri="{FF2B5EF4-FFF2-40B4-BE49-F238E27FC236}">
                    <a16:creationId xmlns:a16="http://schemas.microsoft.com/office/drawing/2014/main" id="{991F5CFB-03F2-DC89-41BB-37ACAD3A39FE}"/>
                  </a:ext>
                </a:extLst>
              </p:cNvPr>
              <p:cNvSpPr/>
              <p:nvPr/>
            </p:nvSpPr>
            <p:spPr>
              <a:xfrm>
                <a:off x="7315200" y="2971800"/>
                <a:ext cx="381000" cy="381000"/>
              </a:xfrm>
              <a:prstGeom prst="ellipse">
                <a:avLst/>
              </a:prstGeom>
              <a:solidFill>
                <a:schemeClr val="accent4">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 name="Oval 33">
                <a:extLst>
                  <a:ext uri="{FF2B5EF4-FFF2-40B4-BE49-F238E27FC236}">
                    <a16:creationId xmlns:a16="http://schemas.microsoft.com/office/drawing/2014/main" id="{AFA70928-8DA2-5560-5DD5-558045D02F98}"/>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 name="Oval 34">
                <a:extLst>
                  <a:ext uri="{FF2B5EF4-FFF2-40B4-BE49-F238E27FC236}">
                    <a16:creationId xmlns:a16="http://schemas.microsoft.com/office/drawing/2014/main" id="{FB809510-8147-E025-EEB8-8819A6D6FBD8}"/>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 name="Oval 35">
                <a:extLst>
                  <a:ext uri="{FF2B5EF4-FFF2-40B4-BE49-F238E27FC236}">
                    <a16:creationId xmlns:a16="http://schemas.microsoft.com/office/drawing/2014/main" id="{D2F18ED2-E5E5-8B3D-481D-C15B8FC6951D}"/>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 name="Oval 36">
                <a:extLst>
                  <a:ext uri="{FF2B5EF4-FFF2-40B4-BE49-F238E27FC236}">
                    <a16:creationId xmlns:a16="http://schemas.microsoft.com/office/drawing/2014/main" id="{DB7EC374-9A92-B410-2846-F5A581E96D11}"/>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8" name="Oval 37">
                <a:extLst>
                  <a:ext uri="{FF2B5EF4-FFF2-40B4-BE49-F238E27FC236}">
                    <a16:creationId xmlns:a16="http://schemas.microsoft.com/office/drawing/2014/main" id="{C1CF4DD4-8671-73B0-4595-F5CF16D14DF9}"/>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59" name="Group 58">
            <a:extLst>
              <a:ext uri="{FF2B5EF4-FFF2-40B4-BE49-F238E27FC236}">
                <a16:creationId xmlns:a16="http://schemas.microsoft.com/office/drawing/2014/main" id="{40794F95-87E5-0B79-8F49-F492B394493A}"/>
              </a:ext>
            </a:extLst>
          </p:cNvPr>
          <p:cNvGrpSpPr/>
          <p:nvPr/>
        </p:nvGrpSpPr>
        <p:grpSpPr>
          <a:xfrm>
            <a:off x="3185314" y="1663010"/>
            <a:ext cx="1414038" cy="1414038"/>
            <a:chOff x="4876800" y="1600199"/>
            <a:chExt cx="2819401" cy="2819401"/>
          </a:xfrm>
        </p:grpSpPr>
        <p:grpSp>
          <p:nvGrpSpPr>
            <p:cNvPr id="60" name="Group 59">
              <a:extLst>
                <a:ext uri="{FF2B5EF4-FFF2-40B4-BE49-F238E27FC236}">
                  <a16:creationId xmlns:a16="http://schemas.microsoft.com/office/drawing/2014/main" id="{97CD8AF8-689F-7235-F72C-8461333387F6}"/>
                </a:ext>
              </a:extLst>
            </p:cNvPr>
            <p:cNvGrpSpPr/>
            <p:nvPr/>
          </p:nvGrpSpPr>
          <p:grpSpPr>
            <a:xfrm>
              <a:off x="5486400" y="3962400"/>
              <a:ext cx="2209800" cy="457200"/>
              <a:chOff x="5486400" y="3962400"/>
              <a:chExt cx="2209800" cy="457200"/>
            </a:xfrm>
          </p:grpSpPr>
          <p:sp>
            <p:nvSpPr>
              <p:cNvPr id="105" name="DRAM">
                <a:extLst>
                  <a:ext uri="{FF2B5EF4-FFF2-40B4-BE49-F238E27FC236}">
                    <a16:creationId xmlns:a16="http://schemas.microsoft.com/office/drawing/2014/main" id="{409F785F-8AD8-92CD-60AC-6BF9A4F72D37}"/>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6" name="DRAM">
                <a:extLst>
                  <a:ext uri="{FF2B5EF4-FFF2-40B4-BE49-F238E27FC236}">
                    <a16:creationId xmlns:a16="http://schemas.microsoft.com/office/drawing/2014/main" id="{0B03D9C7-AF50-CE3F-684D-30F40D5916EF}"/>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7" name="DRAM">
                <a:extLst>
                  <a:ext uri="{FF2B5EF4-FFF2-40B4-BE49-F238E27FC236}">
                    <a16:creationId xmlns:a16="http://schemas.microsoft.com/office/drawing/2014/main" id="{E41C9139-9E9B-72CD-FD27-6CB15407A158}"/>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8" name="DRAM">
                <a:extLst>
                  <a:ext uri="{FF2B5EF4-FFF2-40B4-BE49-F238E27FC236}">
                    <a16:creationId xmlns:a16="http://schemas.microsoft.com/office/drawing/2014/main" id="{CFD0D982-3EA8-3573-DE64-B9B92F5C942C}"/>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9" name="DRAM">
                <a:extLst>
                  <a:ext uri="{FF2B5EF4-FFF2-40B4-BE49-F238E27FC236}">
                    <a16:creationId xmlns:a16="http://schemas.microsoft.com/office/drawing/2014/main" id="{04C27DF3-24DF-3E8C-FFE9-F247D23270A1}"/>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61" name="Group 60">
              <a:extLst>
                <a:ext uri="{FF2B5EF4-FFF2-40B4-BE49-F238E27FC236}">
                  <a16:creationId xmlns:a16="http://schemas.microsoft.com/office/drawing/2014/main" id="{2148CD67-332C-F51A-988E-2611D4010668}"/>
                </a:ext>
              </a:extLst>
            </p:cNvPr>
            <p:cNvGrpSpPr/>
            <p:nvPr/>
          </p:nvGrpSpPr>
          <p:grpSpPr>
            <a:xfrm>
              <a:off x="4876800" y="1600200"/>
              <a:ext cx="457200" cy="2209800"/>
              <a:chOff x="4876800" y="1600200"/>
              <a:chExt cx="457200" cy="2209800"/>
            </a:xfrm>
          </p:grpSpPr>
          <p:sp>
            <p:nvSpPr>
              <p:cNvPr id="100" name="DRAM">
                <a:extLst>
                  <a:ext uri="{FF2B5EF4-FFF2-40B4-BE49-F238E27FC236}">
                    <a16:creationId xmlns:a16="http://schemas.microsoft.com/office/drawing/2014/main" id="{53133863-A8A6-7C24-65D5-1675607CF4AC}"/>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1" name="DRAM">
                <a:extLst>
                  <a:ext uri="{FF2B5EF4-FFF2-40B4-BE49-F238E27FC236}">
                    <a16:creationId xmlns:a16="http://schemas.microsoft.com/office/drawing/2014/main" id="{0BA01B15-9F60-761D-67BF-612AF92BAB88}"/>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2" name="DRAM">
                <a:extLst>
                  <a:ext uri="{FF2B5EF4-FFF2-40B4-BE49-F238E27FC236}">
                    <a16:creationId xmlns:a16="http://schemas.microsoft.com/office/drawing/2014/main" id="{E44FC94B-6DE2-7F93-FAAF-640F02FA702C}"/>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3" name="DRAM">
                <a:extLst>
                  <a:ext uri="{FF2B5EF4-FFF2-40B4-BE49-F238E27FC236}">
                    <a16:creationId xmlns:a16="http://schemas.microsoft.com/office/drawing/2014/main" id="{D52D198B-BF07-D189-7654-F57F5A22BAA8}"/>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4" name="DRAM">
                <a:extLst>
                  <a:ext uri="{FF2B5EF4-FFF2-40B4-BE49-F238E27FC236}">
                    <a16:creationId xmlns:a16="http://schemas.microsoft.com/office/drawing/2014/main" id="{01020030-5CDD-B848-3C60-D8A463E026C6}"/>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62" name="Group 61">
              <a:extLst>
                <a:ext uri="{FF2B5EF4-FFF2-40B4-BE49-F238E27FC236}">
                  <a16:creationId xmlns:a16="http://schemas.microsoft.com/office/drawing/2014/main" id="{1DD7A0B9-FB33-6D2C-1012-44A2C98A9E1F}"/>
                </a:ext>
              </a:extLst>
            </p:cNvPr>
            <p:cNvGrpSpPr/>
            <p:nvPr/>
          </p:nvGrpSpPr>
          <p:grpSpPr>
            <a:xfrm>
              <a:off x="5676900" y="1600199"/>
              <a:ext cx="1828800" cy="2362201"/>
              <a:chOff x="5676900" y="1170708"/>
              <a:chExt cx="1828800" cy="2791692"/>
            </a:xfrm>
          </p:grpSpPr>
          <p:cxnSp>
            <p:nvCxnSpPr>
              <p:cNvPr id="95" name="Straight Connector 94">
                <a:extLst>
                  <a:ext uri="{FF2B5EF4-FFF2-40B4-BE49-F238E27FC236}">
                    <a16:creationId xmlns:a16="http://schemas.microsoft.com/office/drawing/2014/main" id="{11A5E939-1A98-0C74-70C6-00C30578CE8F}"/>
                  </a:ext>
                </a:extLst>
              </p:cNvPr>
              <p:cNvCxnSpPr>
                <a:cxnSpLocks/>
                <a:stCxn id="65" idx="0"/>
                <a:endCxn id="105"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4E59C9A8-65FB-2A14-48B0-37F6CEA0922A}"/>
                  </a:ext>
                </a:extLst>
              </p:cNvPr>
              <p:cNvCxnSpPr>
                <a:cxnSpLocks/>
                <a:stCxn id="67" idx="0"/>
                <a:endCxn id="107"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E8D9D7CB-75FA-94FE-B461-82F19DC522AD}"/>
                  </a:ext>
                </a:extLst>
              </p:cNvPr>
              <p:cNvCxnSpPr>
                <a:cxnSpLocks/>
                <a:stCxn id="68" idx="0"/>
                <a:endCxn id="108"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F76BA570-2A38-D337-48AD-A423A8D0BA13}"/>
                  </a:ext>
                </a:extLst>
              </p:cNvPr>
              <p:cNvCxnSpPr>
                <a:cxnSpLocks/>
                <a:stCxn id="69" idx="0"/>
                <a:endCxn id="109"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2FACBF55-5AC5-FACA-60C8-997FC5703B80}"/>
                  </a:ext>
                </a:extLst>
              </p:cNvPr>
              <p:cNvCxnSpPr>
                <a:cxnSpLocks/>
                <a:stCxn id="66" idx="0"/>
                <a:endCxn id="106"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63" name="Group 62">
              <a:extLst>
                <a:ext uri="{FF2B5EF4-FFF2-40B4-BE49-F238E27FC236}">
                  <a16:creationId xmlns:a16="http://schemas.microsoft.com/office/drawing/2014/main" id="{5E6C3537-F9C5-4705-26EF-C924F0F5D5D7}"/>
                </a:ext>
              </a:extLst>
            </p:cNvPr>
            <p:cNvGrpSpPr/>
            <p:nvPr/>
          </p:nvGrpSpPr>
          <p:grpSpPr>
            <a:xfrm>
              <a:off x="5334000" y="1790700"/>
              <a:ext cx="2362201" cy="1828800"/>
              <a:chOff x="5333998" y="1790700"/>
              <a:chExt cx="2791691" cy="1828800"/>
            </a:xfrm>
          </p:grpSpPr>
          <p:cxnSp>
            <p:nvCxnSpPr>
              <p:cNvPr id="90" name="Straight Connector 89">
                <a:extLst>
                  <a:ext uri="{FF2B5EF4-FFF2-40B4-BE49-F238E27FC236}">
                    <a16:creationId xmlns:a16="http://schemas.microsoft.com/office/drawing/2014/main" id="{2C07D7F7-728D-01F4-880A-98B39E9A99B2}"/>
                  </a:ext>
                </a:extLst>
              </p:cNvPr>
              <p:cNvCxnSpPr>
                <a:cxnSpLocks/>
                <a:stCxn id="69" idx="6"/>
                <a:endCxn id="100"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9F98157F-C02A-60EE-E532-15DBC6E489BB}"/>
                  </a:ext>
                </a:extLst>
              </p:cNvPr>
              <p:cNvCxnSpPr>
                <a:cxnSpLocks/>
                <a:stCxn id="74" idx="6"/>
                <a:endCxn id="101"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4A735D65-3660-8AE7-0371-B03DF94DCB54}"/>
                  </a:ext>
                </a:extLst>
              </p:cNvPr>
              <p:cNvCxnSpPr>
                <a:cxnSpLocks/>
                <a:endCxn id="102" idx="0"/>
              </p:cNvCxnSpPr>
              <p:nvPr/>
            </p:nvCxnSpPr>
            <p:spPr>
              <a:xfrm flipH="1">
                <a:off x="5333998" y="2705100"/>
                <a:ext cx="2791686"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581FD839-7FC4-4E78-792C-D16281A9C270}"/>
                  </a:ext>
                </a:extLst>
              </p:cNvPr>
              <p:cNvCxnSpPr>
                <a:cxnSpLocks/>
                <a:stCxn id="84" idx="6"/>
                <a:endCxn id="103"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306AD3AB-9600-A6BF-BFBF-068E37656400}"/>
                  </a:ext>
                </a:extLst>
              </p:cNvPr>
              <p:cNvCxnSpPr>
                <a:cxnSpLocks/>
                <a:stCxn id="89" idx="6"/>
                <a:endCxn id="104"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64" name="Group 63">
              <a:extLst>
                <a:ext uri="{FF2B5EF4-FFF2-40B4-BE49-F238E27FC236}">
                  <a16:creationId xmlns:a16="http://schemas.microsoft.com/office/drawing/2014/main" id="{AF764B5E-2A2B-5202-8C6F-6ACC1FF585B0}"/>
                </a:ext>
              </a:extLst>
            </p:cNvPr>
            <p:cNvGrpSpPr/>
            <p:nvPr/>
          </p:nvGrpSpPr>
          <p:grpSpPr>
            <a:xfrm>
              <a:off x="5486400" y="1600200"/>
              <a:ext cx="2209800" cy="2209800"/>
              <a:chOff x="5486400" y="1600200"/>
              <a:chExt cx="2209800" cy="2209800"/>
            </a:xfrm>
          </p:grpSpPr>
          <p:sp>
            <p:nvSpPr>
              <p:cNvPr id="65" name="Oval 64">
                <a:extLst>
                  <a:ext uri="{FF2B5EF4-FFF2-40B4-BE49-F238E27FC236}">
                    <a16:creationId xmlns:a16="http://schemas.microsoft.com/office/drawing/2014/main" id="{13D770BB-7217-38C5-711D-B5170B8CCC9F}"/>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6" name="Oval 65">
                <a:extLst>
                  <a:ext uri="{FF2B5EF4-FFF2-40B4-BE49-F238E27FC236}">
                    <a16:creationId xmlns:a16="http://schemas.microsoft.com/office/drawing/2014/main" id="{DB50467F-FEFD-794B-3319-E226669CFE8C}"/>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7" name="Oval 66">
                <a:extLst>
                  <a:ext uri="{FF2B5EF4-FFF2-40B4-BE49-F238E27FC236}">
                    <a16:creationId xmlns:a16="http://schemas.microsoft.com/office/drawing/2014/main" id="{51FA6554-610A-A0D6-0132-A77C72C68850}"/>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8" name="Oval 67">
                <a:extLst>
                  <a:ext uri="{FF2B5EF4-FFF2-40B4-BE49-F238E27FC236}">
                    <a16:creationId xmlns:a16="http://schemas.microsoft.com/office/drawing/2014/main" id="{586865B3-C286-94B9-E0A9-1E9D84ABEE21}"/>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9" name="Oval 68">
                <a:extLst>
                  <a:ext uri="{FF2B5EF4-FFF2-40B4-BE49-F238E27FC236}">
                    <a16:creationId xmlns:a16="http://schemas.microsoft.com/office/drawing/2014/main" id="{CAC2CBB4-018B-F3DC-C3BC-558E89C961AB}"/>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0" name="Oval 69">
                <a:extLst>
                  <a:ext uri="{FF2B5EF4-FFF2-40B4-BE49-F238E27FC236}">
                    <a16:creationId xmlns:a16="http://schemas.microsoft.com/office/drawing/2014/main" id="{D8287CBE-84C0-0AFA-E1FD-20A73C634A74}"/>
                  </a:ext>
                </a:extLst>
              </p:cNvPr>
              <p:cNvSpPr/>
              <p:nvPr/>
            </p:nvSpPr>
            <p:spPr>
              <a:xfrm>
                <a:off x="5486400" y="2057400"/>
                <a:ext cx="381000" cy="381000"/>
              </a:xfrm>
              <a:prstGeom prst="ellipse">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1" name="Oval 70">
                <a:extLst>
                  <a:ext uri="{FF2B5EF4-FFF2-40B4-BE49-F238E27FC236}">
                    <a16:creationId xmlns:a16="http://schemas.microsoft.com/office/drawing/2014/main" id="{24C174AB-3F60-50A6-58FA-D1E748D9A1C5}"/>
                  </a:ext>
                </a:extLst>
              </p:cNvPr>
              <p:cNvSpPr/>
              <p:nvPr/>
            </p:nvSpPr>
            <p:spPr>
              <a:xfrm>
                <a:off x="5943600" y="2057400"/>
                <a:ext cx="381000" cy="381000"/>
              </a:xfrm>
              <a:prstGeom prst="ellipse">
                <a:avLst/>
              </a:prstGeom>
              <a:solidFill>
                <a:schemeClr val="accent4">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2" name="Oval 71">
                <a:extLst>
                  <a:ext uri="{FF2B5EF4-FFF2-40B4-BE49-F238E27FC236}">
                    <a16:creationId xmlns:a16="http://schemas.microsoft.com/office/drawing/2014/main" id="{1CC44215-7331-5864-7BD3-2AD3FDC413EF}"/>
                  </a:ext>
                </a:extLst>
              </p:cNvPr>
              <p:cNvSpPr/>
              <p:nvPr/>
            </p:nvSpPr>
            <p:spPr>
              <a:xfrm>
                <a:off x="6400800" y="2057400"/>
                <a:ext cx="381000" cy="381000"/>
              </a:xfrm>
              <a:prstGeom prst="ellipse">
                <a:avLst/>
              </a:prstGeom>
              <a:solidFill>
                <a:schemeClr val="accent4">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3" name="Oval 72">
                <a:extLst>
                  <a:ext uri="{FF2B5EF4-FFF2-40B4-BE49-F238E27FC236}">
                    <a16:creationId xmlns:a16="http://schemas.microsoft.com/office/drawing/2014/main" id="{26C2B63A-40AF-34C4-818C-54EF22B10709}"/>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4" name="Oval 73">
                <a:extLst>
                  <a:ext uri="{FF2B5EF4-FFF2-40B4-BE49-F238E27FC236}">
                    <a16:creationId xmlns:a16="http://schemas.microsoft.com/office/drawing/2014/main" id="{22A79D5C-8525-AC9D-CAC0-1F0DF3D0B15B}"/>
                  </a:ext>
                </a:extLst>
              </p:cNvPr>
              <p:cNvSpPr/>
              <p:nvPr/>
            </p:nvSpPr>
            <p:spPr>
              <a:xfrm>
                <a:off x="7315200" y="2057400"/>
                <a:ext cx="381000" cy="381000"/>
              </a:xfrm>
              <a:prstGeom prst="ellipse">
                <a:avLst/>
              </a:prstGeom>
              <a:solidFill>
                <a:schemeClr val="accent4">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5" name="Oval 74">
                <a:extLst>
                  <a:ext uri="{FF2B5EF4-FFF2-40B4-BE49-F238E27FC236}">
                    <a16:creationId xmlns:a16="http://schemas.microsoft.com/office/drawing/2014/main" id="{F4FEE0C3-3C8F-EA32-157D-1B842D24E5A3}"/>
                  </a:ext>
                </a:extLst>
              </p:cNvPr>
              <p:cNvSpPr/>
              <p:nvPr/>
            </p:nvSpPr>
            <p:spPr>
              <a:xfrm>
                <a:off x="5486400" y="2514600"/>
                <a:ext cx="381000" cy="381000"/>
              </a:xfrm>
              <a:prstGeom prst="ellipse">
                <a:avLst/>
              </a:prstGeom>
              <a:solidFill>
                <a:schemeClr val="accent2">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6" name="Oval 75">
                <a:extLst>
                  <a:ext uri="{FF2B5EF4-FFF2-40B4-BE49-F238E27FC236}">
                    <a16:creationId xmlns:a16="http://schemas.microsoft.com/office/drawing/2014/main" id="{CEBAB866-F9F2-7A33-FF7E-E780BA9DC69C}"/>
                  </a:ext>
                </a:extLst>
              </p:cNvPr>
              <p:cNvSpPr/>
              <p:nvPr/>
            </p:nvSpPr>
            <p:spPr>
              <a:xfrm>
                <a:off x="5943600" y="2514600"/>
                <a:ext cx="381000" cy="381000"/>
              </a:xfrm>
              <a:prstGeom prst="ellipse">
                <a:avLst/>
              </a:prstGeom>
              <a:solidFill>
                <a:schemeClr val="accent2">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7" name="Oval 76">
                <a:extLst>
                  <a:ext uri="{FF2B5EF4-FFF2-40B4-BE49-F238E27FC236}">
                    <a16:creationId xmlns:a16="http://schemas.microsoft.com/office/drawing/2014/main" id="{97738BCC-FAE3-DFB7-9C37-CDAE7339B38C}"/>
                  </a:ext>
                </a:extLst>
              </p:cNvPr>
              <p:cNvSpPr/>
              <p:nvPr/>
            </p:nvSpPr>
            <p:spPr>
              <a:xfrm>
                <a:off x="6400800" y="2514600"/>
                <a:ext cx="381000" cy="381000"/>
              </a:xfrm>
              <a:prstGeom prst="ellipse">
                <a:avLst/>
              </a:prstGeom>
              <a:solidFill>
                <a:schemeClr val="accent2">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8" name="Oval 77">
                <a:extLst>
                  <a:ext uri="{FF2B5EF4-FFF2-40B4-BE49-F238E27FC236}">
                    <a16:creationId xmlns:a16="http://schemas.microsoft.com/office/drawing/2014/main" id="{9841D0FB-9DF1-17E4-4260-3888261CC348}"/>
                  </a:ext>
                </a:extLst>
              </p:cNvPr>
              <p:cNvSpPr/>
              <p:nvPr/>
            </p:nvSpPr>
            <p:spPr>
              <a:xfrm>
                <a:off x="68580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9" name="Oval 78">
                <a:extLst>
                  <a:ext uri="{FF2B5EF4-FFF2-40B4-BE49-F238E27FC236}">
                    <a16:creationId xmlns:a16="http://schemas.microsoft.com/office/drawing/2014/main" id="{8D98E843-490D-C1A9-BA17-B894DDFDC01D}"/>
                  </a:ext>
                </a:extLst>
              </p:cNvPr>
              <p:cNvSpPr/>
              <p:nvPr/>
            </p:nvSpPr>
            <p:spPr>
              <a:xfrm>
                <a:off x="7315200" y="2514600"/>
                <a:ext cx="381000" cy="381000"/>
              </a:xfrm>
              <a:prstGeom prst="ellipse">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0" name="Oval 79">
                <a:extLst>
                  <a:ext uri="{FF2B5EF4-FFF2-40B4-BE49-F238E27FC236}">
                    <a16:creationId xmlns:a16="http://schemas.microsoft.com/office/drawing/2014/main" id="{F1D9404C-500E-6F5D-E3F8-F513587236D5}"/>
                  </a:ext>
                </a:extLst>
              </p:cNvPr>
              <p:cNvSpPr/>
              <p:nvPr/>
            </p:nvSpPr>
            <p:spPr>
              <a:xfrm>
                <a:off x="5486400" y="2971800"/>
                <a:ext cx="381000" cy="381000"/>
              </a:xfrm>
              <a:prstGeom prst="ellipse">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1" name="Oval 80">
                <a:extLst>
                  <a:ext uri="{FF2B5EF4-FFF2-40B4-BE49-F238E27FC236}">
                    <a16:creationId xmlns:a16="http://schemas.microsoft.com/office/drawing/2014/main" id="{F1B51AC3-4F3E-BF12-DDF5-5D2DA7C87890}"/>
                  </a:ext>
                </a:extLst>
              </p:cNvPr>
              <p:cNvSpPr/>
              <p:nvPr/>
            </p:nvSpPr>
            <p:spPr>
              <a:xfrm>
                <a:off x="5943600" y="2971800"/>
                <a:ext cx="381000" cy="381000"/>
              </a:xfrm>
              <a:prstGeom prst="ellipse">
                <a:avLst/>
              </a:prstGeom>
              <a:solidFill>
                <a:schemeClr val="accent4">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2" name="Oval 81">
                <a:extLst>
                  <a:ext uri="{FF2B5EF4-FFF2-40B4-BE49-F238E27FC236}">
                    <a16:creationId xmlns:a16="http://schemas.microsoft.com/office/drawing/2014/main" id="{0E34BA3B-2E90-2F8A-3942-B87B8B418F3F}"/>
                  </a:ext>
                </a:extLst>
              </p:cNvPr>
              <p:cNvSpPr/>
              <p:nvPr/>
            </p:nvSpPr>
            <p:spPr>
              <a:xfrm>
                <a:off x="6400800" y="2971800"/>
                <a:ext cx="381000" cy="381000"/>
              </a:xfrm>
              <a:prstGeom prst="ellipse">
                <a:avLst/>
              </a:prstGeom>
              <a:solidFill>
                <a:schemeClr val="accent4">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3" name="Oval 82">
                <a:extLst>
                  <a:ext uri="{FF2B5EF4-FFF2-40B4-BE49-F238E27FC236}">
                    <a16:creationId xmlns:a16="http://schemas.microsoft.com/office/drawing/2014/main" id="{87C43EC3-04A5-4B10-9446-B91845F74C86}"/>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4" name="Oval 83">
                <a:extLst>
                  <a:ext uri="{FF2B5EF4-FFF2-40B4-BE49-F238E27FC236}">
                    <a16:creationId xmlns:a16="http://schemas.microsoft.com/office/drawing/2014/main" id="{C77B9788-E66E-D570-BE3D-FEC45F4C4FB8}"/>
                  </a:ext>
                </a:extLst>
              </p:cNvPr>
              <p:cNvSpPr/>
              <p:nvPr/>
            </p:nvSpPr>
            <p:spPr>
              <a:xfrm>
                <a:off x="7315200" y="2971800"/>
                <a:ext cx="381000" cy="381000"/>
              </a:xfrm>
              <a:prstGeom prst="ellipse">
                <a:avLst/>
              </a:prstGeom>
              <a:solidFill>
                <a:schemeClr val="accent4">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5" name="Oval 84">
                <a:extLst>
                  <a:ext uri="{FF2B5EF4-FFF2-40B4-BE49-F238E27FC236}">
                    <a16:creationId xmlns:a16="http://schemas.microsoft.com/office/drawing/2014/main" id="{FB967F9E-AD0E-99F8-4C92-7B0C15A40A2D}"/>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6" name="Oval 85">
                <a:extLst>
                  <a:ext uri="{FF2B5EF4-FFF2-40B4-BE49-F238E27FC236}">
                    <a16:creationId xmlns:a16="http://schemas.microsoft.com/office/drawing/2014/main" id="{2091FB07-CEC0-1813-13B0-9458C73FC33F}"/>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7" name="Oval 86">
                <a:extLst>
                  <a:ext uri="{FF2B5EF4-FFF2-40B4-BE49-F238E27FC236}">
                    <a16:creationId xmlns:a16="http://schemas.microsoft.com/office/drawing/2014/main" id="{81102973-DB18-170B-60B8-6FB5AB67E2C0}"/>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8" name="Oval 87">
                <a:extLst>
                  <a:ext uri="{FF2B5EF4-FFF2-40B4-BE49-F238E27FC236}">
                    <a16:creationId xmlns:a16="http://schemas.microsoft.com/office/drawing/2014/main" id="{E934C76D-A9A1-3F43-AD2E-F83FD4DC3839}"/>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9" name="Oval 88">
                <a:extLst>
                  <a:ext uri="{FF2B5EF4-FFF2-40B4-BE49-F238E27FC236}">
                    <a16:creationId xmlns:a16="http://schemas.microsoft.com/office/drawing/2014/main" id="{0E717C25-74D2-B4D9-6D7E-B29CE3266224}"/>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110" name="Group 109">
            <a:extLst>
              <a:ext uri="{FF2B5EF4-FFF2-40B4-BE49-F238E27FC236}">
                <a16:creationId xmlns:a16="http://schemas.microsoft.com/office/drawing/2014/main" id="{44362C14-2121-1971-5E30-DEC513A70F0B}"/>
              </a:ext>
            </a:extLst>
          </p:cNvPr>
          <p:cNvGrpSpPr/>
          <p:nvPr/>
        </p:nvGrpSpPr>
        <p:grpSpPr>
          <a:xfrm>
            <a:off x="4751986" y="1663010"/>
            <a:ext cx="1414038" cy="1414038"/>
            <a:chOff x="4876800" y="1600199"/>
            <a:chExt cx="2819401" cy="2819401"/>
          </a:xfrm>
        </p:grpSpPr>
        <p:grpSp>
          <p:nvGrpSpPr>
            <p:cNvPr id="111" name="Group 110">
              <a:extLst>
                <a:ext uri="{FF2B5EF4-FFF2-40B4-BE49-F238E27FC236}">
                  <a16:creationId xmlns:a16="http://schemas.microsoft.com/office/drawing/2014/main" id="{D265122C-F95D-0F77-8C39-5871E49BA90A}"/>
                </a:ext>
              </a:extLst>
            </p:cNvPr>
            <p:cNvGrpSpPr/>
            <p:nvPr/>
          </p:nvGrpSpPr>
          <p:grpSpPr>
            <a:xfrm>
              <a:off x="5486400" y="3962400"/>
              <a:ext cx="2209800" cy="457200"/>
              <a:chOff x="5486400" y="3962400"/>
              <a:chExt cx="2209800" cy="457200"/>
            </a:xfrm>
          </p:grpSpPr>
          <p:sp>
            <p:nvSpPr>
              <p:cNvPr id="156" name="DRAM">
                <a:extLst>
                  <a:ext uri="{FF2B5EF4-FFF2-40B4-BE49-F238E27FC236}">
                    <a16:creationId xmlns:a16="http://schemas.microsoft.com/office/drawing/2014/main" id="{DAC1715B-6A79-BB15-14B4-7C550BE4BD21}"/>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7" name="DRAM">
                <a:extLst>
                  <a:ext uri="{FF2B5EF4-FFF2-40B4-BE49-F238E27FC236}">
                    <a16:creationId xmlns:a16="http://schemas.microsoft.com/office/drawing/2014/main" id="{14844BF7-6BE5-52F2-FAE1-BDC846F2B603}"/>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8" name="DRAM">
                <a:extLst>
                  <a:ext uri="{FF2B5EF4-FFF2-40B4-BE49-F238E27FC236}">
                    <a16:creationId xmlns:a16="http://schemas.microsoft.com/office/drawing/2014/main" id="{7367EA0F-32E9-B6B2-7F8D-2AF18E75F3A3}"/>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9" name="DRAM">
                <a:extLst>
                  <a:ext uri="{FF2B5EF4-FFF2-40B4-BE49-F238E27FC236}">
                    <a16:creationId xmlns:a16="http://schemas.microsoft.com/office/drawing/2014/main" id="{1B727991-23A0-9AD3-2845-DB5F30128624}"/>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0" name="DRAM">
                <a:extLst>
                  <a:ext uri="{FF2B5EF4-FFF2-40B4-BE49-F238E27FC236}">
                    <a16:creationId xmlns:a16="http://schemas.microsoft.com/office/drawing/2014/main" id="{E86BE4CE-33B9-BCCA-12A1-2BFDCDA72272}"/>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2" name="Group 111">
              <a:extLst>
                <a:ext uri="{FF2B5EF4-FFF2-40B4-BE49-F238E27FC236}">
                  <a16:creationId xmlns:a16="http://schemas.microsoft.com/office/drawing/2014/main" id="{37875A4C-8BA4-BD76-6587-65782774FAC8}"/>
                </a:ext>
              </a:extLst>
            </p:cNvPr>
            <p:cNvGrpSpPr/>
            <p:nvPr/>
          </p:nvGrpSpPr>
          <p:grpSpPr>
            <a:xfrm>
              <a:off x="4876800" y="1600200"/>
              <a:ext cx="457200" cy="2209800"/>
              <a:chOff x="4876800" y="1600200"/>
              <a:chExt cx="457200" cy="2209800"/>
            </a:xfrm>
          </p:grpSpPr>
          <p:sp>
            <p:nvSpPr>
              <p:cNvPr id="151" name="DRAM">
                <a:extLst>
                  <a:ext uri="{FF2B5EF4-FFF2-40B4-BE49-F238E27FC236}">
                    <a16:creationId xmlns:a16="http://schemas.microsoft.com/office/drawing/2014/main" id="{3047A10C-4FEB-217B-08EA-A792A98C978E}"/>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2" name="DRAM">
                <a:extLst>
                  <a:ext uri="{FF2B5EF4-FFF2-40B4-BE49-F238E27FC236}">
                    <a16:creationId xmlns:a16="http://schemas.microsoft.com/office/drawing/2014/main" id="{CB593E2C-26E8-EA6D-6186-844CC9BB1092}"/>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3" name="DRAM">
                <a:extLst>
                  <a:ext uri="{FF2B5EF4-FFF2-40B4-BE49-F238E27FC236}">
                    <a16:creationId xmlns:a16="http://schemas.microsoft.com/office/drawing/2014/main" id="{3B468AA9-D62E-FE27-F87E-A606CBF6ED8C}"/>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4" name="DRAM">
                <a:extLst>
                  <a:ext uri="{FF2B5EF4-FFF2-40B4-BE49-F238E27FC236}">
                    <a16:creationId xmlns:a16="http://schemas.microsoft.com/office/drawing/2014/main" id="{B1FD441F-F92C-CA76-4469-FC65356BD656}"/>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5" name="DRAM">
                <a:extLst>
                  <a:ext uri="{FF2B5EF4-FFF2-40B4-BE49-F238E27FC236}">
                    <a16:creationId xmlns:a16="http://schemas.microsoft.com/office/drawing/2014/main" id="{081B1368-AB3C-1D70-680F-869B42C5BFD7}"/>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3" name="Group 112">
              <a:extLst>
                <a:ext uri="{FF2B5EF4-FFF2-40B4-BE49-F238E27FC236}">
                  <a16:creationId xmlns:a16="http://schemas.microsoft.com/office/drawing/2014/main" id="{314BB626-0C6D-EC1E-1C4A-16D30A51D47E}"/>
                </a:ext>
              </a:extLst>
            </p:cNvPr>
            <p:cNvGrpSpPr/>
            <p:nvPr/>
          </p:nvGrpSpPr>
          <p:grpSpPr>
            <a:xfrm>
              <a:off x="5676900" y="1600199"/>
              <a:ext cx="1828800" cy="2362201"/>
              <a:chOff x="5676900" y="1170708"/>
              <a:chExt cx="1828800" cy="2791692"/>
            </a:xfrm>
          </p:grpSpPr>
          <p:cxnSp>
            <p:nvCxnSpPr>
              <p:cNvPr id="146" name="Straight Connector 145">
                <a:extLst>
                  <a:ext uri="{FF2B5EF4-FFF2-40B4-BE49-F238E27FC236}">
                    <a16:creationId xmlns:a16="http://schemas.microsoft.com/office/drawing/2014/main" id="{147CE309-B301-E137-5428-29A0D1850F9E}"/>
                  </a:ext>
                </a:extLst>
              </p:cNvPr>
              <p:cNvCxnSpPr>
                <a:cxnSpLocks/>
                <a:stCxn id="116" idx="0"/>
                <a:endCxn id="156"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8378F6E6-9827-6811-70BE-2493C80C7A79}"/>
                  </a:ext>
                </a:extLst>
              </p:cNvPr>
              <p:cNvCxnSpPr>
                <a:cxnSpLocks/>
                <a:stCxn id="118" idx="0"/>
                <a:endCxn id="158"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4ABE3392-0824-83EC-D863-95A2508959F1}"/>
                  </a:ext>
                </a:extLst>
              </p:cNvPr>
              <p:cNvCxnSpPr>
                <a:cxnSpLocks/>
                <a:stCxn id="119" idx="0"/>
                <a:endCxn id="159"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1D10862B-948F-BD19-6A01-00426565F83C}"/>
                  </a:ext>
                </a:extLst>
              </p:cNvPr>
              <p:cNvCxnSpPr>
                <a:cxnSpLocks/>
                <a:stCxn id="120" idx="0"/>
                <a:endCxn id="160"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342ABFB7-566B-288A-3DF5-69D7AAAADA0B}"/>
                  </a:ext>
                </a:extLst>
              </p:cNvPr>
              <p:cNvCxnSpPr>
                <a:cxnSpLocks/>
                <a:stCxn id="117" idx="0"/>
                <a:endCxn id="157"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4" name="Group 113">
              <a:extLst>
                <a:ext uri="{FF2B5EF4-FFF2-40B4-BE49-F238E27FC236}">
                  <a16:creationId xmlns:a16="http://schemas.microsoft.com/office/drawing/2014/main" id="{1EA196E2-E5C9-A708-50BA-DA78A6401B1A}"/>
                </a:ext>
              </a:extLst>
            </p:cNvPr>
            <p:cNvGrpSpPr/>
            <p:nvPr/>
          </p:nvGrpSpPr>
          <p:grpSpPr>
            <a:xfrm>
              <a:off x="5334000" y="1790700"/>
              <a:ext cx="2362201" cy="1828800"/>
              <a:chOff x="5333998" y="1790700"/>
              <a:chExt cx="2791691" cy="1828800"/>
            </a:xfrm>
          </p:grpSpPr>
          <p:cxnSp>
            <p:nvCxnSpPr>
              <p:cNvPr id="141" name="Straight Connector 140">
                <a:extLst>
                  <a:ext uri="{FF2B5EF4-FFF2-40B4-BE49-F238E27FC236}">
                    <a16:creationId xmlns:a16="http://schemas.microsoft.com/office/drawing/2014/main" id="{2DA01EE4-4402-1523-A0FE-486AB469C3E4}"/>
                  </a:ext>
                </a:extLst>
              </p:cNvPr>
              <p:cNvCxnSpPr>
                <a:cxnSpLocks/>
                <a:stCxn id="120" idx="6"/>
                <a:endCxn id="151"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64A54BBE-E795-26B3-AA72-8E0AA8C14FC6}"/>
                  </a:ext>
                </a:extLst>
              </p:cNvPr>
              <p:cNvCxnSpPr>
                <a:cxnSpLocks/>
                <a:stCxn id="125" idx="6"/>
                <a:endCxn id="152"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8E7A474F-1B87-9D69-9014-66DFF6256AC1}"/>
                  </a:ext>
                </a:extLst>
              </p:cNvPr>
              <p:cNvCxnSpPr>
                <a:cxnSpLocks/>
                <a:stCxn id="130" idx="6"/>
                <a:endCxn id="153"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F86AB509-3A87-6CB2-373A-61AF1C3E37C7}"/>
                  </a:ext>
                </a:extLst>
              </p:cNvPr>
              <p:cNvCxnSpPr>
                <a:cxnSpLocks/>
                <a:stCxn id="135" idx="6"/>
                <a:endCxn id="154"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9FEEE6F9-7184-0D50-2ACF-356C5284D112}"/>
                  </a:ext>
                </a:extLst>
              </p:cNvPr>
              <p:cNvCxnSpPr>
                <a:cxnSpLocks/>
                <a:stCxn id="140" idx="6"/>
                <a:endCxn id="155"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5" name="Group 114">
              <a:extLst>
                <a:ext uri="{FF2B5EF4-FFF2-40B4-BE49-F238E27FC236}">
                  <a16:creationId xmlns:a16="http://schemas.microsoft.com/office/drawing/2014/main" id="{B0D24273-1E2A-A54E-51E3-D1E36A9D6861}"/>
                </a:ext>
              </a:extLst>
            </p:cNvPr>
            <p:cNvGrpSpPr/>
            <p:nvPr/>
          </p:nvGrpSpPr>
          <p:grpSpPr>
            <a:xfrm>
              <a:off x="5486400" y="1600200"/>
              <a:ext cx="2209800" cy="2209800"/>
              <a:chOff x="5486400" y="1600200"/>
              <a:chExt cx="2209800" cy="2209800"/>
            </a:xfrm>
          </p:grpSpPr>
          <p:sp>
            <p:nvSpPr>
              <p:cNvPr id="116" name="Oval 115">
                <a:extLst>
                  <a:ext uri="{FF2B5EF4-FFF2-40B4-BE49-F238E27FC236}">
                    <a16:creationId xmlns:a16="http://schemas.microsoft.com/office/drawing/2014/main" id="{AF4D7578-A609-0852-029C-AFAB630F0459}"/>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7" name="Oval 116">
                <a:extLst>
                  <a:ext uri="{FF2B5EF4-FFF2-40B4-BE49-F238E27FC236}">
                    <a16:creationId xmlns:a16="http://schemas.microsoft.com/office/drawing/2014/main" id="{C3B4EB90-E9E1-742E-5ED4-BDD73F45B11D}"/>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8" name="Oval 117">
                <a:extLst>
                  <a:ext uri="{FF2B5EF4-FFF2-40B4-BE49-F238E27FC236}">
                    <a16:creationId xmlns:a16="http://schemas.microsoft.com/office/drawing/2014/main" id="{A234198A-C055-2CF2-2D39-BD6DF053E31B}"/>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9" name="Oval 118">
                <a:extLst>
                  <a:ext uri="{FF2B5EF4-FFF2-40B4-BE49-F238E27FC236}">
                    <a16:creationId xmlns:a16="http://schemas.microsoft.com/office/drawing/2014/main" id="{A3207CC5-3B8C-47C5-E971-A50C66838754}"/>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0" name="Oval 119">
                <a:extLst>
                  <a:ext uri="{FF2B5EF4-FFF2-40B4-BE49-F238E27FC236}">
                    <a16:creationId xmlns:a16="http://schemas.microsoft.com/office/drawing/2014/main" id="{0E33B9A3-CA68-0BB0-DD73-FB43E8EEC852}"/>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1" name="Oval 120">
                <a:extLst>
                  <a:ext uri="{FF2B5EF4-FFF2-40B4-BE49-F238E27FC236}">
                    <a16:creationId xmlns:a16="http://schemas.microsoft.com/office/drawing/2014/main" id="{09B4A3C9-82E2-C209-3747-2AB0C39E7371}"/>
                  </a:ext>
                </a:extLst>
              </p:cNvPr>
              <p:cNvSpPr/>
              <p:nvPr/>
            </p:nvSpPr>
            <p:spPr>
              <a:xfrm>
                <a:off x="54864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2" name="Oval 121">
                <a:extLst>
                  <a:ext uri="{FF2B5EF4-FFF2-40B4-BE49-F238E27FC236}">
                    <a16:creationId xmlns:a16="http://schemas.microsoft.com/office/drawing/2014/main" id="{4BA7E62C-F457-7D1E-D497-3C9CF9526404}"/>
                  </a:ext>
                </a:extLst>
              </p:cNvPr>
              <p:cNvSpPr/>
              <p:nvPr/>
            </p:nvSpPr>
            <p:spPr>
              <a:xfrm>
                <a:off x="59436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3" name="Oval 122">
                <a:extLst>
                  <a:ext uri="{FF2B5EF4-FFF2-40B4-BE49-F238E27FC236}">
                    <a16:creationId xmlns:a16="http://schemas.microsoft.com/office/drawing/2014/main" id="{BD168504-D31B-1EBA-0E30-AA284679BC5F}"/>
                  </a:ext>
                </a:extLst>
              </p:cNvPr>
              <p:cNvSpPr/>
              <p:nvPr/>
            </p:nvSpPr>
            <p:spPr>
              <a:xfrm>
                <a:off x="64008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4" name="Oval 123">
                <a:extLst>
                  <a:ext uri="{FF2B5EF4-FFF2-40B4-BE49-F238E27FC236}">
                    <a16:creationId xmlns:a16="http://schemas.microsoft.com/office/drawing/2014/main" id="{DC37C0EF-5017-3A03-79DE-522118891193}"/>
                  </a:ext>
                </a:extLst>
              </p:cNvPr>
              <p:cNvSpPr/>
              <p:nvPr/>
            </p:nvSpPr>
            <p:spPr>
              <a:xfrm>
                <a:off x="68580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5" name="Oval 124">
                <a:extLst>
                  <a:ext uri="{FF2B5EF4-FFF2-40B4-BE49-F238E27FC236}">
                    <a16:creationId xmlns:a16="http://schemas.microsoft.com/office/drawing/2014/main" id="{7C0CA901-3E96-F59D-6D00-B41831E998FF}"/>
                  </a:ext>
                </a:extLst>
              </p:cNvPr>
              <p:cNvSpPr/>
              <p:nvPr/>
            </p:nvSpPr>
            <p:spPr>
              <a:xfrm>
                <a:off x="73152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6" name="Oval 125">
                <a:extLst>
                  <a:ext uri="{FF2B5EF4-FFF2-40B4-BE49-F238E27FC236}">
                    <a16:creationId xmlns:a16="http://schemas.microsoft.com/office/drawing/2014/main" id="{CC29802C-8233-364A-234A-64CFC8A1E453}"/>
                  </a:ext>
                </a:extLst>
              </p:cNvPr>
              <p:cNvSpPr/>
              <p:nvPr/>
            </p:nvSpPr>
            <p:spPr>
              <a:xfrm>
                <a:off x="54864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7" name="Oval 126">
                <a:extLst>
                  <a:ext uri="{FF2B5EF4-FFF2-40B4-BE49-F238E27FC236}">
                    <a16:creationId xmlns:a16="http://schemas.microsoft.com/office/drawing/2014/main" id="{8490AB7E-BCE8-3CBC-358D-46C9F6030FA9}"/>
                  </a:ext>
                </a:extLst>
              </p:cNvPr>
              <p:cNvSpPr/>
              <p:nvPr/>
            </p:nvSpPr>
            <p:spPr>
              <a:xfrm>
                <a:off x="59436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8" name="Oval 127">
                <a:extLst>
                  <a:ext uri="{FF2B5EF4-FFF2-40B4-BE49-F238E27FC236}">
                    <a16:creationId xmlns:a16="http://schemas.microsoft.com/office/drawing/2014/main" id="{7F23CAFE-1E98-B8BB-0E8A-0DAC6F38F157}"/>
                  </a:ext>
                </a:extLst>
              </p:cNvPr>
              <p:cNvSpPr/>
              <p:nvPr/>
            </p:nvSpPr>
            <p:spPr>
              <a:xfrm>
                <a:off x="64008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9" name="Oval 128">
                <a:extLst>
                  <a:ext uri="{FF2B5EF4-FFF2-40B4-BE49-F238E27FC236}">
                    <a16:creationId xmlns:a16="http://schemas.microsoft.com/office/drawing/2014/main" id="{B73DD793-3DE5-1609-8722-FD2134EB8C24}"/>
                  </a:ext>
                </a:extLst>
              </p:cNvPr>
              <p:cNvSpPr/>
              <p:nvPr/>
            </p:nvSpPr>
            <p:spPr>
              <a:xfrm>
                <a:off x="68580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0" name="Oval 129">
                <a:extLst>
                  <a:ext uri="{FF2B5EF4-FFF2-40B4-BE49-F238E27FC236}">
                    <a16:creationId xmlns:a16="http://schemas.microsoft.com/office/drawing/2014/main" id="{DBD0556D-D5CB-EAF2-C87F-976E02E14B72}"/>
                  </a:ext>
                </a:extLst>
              </p:cNvPr>
              <p:cNvSpPr/>
              <p:nvPr/>
            </p:nvSpPr>
            <p:spPr>
              <a:xfrm>
                <a:off x="73152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131" name="Oval 130">
                <a:extLst>
                  <a:ext uri="{FF2B5EF4-FFF2-40B4-BE49-F238E27FC236}">
                    <a16:creationId xmlns:a16="http://schemas.microsoft.com/office/drawing/2014/main" id="{C0044857-2C12-8D83-901C-2522FFAF6377}"/>
                  </a:ext>
                </a:extLst>
              </p:cNvPr>
              <p:cNvSpPr/>
              <p:nvPr/>
            </p:nvSpPr>
            <p:spPr>
              <a:xfrm>
                <a:off x="54864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2" name="Oval 131">
                <a:extLst>
                  <a:ext uri="{FF2B5EF4-FFF2-40B4-BE49-F238E27FC236}">
                    <a16:creationId xmlns:a16="http://schemas.microsoft.com/office/drawing/2014/main" id="{E033CA06-DD73-3506-CF02-FFC1C0B715E0}"/>
                  </a:ext>
                </a:extLst>
              </p:cNvPr>
              <p:cNvSpPr/>
              <p:nvPr/>
            </p:nvSpPr>
            <p:spPr>
              <a:xfrm>
                <a:off x="59436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3" name="Oval 132">
                <a:extLst>
                  <a:ext uri="{FF2B5EF4-FFF2-40B4-BE49-F238E27FC236}">
                    <a16:creationId xmlns:a16="http://schemas.microsoft.com/office/drawing/2014/main" id="{2DF0F984-31C7-2276-5833-ADAA0B27C398}"/>
                  </a:ext>
                </a:extLst>
              </p:cNvPr>
              <p:cNvSpPr/>
              <p:nvPr/>
            </p:nvSpPr>
            <p:spPr>
              <a:xfrm>
                <a:off x="64008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4" name="Oval 133">
                <a:extLst>
                  <a:ext uri="{FF2B5EF4-FFF2-40B4-BE49-F238E27FC236}">
                    <a16:creationId xmlns:a16="http://schemas.microsoft.com/office/drawing/2014/main" id="{F855FCBB-3E6B-B3B7-F70C-0FF607AA01D7}"/>
                  </a:ext>
                </a:extLst>
              </p:cNvPr>
              <p:cNvSpPr/>
              <p:nvPr/>
            </p:nvSpPr>
            <p:spPr>
              <a:xfrm>
                <a:off x="68580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5" name="Oval 134">
                <a:extLst>
                  <a:ext uri="{FF2B5EF4-FFF2-40B4-BE49-F238E27FC236}">
                    <a16:creationId xmlns:a16="http://schemas.microsoft.com/office/drawing/2014/main" id="{65457800-CD9B-12BA-06B1-17F88B8D67AF}"/>
                  </a:ext>
                </a:extLst>
              </p:cNvPr>
              <p:cNvSpPr/>
              <p:nvPr/>
            </p:nvSpPr>
            <p:spPr>
              <a:xfrm>
                <a:off x="73152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6" name="Oval 135">
                <a:extLst>
                  <a:ext uri="{FF2B5EF4-FFF2-40B4-BE49-F238E27FC236}">
                    <a16:creationId xmlns:a16="http://schemas.microsoft.com/office/drawing/2014/main" id="{A10E6C29-65B3-7CB9-F3AE-F9B816C13A8E}"/>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7" name="Oval 136">
                <a:extLst>
                  <a:ext uri="{FF2B5EF4-FFF2-40B4-BE49-F238E27FC236}">
                    <a16:creationId xmlns:a16="http://schemas.microsoft.com/office/drawing/2014/main" id="{36A75D3D-2CC3-325E-41AD-EBF60B1F39AA}"/>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8" name="Oval 137">
                <a:extLst>
                  <a:ext uri="{FF2B5EF4-FFF2-40B4-BE49-F238E27FC236}">
                    <a16:creationId xmlns:a16="http://schemas.microsoft.com/office/drawing/2014/main" id="{FBCD1691-1EB2-06E4-8704-5A6B025D1F50}"/>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9" name="Oval 138">
                <a:extLst>
                  <a:ext uri="{FF2B5EF4-FFF2-40B4-BE49-F238E27FC236}">
                    <a16:creationId xmlns:a16="http://schemas.microsoft.com/office/drawing/2014/main" id="{8DCE5CD0-58BA-FCBE-3976-DD7AB86AEBD6}"/>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40" name="Oval 139">
                <a:extLst>
                  <a:ext uri="{FF2B5EF4-FFF2-40B4-BE49-F238E27FC236}">
                    <a16:creationId xmlns:a16="http://schemas.microsoft.com/office/drawing/2014/main" id="{958A121F-2BAB-ACFB-63F0-DD3C46FD6426}"/>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161" name="Group 160">
            <a:extLst>
              <a:ext uri="{FF2B5EF4-FFF2-40B4-BE49-F238E27FC236}">
                <a16:creationId xmlns:a16="http://schemas.microsoft.com/office/drawing/2014/main" id="{C4B0AD1A-DABF-B57A-C7C7-3A2D8B467921}"/>
              </a:ext>
            </a:extLst>
          </p:cNvPr>
          <p:cNvGrpSpPr/>
          <p:nvPr/>
        </p:nvGrpSpPr>
        <p:grpSpPr>
          <a:xfrm>
            <a:off x="6309514" y="1663010"/>
            <a:ext cx="1414038" cy="1414038"/>
            <a:chOff x="4876800" y="1600199"/>
            <a:chExt cx="2819401" cy="2819401"/>
          </a:xfrm>
        </p:grpSpPr>
        <p:grpSp>
          <p:nvGrpSpPr>
            <p:cNvPr id="162" name="Group 161">
              <a:extLst>
                <a:ext uri="{FF2B5EF4-FFF2-40B4-BE49-F238E27FC236}">
                  <a16:creationId xmlns:a16="http://schemas.microsoft.com/office/drawing/2014/main" id="{9729CA9C-3D9B-0DE6-662A-C3AD5E4086D7}"/>
                </a:ext>
              </a:extLst>
            </p:cNvPr>
            <p:cNvGrpSpPr/>
            <p:nvPr/>
          </p:nvGrpSpPr>
          <p:grpSpPr>
            <a:xfrm>
              <a:off x="5486400" y="3962400"/>
              <a:ext cx="2209800" cy="457200"/>
              <a:chOff x="5486400" y="3962400"/>
              <a:chExt cx="2209800" cy="457200"/>
            </a:xfrm>
          </p:grpSpPr>
          <p:sp>
            <p:nvSpPr>
              <p:cNvPr id="207" name="DRAM">
                <a:extLst>
                  <a:ext uri="{FF2B5EF4-FFF2-40B4-BE49-F238E27FC236}">
                    <a16:creationId xmlns:a16="http://schemas.microsoft.com/office/drawing/2014/main" id="{C4E028EC-DD69-626D-F9AE-608532D6982B}"/>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8" name="DRAM">
                <a:extLst>
                  <a:ext uri="{FF2B5EF4-FFF2-40B4-BE49-F238E27FC236}">
                    <a16:creationId xmlns:a16="http://schemas.microsoft.com/office/drawing/2014/main" id="{6FFE53BC-DE17-C53E-409D-3094806ED2E0}"/>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9" name="DRAM">
                <a:extLst>
                  <a:ext uri="{FF2B5EF4-FFF2-40B4-BE49-F238E27FC236}">
                    <a16:creationId xmlns:a16="http://schemas.microsoft.com/office/drawing/2014/main" id="{EDC245B1-6698-7BFD-F49B-468104CCE082}"/>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0" name="DRAM">
                <a:extLst>
                  <a:ext uri="{FF2B5EF4-FFF2-40B4-BE49-F238E27FC236}">
                    <a16:creationId xmlns:a16="http://schemas.microsoft.com/office/drawing/2014/main" id="{B751B439-E225-E86D-B93B-7EF769BF8435}"/>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1" name="DRAM">
                <a:extLst>
                  <a:ext uri="{FF2B5EF4-FFF2-40B4-BE49-F238E27FC236}">
                    <a16:creationId xmlns:a16="http://schemas.microsoft.com/office/drawing/2014/main" id="{AC6DC4A7-33C0-0411-700E-583AF7C3F8D3}"/>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63" name="Group 162">
              <a:extLst>
                <a:ext uri="{FF2B5EF4-FFF2-40B4-BE49-F238E27FC236}">
                  <a16:creationId xmlns:a16="http://schemas.microsoft.com/office/drawing/2014/main" id="{0B2ABD2D-E2F7-20A7-2A0B-B4BCAE3E0521}"/>
                </a:ext>
              </a:extLst>
            </p:cNvPr>
            <p:cNvGrpSpPr/>
            <p:nvPr/>
          </p:nvGrpSpPr>
          <p:grpSpPr>
            <a:xfrm>
              <a:off x="4876800" y="1600200"/>
              <a:ext cx="457200" cy="2209800"/>
              <a:chOff x="4876800" y="1600200"/>
              <a:chExt cx="457200" cy="2209800"/>
            </a:xfrm>
          </p:grpSpPr>
          <p:sp>
            <p:nvSpPr>
              <p:cNvPr id="202" name="DRAM">
                <a:extLst>
                  <a:ext uri="{FF2B5EF4-FFF2-40B4-BE49-F238E27FC236}">
                    <a16:creationId xmlns:a16="http://schemas.microsoft.com/office/drawing/2014/main" id="{49694578-A5F2-FFC6-DBA9-59B16608BB05}"/>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3" name="DRAM">
                <a:extLst>
                  <a:ext uri="{FF2B5EF4-FFF2-40B4-BE49-F238E27FC236}">
                    <a16:creationId xmlns:a16="http://schemas.microsoft.com/office/drawing/2014/main" id="{BE2CA46D-646E-78BC-BE2F-6DDEBCE0CBCA}"/>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4" name="DRAM">
                <a:extLst>
                  <a:ext uri="{FF2B5EF4-FFF2-40B4-BE49-F238E27FC236}">
                    <a16:creationId xmlns:a16="http://schemas.microsoft.com/office/drawing/2014/main" id="{DBFD7E01-9EB8-5931-6847-19EDB0D767D2}"/>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5" name="DRAM">
                <a:extLst>
                  <a:ext uri="{FF2B5EF4-FFF2-40B4-BE49-F238E27FC236}">
                    <a16:creationId xmlns:a16="http://schemas.microsoft.com/office/drawing/2014/main" id="{543A7A1D-6288-05D1-5358-4C29E7F33E98}"/>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6" name="DRAM">
                <a:extLst>
                  <a:ext uri="{FF2B5EF4-FFF2-40B4-BE49-F238E27FC236}">
                    <a16:creationId xmlns:a16="http://schemas.microsoft.com/office/drawing/2014/main" id="{47907783-B628-97AB-F49E-8EAFCA0CC604}"/>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64" name="Group 163">
              <a:extLst>
                <a:ext uri="{FF2B5EF4-FFF2-40B4-BE49-F238E27FC236}">
                  <a16:creationId xmlns:a16="http://schemas.microsoft.com/office/drawing/2014/main" id="{8F245FE2-624C-4191-100A-4DCD5C374A75}"/>
                </a:ext>
              </a:extLst>
            </p:cNvPr>
            <p:cNvGrpSpPr/>
            <p:nvPr/>
          </p:nvGrpSpPr>
          <p:grpSpPr>
            <a:xfrm>
              <a:off x="5676900" y="1600199"/>
              <a:ext cx="1828800" cy="2362201"/>
              <a:chOff x="5676900" y="1170708"/>
              <a:chExt cx="1828800" cy="2791692"/>
            </a:xfrm>
          </p:grpSpPr>
          <p:cxnSp>
            <p:nvCxnSpPr>
              <p:cNvPr id="197" name="Straight Connector 196">
                <a:extLst>
                  <a:ext uri="{FF2B5EF4-FFF2-40B4-BE49-F238E27FC236}">
                    <a16:creationId xmlns:a16="http://schemas.microsoft.com/office/drawing/2014/main" id="{C415C56D-8594-D144-E652-F6873AED5A8D}"/>
                  </a:ext>
                </a:extLst>
              </p:cNvPr>
              <p:cNvCxnSpPr>
                <a:cxnSpLocks/>
                <a:stCxn id="167" idx="0"/>
                <a:endCxn id="207"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599BE976-DD98-2067-05D2-2294272B55C9}"/>
                  </a:ext>
                </a:extLst>
              </p:cNvPr>
              <p:cNvCxnSpPr>
                <a:cxnSpLocks/>
                <a:stCxn id="169" idx="0"/>
                <a:endCxn id="209"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7A66C926-71AC-8DAF-6DBF-1B5F46DD8965}"/>
                  </a:ext>
                </a:extLst>
              </p:cNvPr>
              <p:cNvCxnSpPr>
                <a:cxnSpLocks/>
                <a:stCxn id="170" idx="0"/>
                <a:endCxn id="210"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3BCB8053-A3DE-2416-92F2-B545B8F726E7}"/>
                  </a:ext>
                </a:extLst>
              </p:cNvPr>
              <p:cNvCxnSpPr>
                <a:cxnSpLocks/>
                <a:stCxn id="171" idx="0"/>
                <a:endCxn id="211"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2D9F711C-6FEB-5236-59D4-5945DE8E49E2}"/>
                  </a:ext>
                </a:extLst>
              </p:cNvPr>
              <p:cNvCxnSpPr>
                <a:cxnSpLocks/>
                <a:stCxn id="168" idx="0"/>
                <a:endCxn id="208"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65" name="Group 164">
              <a:extLst>
                <a:ext uri="{FF2B5EF4-FFF2-40B4-BE49-F238E27FC236}">
                  <a16:creationId xmlns:a16="http://schemas.microsoft.com/office/drawing/2014/main" id="{CC192DD9-7926-6D2F-064E-8F5EEB587E90}"/>
                </a:ext>
              </a:extLst>
            </p:cNvPr>
            <p:cNvGrpSpPr/>
            <p:nvPr/>
          </p:nvGrpSpPr>
          <p:grpSpPr>
            <a:xfrm>
              <a:off x="5334000" y="1790700"/>
              <a:ext cx="2362201" cy="1828800"/>
              <a:chOff x="5333998" y="1790700"/>
              <a:chExt cx="2791691" cy="1828800"/>
            </a:xfrm>
          </p:grpSpPr>
          <p:cxnSp>
            <p:nvCxnSpPr>
              <p:cNvPr id="192" name="Straight Connector 191">
                <a:extLst>
                  <a:ext uri="{FF2B5EF4-FFF2-40B4-BE49-F238E27FC236}">
                    <a16:creationId xmlns:a16="http://schemas.microsoft.com/office/drawing/2014/main" id="{A369B99A-A520-1713-A4E2-0AF0EBDB1B4A}"/>
                  </a:ext>
                </a:extLst>
              </p:cNvPr>
              <p:cNvCxnSpPr>
                <a:cxnSpLocks/>
                <a:stCxn id="171" idx="6"/>
                <a:endCxn id="202"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EBD9279A-86C5-5DF3-97F8-071D00FD14EC}"/>
                  </a:ext>
                </a:extLst>
              </p:cNvPr>
              <p:cNvCxnSpPr>
                <a:cxnSpLocks/>
                <a:stCxn id="176" idx="6"/>
                <a:endCxn id="203"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40AEA62C-5669-0B80-0849-1B99F1F1D9A3}"/>
                  </a:ext>
                </a:extLst>
              </p:cNvPr>
              <p:cNvCxnSpPr>
                <a:cxnSpLocks/>
                <a:stCxn id="181" idx="6"/>
                <a:endCxn id="204"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45B09E48-8702-D902-4565-207CBE5B2DB1}"/>
                  </a:ext>
                </a:extLst>
              </p:cNvPr>
              <p:cNvCxnSpPr>
                <a:cxnSpLocks/>
                <a:stCxn id="186" idx="6"/>
                <a:endCxn id="205"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20C45816-7676-9B47-081F-7735276F25CD}"/>
                  </a:ext>
                </a:extLst>
              </p:cNvPr>
              <p:cNvCxnSpPr>
                <a:cxnSpLocks/>
                <a:stCxn id="191" idx="6"/>
                <a:endCxn id="206"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66" name="Group 165">
              <a:extLst>
                <a:ext uri="{FF2B5EF4-FFF2-40B4-BE49-F238E27FC236}">
                  <a16:creationId xmlns:a16="http://schemas.microsoft.com/office/drawing/2014/main" id="{B2FB1C3D-26C9-B442-347A-A48CC0A2322D}"/>
                </a:ext>
              </a:extLst>
            </p:cNvPr>
            <p:cNvGrpSpPr/>
            <p:nvPr/>
          </p:nvGrpSpPr>
          <p:grpSpPr>
            <a:xfrm>
              <a:off x="5486400" y="1600200"/>
              <a:ext cx="2209800" cy="2209800"/>
              <a:chOff x="5486400" y="1600200"/>
              <a:chExt cx="2209800" cy="2209800"/>
            </a:xfrm>
          </p:grpSpPr>
          <p:sp>
            <p:nvSpPr>
              <p:cNvPr id="167" name="Oval 166">
                <a:extLst>
                  <a:ext uri="{FF2B5EF4-FFF2-40B4-BE49-F238E27FC236}">
                    <a16:creationId xmlns:a16="http://schemas.microsoft.com/office/drawing/2014/main" id="{500657AD-DEA4-B87A-ACFC-8159322FAB89}"/>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8" name="Oval 167">
                <a:extLst>
                  <a:ext uri="{FF2B5EF4-FFF2-40B4-BE49-F238E27FC236}">
                    <a16:creationId xmlns:a16="http://schemas.microsoft.com/office/drawing/2014/main" id="{3CA492AF-23E5-5A68-6634-F09E12E4F140}"/>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9" name="Oval 168">
                <a:extLst>
                  <a:ext uri="{FF2B5EF4-FFF2-40B4-BE49-F238E27FC236}">
                    <a16:creationId xmlns:a16="http://schemas.microsoft.com/office/drawing/2014/main" id="{C07CF968-1987-EC2A-91A7-7885788BF593}"/>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0" name="Oval 169">
                <a:extLst>
                  <a:ext uri="{FF2B5EF4-FFF2-40B4-BE49-F238E27FC236}">
                    <a16:creationId xmlns:a16="http://schemas.microsoft.com/office/drawing/2014/main" id="{37F707C4-140E-984A-952C-C146F89D9668}"/>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1" name="Oval 170">
                <a:extLst>
                  <a:ext uri="{FF2B5EF4-FFF2-40B4-BE49-F238E27FC236}">
                    <a16:creationId xmlns:a16="http://schemas.microsoft.com/office/drawing/2014/main" id="{24F8C8D8-8E68-8AB3-3FD7-71ECB043B421}"/>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2" name="Oval 171">
                <a:extLst>
                  <a:ext uri="{FF2B5EF4-FFF2-40B4-BE49-F238E27FC236}">
                    <a16:creationId xmlns:a16="http://schemas.microsoft.com/office/drawing/2014/main" id="{F33CB237-F24E-14A1-0983-EAE54612EA48}"/>
                  </a:ext>
                </a:extLst>
              </p:cNvPr>
              <p:cNvSpPr/>
              <p:nvPr/>
            </p:nvSpPr>
            <p:spPr>
              <a:xfrm>
                <a:off x="54864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3" name="Oval 172">
                <a:extLst>
                  <a:ext uri="{FF2B5EF4-FFF2-40B4-BE49-F238E27FC236}">
                    <a16:creationId xmlns:a16="http://schemas.microsoft.com/office/drawing/2014/main" id="{97D6E58F-876D-16AD-986D-EF96AC6D624A}"/>
                  </a:ext>
                </a:extLst>
              </p:cNvPr>
              <p:cNvSpPr/>
              <p:nvPr/>
            </p:nvSpPr>
            <p:spPr>
              <a:xfrm>
                <a:off x="59436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4" name="Oval 173">
                <a:extLst>
                  <a:ext uri="{FF2B5EF4-FFF2-40B4-BE49-F238E27FC236}">
                    <a16:creationId xmlns:a16="http://schemas.microsoft.com/office/drawing/2014/main" id="{DE29F4A5-0402-8162-3F90-ECC58037BE9A}"/>
                  </a:ext>
                </a:extLst>
              </p:cNvPr>
              <p:cNvSpPr/>
              <p:nvPr/>
            </p:nvSpPr>
            <p:spPr>
              <a:xfrm>
                <a:off x="64008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175" name="Oval 174">
                <a:extLst>
                  <a:ext uri="{FF2B5EF4-FFF2-40B4-BE49-F238E27FC236}">
                    <a16:creationId xmlns:a16="http://schemas.microsoft.com/office/drawing/2014/main" id="{5C894045-A035-B919-B49B-2D7A44F7A24C}"/>
                  </a:ext>
                </a:extLst>
              </p:cNvPr>
              <p:cNvSpPr/>
              <p:nvPr/>
            </p:nvSpPr>
            <p:spPr>
              <a:xfrm>
                <a:off x="68580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6" name="Oval 175">
                <a:extLst>
                  <a:ext uri="{FF2B5EF4-FFF2-40B4-BE49-F238E27FC236}">
                    <a16:creationId xmlns:a16="http://schemas.microsoft.com/office/drawing/2014/main" id="{E5041934-53DE-2291-016C-CCEEA2E04188}"/>
                  </a:ext>
                </a:extLst>
              </p:cNvPr>
              <p:cNvSpPr/>
              <p:nvPr/>
            </p:nvSpPr>
            <p:spPr>
              <a:xfrm>
                <a:off x="73152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7" name="Oval 176">
                <a:extLst>
                  <a:ext uri="{FF2B5EF4-FFF2-40B4-BE49-F238E27FC236}">
                    <a16:creationId xmlns:a16="http://schemas.microsoft.com/office/drawing/2014/main" id="{B431870C-F12C-98BA-A456-FEEF50FF5441}"/>
                  </a:ext>
                </a:extLst>
              </p:cNvPr>
              <p:cNvSpPr/>
              <p:nvPr/>
            </p:nvSpPr>
            <p:spPr>
              <a:xfrm>
                <a:off x="54864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8" name="Oval 177">
                <a:extLst>
                  <a:ext uri="{FF2B5EF4-FFF2-40B4-BE49-F238E27FC236}">
                    <a16:creationId xmlns:a16="http://schemas.microsoft.com/office/drawing/2014/main" id="{CDA326B9-1B0F-5FC5-762F-B006EC16EA04}"/>
                  </a:ext>
                </a:extLst>
              </p:cNvPr>
              <p:cNvSpPr/>
              <p:nvPr/>
            </p:nvSpPr>
            <p:spPr>
              <a:xfrm>
                <a:off x="59436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9" name="Oval 178">
                <a:extLst>
                  <a:ext uri="{FF2B5EF4-FFF2-40B4-BE49-F238E27FC236}">
                    <a16:creationId xmlns:a16="http://schemas.microsoft.com/office/drawing/2014/main" id="{E1F375AA-AE59-9717-0E28-0A87F4BA51BD}"/>
                  </a:ext>
                </a:extLst>
              </p:cNvPr>
              <p:cNvSpPr/>
              <p:nvPr/>
            </p:nvSpPr>
            <p:spPr>
              <a:xfrm>
                <a:off x="64008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0" name="Oval 179">
                <a:extLst>
                  <a:ext uri="{FF2B5EF4-FFF2-40B4-BE49-F238E27FC236}">
                    <a16:creationId xmlns:a16="http://schemas.microsoft.com/office/drawing/2014/main" id="{128C73E7-347C-6BDF-E690-2DB793D55441}"/>
                  </a:ext>
                </a:extLst>
              </p:cNvPr>
              <p:cNvSpPr/>
              <p:nvPr/>
            </p:nvSpPr>
            <p:spPr>
              <a:xfrm>
                <a:off x="68580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1" name="Oval 180">
                <a:extLst>
                  <a:ext uri="{FF2B5EF4-FFF2-40B4-BE49-F238E27FC236}">
                    <a16:creationId xmlns:a16="http://schemas.microsoft.com/office/drawing/2014/main" id="{53700731-5A84-EA36-3A6E-F64861D96FEC}"/>
                  </a:ext>
                </a:extLst>
              </p:cNvPr>
              <p:cNvSpPr/>
              <p:nvPr/>
            </p:nvSpPr>
            <p:spPr>
              <a:xfrm>
                <a:off x="73152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2" name="Oval 181">
                <a:extLst>
                  <a:ext uri="{FF2B5EF4-FFF2-40B4-BE49-F238E27FC236}">
                    <a16:creationId xmlns:a16="http://schemas.microsoft.com/office/drawing/2014/main" id="{10D1F3A3-F78A-E80A-FB90-728A81605B75}"/>
                  </a:ext>
                </a:extLst>
              </p:cNvPr>
              <p:cNvSpPr/>
              <p:nvPr/>
            </p:nvSpPr>
            <p:spPr>
              <a:xfrm>
                <a:off x="54864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3" name="Oval 182">
                <a:extLst>
                  <a:ext uri="{FF2B5EF4-FFF2-40B4-BE49-F238E27FC236}">
                    <a16:creationId xmlns:a16="http://schemas.microsoft.com/office/drawing/2014/main" id="{4D46226E-7BC2-CDB5-896E-6ABE7C988235}"/>
                  </a:ext>
                </a:extLst>
              </p:cNvPr>
              <p:cNvSpPr/>
              <p:nvPr/>
            </p:nvSpPr>
            <p:spPr>
              <a:xfrm>
                <a:off x="59436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4" name="Oval 183">
                <a:extLst>
                  <a:ext uri="{FF2B5EF4-FFF2-40B4-BE49-F238E27FC236}">
                    <a16:creationId xmlns:a16="http://schemas.microsoft.com/office/drawing/2014/main" id="{80E22B57-23F9-A1DA-EA84-B237477D51E6}"/>
                  </a:ext>
                </a:extLst>
              </p:cNvPr>
              <p:cNvSpPr/>
              <p:nvPr/>
            </p:nvSpPr>
            <p:spPr>
              <a:xfrm>
                <a:off x="64008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5" name="Oval 184">
                <a:extLst>
                  <a:ext uri="{FF2B5EF4-FFF2-40B4-BE49-F238E27FC236}">
                    <a16:creationId xmlns:a16="http://schemas.microsoft.com/office/drawing/2014/main" id="{F99A8D22-FE5B-FE4F-9AFA-B346DA69D5AF}"/>
                  </a:ext>
                </a:extLst>
              </p:cNvPr>
              <p:cNvSpPr/>
              <p:nvPr/>
            </p:nvSpPr>
            <p:spPr>
              <a:xfrm>
                <a:off x="68580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6" name="Oval 185">
                <a:extLst>
                  <a:ext uri="{FF2B5EF4-FFF2-40B4-BE49-F238E27FC236}">
                    <a16:creationId xmlns:a16="http://schemas.microsoft.com/office/drawing/2014/main" id="{8E2DDA56-B0FB-2874-A0A5-1012B7DC35A8}"/>
                  </a:ext>
                </a:extLst>
              </p:cNvPr>
              <p:cNvSpPr/>
              <p:nvPr/>
            </p:nvSpPr>
            <p:spPr>
              <a:xfrm>
                <a:off x="73152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7" name="Oval 186">
                <a:extLst>
                  <a:ext uri="{FF2B5EF4-FFF2-40B4-BE49-F238E27FC236}">
                    <a16:creationId xmlns:a16="http://schemas.microsoft.com/office/drawing/2014/main" id="{80496042-CD32-6655-958B-1A265D74D650}"/>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8" name="Oval 187">
                <a:extLst>
                  <a:ext uri="{FF2B5EF4-FFF2-40B4-BE49-F238E27FC236}">
                    <a16:creationId xmlns:a16="http://schemas.microsoft.com/office/drawing/2014/main" id="{A1DB0F8A-F845-29D6-200C-2DF47257CC6B}"/>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9" name="Oval 188">
                <a:extLst>
                  <a:ext uri="{FF2B5EF4-FFF2-40B4-BE49-F238E27FC236}">
                    <a16:creationId xmlns:a16="http://schemas.microsoft.com/office/drawing/2014/main" id="{6FA6A045-CFAB-085B-6F31-76E1E1C9AFBD}"/>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0" name="Oval 189">
                <a:extLst>
                  <a:ext uri="{FF2B5EF4-FFF2-40B4-BE49-F238E27FC236}">
                    <a16:creationId xmlns:a16="http://schemas.microsoft.com/office/drawing/2014/main" id="{052F8890-68D6-4260-4800-BB1B256D760D}"/>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1" name="Oval 190">
                <a:extLst>
                  <a:ext uri="{FF2B5EF4-FFF2-40B4-BE49-F238E27FC236}">
                    <a16:creationId xmlns:a16="http://schemas.microsoft.com/office/drawing/2014/main" id="{A4E2BD0D-78E1-9DE6-D4F7-6E5B97A91EB9}"/>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sp>
        <p:nvSpPr>
          <p:cNvPr id="212" name="Rectangle 211">
            <a:extLst>
              <a:ext uri="{FF2B5EF4-FFF2-40B4-BE49-F238E27FC236}">
                <a16:creationId xmlns:a16="http://schemas.microsoft.com/office/drawing/2014/main" id="{B2005E0F-849E-5E2E-1EAF-3FF39113ADC1}"/>
              </a:ext>
            </a:extLst>
          </p:cNvPr>
          <p:cNvSpPr/>
          <p:nvPr/>
        </p:nvSpPr>
        <p:spPr>
          <a:xfrm>
            <a:off x="1475385" y="1324448"/>
            <a:ext cx="6477000" cy="1905000"/>
          </a:xfrm>
          <a:prstGeom prst="rect">
            <a:avLst/>
          </a:prstGeom>
          <a:solidFill>
            <a:schemeClr val="bg1">
              <a:alpha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Avenir Next" panose="020B0503020202020204" pitchFamily="34" charset="0"/>
              <a:ea typeface="+mn-ea"/>
              <a:cs typeface="+mn-cs"/>
            </a:endParaRPr>
          </a:p>
        </p:txBody>
      </p:sp>
      <p:cxnSp>
        <p:nvCxnSpPr>
          <p:cNvPr id="213" name="Straight Connector 212">
            <a:extLst>
              <a:ext uri="{FF2B5EF4-FFF2-40B4-BE49-F238E27FC236}">
                <a16:creationId xmlns:a16="http://schemas.microsoft.com/office/drawing/2014/main" id="{DC77E31F-7776-D079-8213-9FAF5EE659AA}"/>
              </a:ext>
            </a:extLst>
          </p:cNvPr>
          <p:cNvCxnSpPr>
            <a:cxnSpLocks/>
          </p:cNvCxnSpPr>
          <p:nvPr/>
        </p:nvCxnSpPr>
        <p:spPr>
          <a:xfrm flipH="1">
            <a:off x="1399185" y="1476848"/>
            <a:ext cx="6228824" cy="0"/>
          </a:xfrm>
          <a:prstGeom prst="line">
            <a:avLst/>
          </a:prstGeom>
          <a:solidFill>
            <a:schemeClr val="tx1">
              <a:lumMod val="65000"/>
              <a:lumOff val="35000"/>
            </a:schemeClr>
          </a:solidFill>
          <a:ln w="38100" cap="rnd">
            <a:solidFill>
              <a:schemeClr val="tx1"/>
            </a:solidFill>
            <a:round/>
            <a:headEnd type="none"/>
            <a:tailEnd w="lg" len="sm"/>
          </a:ln>
        </p:spPr>
        <p:style>
          <a:lnRef idx="1">
            <a:schemeClr val="accent1"/>
          </a:lnRef>
          <a:fillRef idx="0">
            <a:schemeClr val="accent1"/>
          </a:fillRef>
          <a:effectRef idx="0">
            <a:schemeClr val="accent1"/>
          </a:effectRef>
          <a:fontRef idx="minor">
            <a:schemeClr val="tx1"/>
          </a:fontRef>
        </p:style>
      </p:cxnSp>
      <p:grpSp>
        <p:nvGrpSpPr>
          <p:cNvPr id="214" name="Group 213">
            <a:extLst>
              <a:ext uri="{FF2B5EF4-FFF2-40B4-BE49-F238E27FC236}">
                <a16:creationId xmlns:a16="http://schemas.microsoft.com/office/drawing/2014/main" id="{1948DBEA-DA08-82F0-5900-D08D3CB16E0F}"/>
              </a:ext>
            </a:extLst>
          </p:cNvPr>
          <p:cNvGrpSpPr/>
          <p:nvPr/>
        </p:nvGrpSpPr>
        <p:grpSpPr>
          <a:xfrm>
            <a:off x="1744430" y="1663010"/>
            <a:ext cx="4671060" cy="1033039"/>
            <a:chOff x="2174045" y="1329162"/>
            <a:chExt cx="4671060" cy="1033039"/>
          </a:xfrm>
        </p:grpSpPr>
        <p:cxnSp>
          <p:nvCxnSpPr>
            <p:cNvPr id="215" name="Straight Connector 214">
              <a:extLst>
                <a:ext uri="{FF2B5EF4-FFF2-40B4-BE49-F238E27FC236}">
                  <a16:creationId xmlns:a16="http://schemas.microsoft.com/office/drawing/2014/main" id="{402E0C80-0CB3-1DFC-BA6E-F4CB819AC190}"/>
                </a:ext>
              </a:extLst>
            </p:cNvPr>
            <p:cNvCxnSpPr>
              <a:cxnSpLocks/>
            </p:cNvCxnSpPr>
            <p:nvPr/>
          </p:nvCxnSpPr>
          <p:spPr>
            <a:xfrm flipV="1">
              <a:off x="2174045" y="1337174"/>
              <a:ext cx="0" cy="1025027"/>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7F62CF72-1AD9-CC10-BB95-B46B1BC3461D}"/>
                </a:ext>
              </a:extLst>
            </p:cNvPr>
            <p:cNvCxnSpPr>
              <a:cxnSpLocks/>
            </p:cNvCxnSpPr>
            <p:nvPr/>
          </p:nvCxnSpPr>
          <p:spPr>
            <a:xfrm flipV="1">
              <a:off x="3730049" y="1337174"/>
              <a:ext cx="0" cy="1025027"/>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D3C8E9B2-F972-C08D-B733-C59B781C38D5}"/>
                </a:ext>
              </a:extLst>
            </p:cNvPr>
            <p:cNvCxnSpPr>
              <a:cxnSpLocks/>
            </p:cNvCxnSpPr>
            <p:nvPr/>
          </p:nvCxnSpPr>
          <p:spPr>
            <a:xfrm flipV="1">
              <a:off x="5303325" y="1329162"/>
              <a:ext cx="0" cy="1033039"/>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3BED908A-4254-8D76-541F-4774AF62F578}"/>
                </a:ext>
              </a:extLst>
            </p:cNvPr>
            <p:cNvCxnSpPr>
              <a:cxnSpLocks/>
            </p:cNvCxnSpPr>
            <p:nvPr/>
          </p:nvCxnSpPr>
          <p:spPr>
            <a:xfrm flipV="1">
              <a:off x="6845105" y="1339315"/>
              <a:ext cx="0" cy="1022886"/>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grpSp>
      <p:cxnSp>
        <p:nvCxnSpPr>
          <p:cNvPr id="219" name="Straight Connector 218">
            <a:extLst>
              <a:ext uri="{FF2B5EF4-FFF2-40B4-BE49-F238E27FC236}">
                <a16:creationId xmlns:a16="http://schemas.microsoft.com/office/drawing/2014/main" id="{23AF8F67-6E35-1D0F-534F-042DD53F82AF}"/>
              </a:ext>
            </a:extLst>
          </p:cNvPr>
          <p:cNvCxnSpPr>
            <a:cxnSpLocks/>
          </p:cNvCxnSpPr>
          <p:nvPr/>
        </p:nvCxnSpPr>
        <p:spPr>
          <a:xfrm flipH="1">
            <a:off x="1401530" y="1476848"/>
            <a:ext cx="6226479" cy="0"/>
          </a:xfrm>
          <a:prstGeom prst="line">
            <a:avLst/>
          </a:prstGeom>
          <a:solidFill>
            <a:schemeClr val="tx1">
              <a:lumMod val="65000"/>
              <a:lumOff val="35000"/>
            </a:schemeClr>
          </a:solidFill>
          <a:ln w="50800" cap="rnd">
            <a:solidFill>
              <a:srgbClr val="FF7100"/>
            </a:solidFill>
            <a:round/>
            <a:headEnd type="none"/>
            <a:tailEnd w="lg" len="sm"/>
          </a:ln>
        </p:spPr>
        <p:style>
          <a:lnRef idx="1">
            <a:schemeClr val="accent1"/>
          </a:lnRef>
          <a:fillRef idx="0">
            <a:schemeClr val="accent1"/>
          </a:fillRef>
          <a:effectRef idx="0">
            <a:schemeClr val="accent1"/>
          </a:effectRef>
          <a:fontRef idx="minor">
            <a:schemeClr val="tx1"/>
          </a:fontRef>
        </p:style>
      </p:cxnSp>
      <p:sp>
        <p:nvSpPr>
          <p:cNvPr id="224" name="DRAM">
            <a:extLst>
              <a:ext uri="{FF2B5EF4-FFF2-40B4-BE49-F238E27FC236}">
                <a16:creationId xmlns:a16="http://schemas.microsoft.com/office/drawing/2014/main" id="{ED56E525-600A-350A-CE7D-E6BB2D6D79C9}"/>
              </a:ext>
            </a:extLst>
          </p:cNvPr>
          <p:cNvSpPr/>
          <p:nvPr/>
        </p:nvSpPr>
        <p:spPr>
          <a:xfrm rot="16200000">
            <a:off x="142431" y="2047802"/>
            <a:ext cx="2057400" cy="458292"/>
          </a:xfrm>
          <a:prstGeom prst="roundRect">
            <a:avLst>
              <a:gd name="adj" fmla="val 11319"/>
            </a:avLst>
          </a:prstGeom>
          <a:solidFill>
            <a:schemeClr val="bg1">
              <a:lumMod val="65000"/>
            </a:schemeClr>
          </a:solidFill>
          <a:ln w="1905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50" normalizeH="0" baseline="0" noProof="0" dirty="0">
                <a:ln>
                  <a:noFill/>
                </a:ln>
                <a:solidFill>
                  <a:srgbClr val="000000"/>
                </a:solidFill>
                <a:effectLst/>
                <a:uLnTx/>
                <a:uFillTx/>
                <a:latin typeface="Avenir Next" panose="020B0503020202020204" pitchFamily="34" charset="0"/>
                <a:ea typeface="+mn-ea"/>
                <a:cs typeface="+mn-cs"/>
              </a:rPr>
              <a:t>row decoder</a:t>
            </a:r>
          </a:p>
        </p:txBody>
      </p:sp>
      <p:grpSp>
        <p:nvGrpSpPr>
          <p:cNvPr id="225" name="Group 224">
            <a:extLst>
              <a:ext uri="{FF2B5EF4-FFF2-40B4-BE49-F238E27FC236}">
                <a16:creationId xmlns:a16="http://schemas.microsoft.com/office/drawing/2014/main" id="{9A39ED76-4529-C78C-EA30-0D93206B5F23}"/>
              </a:ext>
            </a:extLst>
          </p:cNvPr>
          <p:cNvGrpSpPr/>
          <p:nvPr/>
        </p:nvGrpSpPr>
        <p:grpSpPr>
          <a:xfrm>
            <a:off x="1933523" y="1673163"/>
            <a:ext cx="2665827" cy="1402792"/>
            <a:chOff x="2134538" y="2243328"/>
            <a:chExt cx="2665827" cy="1490472"/>
          </a:xfrm>
          <a:solidFill>
            <a:schemeClr val="accent4"/>
          </a:solidFill>
        </p:grpSpPr>
        <p:grpSp>
          <p:nvGrpSpPr>
            <p:cNvPr id="226" name="Group 225">
              <a:extLst>
                <a:ext uri="{FF2B5EF4-FFF2-40B4-BE49-F238E27FC236}">
                  <a16:creationId xmlns:a16="http://schemas.microsoft.com/office/drawing/2014/main" id="{DB800D8A-AF10-2AC4-6D5A-F4BCAE15E968}"/>
                </a:ext>
              </a:extLst>
            </p:cNvPr>
            <p:cNvGrpSpPr/>
            <p:nvPr/>
          </p:nvGrpSpPr>
          <p:grpSpPr>
            <a:xfrm>
              <a:off x="2134538" y="2243328"/>
              <a:ext cx="1108299" cy="1490472"/>
              <a:chOff x="2134538" y="2243328"/>
              <a:chExt cx="1108299" cy="1490472"/>
            </a:xfrm>
            <a:grpFill/>
          </p:grpSpPr>
          <p:grpSp>
            <p:nvGrpSpPr>
              <p:cNvPr id="266" name="Group 265">
                <a:extLst>
                  <a:ext uri="{FF2B5EF4-FFF2-40B4-BE49-F238E27FC236}">
                    <a16:creationId xmlns:a16="http://schemas.microsoft.com/office/drawing/2014/main" id="{6C3D128E-6972-D81F-22AF-116952873BCC}"/>
                  </a:ext>
                </a:extLst>
              </p:cNvPr>
              <p:cNvGrpSpPr/>
              <p:nvPr/>
            </p:nvGrpSpPr>
            <p:grpSpPr>
              <a:xfrm>
                <a:off x="2134538" y="3504497"/>
                <a:ext cx="1108299" cy="229303"/>
                <a:chOff x="5486400" y="3962400"/>
                <a:chExt cx="2209800" cy="457200"/>
              </a:xfrm>
              <a:grpFill/>
            </p:grpSpPr>
            <p:sp>
              <p:nvSpPr>
                <p:cNvPr id="273" name="DRAM">
                  <a:extLst>
                    <a:ext uri="{FF2B5EF4-FFF2-40B4-BE49-F238E27FC236}">
                      <a16:creationId xmlns:a16="http://schemas.microsoft.com/office/drawing/2014/main" id="{88CA1D5A-9C42-836B-8CC5-713C2893475B}"/>
                    </a:ext>
                  </a:extLst>
                </p:cNvPr>
                <p:cNvSpPr/>
                <p:nvPr/>
              </p:nvSpPr>
              <p:spPr>
                <a:xfrm>
                  <a:off x="54864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4" name="DRAM">
                  <a:extLst>
                    <a:ext uri="{FF2B5EF4-FFF2-40B4-BE49-F238E27FC236}">
                      <a16:creationId xmlns:a16="http://schemas.microsoft.com/office/drawing/2014/main" id="{7B6C45F7-4162-DA73-D715-80EDA3493FD5}"/>
                    </a:ext>
                  </a:extLst>
                </p:cNvPr>
                <p:cNvSpPr/>
                <p:nvPr/>
              </p:nvSpPr>
              <p:spPr>
                <a:xfrm>
                  <a:off x="59436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5" name="DRAM">
                  <a:extLst>
                    <a:ext uri="{FF2B5EF4-FFF2-40B4-BE49-F238E27FC236}">
                      <a16:creationId xmlns:a16="http://schemas.microsoft.com/office/drawing/2014/main" id="{7648CFF9-F6C3-B30F-FDF1-31C5BA7786D4}"/>
                    </a:ext>
                  </a:extLst>
                </p:cNvPr>
                <p:cNvSpPr/>
                <p:nvPr/>
              </p:nvSpPr>
              <p:spPr>
                <a:xfrm>
                  <a:off x="64008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6" name="DRAM">
                  <a:extLst>
                    <a:ext uri="{FF2B5EF4-FFF2-40B4-BE49-F238E27FC236}">
                      <a16:creationId xmlns:a16="http://schemas.microsoft.com/office/drawing/2014/main" id="{ABC4E3DB-9E0C-057D-03A2-B9EB1A543297}"/>
                    </a:ext>
                  </a:extLst>
                </p:cNvPr>
                <p:cNvSpPr/>
                <p:nvPr/>
              </p:nvSpPr>
              <p:spPr>
                <a:xfrm>
                  <a:off x="68580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7" name="DRAM">
                  <a:extLst>
                    <a:ext uri="{FF2B5EF4-FFF2-40B4-BE49-F238E27FC236}">
                      <a16:creationId xmlns:a16="http://schemas.microsoft.com/office/drawing/2014/main" id="{AF4AC96C-2C49-1CDC-8E08-2E05CB6A00E8}"/>
                    </a:ext>
                  </a:extLst>
                </p:cNvPr>
                <p:cNvSpPr/>
                <p:nvPr/>
              </p:nvSpPr>
              <p:spPr>
                <a:xfrm>
                  <a:off x="73152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67" name="Group 266">
                <a:extLst>
                  <a:ext uri="{FF2B5EF4-FFF2-40B4-BE49-F238E27FC236}">
                    <a16:creationId xmlns:a16="http://schemas.microsoft.com/office/drawing/2014/main" id="{4F76F2FD-1A54-DDA6-CF07-7E846DAD7759}"/>
                  </a:ext>
                </a:extLst>
              </p:cNvPr>
              <p:cNvGrpSpPr/>
              <p:nvPr/>
            </p:nvGrpSpPr>
            <p:grpSpPr>
              <a:xfrm>
                <a:off x="2230081" y="2243328"/>
                <a:ext cx="917213" cy="1261169"/>
                <a:chOff x="5676900" y="990600"/>
                <a:chExt cx="1828800" cy="2971800"/>
              </a:xfrm>
              <a:grpFill/>
            </p:grpSpPr>
            <p:cxnSp>
              <p:nvCxnSpPr>
                <p:cNvPr id="268" name="Straight Connector 267">
                  <a:extLst>
                    <a:ext uri="{FF2B5EF4-FFF2-40B4-BE49-F238E27FC236}">
                      <a16:creationId xmlns:a16="http://schemas.microsoft.com/office/drawing/2014/main" id="{4D666B80-76CD-E6ED-D8A2-809620DA3F83}"/>
                    </a:ext>
                  </a:extLst>
                </p:cNvPr>
                <p:cNvCxnSpPr>
                  <a:cxnSpLocks/>
                  <a:endCxn id="273" idx="0"/>
                </p:cNvCxnSpPr>
                <p:nvPr/>
              </p:nvCxnSpPr>
              <p:spPr>
                <a:xfrm>
                  <a:off x="56769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130395F8-3CDD-D46E-949F-A12771591700}"/>
                    </a:ext>
                  </a:extLst>
                </p:cNvPr>
                <p:cNvCxnSpPr>
                  <a:cxnSpLocks/>
                  <a:endCxn id="275" idx="0"/>
                </p:cNvCxnSpPr>
                <p:nvPr/>
              </p:nvCxnSpPr>
              <p:spPr>
                <a:xfrm>
                  <a:off x="6591299"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62045D98-07C6-C6C6-CFE4-7DC32DC1C3A8}"/>
                    </a:ext>
                  </a:extLst>
                </p:cNvPr>
                <p:cNvCxnSpPr>
                  <a:cxnSpLocks/>
                  <a:endCxn id="276" idx="0"/>
                </p:cNvCxnSpPr>
                <p:nvPr/>
              </p:nvCxnSpPr>
              <p:spPr>
                <a:xfrm>
                  <a:off x="70485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A28E6F1E-D8AB-6049-6722-29415A152DAA}"/>
                    </a:ext>
                  </a:extLst>
                </p:cNvPr>
                <p:cNvCxnSpPr>
                  <a:cxnSpLocks/>
                  <a:endCxn id="277" idx="0"/>
                </p:cNvCxnSpPr>
                <p:nvPr/>
              </p:nvCxnSpPr>
              <p:spPr>
                <a:xfrm>
                  <a:off x="75057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id="{9A3F8AC9-D7F4-29E9-9A01-46EB3B1E1C80}"/>
                    </a:ext>
                  </a:extLst>
                </p:cNvPr>
                <p:cNvCxnSpPr>
                  <a:cxnSpLocks/>
                  <a:endCxn id="274" idx="0"/>
                </p:cNvCxnSpPr>
                <p:nvPr/>
              </p:nvCxnSpPr>
              <p:spPr>
                <a:xfrm>
                  <a:off x="61341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nvGrpSpPr>
            <p:cNvPr id="227" name="Group 226">
              <a:extLst>
                <a:ext uri="{FF2B5EF4-FFF2-40B4-BE49-F238E27FC236}">
                  <a16:creationId xmlns:a16="http://schemas.microsoft.com/office/drawing/2014/main" id="{8B840DF0-3309-E6DE-EFAD-20D2A882B65C}"/>
                </a:ext>
              </a:extLst>
            </p:cNvPr>
            <p:cNvGrpSpPr/>
            <p:nvPr/>
          </p:nvGrpSpPr>
          <p:grpSpPr>
            <a:xfrm>
              <a:off x="3692066" y="2243328"/>
              <a:ext cx="1108299" cy="1490472"/>
              <a:chOff x="3692066" y="2243328"/>
              <a:chExt cx="1108299" cy="1490472"/>
            </a:xfrm>
            <a:grpFill/>
          </p:grpSpPr>
          <p:grpSp>
            <p:nvGrpSpPr>
              <p:cNvPr id="254" name="Group 253">
                <a:extLst>
                  <a:ext uri="{FF2B5EF4-FFF2-40B4-BE49-F238E27FC236}">
                    <a16:creationId xmlns:a16="http://schemas.microsoft.com/office/drawing/2014/main" id="{B09A963D-D053-8871-33A0-2416C63D4472}"/>
                  </a:ext>
                </a:extLst>
              </p:cNvPr>
              <p:cNvGrpSpPr/>
              <p:nvPr/>
            </p:nvGrpSpPr>
            <p:grpSpPr>
              <a:xfrm>
                <a:off x="3692066" y="3504497"/>
                <a:ext cx="1108299" cy="229303"/>
                <a:chOff x="5486400" y="3962400"/>
                <a:chExt cx="2209800" cy="457200"/>
              </a:xfrm>
              <a:grpFill/>
            </p:grpSpPr>
            <p:sp>
              <p:nvSpPr>
                <p:cNvPr id="261" name="DRAM">
                  <a:extLst>
                    <a:ext uri="{FF2B5EF4-FFF2-40B4-BE49-F238E27FC236}">
                      <a16:creationId xmlns:a16="http://schemas.microsoft.com/office/drawing/2014/main" id="{D2C19464-0533-09E3-18A4-976BD23F087B}"/>
                    </a:ext>
                  </a:extLst>
                </p:cNvPr>
                <p:cNvSpPr/>
                <p:nvPr/>
              </p:nvSpPr>
              <p:spPr>
                <a:xfrm>
                  <a:off x="54864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2" name="DRAM">
                  <a:extLst>
                    <a:ext uri="{FF2B5EF4-FFF2-40B4-BE49-F238E27FC236}">
                      <a16:creationId xmlns:a16="http://schemas.microsoft.com/office/drawing/2014/main" id="{2F1A6B18-6B8C-12F7-F0CC-3576E0CB4B12}"/>
                    </a:ext>
                  </a:extLst>
                </p:cNvPr>
                <p:cNvSpPr/>
                <p:nvPr/>
              </p:nvSpPr>
              <p:spPr>
                <a:xfrm>
                  <a:off x="59436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3" name="DRAM">
                  <a:extLst>
                    <a:ext uri="{FF2B5EF4-FFF2-40B4-BE49-F238E27FC236}">
                      <a16:creationId xmlns:a16="http://schemas.microsoft.com/office/drawing/2014/main" id="{E703FCF1-29CA-A8DE-AEBD-863F9ACAC6C4}"/>
                    </a:ext>
                  </a:extLst>
                </p:cNvPr>
                <p:cNvSpPr/>
                <p:nvPr/>
              </p:nvSpPr>
              <p:spPr>
                <a:xfrm>
                  <a:off x="64008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4" name="DRAM">
                  <a:extLst>
                    <a:ext uri="{FF2B5EF4-FFF2-40B4-BE49-F238E27FC236}">
                      <a16:creationId xmlns:a16="http://schemas.microsoft.com/office/drawing/2014/main" id="{9E7E5177-E65A-A12E-56DE-E33E6286FC67}"/>
                    </a:ext>
                  </a:extLst>
                </p:cNvPr>
                <p:cNvSpPr/>
                <p:nvPr/>
              </p:nvSpPr>
              <p:spPr>
                <a:xfrm>
                  <a:off x="68580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5" name="DRAM">
                  <a:extLst>
                    <a:ext uri="{FF2B5EF4-FFF2-40B4-BE49-F238E27FC236}">
                      <a16:creationId xmlns:a16="http://schemas.microsoft.com/office/drawing/2014/main" id="{461D493C-E0D8-51C7-3FD1-477C8557604F}"/>
                    </a:ext>
                  </a:extLst>
                </p:cNvPr>
                <p:cNvSpPr/>
                <p:nvPr/>
              </p:nvSpPr>
              <p:spPr>
                <a:xfrm>
                  <a:off x="73152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55" name="Group 254">
                <a:extLst>
                  <a:ext uri="{FF2B5EF4-FFF2-40B4-BE49-F238E27FC236}">
                    <a16:creationId xmlns:a16="http://schemas.microsoft.com/office/drawing/2014/main" id="{DF03980A-C8A5-A6C7-AB3D-F27A867628B6}"/>
                  </a:ext>
                </a:extLst>
              </p:cNvPr>
              <p:cNvGrpSpPr/>
              <p:nvPr/>
            </p:nvGrpSpPr>
            <p:grpSpPr>
              <a:xfrm>
                <a:off x="3787609" y="2243328"/>
                <a:ext cx="917213" cy="1261169"/>
                <a:chOff x="5676900" y="990600"/>
                <a:chExt cx="1828800" cy="2971800"/>
              </a:xfrm>
              <a:grpFill/>
            </p:grpSpPr>
            <p:cxnSp>
              <p:nvCxnSpPr>
                <p:cNvPr id="256" name="Straight Connector 255">
                  <a:extLst>
                    <a:ext uri="{FF2B5EF4-FFF2-40B4-BE49-F238E27FC236}">
                      <a16:creationId xmlns:a16="http://schemas.microsoft.com/office/drawing/2014/main" id="{BD3D8CDE-9D2C-76ED-5983-5F09BD871F90}"/>
                    </a:ext>
                  </a:extLst>
                </p:cNvPr>
                <p:cNvCxnSpPr>
                  <a:cxnSpLocks/>
                  <a:endCxn id="261" idx="0"/>
                </p:cNvCxnSpPr>
                <p:nvPr/>
              </p:nvCxnSpPr>
              <p:spPr>
                <a:xfrm>
                  <a:off x="56769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E445551A-2D1E-76EF-61BA-BA03694B1F5D}"/>
                    </a:ext>
                  </a:extLst>
                </p:cNvPr>
                <p:cNvCxnSpPr>
                  <a:cxnSpLocks/>
                  <a:endCxn id="263" idx="0"/>
                </p:cNvCxnSpPr>
                <p:nvPr/>
              </p:nvCxnSpPr>
              <p:spPr>
                <a:xfrm>
                  <a:off x="65913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4AB4274E-0819-90CC-91FF-F5C2F2048F49}"/>
                    </a:ext>
                  </a:extLst>
                </p:cNvPr>
                <p:cNvCxnSpPr>
                  <a:cxnSpLocks/>
                  <a:endCxn id="264" idx="0"/>
                </p:cNvCxnSpPr>
                <p:nvPr/>
              </p:nvCxnSpPr>
              <p:spPr>
                <a:xfrm>
                  <a:off x="70485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D548FC3C-4F71-FA18-F4C8-543E0D1B5A95}"/>
                    </a:ext>
                  </a:extLst>
                </p:cNvPr>
                <p:cNvCxnSpPr>
                  <a:cxnSpLocks/>
                  <a:endCxn id="265" idx="0"/>
                </p:cNvCxnSpPr>
                <p:nvPr/>
              </p:nvCxnSpPr>
              <p:spPr>
                <a:xfrm>
                  <a:off x="75057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0BD29CFC-709B-0CA4-A80A-8268BC9618A7}"/>
                    </a:ext>
                  </a:extLst>
                </p:cNvPr>
                <p:cNvCxnSpPr>
                  <a:cxnSpLocks/>
                  <a:endCxn id="262" idx="0"/>
                </p:cNvCxnSpPr>
                <p:nvPr/>
              </p:nvCxnSpPr>
              <p:spPr>
                <a:xfrm>
                  <a:off x="61341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grpSp>
        <p:nvGrpSpPr>
          <p:cNvPr id="278" name="Group 277">
            <a:extLst>
              <a:ext uri="{FF2B5EF4-FFF2-40B4-BE49-F238E27FC236}">
                <a16:creationId xmlns:a16="http://schemas.microsoft.com/office/drawing/2014/main" id="{751D7810-28AE-9675-5D77-8AA91A762EF3}"/>
              </a:ext>
            </a:extLst>
          </p:cNvPr>
          <p:cNvGrpSpPr/>
          <p:nvPr/>
        </p:nvGrpSpPr>
        <p:grpSpPr>
          <a:xfrm>
            <a:off x="1627784" y="2350920"/>
            <a:ext cx="1414038" cy="191087"/>
            <a:chOff x="1828799" y="2017072"/>
            <a:chExt cx="1414038" cy="191087"/>
          </a:xfrm>
        </p:grpSpPr>
        <p:sp>
          <p:nvSpPr>
            <p:cNvPr id="279" name="DRAM">
              <a:extLst>
                <a:ext uri="{FF2B5EF4-FFF2-40B4-BE49-F238E27FC236}">
                  <a16:creationId xmlns:a16="http://schemas.microsoft.com/office/drawing/2014/main" id="{C35A3294-BDFD-9E12-C8D2-EE371A532BA2}"/>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280" name="Straight Connector 279">
              <a:extLst>
                <a:ext uri="{FF2B5EF4-FFF2-40B4-BE49-F238E27FC236}">
                  <a16:creationId xmlns:a16="http://schemas.microsoft.com/office/drawing/2014/main" id="{3BB5EC43-D735-AFE7-E0A5-7713F28751D2}"/>
                </a:ext>
              </a:extLst>
            </p:cNvPr>
            <p:cNvCxnSpPr>
              <a:cxnSpLocks/>
              <a:stCxn id="285" idx="6"/>
              <a:endCxn id="279" idx="0"/>
            </p:cNvCxnSpPr>
            <p:nvPr/>
          </p:nvCxnSpPr>
          <p:spPr>
            <a:xfrm flipH="1">
              <a:off x="2058103" y="2112615"/>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281" name="Oval 280">
              <a:extLst>
                <a:ext uri="{FF2B5EF4-FFF2-40B4-BE49-F238E27FC236}">
                  <a16:creationId xmlns:a16="http://schemas.microsoft.com/office/drawing/2014/main" id="{879A072C-338B-12D6-4838-76398FE22BCF}"/>
                </a:ext>
              </a:extLst>
            </p:cNvPr>
            <p:cNvSpPr/>
            <p:nvPr/>
          </p:nvSpPr>
          <p:spPr>
            <a:xfrm>
              <a:off x="2134538"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2" name="Oval 281">
              <a:extLst>
                <a:ext uri="{FF2B5EF4-FFF2-40B4-BE49-F238E27FC236}">
                  <a16:creationId xmlns:a16="http://schemas.microsoft.com/office/drawing/2014/main" id="{E55D7B27-5DC1-AAA0-0DA4-5CA6F9821F1F}"/>
                </a:ext>
              </a:extLst>
            </p:cNvPr>
            <p:cNvSpPr/>
            <p:nvPr/>
          </p:nvSpPr>
          <p:spPr>
            <a:xfrm>
              <a:off x="2363841"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3" name="Oval 282">
              <a:extLst>
                <a:ext uri="{FF2B5EF4-FFF2-40B4-BE49-F238E27FC236}">
                  <a16:creationId xmlns:a16="http://schemas.microsoft.com/office/drawing/2014/main" id="{C170B65F-3D9F-0D69-73EE-EF153E8DC964}"/>
                </a:ext>
              </a:extLst>
            </p:cNvPr>
            <p:cNvSpPr/>
            <p:nvPr/>
          </p:nvSpPr>
          <p:spPr>
            <a:xfrm>
              <a:off x="2593144"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4" name="Oval 283">
              <a:extLst>
                <a:ext uri="{FF2B5EF4-FFF2-40B4-BE49-F238E27FC236}">
                  <a16:creationId xmlns:a16="http://schemas.microsoft.com/office/drawing/2014/main" id="{C3A4C91E-C5D4-40BA-C7EA-83A4FB7C3E43}"/>
                </a:ext>
              </a:extLst>
            </p:cNvPr>
            <p:cNvSpPr/>
            <p:nvPr/>
          </p:nvSpPr>
          <p:spPr>
            <a:xfrm>
              <a:off x="2822448"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5" name="Oval 284">
              <a:extLst>
                <a:ext uri="{FF2B5EF4-FFF2-40B4-BE49-F238E27FC236}">
                  <a16:creationId xmlns:a16="http://schemas.microsoft.com/office/drawing/2014/main" id="{096A691E-5AFE-95A5-99D1-5E53171BEB91}"/>
                </a:ext>
              </a:extLst>
            </p:cNvPr>
            <p:cNvSpPr/>
            <p:nvPr/>
          </p:nvSpPr>
          <p:spPr>
            <a:xfrm>
              <a:off x="3051751"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86" name="Group 285">
            <a:extLst>
              <a:ext uri="{FF2B5EF4-FFF2-40B4-BE49-F238E27FC236}">
                <a16:creationId xmlns:a16="http://schemas.microsoft.com/office/drawing/2014/main" id="{41E04434-98A9-5CCF-5F67-B1136DF1B683}"/>
              </a:ext>
            </a:extLst>
          </p:cNvPr>
          <p:cNvGrpSpPr/>
          <p:nvPr/>
        </p:nvGrpSpPr>
        <p:grpSpPr>
          <a:xfrm>
            <a:off x="3185312" y="2350920"/>
            <a:ext cx="1414038" cy="191087"/>
            <a:chOff x="3386327" y="2017072"/>
            <a:chExt cx="1414038" cy="191087"/>
          </a:xfrm>
        </p:grpSpPr>
        <p:sp>
          <p:nvSpPr>
            <p:cNvPr id="287" name="DRAM">
              <a:extLst>
                <a:ext uri="{FF2B5EF4-FFF2-40B4-BE49-F238E27FC236}">
                  <a16:creationId xmlns:a16="http://schemas.microsoft.com/office/drawing/2014/main" id="{5C80A2B5-B64C-A3F0-B2E9-643764B7C188}"/>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288" name="Straight Connector 287">
              <a:extLst>
                <a:ext uri="{FF2B5EF4-FFF2-40B4-BE49-F238E27FC236}">
                  <a16:creationId xmlns:a16="http://schemas.microsoft.com/office/drawing/2014/main" id="{4E25ACFE-4602-3A75-551D-615C41A7A20D}"/>
                </a:ext>
              </a:extLst>
            </p:cNvPr>
            <p:cNvCxnSpPr>
              <a:cxnSpLocks/>
              <a:endCxn id="287" idx="0"/>
            </p:cNvCxnSpPr>
            <p:nvPr/>
          </p:nvCxnSpPr>
          <p:spPr>
            <a:xfrm flipH="1" flipV="1">
              <a:off x="3615631" y="2112616"/>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289" name="Oval 288">
              <a:extLst>
                <a:ext uri="{FF2B5EF4-FFF2-40B4-BE49-F238E27FC236}">
                  <a16:creationId xmlns:a16="http://schemas.microsoft.com/office/drawing/2014/main" id="{1435732A-384B-BF54-7817-CFC26522B3DB}"/>
                </a:ext>
              </a:extLst>
            </p:cNvPr>
            <p:cNvSpPr/>
            <p:nvPr/>
          </p:nvSpPr>
          <p:spPr>
            <a:xfrm>
              <a:off x="3692066"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0" name="Oval 289">
              <a:extLst>
                <a:ext uri="{FF2B5EF4-FFF2-40B4-BE49-F238E27FC236}">
                  <a16:creationId xmlns:a16="http://schemas.microsoft.com/office/drawing/2014/main" id="{BC1D30A3-B202-3482-27EA-D1D86950AC92}"/>
                </a:ext>
              </a:extLst>
            </p:cNvPr>
            <p:cNvSpPr/>
            <p:nvPr/>
          </p:nvSpPr>
          <p:spPr>
            <a:xfrm>
              <a:off x="3921369"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1" name="Oval 290">
              <a:extLst>
                <a:ext uri="{FF2B5EF4-FFF2-40B4-BE49-F238E27FC236}">
                  <a16:creationId xmlns:a16="http://schemas.microsoft.com/office/drawing/2014/main" id="{BC551B06-4978-618A-DF4D-90C300541FD5}"/>
                </a:ext>
              </a:extLst>
            </p:cNvPr>
            <p:cNvSpPr/>
            <p:nvPr/>
          </p:nvSpPr>
          <p:spPr>
            <a:xfrm>
              <a:off x="4150672"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2" name="Oval 291">
              <a:extLst>
                <a:ext uri="{FF2B5EF4-FFF2-40B4-BE49-F238E27FC236}">
                  <a16:creationId xmlns:a16="http://schemas.microsoft.com/office/drawing/2014/main" id="{93459750-2AB3-AE71-EC96-277FF0E3A1AA}"/>
                </a:ext>
              </a:extLst>
            </p:cNvPr>
            <p:cNvSpPr/>
            <p:nvPr/>
          </p:nvSpPr>
          <p:spPr>
            <a:xfrm>
              <a:off x="4379976"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3" name="Oval 292">
              <a:extLst>
                <a:ext uri="{FF2B5EF4-FFF2-40B4-BE49-F238E27FC236}">
                  <a16:creationId xmlns:a16="http://schemas.microsoft.com/office/drawing/2014/main" id="{925605BB-32BB-C536-E210-5A4F49A05F8B}"/>
                </a:ext>
              </a:extLst>
            </p:cNvPr>
            <p:cNvSpPr/>
            <p:nvPr/>
          </p:nvSpPr>
          <p:spPr>
            <a:xfrm>
              <a:off x="4609279"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31" name="Group 330">
            <a:extLst>
              <a:ext uri="{FF2B5EF4-FFF2-40B4-BE49-F238E27FC236}">
                <a16:creationId xmlns:a16="http://schemas.microsoft.com/office/drawing/2014/main" id="{8B1B3ED4-45C8-77E4-07E9-3A3F07ED4419}"/>
              </a:ext>
            </a:extLst>
          </p:cNvPr>
          <p:cNvGrpSpPr/>
          <p:nvPr/>
        </p:nvGrpSpPr>
        <p:grpSpPr>
          <a:xfrm>
            <a:off x="1627784" y="1891128"/>
            <a:ext cx="1414038" cy="191087"/>
            <a:chOff x="1828799" y="2017072"/>
            <a:chExt cx="1414038" cy="191087"/>
          </a:xfrm>
        </p:grpSpPr>
        <p:sp>
          <p:nvSpPr>
            <p:cNvPr id="332" name="DRAM">
              <a:extLst>
                <a:ext uri="{FF2B5EF4-FFF2-40B4-BE49-F238E27FC236}">
                  <a16:creationId xmlns:a16="http://schemas.microsoft.com/office/drawing/2014/main" id="{7EE68B79-0BDF-D7EC-0D67-9F3EC025BF67}"/>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33" name="Straight Connector 332">
              <a:extLst>
                <a:ext uri="{FF2B5EF4-FFF2-40B4-BE49-F238E27FC236}">
                  <a16:creationId xmlns:a16="http://schemas.microsoft.com/office/drawing/2014/main" id="{FD072386-6453-5695-FF21-E665ECE2B147}"/>
                </a:ext>
              </a:extLst>
            </p:cNvPr>
            <p:cNvCxnSpPr>
              <a:cxnSpLocks/>
              <a:stCxn id="338" idx="6"/>
              <a:endCxn id="332" idx="0"/>
            </p:cNvCxnSpPr>
            <p:nvPr/>
          </p:nvCxnSpPr>
          <p:spPr>
            <a:xfrm flipH="1">
              <a:off x="2058103" y="2112615"/>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34" name="Oval 333">
              <a:extLst>
                <a:ext uri="{FF2B5EF4-FFF2-40B4-BE49-F238E27FC236}">
                  <a16:creationId xmlns:a16="http://schemas.microsoft.com/office/drawing/2014/main" id="{DE527410-678A-8F73-2277-93FB261A64FC}"/>
                </a:ext>
              </a:extLst>
            </p:cNvPr>
            <p:cNvSpPr/>
            <p:nvPr/>
          </p:nvSpPr>
          <p:spPr>
            <a:xfrm>
              <a:off x="2134538"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5" name="Oval 334">
              <a:extLst>
                <a:ext uri="{FF2B5EF4-FFF2-40B4-BE49-F238E27FC236}">
                  <a16:creationId xmlns:a16="http://schemas.microsoft.com/office/drawing/2014/main" id="{4165B646-EF15-8011-5FF9-D7EF94F4730D}"/>
                </a:ext>
              </a:extLst>
            </p:cNvPr>
            <p:cNvSpPr/>
            <p:nvPr/>
          </p:nvSpPr>
          <p:spPr>
            <a:xfrm>
              <a:off x="2363841"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6" name="Oval 335">
              <a:extLst>
                <a:ext uri="{FF2B5EF4-FFF2-40B4-BE49-F238E27FC236}">
                  <a16:creationId xmlns:a16="http://schemas.microsoft.com/office/drawing/2014/main" id="{6BAFFE52-6A53-E9E5-D685-49ACE3B9B3D4}"/>
                </a:ext>
              </a:extLst>
            </p:cNvPr>
            <p:cNvSpPr/>
            <p:nvPr/>
          </p:nvSpPr>
          <p:spPr>
            <a:xfrm>
              <a:off x="2593144"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7" name="Oval 336">
              <a:extLst>
                <a:ext uri="{FF2B5EF4-FFF2-40B4-BE49-F238E27FC236}">
                  <a16:creationId xmlns:a16="http://schemas.microsoft.com/office/drawing/2014/main" id="{367AE665-AC83-E4C2-895C-3AFED95252A2}"/>
                </a:ext>
              </a:extLst>
            </p:cNvPr>
            <p:cNvSpPr/>
            <p:nvPr/>
          </p:nvSpPr>
          <p:spPr>
            <a:xfrm>
              <a:off x="2822448"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8" name="Oval 337">
              <a:extLst>
                <a:ext uri="{FF2B5EF4-FFF2-40B4-BE49-F238E27FC236}">
                  <a16:creationId xmlns:a16="http://schemas.microsoft.com/office/drawing/2014/main" id="{056A4AF3-4049-24A4-034B-CA7773F2FD6B}"/>
                </a:ext>
              </a:extLst>
            </p:cNvPr>
            <p:cNvSpPr/>
            <p:nvPr/>
          </p:nvSpPr>
          <p:spPr>
            <a:xfrm>
              <a:off x="3051751"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39" name="Group 338">
            <a:extLst>
              <a:ext uri="{FF2B5EF4-FFF2-40B4-BE49-F238E27FC236}">
                <a16:creationId xmlns:a16="http://schemas.microsoft.com/office/drawing/2014/main" id="{7C9806C2-E998-C6D7-C941-3AAE38E8871F}"/>
              </a:ext>
            </a:extLst>
          </p:cNvPr>
          <p:cNvGrpSpPr/>
          <p:nvPr/>
        </p:nvGrpSpPr>
        <p:grpSpPr>
          <a:xfrm>
            <a:off x="3185312" y="1891128"/>
            <a:ext cx="1414038" cy="191087"/>
            <a:chOff x="3386327" y="2017072"/>
            <a:chExt cx="1414038" cy="191087"/>
          </a:xfrm>
        </p:grpSpPr>
        <p:sp>
          <p:nvSpPr>
            <p:cNvPr id="340" name="DRAM">
              <a:extLst>
                <a:ext uri="{FF2B5EF4-FFF2-40B4-BE49-F238E27FC236}">
                  <a16:creationId xmlns:a16="http://schemas.microsoft.com/office/drawing/2014/main" id="{666118CA-BD9B-ED39-50D2-2826C0C1DDEF}"/>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41" name="Straight Connector 340">
              <a:extLst>
                <a:ext uri="{FF2B5EF4-FFF2-40B4-BE49-F238E27FC236}">
                  <a16:creationId xmlns:a16="http://schemas.microsoft.com/office/drawing/2014/main" id="{B91B5FC9-1342-3446-5B8E-2EA81024FA2B}"/>
                </a:ext>
              </a:extLst>
            </p:cNvPr>
            <p:cNvCxnSpPr>
              <a:cxnSpLocks/>
              <a:endCxn id="340" idx="0"/>
            </p:cNvCxnSpPr>
            <p:nvPr/>
          </p:nvCxnSpPr>
          <p:spPr>
            <a:xfrm flipH="1" flipV="1">
              <a:off x="3615631" y="2112616"/>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42" name="Oval 341">
              <a:extLst>
                <a:ext uri="{FF2B5EF4-FFF2-40B4-BE49-F238E27FC236}">
                  <a16:creationId xmlns:a16="http://schemas.microsoft.com/office/drawing/2014/main" id="{73C07C20-BAA9-106B-CAE9-9B670868FB84}"/>
                </a:ext>
              </a:extLst>
            </p:cNvPr>
            <p:cNvSpPr/>
            <p:nvPr/>
          </p:nvSpPr>
          <p:spPr>
            <a:xfrm>
              <a:off x="3692066"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3" name="Oval 342">
              <a:extLst>
                <a:ext uri="{FF2B5EF4-FFF2-40B4-BE49-F238E27FC236}">
                  <a16:creationId xmlns:a16="http://schemas.microsoft.com/office/drawing/2014/main" id="{A83ADA2C-2FFC-48A3-D1D4-3F90792E1436}"/>
                </a:ext>
              </a:extLst>
            </p:cNvPr>
            <p:cNvSpPr/>
            <p:nvPr/>
          </p:nvSpPr>
          <p:spPr>
            <a:xfrm>
              <a:off x="3921369"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4" name="Oval 343">
              <a:extLst>
                <a:ext uri="{FF2B5EF4-FFF2-40B4-BE49-F238E27FC236}">
                  <a16:creationId xmlns:a16="http://schemas.microsoft.com/office/drawing/2014/main" id="{BF7A768D-6FA9-0465-95A7-C9FB7B87651F}"/>
                </a:ext>
              </a:extLst>
            </p:cNvPr>
            <p:cNvSpPr/>
            <p:nvPr/>
          </p:nvSpPr>
          <p:spPr>
            <a:xfrm>
              <a:off x="4150672"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5" name="Oval 344">
              <a:extLst>
                <a:ext uri="{FF2B5EF4-FFF2-40B4-BE49-F238E27FC236}">
                  <a16:creationId xmlns:a16="http://schemas.microsoft.com/office/drawing/2014/main" id="{99EEC3A4-7F24-BE05-0468-A22B85ECC12F}"/>
                </a:ext>
              </a:extLst>
            </p:cNvPr>
            <p:cNvSpPr/>
            <p:nvPr/>
          </p:nvSpPr>
          <p:spPr>
            <a:xfrm>
              <a:off x="4379976"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6" name="Oval 345">
              <a:extLst>
                <a:ext uri="{FF2B5EF4-FFF2-40B4-BE49-F238E27FC236}">
                  <a16:creationId xmlns:a16="http://schemas.microsoft.com/office/drawing/2014/main" id="{CDE2C779-A438-CB1E-9EF5-1CE337FDB528}"/>
                </a:ext>
              </a:extLst>
            </p:cNvPr>
            <p:cNvSpPr/>
            <p:nvPr/>
          </p:nvSpPr>
          <p:spPr>
            <a:xfrm>
              <a:off x="4609279"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63" name="Group 362">
            <a:extLst>
              <a:ext uri="{FF2B5EF4-FFF2-40B4-BE49-F238E27FC236}">
                <a16:creationId xmlns:a16="http://schemas.microsoft.com/office/drawing/2014/main" id="{03D2156D-53C1-3291-762A-E3E769A325C9}"/>
              </a:ext>
            </a:extLst>
          </p:cNvPr>
          <p:cNvGrpSpPr/>
          <p:nvPr/>
        </p:nvGrpSpPr>
        <p:grpSpPr>
          <a:xfrm>
            <a:off x="1627784" y="2120734"/>
            <a:ext cx="1414038" cy="191087"/>
            <a:chOff x="1828799" y="2017072"/>
            <a:chExt cx="1414038" cy="191087"/>
          </a:xfrm>
        </p:grpSpPr>
        <p:sp>
          <p:nvSpPr>
            <p:cNvPr id="364" name="DRAM">
              <a:extLst>
                <a:ext uri="{FF2B5EF4-FFF2-40B4-BE49-F238E27FC236}">
                  <a16:creationId xmlns:a16="http://schemas.microsoft.com/office/drawing/2014/main" id="{A33476AE-7D06-4E1D-1B7D-97E59F879668}"/>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65" name="Straight Connector 364">
              <a:extLst>
                <a:ext uri="{FF2B5EF4-FFF2-40B4-BE49-F238E27FC236}">
                  <a16:creationId xmlns:a16="http://schemas.microsoft.com/office/drawing/2014/main" id="{1EF0EBBB-D2DF-53FC-DAC4-10D3F8354D02}"/>
                </a:ext>
              </a:extLst>
            </p:cNvPr>
            <p:cNvCxnSpPr>
              <a:cxnSpLocks/>
              <a:stCxn id="370" idx="6"/>
              <a:endCxn id="364" idx="0"/>
            </p:cNvCxnSpPr>
            <p:nvPr/>
          </p:nvCxnSpPr>
          <p:spPr>
            <a:xfrm flipH="1">
              <a:off x="2058103" y="2112615"/>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66" name="Oval 365">
              <a:extLst>
                <a:ext uri="{FF2B5EF4-FFF2-40B4-BE49-F238E27FC236}">
                  <a16:creationId xmlns:a16="http://schemas.microsoft.com/office/drawing/2014/main" id="{BB3EAAC7-A09E-3CDA-3AE9-710BB8289FF7}"/>
                </a:ext>
              </a:extLst>
            </p:cNvPr>
            <p:cNvSpPr/>
            <p:nvPr/>
          </p:nvSpPr>
          <p:spPr>
            <a:xfrm>
              <a:off x="2134538"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7" name="Oval 366">
              <a:extLst>
                <a:ext uri="{FF2B5EF4-FFF2-40B4-BE49-F238E27FC236}">
                  <a16:creationId xmlns:a16="http://schemas.microsoft.com/office/drawing/2014/main" id="{6632B356-D188-8AAB-A0D4-C288F31747E5}"/>
                </a:ext>
              </a:extLst>
            </p:cNvPr>
            <p:cNvSpPr/>
            <p:nvPr/>
          </p:nvSpPr>
          <p:spPr>
            <a:xfrm>
              <a:off x="2363841"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8" name="Oval 367">
              <a:extLst>
                <a:ext uri="{FF2B5EF4-FFF2-40B4-BE49-F238E27FC236}">
                  <a16:creationId xmlns:a16="http://schemas.microsoft.com/office/drawing/2014/main" id="{60B64B00-9738-5F63-2EE8-20C8ABAC0D89}"/>
                </a:ext>
              </a:extLst>
            </p:cNvPr>
            <p:cNvSpPr/>
            <p:nvPr/>
          </p:nvSpPr>
          <p:spPr>
            <a:xfrm>
              <a:off x="2593144"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9" name="Oval 368">
              <a:extLst>
                <a:ext uri="{FF2B5EF4-FFF2-40B4-BE49-F238E27FC236}">
                  <a16:creationId xmlns:a16="http://schemas.microsoft.com/office/drawing/2014/main" id="{C95BA703-DAF0-035F-9AB1-4BF32675062B}"/>
                </a:ext>
              </a:extLst>
            </p:cNvPr>
            <p:cNvSpPr/>
            <p:nvPr/>
          </p:nvSpPr>
          <p:spPr>
            <a:xfrm>
              <a:off x="2822448"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0" name="Oval 369">
              <a:extLst>
                <a:ext uri="{FF2B5EF4-FFF2-40B4-BE49-F238E27FC236}">
                  <a16:creationId xmlns:a16="http://schemas.microsoft.com/office/drawing/2014/main" id="{28A21BD4-37FE-E7C7-123C-CCE1B237055E}"/>
                </a:ext>
              </a:extLst>
            </p:cNvPr>
            <p:cNvSpPr/>
            <p:nvPr/>
          </p:nvSpPr>
          <p:spPr>
            <a:xfrm>
              <a:off x="3051751"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71" name="Group 370">
            <a:extLst>
              <a:ext uri="{FF2B5EF4-FFF2-40B4-BE49-F238E27FC236}">
                <a16:creationId xmlns:a16="http://schemas.microsoft.com/office/drawing/2014/main" id="{6DB68126-E3CB-0E33-EA5A-3A5D6B094E52}"/>
              </a:ext>
            </a:extLst>
          </p:cNvPr>
          <p:cNvGrpSpPr/>
          <p:nvPr/>
        </p:nvGrpSpPr>
        <p:grpSpPr>
          <a:xfrm>
            <a:off x="3185312" y="2120734"/>
            <a:ext cx="1414038" cy="191087"/>
            <a:chOff x="3386327" y="2017072"/>
            <a:chExt cx="1414038" cy="191087"/>
          </a:xfrm>
        </p:grpSpPr>
        <p:sp>
          <p:nvSpPr>
            <p:cNvPr id="372" name="DRAM">
              <a:extLst>
                <a:ext uri="{FF2B5EF4-FFF2-40B4-BE49-F238E27FC236}">
                  <a16:creationId xmlns:a16="http://schemas.microsoft.com/office/drawing/2014/main" id="{29A80598-D0EC-5775-86EE-43E2E1FB6CEF}"/>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73" name="Straight Connector 372">
              <a:extLst>
                <a:ext uri="{FF2B5EF4-FFF2-40B4-BE49-F238E27FC236}">
                  <a16:creationId xmlns:a16="http://schemas.microsoft.com/office/drawing/2014/main" id="{F42B0436-F9FD-8CDF-CCD5-78F4C72F1BF6}"/>
                </a:ext>
              </a:extLst>
            </p:cNvPr>
            <p:cNvCxnSpPr>
              <a:cxnSpLocks/>
              <a:endCxn id="372" idx="0"/>
            </p:cNvCxnSpPr>
            <p:nvPr/>
          </p:nvCxnSpPr>
          <p:spPr>
            <a:xfrm flipH="1" flipV="1">
              <a:off x="3615631" y="2112616"/>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74" name="Oval 373">
              <a:extLst>
                <a:ext uri="{FF2B5EF4-FFF2-40B4-BE49-F238E27FC236}">
                  <a16:creationId xmlns:a16="http://schemas.microsoft.com/office/drawing/2014/main" id="{895AA001-B87F-4D73-257A-892D7F7E91E2}"/>
                </a:ext>
              </a:extLst>
            </p:cNvPr>
            <p:cNvSpPr/>
            <p:nvPr/>
          </p:nvSpPr>
          <p:spPr>
            <a:xfrm>
              <a:off x="3692066"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5" name="Oval 374">
              <a:extLst>
                <a:ext uri="{FF2B5EF4-FFF2-40B4-BE49-F238E27FC236}">
                  <a16:creationId xmlns:a16="http://schemas.microsoft.com/office/drawing/2014/main" id="{EC220833-140A-6751-410A-E409792A18A0}"/>
                </a:ext>
              </a:extLst>
            </p:cNvPr>
            <p:cNvSpPr/>
            <p:nvPr/>
          </p:nvSpPr>
          <p:spPr>
            <a:xfrm>
              <a:off x="3921369"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6" name="Oval 375">
              <a:extLst>
                <a:ext uri="{FF2B5EF4-FFF2-40B4-BE49-F238E27FC236}">
                  <a16:creationId xmlns:a16="http://schemas.microsoft.com/office/drawing/2014/main" id="{EBBCDD01-3E41-9C17-E672-F4EDE43F9363}"/>
                </a:ext>
              </a:extLst>
            </p:cNvPr>
            <p:cNvSpPr/>
            <p:nvPr/>
          </p:nvSpPr>
          <p:spPr>
            <a:xfrm>
              <a:off x="4150672"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7" name="Oval 376">
              <a:extLst>
                <a:ext uri="{FF2B5EF4-FFF2-40B4-BE49-F238E27FC236}">
                  <a16:creationId xmlns:a16="http://schemas.microsoft.com/office/drawing/2014/main" id="{99CA265E-A624-86F0-8FB0-C8DDE9CA6C8E}"/>
                </a:ext>
              </a:extLst>
            </p:cNvPr>
            <p:cNvSpPr/>
            <p:nvPr/>
          </p:nvSpPr>
          <p:spPr>
            <a:xfrm>
              <a:off x="4379976"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8" name="Oval 377">
              <a:extLst>
                <a:ext uri="{FF2B5EF4-FFF2-40B4-BE49-F238E27FC236}">
                  <a16:creationId xmlns:a16="http://schemas.microsoft.com/office/drawing/2014/main" id="{3ABCE4AB-361A-42F9-B07B-7AFD362BF2E2}"/>
                </a:ext>
              </a:extLst>
            </p:cNvPr>
            <p:cNvSpPr/>
            <p:nvPr/>
          </p:nvSpPr>
          <p:spPr>
            <a:xfrm>
              <a:off x="4609279"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sp>
        <p:nvSpPr>
          <p:cNvPr id="330" name="TextBox 329">
            <a:extLst>
              <a:ext uri="{FF2B5EF4-FFF2-40B4-BE49-F238E27FC236}">
                <a16:creationId xmlns:a16="http://schemas.microsoft.com/office/drawing/2014/main" id="{170B0079-999B-634A-50ED-EC07C4B48580}"/>
              </a:ext>
            </a:extLst>
          </p:cNvPr>
          <p:cNvSpPr txBox="1"/>
          <p:nvPr/>
        </p:nvSpPr>
        <p:spPr>
          <a:xfrm>
            <a:off x="4310776" y="1052317"/>
            <a:ext cx="4305183" cy="457200"/>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16161"/>
                </a:solidFill>
                <a:effectLst/>
                <a:uLnTx/>
                <a:uFillTx/>
                <a:latin typeface="Avenir Next" panose="020B0503020202020204" pitchFamily="34" charset="0"/>
                <a:ea typeface="+mn-ea"/>
                <a:cs typeface="+mn-cs"/>
              </a:rPr>
              <a:t>segmented global wordline</a:t>
            </a:r>
          </a:p>
        </p:txBody>
      </p:sp>
      <p:sp>
        <p:nvSpPr>
          <p:cNvPr id="320" name="Rectangle 319">
            <a:extLst>
              <a:ext uri="{FF2B5EF4-FFF2-40B4-BE49-F238E27FC236}">
                <a16:creationId xmlns:a16="http://schemas.microsoft.com/office/drawing/2014/main" id="{44C2EA2F-00A4-DCDF-747B-A44DEA526E5E}"/>
              </a:ext>
            </a:extLst>
          </p:cNvPr>
          <p:cNvSpPr/>
          <p:nvPr/>
        </p:nvSpPr>
        <p:spPr>
          <a:xfrm>
            <a:off x="-13791" y="3567676"/>
            <a:ext cx="9143999" cy="461665"/>
          </a:xfrm>
          <a:prstGeom prst="rect">
            <a:avLst/>
          </a:prstGeom>
          <a:noFill/>
        </p:spPr>
        <p:txBody>
          <a:bodyPr wrap="square">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400" b="1" dirty="0">
                <a:solidFill>
                  <a:prstClr val="black"/>
                </a:solidFill>
                <a:latin typeface="Avenir Next" panose="020B0503020202020204" pitchFamily="34" charset="0"/>
                <a:cs typeface="Gill Sans MT"/>
              </a:rPr>
              <a:t>Use f</a:t>
            </a:r>
            <a:r>
              <a:rPr kumimoji="0" lang="en-US" sz="2400" b="1" i="0" u="none" strike="noStrike" kern="1200" cap="none" spc="0" normalizeH="0" baseline="0" noProof="0" dirty="0" err="1">
                <a:ln>
                  <a:noFill/>
                </a:ln>
                <a:solidFill>
                  <a:prstClr val="black"/>
                </a:solidFill>
                <a:effectLst/>
                <a:uLnTx/>
                <a:uFillTx/>
                <a:latin typeface="Avenir Next" panose="020B0503020202020204" pitchFamily="34" charset="0"/>
                <a:ea typeface="+mn-ea"/>
                <a:cs typeface="Gill Sans MT"/>
              </a:rPr>
              <a:t>ine</a:t>
            </a:r>
            <a:r>
              <a:rPr kumimoji="0" lang="en-US" sz="2400" b="1" i="0" u="none" strike="noStrike" kern="1200" cap="none" spc="0" normalizeH="0" baseline="0" noProof="0" dirty="0">
                <a:ln>
                  <a:noFill/>
                </a:ln>
                <a:solidFill>
                  <a:prstClr val="black"/>
                </a:solidFill>
                <a:effectLst/>
                <a:uLnTx/>
                <a:uFillTx/>
                <a:latin typeface="Avenir Next" panose="020B0503020202020204" pitchFamily="34" charset="0"/>
                <a:ea typeface="+mn-ea"/>
                <a:cs typeface="Gill Sans MT"/>
              </a:rPr>
              <a:t>-grained DRAM for processing-using-DRAM: </a:t>
            </a:r>
          </a:p>
        </p:txBody>
      </p:sp>
      <p:grpSp>
        <p:nvGrpSpPr>
          <p:cNvPr id="2" name="Group 1">
            <a:extLst>
              <a:ext uri="{FF2B5EF4-FFF2-40B4-BE49-F238E27FC236}">
                <a16:creationId xmlns:a16="http://schemas.microsoft.com/office/drawing/2014/main" id="{CA353D25-7C61-28E5-1100-1CC7B4D8880D}"/>
              </a:ext>
            </a:extLst>
          </p:cNvPr>
          <p:cNvGrpSpPr/>
          <p:nvPr/>
        </p:nvGrpSpPr>
        <p:grpSpPr>
          <a:xfrm>
            <a:off x="5778" y="3927400"/>
            <a:ext cx="9470110" cy="1612035"/>
            <a:chOff x="549218" y="3454216"/>
            <a:chExt cx="8426174" cy="1627778"/>
          </a:xfrm>
        </p:grpSpPr>
        <p:sp>
          <p:nvSpPr>
            <p:cNvPr id="3" name="TextBox 2">
              <a:extLst>
                <a:ext uri="{FF2B5EF4-FFF2-40B4-BE49-F238E27FC236}">
                  <a16:creationId xmlns:a16="http://schemas.microsoft.com/office/drawing/2014/main" id="{411F4A0B-A23D-C33A-7950-12FA9B0D025F}"/>
                </a:ext>
              </a:extLst>
            </p:cNvPr>
            <p:cNvSpPr txBox="1"/>
            <p:nvPr/>
          </p:nvSpPr>
          <p:spPr>
            <a:xfrm>
              <a:off x="549218" y="3454216"/>
              <a:ext cx="474011"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1</a:t>
              </a:r>
            </a:p>
          </p:txBody>
        </p:sp>
        <p:sp>
          <p:nvSpPr>
            <p:cNvPr id="5" name="TextBox 4">
              <a:extLst>
                <a:ext uri="{FF2B5EF4-FFF2-40B4-BE49-F238E27FC236}">
                  <a16:creationId xmlns:a16="http://schemas.microsoft.com/office/drawing/2014/main" id="{348D7EEB-F02B-39FC-5EC9-DAEF6ABE8039}"/>
                </a:ext>
              </a:extLst>
            </p:cNvPr>
            <p:cNvSpPr txBox="1"/>
            <p:nvPr/>
          </p:nvSpPr>
          <p:spPr>
            <a:xfrm>
              <a:off x="974390" y="3528082"/>
              <a:ext cx="8001002" cy="155391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Improves SIMD utilization </a:t>
              </a:r>
              <a:endParaRPr kumimoji="0" lang="en-US" sz="2200" b="0"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endParaRP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for a single PUD operation, only access the DRAM mats with target data</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for multiple PUD operations, execute independent operations concurrently</a:t>
              </a:r>
              <a:b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b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 </a:t>
              </a:r>
              <a:r>
                <a:rPr kumimoji="0" lang="en-US" sz="18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multiple instruction, multiple data (MIMD) execution model </a:t>
              </a:r>
            </a:p>
            <a:p>
              <a:pPr marL="342900" marR="0" lvl="0" indent="-342900" algn="l" defTabSz="914400" rtl="0" eaLnBrk="1" fontAlgn="auto" latinLnBrk="0" hangingPunct="1">
                <a:lnSpc>
                  <a:spcPct val="100000"/>
                </a:lnSpc>
                <a:spcBef>
                  <a:spcPts val="0"/>
                </a:spcBef>
                <a:spcAft>
                  <a:spcPts val="0"/>
                </a:spcAft>
                <a:buClrTx/>
                <a:buSzTx/>
                <a:buFontTx/>
                <a:buChar char="-"/>
                <a:tabLst/>
                <a:defRPr/>
              </a:pPr>
              <a:endParaRPr kumimoji="0" lang="en-US" sz="1800" b="0" i="0" u="none" strike="noStrike" kern="1200" cap="none" spc="0" normalizeH="0" baseline="0" noProof="0" dirty="0">
                <a:ln>
                  <a:noFill/>
                </a:ln>
                <a:solidFill>
                  <a:srgbClr val="C00000"/>
                </a:solidFill>
                <a:effectLst/>
                <a:uLnTx/>
                <a:uFillTx/>
                <a:latin typeface="Avenir Next" panose="020B0503020202020204" pitchFamily="34" charset="0"/>
                <a:ea typeface="+mn-ea"/>
                <a:cs typeface="Gill Sans MT"/>
              </a:endParaRPr>
            </a:p>
          </p:txBody>
        </p:sp>
      </p:grpSp>
      <p:cxnSp>
        <p:nvCxnSpPr>
          <p:cNvPr id="6" name="Straight Connector 5">
            <a:extLst>
              <a:ext uri="{FF2B5EF4-FFF2-40B4-BE49-F238E27FC236}">
                <a16:creationId xmlns:a16="http://schemas.microsoft.com/office/drawing/2014/main" id="{AA6BEAA5-ABC6-1938-1A46-0CE39D123517}"/>
              </a:ext>
            </a:extLst>
          </p:cNvPr>
          <p:cNvCxnSpPr>
            <a:cxnSpLocks/>
          </p:cNvCxnSpPr>
          <p:nvPr/>
        </p:nvCxnSpPr>
        <p:spPr>
          <a:xfrm flipV="1">
            <a:off x="4865485" y="1474707"/>
            <a:ext cx="0" cy="911587"/>
          </a:xfrm>
          <a:prstGeom prst="line">
            <a:avLst/>
          </a:prstGeom>
          <a:solidFill>
            <a:schemeClr val="tx1">
              <a:lumMod val="65000"/>
              <a:lumOff val="35000"/>
            </a:schemeClr>
          </a:solidFill>
          <a:ln w="50800" cap="rnd">
            <a:solidFill>
              <a:srgbClr val="FF71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EB96CB9-E26D-A9C3-2838-F3D89733847C}"/>
              </a:ext>
            </a:extLst>
          </p:cNvPr>
          <p:cNvCxnSpPr>
            <a:cxnSpLocks/>
          </p:cNvCxnSpPr>
          <p:nvPr/>
        </p:nvCxnSpPr>
        <p:spPr>
          <a:xfrm flipV="1">
            <a:off x="6419584" y="1474707"/>
            <a:ext cx="0" cy="911587"/>
          </a:xfrm>
          <a:prstGeom prst="line">
            <a:avLst/>
          </a:prstGeom>
          <a:solidFill>
            <a:schemeClr val="tx1">
              <a:lumMod val="65000"/>
              <a:lumOff val="35000"/>
            </a:schemeClr>
          </a:solidFill>
          <a:ln w="50800" cap="rnd">
            <a:solidFill>
              <a:srgbClr val="FF71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22" name="Group 221">
            <a:extLst>
              <a:ext uri="{FF2B5EF4-FFF2-40B4-BE49-F238E27FC236}">
                <a16:creationId xmlns:a16="http://schemas.microsoft.com/office/drawing/2014/main" id="{CA463EB3-29EF-E48C-7F93-8A36AAAFF4CC}"/>
              </a:ext>
            </a:extLst>
          </p:cNvPr>
          <p:cNvGrpSpPr/>
          <p:nvPr/>
        </p:nvGrpSpPr>
        <p:grpSpPr>
          <a:xfrm>
            <a:off x="5052233" y="1671022"/>
            <a:ext cx="2665827" cy="1402792"/>
            <a:chOff x="2134538" y="2243328"/>
            <a:chExt cx="2665827" cy="1490472"/>
          </a:xfrm>
        </p:grpSpPr>
        <p:grpSp>
          <p:nvGrpSpPr>
            <p:cNvPr id="233" name="Group 232">
              <a:extLst>
                <a:ext uri="{FF2B5EF4-FFF2-40B4-BE49-F238E27FC236}">
                  <a16:creationId xmlns:a16="http://schemas.microsoft.com/office/drawing/2014/main" id="{EC7A130A-037A-B46D-37B2-1B1AA2CBB091}"/>
                </a:ext>
              </a:extLst>
            </p:cNvPr>
            <p:cNvGrpSpPr/>
            <p:nvPr/>
          </p:nvGrpSpPr>
          <p:grpSpPr>
            <a:xfrm>
              <a:off x="2134538" y="2243328"/>
              <a:ext cx="1108299" cy="1490472"/>
              <a:chOff x="2134538" y="2243328"/>
              <a:chExt cx="1108299" cy="1490472"/>
            </a:xfrm>
          </p:grpSpPr>
          <p:grpSp>
            <p:nvGrpSpPr>
              <p:cNvPr id="247" name="Group 246">
                <a:extLst>
                  <a:ext uri="{FF2B5EF4-FFF2-40B4-BE49-F238E27FC236}">
                    <a16:creationId xmlns:a16="http://schemas.microsoft.com/office/drawing/2014/main" id="{86C16793-43EB-366C-EFA8-7054F8644B1C}"/>
                  </a:ext>
                </a:extLst>
              </p:cNvPr>
              <p:cNvGrpSpPr/>
              <p:nvPr/>
            </p:nvGrpSpPr>
            <p:grpSpPr>
              <a:xfrm>
                <a:off x="2134538" y="3504497"/>
                <a:ext cx="1108299" cy="229303"/>
                <a:chOff x="5486400" y="3962400"/>
                <a:chExt cx="2209800" cy="457200"/>
              </a:xfrm>
            </p:grpSpPr>
            <p:sp>
              <p:nvSpPr>
                <p:cNvPr id="294" name="DRAM">
                  <a:extLst>
                    <a:ext uri="{FF2B5EF4-FFF2-40B4-BE49-F238E27FC236}">
                      <a16:creationId xmlns:a16="http://schemas.microsoft.com/office/drawing/2014/main" id="{1A473BC3-230D-0F94-13FC-E75C927123C2}"/>
                    </a:ext>
                  </a:extLst>
                </p:cNvPr>
                <p:cNvSpPr/>
                <p:nvPr/>
              </p:nvSpPr>
              <p:spPr>
                <a:xfrm>
                  <a:off x="54864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5" name="DRAM">
                  <a:extLst>
                    <a:ext uri="{FF2B5EF4-FFF2-40B4-BE49-F238E27FC236}">
                      <a16:creationId xmlns:a16="http://schemas.microsoft.com/office/drawing/2014/main" id="{439924DB-28CB-D5E3-4874-3D9B78DA362B}"/>
                    </a:ext>
                  </a:extLst>
                </p:cNvPr>
                <p:cNvSpPr/>
                <p:nvPr/>
              </p:nvSpPr>
              <p:spPr>
                <a:xfrm>
                  <a:off x="59436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6" name="DRAM">
                  <a:extLst>
                    <a:ext uri="{FF2B5EF4-FFF2-40B4-BE49-F238E27FC236}">
                      <a16:creationId xmlns:a16="http://schemas.microsoft.com/office/drawing/2014/main" id="{5250AA90-06BB-85A5-1A59-2A63CDB5501C}"/>
                    </a:ext>
                  </a:extLst>
                </p:cNvPr>
                <p:cNvSpPr/>
                <p:nvPr/>
              </p:nvSpPr>
              <p:spPr>
                <a:xfrm>
                  <a:off x="64008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7" name="DRAM">
                  <a:extLst>
                    <a:ext uri="{FF2B5EF4-FFF2-40B4-BE49-F238E27FC236}">
                      <a16:creationId xmlns:a16="http://schemas.microsoft.com/office/drawing/2014/main" id="{B9E1949F-7857-10B1-89E6-61D6FFA00C56}"/>
                    </a:ext>
                  </a:extLst>
                </p:cNvPr>
                <p:cNvSpPr/>
                <p:nvPr/>
              </p:nvSpPr>
              <p:spPr>
                <a:xfrm>
                  <a:off x="68580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8" name="DRAM">
                  <a:extLst>
                    <a:ext uri="{FF2B5EF4-FFF2-40B4-BE49-F238E27FC236}">
                      <a16:creationId xmlns:a16="http://schemas.microsoft.com/office/drawing/2014/main" id="{40B46F78-EB64-C5A8-EDC2-AE4B4E98061B}"/>
                    </a:ext>
                  </a:extLst>
                </p:cNvPr>
                <p:cNvSpPr/>
                <p:nvPr/>
              </p:nvSpPr>
              <p:spPr>
                <a:xfrm>
                  <a:off x="73152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48" name="Group 247">
                <a:extLst>
                  <a:ext uri="{FF2B5EF4-FFF2-40B4-BE49-F238E27FC236}">
                    <a16:creationId xmlns:a16="http://schemas.microsoft.com/office/drawing/2014/main" id="{7057E7EF-43F8-7654-6627-4F946840DC10}"/>
                  </a:ext>
                </a:extLst>
              </p:cNvPr>
              <p:cNvGrpSpPr/>
              <p:nvPr/>
            </p:nvGrpSpPr>
            <p:grpSpPr>
              <a:xfrm>
                <a:off x="2230081" y="2243328"/>
                <a:ext cx="917213" cy="1261169"/>
                <a:chOff x="5676900" y="990600"/>
                <a:chExt cx="1828800" cy="2971800"/>
              </a:xfrm>
            </p:grpSpPr>
            <p:cxnSp>
              <p:nvCxnSpPr>
                <p:cNvPr id="249" name="Straight Connector 248">
                  <a:extLst>
                    <a:ext uri="{FF2B5EF4-FFF2-40B4-BE49-F238E27FC236}">
                      <a16:creationId xmlns:a16="http://schemas.microsoft.com/office/drawing/2014/main" id="{4E3D9DA7-DA56-F5C5-AA92-E3DABA7CBFC9}"/>
                    </a:ext>
                  </a:extLst>
                </p:cNvPr>
                <p:cNvCxnSpPr>
                  <a:cxnSpLocks/>
                  <a:endCxn id="294" idx="0"/>
                </p:cNvCxnSpPr>
                <p:nvPr/>
              </p:nvCxnSpPr>
              <p:spPr>
                <a:xfrm>
                  <a:off x="56769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87422FE9-DC21-1578-91C9-76BC15C38F3D}"/>
                    </a:ext>
                  </a:extLst>
                </p:cNvPr>
                <p:cNvCxnSpPr>
                  <a:cxnSpLocks/>
                  <a:endCxn id="296" idx="0"/>
                </p:cNvCxnSpPr>
                <p:nvPr/>
              </p:nvCxnSpPr>
              <p:spPr>
                <a:xfrm>
                  <a:off x="6591299"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D5027420-D0C9-ECBF-8512-1D07632A9527}"/>
                    </a:ext>
                  </a:extLst>
                </p:cNvPr>
                <p:cNvCxnSpPr>
                  <a:cxnSpLocks/>
                  <a:endCxn id="297" idx="0"/>
                </p:cNvCxnSpPr>
                <p:nvPr/>
              </p:nvCxnSpPr>
              <p:spPr>
                <a:xfrm>
                  <a:off x="70485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79C66344-C314-5963-7623-2D57BE747A69}"/>
                    </a:ext>
                  </a:extLst>
                </p:cNvPr>
                <p:cNvCxnSpPr>
                  <a:cxnSpLocks/>
                  <a:endCxn id="298" idx="0"/>
                </p:cNvCxnSpPr>
                <p:nvPr/>
              </p:nvCxnSpPr>
              <p:spPr>
                <a:xfrm>
                  <a:off x="75057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0A7B4DE0-7B2C-05F7-7F68-0BB48BD09599}"/>
                    </a:ext>
                  </a:extLst>
                </p:cNvPr>
                <p:cNvCxnSpPr>
                  <a:cxnSpLocks/>
                  <a:endCxn id="295" idx="0"/>
                </p:cNvCxnSpPr>
                <p:nvPr/>
              </p:nvCxnSpPr>
              <p:spPr>
                <a:xfrm>
                  <a:off x="61341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grpSp>
        </p:grpSp>
        <p:grpSp>
          <p:nvGrpSpPr>
            <p:cNvPr id="234" name="Group 233">
              <a:extLst>
                <a:ext uri="{FF2B5EF4-FFF2-40B4-BE49-F238E27FC236}">
                  <a16:creationId xmlns:a16="http://schemas.microsoft.com/office/drawing/2014/main" id="{30BAA28D-3E8F-EE0D-ECD3-1B91698ECA9A}"/>
                </a:ext>
              </a:extLst>
            </p:cNvPr>
            <p:cNvGrpSpPr/>
            <p:nvPr/>
          </p:nvGrpSpPr>
          <p:grpSpPr>
            <a:xfrm>
              <a:off x="3692066" y="2243328"/>
              <a:ext cx="1108299" cy="1490472"/>
              <a:chOff x="3692066" y="2243328"/>
              <a:chExt cx="1108299" cy="1490472"/>
            </a:xfrm>
          </p:grpSpPr>
          <p:grpSp>
            <p:nvGrpSpPr>
              <p:cNvPr id="235" name="Group 234">
                <a:extLst>
                  <a:ext uri="{FF2B5EF4-FFF2-40B4-BE49-F238E27FC236}">
                    <a16:creationId xmlns:a16="http://schemas.microsoft.com/office/drawing/2014/main" id="{5FBC66E6-15E8-6588-43F1-BCE0278680C6}"/>
                  </a:ext>
                </a:extLst>
              </p:cNvPr>
              <p:cNvGrpSpPr/>
              <p:nvPr/>
            </p:nvGrpSpPr>
            <p:grpSpPr>
              <a:xfrm>
                <a:off x="3692066" y="3504497"/>
                <a:ext cx="1108299" cy="229303"/>
                <a:chOff x="5486400" y="3962400"/>
                <a:chExt cx="2209800" cy="457200"/>
              </a:xfrm>
            </p:grpSpPr>
            <p:sp>
              <p:nvSpPr>
                <p:cNvPr id="242" name="DRAM">
                  <a:extLst>
                    <a:ext uri="{FF2B5EF4-FFF2-40B4-BE49-F238E27FC236}">
                      <a16:creationId xmlns:a16="http://schemas.microsoft.com/office/drawing/2014/main" id="{BF5F35A0-1A2B-7251-383C-8B634052D258}"/>
                    </a:ext>
                  </a:extLst>
                </p:cNvPr>
                <p:cNvSpPr/>
                <p:nvPr/>
              </p:nvSpPr>
              <p:spPr>
                <a:xfrm>
                  <a:off x="54864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3" name="DRAM">
                  <a:extLst>
                    <a:ext uri="{FF2B5EF4-FFF2-40B4-BE49-F238E27FC236}">
                      <a16:creationId xmlns:a16="http://schemas.microsoft.com/office/drawing/2014/main" id="{2273CB65-5AA7-735F-EA55-294094F5E9A0}"/>
                    </a:ext>
                  </a:extLst>
                </p:cNvPr>
                <p:cNvSpPr/>
                <p:nvPr/>
              </p:nvSpPr>
              <p:spPr>
                <a:xfrm>
                  <a:off x="59436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4" name="DRAM">
                  <a:extLst>
                    <a:ext uri="{FF2B5EF4-FFF2-40B4-BE49-F238E27FC236}">
                      <a16:creationId xmlns:a16="http://schemas.microsoft.com/office/drawing/2014/main" id="{C473BE62-F99E-2D40-AAEF-5CB59B563C17}"/>
                    </a:ext>
                  </a:extLst>
                </p:cNvPr>
                <p:cNvSpPr/>
                <p:nvPr/>
              </p:nvSpPr>
              <p:spPr>
                <a:xfrm>
                  <a:off x="64008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5" name="DRAM">
                  <a:extLst>
                    <a:ext uri="{FF2B5EF4-FFF2-40B4-BE49-F238E27FC236}">
                      <a16:creationId xmlns:a16="http://schemas.microsoft.com/office/drawing/2014/main" id="{CBE5B55C-7FEE-A218-3860-3CC2DE2503C7}"/>
                    </a:ext>
                  </a:extLst>
                </p:cNvPr>
                <p:cNvSpPr/>
                <p:nvPr/>
              </p:nvSpPr>
              <p:spPr>
                <a:xfrm>
                  <a:off x="68580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6" name="DRAM">
                  <a:extLst>
                    <a:ext uri="{FF2B5EF4-FFF2-40B4-BE49-F238E27FC236}">
                      <a16:creationId xmlns:a16="http://schemas.microsoft.com/office/drawing/2014/main" id="{73F9D1E2-32BA-60C3-99C7-5FFFD95888CC}"/>
                    </a:ext>
                  </a:extLst>
                </p:cNvPr>
                <p:cNvSpPr/>
                <p:nvPr/>
              </p:nvSpPr>
              <p:spPr>
                <a:xfrm>
                  <a:off x="73152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36" name="Group 235">
                <a:extLst>
                  <a:ext uri="{FF2B5EF4-FFF2-40B4-BE49-F238E27FC236}">
                    <a16:creationId xmlns:a16="http://schemas.microsoft.com/office/drawing/2014/main" id="{4FF58F55-3F67-9C44-5204-8415974B2223}"/>
                  </a:ext>
                </a:extLst>
              </p:cNvPr>
              <p:cNvGrpSpPr/>
              <p:nvPr/>
            </p:nvGrpSpPr>
            <p:grpSpPr>
              <a:xfrm>
                <a:off x="3787609" y="2243328"/>
                <a:ext cx="917213" cy="1261169"/>
                <a:chOff x="5676900" y="990600"/>
                <a:chExt cx="1828800" cy="2971800"/>
              </a:xfrm>
            </p:grpSpPr>
            <p:cxnSp>
              <p:nvCxnSpPr>
                <p:cNvPr id="237" name="Straight Connector 236">
                  <a:extLst>
                    <a:ext uri="{FF2B5EF4-FFF2-40B4-BE49-F238E27FC236}">
                      <a16:creationId xmlns:a16="http://schemas.microsoft.com/office/drawing/2014/main" id="{4E1667B0-A512-1DC7-393B-7E07CFCB0351}"/>
                    </a:ext>
                  </a:extLst>
                </p:cNvPr>
                <p:cNvCxnSpPr>
                  <a:cxnSpLocks/>
                  <a:endCxn id="242" idx="0"/>
                </p:cNvCxnSpPr>
                <p:nvPr/>
              </p:nvCxnSpPr>
              <p:spPr>
                <a:xfrm>
                  <a:off x="56769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5E78D5D0-708A-43ED-F3EB-1F55953360E5}"/>
                    </a:ext>
                  </a:extLst>
                </p:cNvPr>
                <p:cNvCxnSpPr>
                  <a:cxnSpLocks/>
                  <a:endCxn id="244" idx="0"/>
                </p:cNvCxnSpPr>
                <p:nvPr/>
              </p:nvCxnSpPr>
              <p:spPr>
                <a:xfrm>
                  <a:off x="65913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65DEDC74-64DA-96EF-57D4-0743E79A567B}"/>
                    </a:ext>
                  </a:extLst>
                </p:cNvPr>
                <p:cNvCxnSpPr>
                  <a:cxnSpLocks/>
                  <a:endCxn id="245" idx="0"/>
                </p:cNvCxnSpPr>
                <p:nvPr/>
              </p:nvCxnSpPr>
              <p:spPr>
                <a:xfrm>
                  <a:off x="70485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92EBAB71-455D-A06D-51F8-8036B96C052A}"/>
                    </a:ext>
                  </a:extLst>
                </p:cNvPr>
                <p:cNvCxnSpPr>
                  <a:cxnSpLocks/>
                  <a:endCxn id="246" idx="0"/>
                </p:cNvCxnSpPr>
                <p:nvPr/>
              </p:nvCxnSpPr>
              <p:spPr>
                <a:xfrm>
                  <a:off x="75057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0F71D95D-86A7-96EE-10CC-AD438161307B}"/>
                    </a:ext>
                  </a:extLst>
                </p:cNvPr>
                <p:cNvCxnSpPr>
                  <a:cxnSpLocks/>
                  <a:endCxn id="243" idx="0"/>
                </p:cNvCxnSpPr>
                <p:nvPr/>
              </p:nvCxnSpPr>
              <p:spPr>
                <a:xfrm>
                  <a:off x="61341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grpSp>
        </p:grpSp>
      </p:grpSp>
      <p:grpSp>
        <p:nvGrpSpPr>
          <p:cNvPr id="299" name="Group 298">
            <a:extLst>
              <a:ext uri="{FF2B5EF4-FFF2-40B4-BE49-F238E27FC236}">
                <a16:creationId xmlns:a16="http://schemas.microsoft.com/office/drawing/2014/main" id="{5B5930AB-7FA8-4984-8DC8-98A2257581F3}"/>
              </a:ext>
            </a:extLst>
          </p:cNvPr>
          <p:cNvGrpSpPr/>
          <p:nvPr/>
        </p:nvGrpSpPr>
        <p:grpSpPr>
          <a:xfrm>
            <a:off x="4746494" y="2348779"/>
            <a:ext cx="1414038" cy="191087"/>
            <a:chOff x="1828799" y="2017072"/>
            <a:chExt cx="1414038" cy="191087"/>
          </a:xfrm>
        </p:grpSpPr>
        <p:sp>
          <p:nvSpPr>
            <p:cNvPr id="300" name="DRAM">
              <a:extLst>
                <a:ext uri="{FF2B5EF4-FFF2-40B4-BE49-F238E27FC236}">
                  <a16:creationId xmlns:a16="http://schemas.microsoft.com/office/drawing/2014/main" id="{EEB69EEB-6484-8A1C-291B-F424321A43E5}"/>
                </a:ext>
              </a:extLst>
            </p:cNvPr>
            <p:cNvSpPr/>
            <p:nvPr/>
          </p:nvSpPr>
          <p:spPr>
            <a:xfrm rot="5400000">
              <a:off x="1847908"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01" name="Straight Connector 300">
              <a:extLst>
                <a:ext uri="{FF2B5EF4-FFF2-40B4-BE49-F238E27FC236}">
                  <a16:creationId xmlns:a16="http://schemas.microsoft.com/office/drawing/2014/main" id="{3449373D-F574-DADF-B86D-D21E178FD5ED}"/>
                </a:ext>
              </a:extLst>
            </p:cNvPr>
            <p:cNvCxnSpPr>
              <a:cxnSpLocks/>
              <a:stCxn id="306" idx="6"/>
              <a:endCxn id="300" idx="0"/>
            </p:cNvCxnSpPr>
            <p:nvPr/>
          </p:nvCxnSpPr>
          <p:spPr>
            <a:xfrm flipH="1">
              <a:off x="2058103" y="2112615"/>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02" name="Oval 301">
              <a:extLst>
                <a:ext uri="{FF2B5EF4-FFF2-40B4-BE49-F238E27FC236}">
                  <a16:creationId xmlns:a16="http://schemas.microsoft.com/office/drawing/2014/main" id="{7FE75F60-128B-FA7B-DDC5-8A3A2A82136C}"/>
                </a:ext>
              </a:extLst>
            </p:cNvPr>
            <p:cNvSpPr/>
            <p:nvPr/>
          </p:nvSpPr>
          <p:spPr>
            <a:xfrm>
              <a:off x="2134538"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3" name="Oval 302">
              <a:extLst>
                <a:ext uri="{FF2B5EF4-FFF2-40B4-BE49-F238E27FC236}">
                  <a16:creationId xmlns:a16="http://schemas.microsoft.com/office/drawing/2014/main" id="{C1623163-142A-1844-18F4-7C652BE4F422}"/>
                </a:ext>
              </a:extLst>
            </p:cNvPr>
            <p:cNvSpPr/>
            <p:nvPr/>
          </p:nvSpPr>
          <p:spPr>
            <a:xfrm>
              <a:off x="2363841"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4" name="Oval 303">
              <a:extLst>
                <a:ext uri="{FF2B5EF4-FFF2-40B4-BE49-F238E27FC236}">
                  <a16:creationId xmlns:a16="http://schemas.microsoft.com/office/drawing/2014/main" id="{BAA3CC2C-A7E5-565F-C84F-959511C7778C}"/>
                </a:ext>
              </a:extLst>
            </p:cNvPr>
            <p:cNvSpPr/>
            <p:nvPr/>
          </p:nvSpPr>
          <p:spPr>
            <a:xfrm>
              <a:off x="2593144"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5" name="Oval 304">
              <a:extLst>
                <a:ext uri="{FF2B5EF4-FFF2-40B4-BE49-F238E27FC236}">
                  <a16:creationId xmlns:a16="http://schemas.microsoft.com/office/drawing/2014/main" id="{5D5FFA11-8EE4-398C-8EED-0E3C15625299}"/>
                </a:ext>
              </a:extLst>
            </p:cNvPr>
            <p:cNvSpPr/>
            <p:nvPr/>
          </p:nvSpPr>
          <p:spPr>
            <a:xfrm>
              <a:off x="2822448"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6" name="Oval 305">
              <a:extLst>
                <a:ext uri="{FF2B5EF4-FFF2-40B4-BE49-F238E27FC236}">
                  <a16:creationId xmlns:a16="http://schemas.microsoft.com/office/drawing/2014/main" id="{AD625DF6-DDA1-0D42-A126-8E845F45DB4D}"/>
                </a:ext>
              </a:extLst>
            </p:cNvPr>
            <p:cNvSpPr/>
            <p:nvPr/>
          </p:nvSpPr>
          <p:spPr>
            <a:xfrm>
              <a:off x="3051751"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07" name="Group 306">
            <a:extLst>
              <a:ext uri="{FF2B5EF4-FFF2-40B4-BE49-F238E27FC236}">
                <a16:creationId xmlns:a16="http://schemas.microsoft.com/office/drawing/2014/main" id="{5D8BF13D-3021-99A0-3A06-AFA3325AB9B6}"/>
              </a:ext>
            </a:extLst>
          </p:cNvPr>
          <p:cNvGrpSpPr/>
          <p:nvPr/>
        </p:nvGrpSpPr>
        <p:grpSpPr>
          <a:xfrm>
            <a:off x="6304022" y="2348779"/>
            <a:ext cx="1414038" cy="191087"/>
            <a:chOff x="3386327" y="2017072"/>
            <a:chExt cx="1414038" cy="191087"/>
          </a:xfrm>
        </p:grpSpPr>
        <p:sp>
          <p:nvSpPr>
            <p:cNvPr id="308" name="DRAM">
              <a:extLst>
                <a:ext uri="{FF2B5EF4-FFF2-40B4-BE49-F238E27FC236}">
                  <a16:creationId xmlns:a16="http://schemas.microsoft.com/office/drawing/2014/main" id="{2797F0D6-0071-2EC9-477F-91E2FA97542B}"/>
                </a:ext>
              </a:extLst>
            </p:cNvPr>
            <p:cNvSpPr/>
            <p:nvPr/>
          </p:nvSpPr>
          <p:spPr>
            <a:xfrm rot="5400000">
              <a:off x="3405436"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09" name="Straight Connector 308">
              <a:extLst>
                <a:ext uri="{FF2B5EF4-FFF2-40B4-BE49-F238E27FC236}">
                  <a16:creationId xmlns:a16="http://schemas.microsoft.com/office/drawing/2014/main" id="{72A17121-F215-FC4C-5F0D-147420C6F530}"/>
                </a:ext>
              </a:extLst>
            </p:cNvPr>
            <p:cNvCxnSpPr>
              <a:cxnSpLocks/>
              <a:endCxn id="308" idx="0"/>
            </p:cNvCxnSpPr>
            <p:nvPr/>
          </p:nvCxnSpPr>
          <p:spPr>
            <a:xfrm flipH="1" flipV="1">
              <a:off x="3615631" y="2112616"/>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10" name="Oval 309">
              <a:extLst>
                <a:ext uri="{FF2B5EF4-FFF2-40B4-BE49-F238E27FC236}">
                  <a16:creationId xmlns:a16="http://schemas.microsoft.com/office/drawing/2014/main" id="{B04BB8EF-FF45-3E88-5AC3-DABAFF29990B}"/>
                </a:ext>
              </a:extLst>
            </p:cNvPr>
            <p:cNvSpPr/>
            <p:nvPr/>
          </p:nvSpPr>
          <p:spPr>
            <a:xfrm>
              <a:off x="3692066"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1" name="Oval 310">
              <a:extLst>
                <a:ext uri="{FF2B5EF4-FFF2-40B4-BE49-F238E27FC236}">
                  <a16:creationId xmlns:a16="http://schemas.microsoft.com/office/drawing/2014/main" id="{DFF2D600-2A90-4B09-D774-E77A5478D12E}"/>
                </a:ext>
              </a:extLst>
            </p:cNvPr>
            <p:cNvSpPr/>
            <p:nvPr/>
          </p:nvSpPr>
          <p:spPr>
            <a:xfrm>
              <a:off x="3921369"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2" name="Oval 311">
              <a:extLst>
                <a:ext uri="{FF2B5EF4-FFF2-40B4-BE49-F238E27FC236}">
                  <a16:creationId xmlns:a16="http://schemas.microsoft.com/office/drawing/2014/main" id="{0B5F992A-FBCA-0AA5-2355-B8D3BF5AE140}"/>
                </a:ext>
              </a:extLst>
            </p:cNvPr>
            <p:cNvSpPr/>
            <p:nvPr/>
          </p:nvSpPr>
          <p:spPr>
            <a:xfrm>
              <a:off x="4150672"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3" name="Oval 312">
              <a:extLst>
                <a:ext uri="{FF2B5EF4-FFF2-40B4-BE49-F238E27FC236}">
                  <a16:creationId xmlns:a16="http://schemas.microsoft.com/office/drawing/2014/main" id="{52474A84-EAB0-CEF0-5100-0452DCB951DF}"/>
                </a:ext>
              </a:extLst>
            </p:cNvPr>
            <p:cNvSpPr/>
            <p:nvPr/>
          </p:nvSpPr>
          <p:spPr>
            <a:xfrm>
              <a:off x="4379976"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4" name="Oval 313">
              <a:extLst>
                <a:ext uri="{FF2B5EF4-FFF2-40B4-BE49-F238E27FC236}">
                  <a16:creationId xmlns:a16="http://schemas.microsoft.com/office/drawing/2014/main" id="{391E094B-D796-D7A6-665F-0B7805DA5804}"/>
                </a:ext>
              </a:extLst>
            </p:cNvPr>
            <p:cNvSpPr/>
            <p:nvPr/>
          </p:nvSpPr>
          <p:spPr>
            <a:xfrm>
              <a:off x="4609279"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15" name="Group 314">
            <a:extLst>
              <a:ext uri="{FF2B5EF4-FFF2-40B4-BE49-F238E27FC236}">
                <a16:creationId xmlns:a16="http://schemas.microsoft.com/office/drawing/2014/main" id="{2A22309F-BAE1-9CCB-E37F-0E66C3061C46}"/>
              </a:ext>
            </a:extLst>
          </p:cNvPr>
          <p:cNvGrpSpPr/>
          <p:nvPr/>
        </p:nvGrpSpPr>
        <p:grpSpPr>
          <a:xfrm>
            <a:off x="4746494" y="1888987"/>
            <a:ext cx="1414038" cy="191087"/>
            <a:chOff x="1828799" y="2017072"/>
            <a:chExt cx="1414038" cy="191087"/>
          </a:xfrm>
        </p:grpSpPr>
        <p:sp>
          <p:nvSpPr>
            <p:cNvPr id="316" name="DRAM">
              <a:extLst>
                <a:ext uri="{FF2B5EF4-FFF2-40B4-BE49-F238E27FC236}">
                  <a16:creationId xmlns:a16="http://schemas.microsoft.com/office/drawing/2014/main" id="{3F9F3A9F-49F1-99C5-2CFC-39BB52644487}"/>
                </a:ext>
              </a:extLst>
            </p:cNvPr>
            <p:cNvSpPr/>
            <p:nvPr/>
          </p:nvSpPr>
          <p:spPr>
            <a:xfrm rot="5400000">
              <a:off x="1847908"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17" name="Straight Connector 316">
              <a:extLst>
                <a:ext uri="{FF2B5EF4-FFF2-40B4-BE49-F238E27FC236}">
                  <a16:creationId xmlns:a16="http://schemas.microsoft.com/office/drawing/2014/main" id="{F03D4FEA-C087-D158-29D9-48AAE4164D75}"/>
                </a:ext>
              </a:extLst>
            </p:cNvPr>
            <p:cNvCxnSpPr>
              <a:cxnSpLocks/>
              <a:stCxn id="323" idx="6"/>
              <a:endCxn id="316" idx="0"/>
            </p:cNvCxnSpPr>
            <p:nvPr/>
          </p:nvCxnSpPr>
          <p:spPr>
            <a:xfrm flipH="1">
              <a:off x="2058103" y="2112615"/>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18" name="Oval 317">
              <a:extLst>
                <a:ext uri="{FF2B5EF4-FFF2-40B4-BE49-F238E27FC236}">
                  <a16:creationId xmlns:a16="http://schemas.microsoft.com/office/drawing/2014/main" id="{79608F25-B0BC-86E0-F6F3-FB2640A494A1}"/>
                </a:ext>
              </a:extLst>
            </p:cNvPr>
            <p:cNvSpPr/>
            <p:nvPr/>
          </p:nvSpPr>
          <p:spPr>
            <a:xfrm>
              <a:off x="2134538"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9" name="Oval 318">
              <a:extLst>
                <a:ext uri="{FF2B5EF4-FFF2-40B4-BE49-F238E27FC236}">
                  <a16:creationId xmlns:a16="http://schemas.microsoft.com/office/drawing/2014/main" id="{7CA1F1F7-0BB5-53BE-20F1-13A9B6E4B50B}"/>
                </a:ext>
              </a:extLst>
            </p:cNvPr>
            <p:cNvSpPr/>
            <p:nvPr/>
          </p:nvSpPr>
          <p:spPr>
            <a:xfrm>
              <a:off x="2363841"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1" name="Oval 320">
              <a:extLst>
                <a:ext uri="{FF2B5EF4-FFF2-40B4-BE49-F238E27FC236}">
                  <a16:creationId xmlns:a16="http://schemas.microsoft.com/office/drawing/2014/main" id="{C9417EED-4E14-247A-2132-F6B280789BA8}"/>
                </a:ext>
              </a:extLst>
            </p:cNvPr>
            <p:cNvSpPr/>
            <p:nvPr/>
          </p:nvSpPr>
          <p:spPr>
            <a:xfrm>
              <a:off x="2593144"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2" name="Oval 321">
              <a:extLst>
                <a:ext uri="{FF2B5EF4-FFF2-40B4-BE49-F238E27FC236}">
                  <a16:creationId xmlns:a16="http://schemas.microsoft.com/office/drawing/2014/main" id="{E20CE618-582B-BCD0-797B-C2B9BDD0EF92}"/>
                </a:ext>
              </a:extLst>
            </p:cNvPr>
            <p:cNvSpPr/>
            <p:nvPr/>
          </p:nvSpPr>
          <p:spPr>
            <a:xfrm>
              <a:off x="2822448"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3" name="Oval 322">
              <a:extLst>
                <a:ext uri="{FF2B5EF4-FFF2-40B4-BE49-F238E27FC236}">
                  <a16:creationId xmlns:a16="http://schemas.microsoft.com/office/drawing/2014/main" id="{B9A56D1D-A4D5-AD1F-D0C7-3085EA24528A}"/>
                </a:ext>
              </a:extLst>
            </p:cNvPr>
            <p:cNvSpPr/>
            <p:nvPr/>
          </p:nvSpPr>
          <p:spPr>
            <a:xfrm>
              <a:off x="3051751"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24" name="Group 323">
            <a:extLst>
              <a:ext uri="{FF2B5EF4-FFF2-40B4-BE49-F238E27FC236}">
                <a16:creationId xmlns:a16="http://schemas.microsoft.com/office/drawing/2014/main" id="{0B269F79-A9A7-1A98-24E6-E2C683FF78AD}"/>
              </a:ext>
            </a:extLst>
          </p:cNvPr>
          <p:cNvGrpSpPr/>
          <p:nvPr/>
        </p:nvGrpSpPr>
        <p:grpSpPr>
          <a:xfrm>
            <a:off x="6304022" y="1888987"/>
            <a:ext cx="1414038" cy="191087"/>
            <a:chOff x="3386327" y="2017072"/>
            <a:chExt cx="1414038" cy="191087"/>
          </a:xfrm>
        </p:grpSpPr>
        <p:sp>
          <p:nvSpPr>
            <p:cNvPr id="325" name="DRAM">
              <a:extLst>
                <a:ext uri="{FF2B5EF4-FFF2-40B4-BE49-F238E27FC236}">
                  <a16:creationId xmlns:a16="http://schemas.microsoft.com/office/drawing/2014/main" id="{D6004F7B-C33E-286B-97B7-5813A5D1A7DF}"/>
                </a:ext>
              </a:extLst>
            </p:cNvPr>
            <p:cNvSpPr/>
            <p:nvPr/>
          </p:nvSpPr>
          <p:spPr>
            <a:xfrm rot="5400000">
              <a:off x="3405436"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26" name="Straight Connector 325">
              <a:extLst>
                <a:ext uri="{FF2B5EF4-FFF2-40B4-BE49-F238E27FC236}">
                  <a16:creationId xmlns:a16="http://schemas.microsoft.com/office/drawing/2014/main" id="{F191CCBE-A787-5BE0-E95F-1692A3F88A27}"/>
                </a:ext>
              </a:extLst>
            </p:cNvPr>
            <p:cNvCxnSpPr>
              <a:cxnSpLocks/>
              <a:endCxn id="325" idx="0"/>
            </p:cNvCxnSpPr>
            <p:nvPr/>
          </p:nvCxnSpPr>
          <p:spPr>
            <a:xfrm flipH="1" flipV="1">
              <a:off x="3615631" y="2112616"/>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27" name="Oval 326">
              <a:extLst>
                <a:ext uri="{FF2B5EF4-FFF2-40B4-BE49-F238E27FC236}">
                  <a16:creationId xmlns:a16="http://schemas.microsoft.com/office/drawing/2014/main" id="{6E72FD5C-E289-C91F-42EE-C43E10CF066F}"/>
                </a:ext>
              </a:extLst>
            </p:cNvPr>
            <p:cNvSpPr/>
            <p:nvPr/>
          </p:nvSpPr>
          <p:spPr>
            <a:xfrm>
              <a:off x="3692066"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8" name="Oval 327">
              <a:extLst>
                <a:ext uri="{FF2B5EF4-FFF2-40B4-BE49-F238E27FC236}">
                  <a16:creationId xmlns:a16="http://schemas.microsoft.com/office/drawing/2014/main" id="{6ADCD851-7199-82EB-969E-CE7D1B970FE9}"/>
                </a:ext>
              </a:extLst>
            </p:cNvPr>
            <p:cNvSpPr/>
            <p:nvPr/>
          </p:nvSpPr>
          <p:spPr>
            <a:xfrm>
              <a:off x="3921369"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9" name="Oval 328">
              <a:extLst>
                <a:ext uri="{FF2B5EF4-FFF2-40B4-BE49-F238E27FC236}">
                  <a16:creationId xmlns:a16="http://schemas.microsoft.com/office/drawing/2014/main" id="{33EFDD3B-CAFE-17B6-510A-78ADDEEC3E9B}"/>
                </a:ext>
              </a:extLst>
            </p:cNvPr>
            <p:cNvSpPr/>
            <p:nvPr/>
          </p:nvSpPr>
          <p:spPr>
            <a:xfrm>
              <a:off x="4150672"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7" name="Oval 346">
              <a:extLst>
                <a:ext uri="{FF2B5EF4-FFF2-40B4-BE49-F238E27FC236}">
                  <a16:creationId xmlns:a16="http://schemas.microsoft.com/office/drawing/2014/main" id="{682F40D4-E54C-8E86-02FD-FC5E73682339}"/>
                </a:ext>
              </a:extLst>
            </p:cNvPr>
            <p:cNvSpPr/>
            <p:nvPr/>
          </p:nvSpPr>
          <p:spPr>
            <a:xfrm>
              <a:off x="4379976"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8" name="Oval 347">
              <a:extLst>
                <a:ext uri="{FF2B5EF4-FFF2-40B4-BE49-F238E27FC236}">
                  <a16:creationId xmlns:a16="http://schemas.microsoft.com/office/drawing/2014/main" id="{FCCB6128-FE7C-4F39-022C-C07DC8677DFA}"/>
                </a:ext>
              </a:extLst>
            </p:cNvPr>
            <p:cNvSpPr/>
            <p:nvPr/>
          </p:nvSpPr>
          <p:spPr>
            <a:xfrm>
              <a:off x="4609279"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49" name="Group 348">
            <a:extLst>
              <a:ext uri="{FF2B5EF4-FFF2-40B4-BE49-F238E27FC236}">
                <a16:creationId xmlns:a16="http://schemas.microsoft.com/office/drawing/2014/main" id="{874D1307-59AE-A358-28A8-7D9BB717EEAE}"/>
              </a:ext>
            </a:extLst>
          </p:cNvPr>
          <p:cNvGrpSpPr/>
          <p:nvPr/>
        </p:nvGrpSpPr>
        <p:grpSpPr>
          <a:xfrm>
            <a:off x="4746494" y="2118593"/>
            <a:ext cx="1414038" cy="191087"/>
            <a:chOff x="1828799" y="2017072"/>
            <a:chExt cx="1414038" cy="191087"/>
          </a:xfrm>
        </p:grpSpPr>
        <p:sp>
          <p:nvSpPr>
            <p:cNvPr id="350" name="DRAM">
              <a:extLst>
                <a:ext uri="{FF2B5EF4-FFF2-40B4-BE49-F238E27FC236}">
                  <a16:creationId xmlns:a16="http://schemas.microsoft.com/office/drawing/2014/main" id="{EF257035-C3DF-6ED7-9E0E-5ABB6681C97E}"/>
                </a:ext>
              </a:extLst>
            </p:cNvPr>
            <p:cNvSpPr/>
            <p:nvPr/>
          </p:nvSpPr>
          <p:spPr>
            <a:xfrm rot="5400000">
              <a:off x="1847908"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51" name="Straight Connector 350">
              <a:extLst>
                <a:ext uri="{FF2B5EF4-FFF2-40B4-BE49-F238E27FC236}">
                  <a16:creationId xmlns:a16="http://schemas.microsoft.com/office/drawing/2014/main" id="{AE6DB108-D261-E80D-1963-23789D705207}"/>
                </a:ext>
              </a:extLst>
            </p:cNvPr>
            <p:cNvCxnSpPr>
              <a:cxnSpLocks/>
              <a:stCxn id="356" idx="6"/>
              <a:endCxn id="350" idx="0"/>
            </p:cNvCxnSpPr>
            <p:nvPr/>
          </p:nvCxnSpPr>
          <p:spPr>
            <a:xfrm flipH="1">
              <a:off x="2058103" y="2112615"/>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52" name="Oval 351">
              <a:extLst>
                <a:ext uri="{FF2B5EF4-FFF2-40B4-BE49-F238E27FC236}">
                  <a16:creationId xmlns:a16="http://schemas.microsoft.com/office/drawing/2014/main" id="{7F09A63D-392A-5384-F511-CE704376196C}"/>
                </a:ext>
              </a:extLst>
            </p:cNvPr>
            <p:cNvSpPr/>
            <p:nvPr/>
          </p:nvSpPr>
          <p:spPr>
            <a:xfrm>
              <a:off x="2134538"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3" name="Oval 352">
              <a:extLst>
                <a:ext uri="{FF2B5EF4-FFF2-40B4-BE49-F238E27FC236}">
                  <a16:creationId xmlns:a16="http://schemas.microsoft.com/office/drawing/2014/main" id="{ED3B2E97-7984-4986-BBB0-A7C2E6E1D690}"/>
                </a:ext>
              </a:extLst>
            </p:cNvPr>
            <p:cNvSpPr/>
            <p:nvPr/>
          </p:nvSpPr>
          <p:spPr>
            <a:xfrm>
              <a:off x="2363841"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4" name="Oval 353">
              <a:extLst>
                <a:ext uri="{FF2B5EF4-FFF2-40B4-BE49-F238E27FC236}">
                  <a16:creationId xmlns:a16="http://schemas.microsoft.com/office/drawing/2014/main" id="{3E111E80-3032-B6AE-2D6E-FBACB291AB22}"/>
                </a:ext>
              </a:extLst>
            </p:cNvPr>
            <p:cNvSpPr/>
            <p:nvPr/>
          </p:nvSpPr>
          <p:spPr>
            <a:xfrm>
              <a:off x="2593144"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5" name="Oval 354">
              <a:extLst>
                <a:ext uri="{FF2B5EF4-FFF2-40B4-BE49-F238E27FC236}">
                  <a16:creationId xmlns:a16="http://schemas.microsoft.com/office/drawing/2014/main" id="{BD7CB9A4-2DE1-D71E-1C35-00FD5D5D2196}"/>
                </a:ext>
              </a:extLst>
            </p:cNvPr>
            <p:cNvSpPr/>
            <p:nvPr/>
          </p:nvSpPr>
          <p:spPr>
            <a:xfrm>
              <a:off x="2822448"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6" name="Oval 355">
              <a:extLst>
                <a:ext uri="{FF2B5EF4-FFF2-40B4-BE49-F238E27FC236}">
                  <a16:creationId xmlns:a16="http://schemas.microsoft.com/office/drawing/2014/main" id="{88458397-ABAB-CFFD-3B27-06D51122EB63}"/>
                </a:ext>
              </a:extLst>
            </p:cNvPr>
            <p:cNvSpPr/>
            <p:nvPr/>
          </p:nvSpPr>
          <p:spPr>
            <a:xfrm>
              <a:off x="3051751"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57" name="Group 356">
            <a:extLst>
              <a:ext uri="{FF2B5EF4-FFF2-40B4-BE49-F238E27FC236}">
                <a16:creationId xmlns:a16="http://schemas.microsoft.com/office/drawing/2014/main" id="{19866068-FC27-C1A0-BF21-383DBB4FE667}"/>
              </a:ext>
            </a:extLst>
          </p:cNvPr>
          <p:cNvGrpSpPr/>
          <p:nvPr/>
        </p:nvGrpSpPr>
        <p:grpSpPr>
          <a:xfrm>
            <a:off x="6304022" y="2118593"/>
            <a:ext cx="1414038" cy="191087"/>
            <a:chOff x="3386327" y="2017072"/>
            <a:chExt cx="1414038" cy="191087"/>
          </a:xfrm>
        </p:grpSpPr>
        <p:sp>
          <p:nvSpPr>
            <p:cNvPr id="358" name="DRAM">
              <a:extLst>
                <a:ext uri="{FF2B5EF4-FFF2-40B4-BE49-F238E27FC236}">
                  <a16:creationId xmlns:a16="http://schemas.microsoft.com/office/drawing/2014/main" id="{62FDF9B2-FD1E-8432-660A-125AF0278BA6}"/>
                </a:ext>
              </a:extLst>
            </p:cNvPr>
            <p:cNvSpPr/>
            <p:nvPr/>
          </p:nvSpPr>
          <p:spPr>
            <a:xfrm rot="5400000">
              <a:off x="3405436"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59" name="Straight Connector 358">
              <a:extLst>
                <a:ext uri="{FF2B5EF4-FFF2-40B4-BE49-F238E27FC236}">
                  <a16:creationId xmlns:a16="http://schemas.microsoft.com/office/drawing/2014/main" id="{E692EA09-2ADC-2B06-6C69-BA7F98A8E1C9}"/>
                </a:ext>
              </a:extLst>
            </p:cNvPr>
            <p:cNvCxnSpPr>
              <a:cxnSpLocks/>
              <a:endCxn id="358" idx="0"/>
            </p:cNvCxnSpPr>
            <p:nvPr/>
          </p:nvCxnSpPr>
          <p:spPr>
            <a:xfrm flipH="1" flipV="1">
              <a:off x="3615631" y="2112616"/>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60" name="Oval 359">
              <a:extLst>
                <a:ext uri="{FF2B5EF4-FFF2-40B4-BE49-F238E27FC236}">
                  <a16:creationId xmlns:a16="http://schemas.microsoft.com/office/drawing/2014/main" id="{F5053594-705B-FAC7-5105-1E52CAF8FD73}"/>
                </a:ext>
              </a:extLst>
            </p:cNvPr>
            <p:cNvSpPr/>
            <p:nvPr/>
          </p:nvSpPr>
          <p:spPr>
            <a:xfrm>
              <a:off x="3692066"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1" name="Oval 360">
              <a:extLst>
                <a:ext uri="{FF2B5EF4-FFF2-40B4-BE49-F238E27FC236}">
                  <a16:creationId xmlns:a16="http://schemas.microsoft.com/office/drawing/2014/main" id="{7840ACBD-9195-815A-0118-FDCBB943F9F3}"/>
                </a:ext>
              </a:extLst>
            </p:cNvPr>
            <p:cNvSpPr/>
            <p:nvPr/>
          </p:nvSpPr>
          <p:spPr>
            <a:xfrm>
              <a:off x="3921369"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2" name="Oval 361">
              <a:extLst>
                <a:ext uri="{FF2B5EF4-FFF2-40B4-BE49-F238E27FC236}">
                  <a16:creationId xmlns:a16="http://schemas.microsoft.com/office/drawing/2014/main" id="{87B0E762-B92C-2CFA-5127-9A3A0C861824}"/>
                </a:ext>
              </a:extLst>
            </p:cNvPr>
            <p:cNvSpPr/>
            <p:nvPr/>
          </p:nvSpPr>
          <p:spPr>
            <a:xfrm>
              <a:off x="4150672"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9" name="Oval 378">
              <a:extLst>
                <a:ext uri="{FF2B5EF4-FFF2-40B4-BE49-F238E27FC236}">
                  <a16:creationId xmlns:a16="http://schemas.microsoft.com/office/drawing/2014/main" id="{0F20546C-9417-397E-F334-4E1FD5DF5E64}"/>
                </a:ext>
              </a:extLst>
            </p:cNvPr>
            <p:cNvSpPr/>
            <p:nvPr/>
          </p:nvSpPr>
          <p:spPr>
            <a:xfrm>
              <a:off x="4379976"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80" name="Oval 379">
              <a:extLst>
                <a:ext uri="{FF2B5EF4-FFF2-40B4-BE49-F238E27FC236}">
                  <a16:creationId xmlns:a16="http://schemas.microsoft.com/office/drawing/2014/main" id="{F8DF46E2-F40D-17BF-D7D2-4A322064E9B4}"/>
                </a:ext>
              </a:extLst>
            </p:cNvPr>
            <p:cNvSpPr/>
            <p:nvPr/>
          </p:nvSpPr>
          <p:spPr>
            <a:xfrm>
              <a:off x="4609279"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97" name="Group 396">
            <a:extLst>
              <a:ext uri="{FF2B5EF4-FFF2-40B4-BE49-F238E27FC236}">
                <a16:creationId xmlns:a16="http://schemas.microsoft.com/office/drawing/2014/main" id="{7C4CCB0E-D7D5-2702-8229-836279B7CA56}"/>
              </a:ext>
            </a:extLst>
          </p:cNvPr>
          <p:cNvGrpSpPr/>
          <p:nvPr/>
        </p:nvGrpSpPr>
        <p:grpSpPr>
          <a:xfrm>
            <a:off x="787942" y="2970901"/>
            <a:ext cx="6938410" cy="647381"/>
            <a:chOff x="757719" y="4572696"/>
            <a:chExt cx="6938410" cy="647381"/>
          </a:xfrm>
        </p:grpSpPr>
        <p:grpSp>
          <p:nvGrpSpPr>
            <p:cNvPr id="398" name="Group 397">
              <a:extLst>
                <a:ext uri="{FF2B5EF4-FFF2-40B4-BE49-F238E27FC236}">
                  <a16:creationId xmlns:a16="http://schemas.microsoft.com/office/drawing/2014/main" id="{3C188E67-B9AE-89B6-378C-4250591B7210}"/>
                </a:ext>
              </a:extLst>
            </p:cNvPr>
            <p:cNvGrpSpPr/>
            <p:nvPr/>
          </p:nvGrpSpPr>
          <p:grpSpPr>
            <a:xfrm>
              <a:off x="1906102" y="4572696"/>
              <a:ext cx="5790027" cy="251465"/>
              <a:chOff x="1906102" y="4572696"/>
              <a:chExt cx="5790027" cy="251465"/>
            </a:xfrm>
          </p:grpSpPr>
          <p:grpSp>
            <p:nvGrpSpPr>
              <p:cNvPr id="400" name="Group 399">
                <a:extLst>
                  <a:ext uri="{FF2B5EF4-FFF2-40B4-BE49-F238E27FC236}">
                    <a16:creationId xmlns:a16="http://schemas.microsoft.com/office/drawing/2014/main" id="{0916FE0C-FC13-6EFD-8FC3-539A563EF145}"/>
                  </a:ext>
                </a:extLst>
              </p:cNvPr>
              <p:cNvGrpSpPr/>
              <p:nvPr/>
            </p:nvGrpSpPr>
            <p:grpSpPr>
              <a:xfrm>
                <a:off x="1906102" y="4572696"/>
                <a:ext cx="5790027" cy="251465"/>
                <a:chOff x="1906102" y="4605667"/>
                <a:chExt cx="5790027" cy="251465"/>
              </a:xfrm>
            </p:grpSpPr>
            <p:cxnSp>
              <p:nvCxnSpPr>
                <p:cNvPr id="402" name="Straight Connector 401">
                  <a:extLst>
                    <a:ext uri="{FF2B5EF4-FFF2-40B4-BE49-F238E27FC236}">
                      <a16:creationId xmlns:a16="http://schemas.microsoft.com/office/drawing/2014/main" id="{D53F069B-1FEC-2848-9B09-4186F9949EE7}"/>
                    </a:ext>
                  </a:extLst>
                </p:cNvPr>
                <p:cNvCxnSpPr/>
                <p:nvPr/>
              </p:nvCxnSpPr>
              <p:spPr>
                <a:xfrm flipH="1">
                  <a:off x="1906102"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3" name="Straight Connector 402">
                  <a:extLst>
                    <a:ext uri="{FF2B5EF4-FFF2-40B4-BE49-F238E27FC236}">
                      <a16:creationId xmlns:a16="http://schemas.microsoft.com/office/drawing/2014/main" id="{B2ADFD02-2F5B-E85A-3699-91F445F00C08}"/>
                    </a:ext>
                  </a:extLst>
                </p:cNvPr>
                <p:cNvCxnSpPr/>
                <p:nvPr/>
              </p:nvCxnSpPr>
              <p:spPr>
                <a:xfrm flipH="1">
                  <a:off x="3463630"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4" name="Straight Connector 403">
                  <a:extLst>
                    <a:ext uri="{FF2B5EF4-FFF2-40B4-BE49-F238E27FC236}">
                      <a16:creationId xmlns:a16="http://schemas.microsoft.com/office/drawing/2014/main" id="{E27B028C-52D6-2246-A54C-C1741C9D91CA}"/>
                    </a:ext>
                  </a:extLst>
                </p:cNvPr>
                <p:cNvCxnSpPr/>
                <p:nvPr/>
              </p:nvCxnSpPr>
              <p:spPr>
                <a:xfrm flipH="1">
                  <a:off x="5030302" y="4612936"/>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5" name="Straight Connector 404">
                  <a:extLst>
                    <a:ext uri="{FF2B5EF4-FFF2-40B4-BE49-F238E27FC236}">
                      <a16:creationId xmlns:a16="http://schemas.microsoft.com/office/drawing/2014/main" id="{1529CB80-7815-390D-F606-94065A9DD083}"/>
                    </a:ext>
                  </a:extLst>
                </p:cNvPr>
                <p:cNvCxnSpPr/>
                <p:nvPr/>
              </p:nvCxnSpPr>
              <p:spPr>
                <a:xfrm flipH="1">
                  <a:off x="6587830"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6" name="Straight Connector 405">
                  <a:extLst>
                    <a:ext uri="{FF2B5EF4-FFF2-40B4-BE49-F238E27FC236}">
                      <a16:creationId xmlns:a16="http://schemas.microsoft.com/office/drawing/2014/main" id="{F3614106-0999-2540-5224-7A6FC588CA86}"/>
                    </a:ext>
                  </a:extLst>
                </p:cNvPr>
                <p:cNvCxnSpPr>
                  <a:cxnSpLocks/>
                </p:cNvCxnSpPr>
                <p:nvPr/>
              </p:nvCxnSpPr>
              <p:spPr>
                <a:xfrm flipV="1">
                  <a:off x="2460251" y="4615982"/>
                  <a:ext cx="0" cy="226344"/>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7" name="Straight Connector 406">
                  <a:extLst>
                    <a:ext uri="{FF2B5EF4-FFF2-40B4-BE49-F238E27FC236}">
                      <a16:creationId xmlns:a16="http://schemas.microsoft.com/office/drawing/2014/main" id="{6EB0CC8A-3783-81DF-5489-B254212D4FBF}"/>
                    </a:ext>
                  </a:extLst>
                </p:cNvPr>
                <p:cNvCxnSpPr>
                  <a:cxnSpLocks/>
                </p:cNvCxnSpPr>
                <p:nvPr/>
              </p:nvCxnSpPr>
              <p:spPr>
                <a:xfrm flipV="1">
                  <a:off x="4017779"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8" name="Straight Connector 407">
                  <a:extLst>
                    <a:ext uri="{FF2B5EF4-FFF2-40B4-BE49-F238E27FC236}">
                      <a16:creationId xmlns:a16="http://schemas.microsoft.com/office/drawing/2014/main" id="{BA014CE8-A11E-778C-3C0C-2050730C48A7}"/>
                    </a:ext>
                  </a:extLst>
                </p:cNvPr>
                <p:cNvCxnSpPr>
                  <a:cxnSpLocks/>
                </p:cNvCxnSpPr>
                <p:nvPr/>
              </p:nvCxnSpPr>
              <p:spPr>
                <a:xfrm flipV="1">
                  <a:off x="5584451"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9" name="Straight Connector 408">
                  <a:extLst>
                    <a:ext uri="{FF2B5EF4-FFF2-40B4-BE49-F238E27FC236}">
                      <a16:creationId xmlns:a16="http://schemas.microsoft.com/office/drawing/2014/main" id="{26258DE8-F8BD-07C0-6395-22A14F841263}"/>
                    </a:ext>
                  </a:extLst>
                </p:cNvPr>
                <p:cNvCxnSpPr>
                  <a:cxnSpLocks/>
                </p:cNvCxnSpPr>
                <p:nvPr/>
              </p:nvCxnSpPr>
              <p:spPr>
                <a:xfrm flipV="1">
                  <a:off x="7141979"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grpSp>
          <p:cxnSp>
            <p:nvCxnSpPr>
              <p:cNvPr id="401" name="Straight Connector 400">
                <a:extLst>
                  <a:ext uri="{FF2B5EF4-FFF2-40B4-BE49-F238E27FC236}">
                    <a16:creationId xmlns:a16="http://schemas.microsoft.com/office/drawing/2014/main" id="{84FDC660-A3C9-59F4-CAD8-D1BBD9F1D343}"/>
                  </a:ext>
                </a:extLst>
              </p:cNvPr>
              <p:cNvCxnSpPr>
                <a:cxnSpLocks/>
              </p:cNvCxnSpPr>
              <p:nvPr/>
            </p:nvCxnSpPr>
            <p:spPr>
              <a:xfrm>
                <a:off x="2135695" y="4824161"/>
                <a:ext cx="5397405"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grpSp>
        <p:sp>
          <p:nvSpPr>
            <p:cNvPr id="399" name="TextBox 398">
              <a:extLst>
                <a:ext uri="{FF2B5EF4-FFF2-40B4-BE49-F238E27FC236}">
                  <a16:creationId xmlns:a16="http://schemas.microsoft.com/office/drawing/2014/main" id="{A6935B6E-1105-0B0A-7DCB-F72B40152E3C}"/>
                </a:ext>
              </a:extLst>
            </p:cNvPr>
            <p:cNvSpPr txBox="1"/>
            <p:nvPr/>
          </p:nvSpPr>
          <p:spPr>
            <a:xfrm>
              <a:off x="757719" y="4762877"/>
              <a:ext cx="3672585" cy="457200"/>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global sense amplifier </a:t>
              </a:r>
            </a:p>
          </p:txBody>
        </p:sp>
      </p:grpSp>
    </p:spTree>
    <p:extLst>
      <p:ext uri="{BB962C8B-B14F-4D97-AF65-F5344CB8AC3E}">
        <p14:creationId xmlns:p14="http://schemas.microsoft.com/office/powerpoint/2010/main" val="612125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12"/>
                                        </p:tgtEl>
                                        <p:attrNameLst>
                                          <p:attrName>style.visibility</p:attrName>
                                        </p:attrNameLst>
                                      </p:cBhvr>
                                      <p:to>
                                        <p:strVal val="visible"/>
                                      </p:to>
                                    </p:set>
                                    <p:animEffect transition="in" filter="fade">
                                      <p:cBhvr>
                                        <p:cTn id="7" dur="500"/>
                                        <p:tgtEl>
                                          <p:spTgt spid="212"/>
                                        </p:tgtEl>
                                      </p:cBhvr>
                                    </p:animEffect>
                                  </p:childTnLst>
                                </p:cTn>
                              </p:par>
                              <p:par>
                                <p:cTn id="8" presetID="22" presetClass="entr" presetSubtype="8" fill="hold" nodeType="withEffect">
                                  <p:stCondLst>
                                    <p:cond delay="0"/>
                                  </p:stCondLst>
                                  <p:childTnLst>
                                    <p:set>
                                      <p:cBhvr>
                                        <p:cTn id="9" dur="1" fill="hold">
                                          <p:stCondLst>
                                            <p:cond delay="0"/>
                                          </p:stCondLst>
                                        </p:cTn>
                                        <p:tgtEl>
                                          <p:spTgt spid="219"/>
                                        </p:tgtEl>
                                        <p:attrNameLst>
                                          <p:attrName>style.visibility</p:attrName>
                                        </p:attrNameLst>
                                      </p:cBhvr>
                                      <p:to>
                                        <p:strVal val="visible"/>
                                      </p:to>
                                    </p:set>
                                    <p:animEffect transition="in" filter="wipe(left)">
                                      <p:cBhvr>
                                        <p:cTn id="10" dur="500"/>
                                        <p:tgtEl>
                                          <p:spTgt spid="219"/>
                                        </p:tgtEl>
                                      </p:cBhvr>
                                    </p:animEffect>
                                  </p:childTnLst>
                                </p:cTn>
                              </p:par>
                              <p:par>
                                <p:cTn id="11" presetID="22" presetClass="entr" presetSubtype="1"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up)">
                                      <p:cBhvr>
                                        <p:cTn id="13" dur="500"/>
                                        <p:tgtEl>
                                          <p:spTgt spid="6"/>
                                        </p:tgtEl>
                                      </p:cBhvr>
                                    </p:animEffect>
                                  </p:childTnLst>
                                </p:cTn>
                              </p:par>
                              <p:par>
                                <p:cTn id="14" presetID="22" presetClass="entr" presetSubtype="8" fill="hold" nodeType="withEffect">
                                  <p:stCondLst>
                                    <p:cond delay="0"/>
                                  </p:stCondLst>
                                  <p:childTnLst>
                                    <p:set>
                                      <p:cBhvr>
                                        <p:cTn id="15" dur="1" fill="hold">
                                          <p:stCondLst>
                                            <p:cond delay="0"/>
                                          </p:stCondLst>
                                        </p:cTn>
                                        <p:tgtEl>
                                          <p:spTgt spid="315"/>
                                        </p:tgtEl>
                                        <p:attrNameLst>
                                          <p:attrName>style.visibility</p:attrName>
                                        </p:attrNameLst>
                                      </p:cBhvr>
                                      <p:to>
                                        <p:strVal val="visible"/>
                                      </p:to>
                                    </p:set>
                                    <p:animEffect transition="in" filter="wipe(left)">
                                      <p:cBhvr>
                                        <p:cTn id="16" dur="500"/>
                                        <p:tgtEl>
                                          <p:spTgt spid="315"/>
                                        </p:tgtEl>
                                      </p:cBhvr>
                                    </p:animEffect>
                                  </p:childTnLst>
                                </p:cTn>
                              </p:par>
                              <p:par>
                                <p:cTn id="17" presetID="22" presetClass="entr" presetSubtype="8" fill="hold" nodeType="withEffect">
                                  <p:stCondLst>
                                    <p:cond delay="0"/>
                                  </p:stCondLst>
                                  <p:childTnLst>
                                    <p:set>
                                      <p:cBhvr>
                                        <p:cTn id="18" dur="1" fill="hold">
                                          <p:stCondLst>
                                            <p:cond delay="0"/>
                                          </p:stCondLst>
                                        </p:cTn>
                                        <p:tgtEl>
                                          <p:spTgt spid="349"/>
                                        </p:tgtEl>
                                        <p:attrNameLst>
                                          <p:attrName>style.visibility</p:attrName>
                                        </p:attrNameLst>
                                      </p:cBhvr>
                                      <p:to>
                                        <p:strVal val="visible"/>
                                      </p:to>
                                    </p:set>
                                    <p:animEffect transition="in" filter="wipe(left)">
                                      <p:cBhvr>
                                        <p:cTn id="19" dur="500"/>
                                        <p:tgtEl>
                                          <p:spTgt spid="349"/>
                                        </p:tgtEl>
                                      </p:cBhvr>
                                    </p:animEffect>
                                  </p:childTnLst>
                                </p:cTn>
                              </p:par>
                              <p:par>
                                <p:cTn id="20" presetID="22" presetClass="entr" presetSubtype="8" fill="hold" nodeType="withEffect">
                                  <p:stCondLst>
                                    <p:cond delay="0"/>
                                  </p:stCondLst>
                                  <p:childTnLst>
                                    <p:set>
                                      <p:cBhvr>
                                        <p:cTn id="21" dur="1" fill="hold">
                                          <p:stCondLst>
                                            <p:cond delay="0"/>
                                          </p:stCondLst>
                                        </p:cTn>
                                        <p:tgtEl>
                                          <p:spTgt spid="299"/>
                                        </p:tgtEl>
                                        <p:attrNameLst>
                                          <p:attrName>style.visibility</p:attrName>
                                        </p:attrNameLst>
                                      </p:cBhvr>
                                      <p:to>
                                        <p:strVal val="visible"/>
                                      </p:to>
                                    </p:set>
                                    <p:animEffect transition="in" filter="wipe(left)">
                                      <p:cBhvr>
                                        <p:cTn id="22" dur="500"/>
                                        <p:tgtEl>
                                          <p:spTgt spid="299"/>
                                        </p:tgtEl>
                                      </p:cBhvr>
                                    </p:animEffect>
                                  </p:childTnLst>
                                </p:cTn>
                              </p:par>
                              <p:par>
                                <p:cTn id="23" presetID="22" presetClass="entr" presetSubtype="1"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up)">
                                      <p:cBhvr>
                                        <p:cTn id="25" dur="500"/>
                                        <p:tgtEl>
                                          <p:spTgt spid="7"/>
                                        </p:tgtEl>
                                      </p:cBhvr>
                                    </p:animEffect>
                                  </p:childTnLst>
                                </p:cTn>
                              </p:par>
                              <p:par>
                                <p:cTn id="26" presetID="22" presetClass="entr" presetSubtype="8" fill="hold" nodeType="withEffect">
                                  <p:stCondLst>
                                    <p:cond delay="0"/>
                                  </p:stCondLst>
                                  <p:childTnLst>
                                    <p:set>
                                      <p:cBhvr>
                                        <p:cTn id="27" dur="1" fill="hold">
                                          <p:stCondLst>
                                            <p:cond delay="0"/>
                                          </p:stCondLst>
                                        </p:cTn>
                                        <p:tgtEl>
                                          <p:spTgt spid="324"/>
                                        </p:tgtEl>
                                        <p:attrNameLst>
                                          <p:attrName>style.visibility</p:attrName>
                                        </p:attrNameLst>
                                      </p:cBhvr>
                                      <p:to>
                                        <p:strVal val="visible"/>
                                      </p:to>
                                    </p:set>
                                    <p:animEffect transition="in" filter="wipe(left)">
                                      <p:cBhvr>
                                        <p:cTn id="28" dur="500"/>
                                        <p:tgtEl>
                                          <p:spTgt spid="324"/>
                                        </p:tgtEl>
                                      </p:cBhvr>
                                    </p:animEffect>
                                  </p:childTnLst>
                                </p:cTn>
                              </p:par>
                              <p:par>
                                <p:cTn id="29" presetID="22" presetClass="entr" presetSubtype="8" fill="hold" nodeType="withEffect">
                                  <p:stCondLst>
                                    <p:cond delay="0"/>
                                  </p:stCondLst>
                                  <p:childTnLst>
                                    <p:set>
                                      <p:cBhvr>
                                        <p:cTn id="30" dur="1" fill="hold">
                                          <p:stCondLst>
                                            <p:cond delay="0"/>
                                          </p:stCondLst>
                                        </p:cTn>
                                        <p:tgtEl>
                                          <p:spTgt spid="357"/>
                                        </p:tgtEl>
                                        <p:attrNameLst>
                                          <p:attrName>style.visibility</p:attrName>
                                        </p:attrNameLst>
                                      </p:cBhvr>
                                      <p:to>
                                        <p:strVal val="visible"/>
                                      </p:to>
                                    </p:set>
                                    <p:animEffect transition="in" filter="wipe(left)">
                                      <p:cBhvr>
                                        <p:cTn id="31" dur="500"/>
                                        <p:tgtEl>
                                          <p:spTgt spid="357"/>
                                        </p:tgtEl>
                                      </p:cBhvr>
                                    </p:animEffect>
                                  </p:childTnLst>
                                </p:cTn>
                              </p:par>
                              <p:par>
                                <p:cTn id="32" presetID="22" presetClass="entr" presetSubtype="8" fill="hold" nodeType="withEffect">
                                  <p:stCondLst>
                                    <p:cond delay="0"/>
                                  </p:stCondLst>
                                  <p:childTnLst>
                                    <p:set>
                                      <p:cBhvr>
                                        <p:cTn id="33" dur="1" fill="hold">
                                          <p:stCondLst>
                                            <p:cond delay="0"/>
                                          </p:stCondLst>
                                        </p:cTn>
                                        <p:tgtEl>
                                          <p:spTgt spid="307"/>
                                        </p:tgtEl>
                                        <p:attrNameLst>
                                          <p:attrName>style.visibility</p:attrName>
                                        </p:attrNameLst>
                                      </p:cBhvr>
                                      <p:to>
                                        <p:strVal val="visible"/>
                                      </p:to>
                                    </p:set>
                                    <p:animEffect transition="in" filter="wipe(left)">
                                      <p:cBhvr>
                                        <p:cTn id="34" dur="500"/>
                                        <p:tgtEl>
                                          <p:spTgt spid="307"/>
                                        </p:tgtEl>
                                      </p:cBhvr>
                                    </p:animEffect>
                                  </p:childTnLst>
                                </p:cTn>
                              </p:par>
                              <p:par>
                                <p:cTn id="35" presetID="22" presetClass="entr" presetSubtype="1" fill="hold" nodeType="withEffect">
                                  <p:stCondLst>
                                    <p:cond delay="0"/>
                                  </p:stCondLst>
                                  <p:childTnLst>
                                    <p:set>
                                      <p:cBhvr>
                                        <p:cTn id="36" dur="1" fill="hold">
                                          <p:stCondLst>
                                            <p:cond delay="0"/>
                                          </p:stCondLst>
                                        </p:cTn>
                                        <p:tgtEl>
                                          <p:spTgt spid="222"/>
                                        </p:tgtEl>
                                        <p:attrNameLst>
                                          <p:attrName>style.visibility</p:attrName>
                                        </p:attrNameLst>
                                      </p:cBhvr>
                                      <p:to>
                                        <p:strVal val="visible"/>
                                      </p:to>
                                    </p:set>
                                    <p:animEffect transition="in" filter="wipe(up)">
                                      <p:cBhvr>
                                        <p:cTn id="37" dur="500"/>
                                        <p:tgtEl>
                                          <p:spTgt spid="2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4F31FC0-05FE-F10D-0AF4-FE7203665D14}"/>
              </a:ext>
            </a:extLst>
          </p:cNvPr>
          <p:cNvSpPr>
            <a:spLocks noGrp="1"/>
          </p:cNvSpPr>
          <p:nvPr>
            <p:ph type="title"/>
          </p:nvPr>
        </p:nvSpPr>
        <p:spPr/>
        <p:txBody>
          <a:bodyPr>
            <a:noAutofit/>
          </a:bodyPr>
          <a:lstStyle/>
          <a:p>
            <a:r>
              <a:rPr lang="en-US" sz="4000" dirty="0"/>
              <a:t>MIMDRAM: Key Idea (III)</a:t>
            </a:r>
          </a:p>
        </p:txBody>
      </p:sp>
      <p:grpSp>
        <p:nvGrpSpPr>
          <p:cNvPr id="8" name="Group 7">
            <a:extLst>
              <a:ext uri="{FF2B5EF4-FFF2-40B4-BE49-F238E27FC236}">
                <a16:creationId xmlns:a16="http://schemas.microsoft.com/office/drawing/2014/main" id="{1D7B71D5-710A-6F8A-EC9D-612EC4135D5F}"/>
              </a:ext>
            </a:extLst>
          </p:cNvPr>
          <p:cNvGrpSpPr/>
          <p:nvPr/>
        </p:nvGrpSpPr>
        <p:grpSpPr>
          <a:xfrm>
            <a:off x="1627786" y="1663010"/>
            <a:ext cx="1414038" cy="1414038"/>
            <a:chOff x="4876800" y="1600199"/>
            <a:chExt cx="2819401" cy="2819401"/>
          </a:xfrm>
        </p:grpSpPr>
        <p:grpSp>
          <p:nvGrpSpPr>
            <p:cNvPr id="9" name="Group 8">
              <a:extLst>
                <a:ext uri="{FF2B5EF4-FFF2-40B4-BE49-F238E27FC236}">
                  <a16:creationId xmlns:a16="http://schemas.microsoft.com/office/drawing/2014/main" id="{145ADD40-8DAC-4AB7-793E-4189F586BDCC}"/>
                </a:ext>
              </a:extLst>
            </p:cNvPr>
            <p:cNvGrpSpPr/>
            <p:nvPr/>
          </p:nvGrpSpPr>
          <p:grpSpPr>
            <a:xfrm>
              <a:off x="5486400" y="3962400"/>
              <a:ext cx="2209800" cy="457200"/>
              <a:chOff x="5486400" y="3962400"/>
              <a:chExt cx="2209800" cy="457200"/>
            </a:xfrm>
          </p:grpSpPr>
          <p:sp>
            <p:nvSpPr>
              <p:cNvPr id="54" name="DRAM">
                <a:extLst>
                  <a:ext uri="{FF2B5EF4-FFF2-40B4-BE49-F238E27FC236}">
                    <a16:creationId xmlns:a16="http://schemas.microsoft.com/office/drawing/2014/main" id="{08113822-EBA6-BEEA-B6CF-1BB51723AD54}"/>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5" name="DRAM">
                <a:extLst>
                  <a:ext uri="{FF2B5EF4-FFF2-40B4-BE49-F238E27FC236}">
                    <a16:creationId xmlns:a16="http://schemas.microsoft.com/office/drawing/2014/main" id="{68D9188F-8773-604F-6441-0EC444051EB5}"/>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6" name="DRAM">
                <a:extLst>
                  <a:ext uri="{FF2B5EF4-FFF2-40B4-BE49-F238E27FC236}">
                    <a16:creationId xmlns:a16="http://schemas.microsoft.com/office/drawing/2014/main" id="{6C78EF99-BDA4-000F-B88D-38CEDCE77A07}"/>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7" name="DRAM">
                <a:extLst>
                  <a:ext uri="{FF2B5EF4-FFF2-40B4-BE49-F238E27FC236}">
                    <a16:creationId xmlns:a16="http://schemas.microsoft.com/office/drawing/2014/main" id="{E3516A6C-5911-CA9C-8438-40239A9300BB}"/>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8" name="DRAM">
                <a:extLst>
                  <a:ext uri="{FF2B5EF4-FFF2-40B4-BE49-F238E27FC236}">
                    <a16:creationId xmlns:a16="http://schemas.microsoft.com/office/drawing/2014/main" id="{2C2DA7A3-1EB8-D977-F203-00FC7BC1A975}"/>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0" name="Group 9">
              <a:extLst>
                <a:ext uri="{FF2B5EF4-FFF2-40B4-BE49-F238E27FC236}">
                  <a16:creationId xmlns:a16="http://schemas.microsoft.com/office/drawing/2014/main" id="{94DD0A41-3448-75B2-A331-5F1DCD56A2EC}"/>
                </a:ext>
              </a:extLst>
            </p:cNvPr>
            <p:cNvGrpSpPr/>
            <p:nvPr/>
          </p:nvGrpSpPr>
          <p:grpSpPr>
            <a:xfrm>
              <a:off x="4876800" y="1600200"/>
              <a:ext cx="457200" cy="2209800"/>
              <a:chOff x="4876800" y="1600200"/>
              <a:chExt cx="457200" cy="2209800"/>
            </a:xfrm>
          </p:grpSpPr>
          <p:sp>
            <p:nvSpPr>
              <p:cNvPr id="49" name="DRAM">
                <a:extLst>
                  <a:ext uri="{FF2B5EF4-FFF2-40B4-BE49-F238E27FC236}">
                    <a16:creationId xmlns:a16="http://schemas.microsoft.com/office/drawing/2014/main" id="{5ADA0A14-531E-5BD8-8FD4-F6317FEB7F36}"/>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0" name="DRAM">
                <a:extLst>
                  <a:ext uri="{FF2B5EF4-FFF2-40B4-BE49-F238E27FC236}">
                    <a16:creationId xmlns:a16="http://schemas.microsoft.com/office/drawing/2014/main" id="{539CBE42-BEAD-57E8-EE95-0650BB7A87AD}"/>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1" name="DRAM">
                <a:extLst>
                  <a:ext uri="{FF2B5EF4-FFF2-40B4-BE49-F238E27FC236}">
                    <a16:creationId xmlns:a16="http://schemas.microsoft.com/office/drawing/2014/main" id="{8EDF89D6-E315-3E8E-81C4-3039A5DF39BA}"/>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2" name="DRAM">
                <a:extLst>
                  <a:ext uri="{FF2B5EF4-FFF2-40B4-BE49-F238E27FC236}">
                    <a16:creationId xmlns:a16="http://schemas.microsoft.com/office/drawing/2014/main" id="{C334229F-128E-DBA9-F5A7-0C1B8468429F}"/>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3" name="DRAM">
                <a:extLst>
                  <a:ext uri="{FF2B5EF4-FFF2-40B4-BE49-F238E27FC236}">
                    <a16:creationId xmlns:a16="http://schemas.microsoft.com/office/drawing/2014/main" id="{4CF44E52-958E-C9D5-98C9-B54F3DBCA04F}"/>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 name="Group 10">
              <a:extLst>
                <a:ext uri="{FF2B5EF4-FFF2-40B4-BE49-F238E27FC236}">
                  <a16:creationId xmlns:a16="http://schemas.microsoft.com/office/drawing/2014/main" id="{CD2FFD17-6BDD-A936-46CC-F92D905CE9B7}"/>
                </a:ext>
              </a:extLst>
            </p:cNvPr>
            <p:cNvGrpSpPr/>
            <p:nvPr/>
          </p:nvGrpSpPr>
          <p:grpSpPr>
            <a:xfrm>
              <a:off x="5676900" y="1600199"/>
              <a:ext cx="1828800" cy="2362201"/>
              <a:chOff x="5676900" y="1170708"/>
              <a:chExt cx="1828800" cy="2791692"/>
            </a:xfrm>
          </p:grpSpPr>
          <p:cxnSp>
            <p:nvCxnSpPr>
              <p:cNvPr id="44" name="Straight Connector 43">
                <a:extLst>
                  <a:ext uri="{FF2B5EF4-FFF2-40B4-BE49-F238E27FC236}">
                    <a16:creationId xmlns:a16="http://schemas.microsoft.com/office/drawing/2014/main" id="{47982167-B393-BEBF-D0E6-60AE4452DB55}"/>
                  </a:ext>
                </a:extLst>
              </p:cNvPr>
              <p:cNvCxnSpPr>
                <a:cxnSpLocks/>
                <a:stCxn id="14" idx="0"/>
                <a:endCxn id="54"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BCAE485E-07E5-1852-1FA5-8B77F4343A36}"/>
                  </a:ext>
                </a:extLst>
              </p:cNvPr>
              <p:cNvCxnSpPr>
                <a:cxnSpLocks/>
                <a:stCxn id="16" idx="0"/>
                <a:endCxn id="56"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F51F5A0-9936-DAC3-1A8B-823F41DF483A}"/>
                  </a:ext>
                </a:extLst>
              </p:cNvPr>
              <p:cNvCxnSpPr>
                <a:cxnSpLocks/>
                <a:stCxn id="17" idx="0"/>
                <a:endCxn id="57"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278CBE3-F678-3C09-8430-9732ADA562C8}"/>
                  </a:ext>
                </a:extLst>
              </p:cNvPr>
              <p:cNvCxnSpPr>
                <a:cxnSpLocks/>
                <a:stCxn id="18" idx="0"/>
                <a:endCxn id="58"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3BC4BBBD-04C0-0406-C150-CEAD9F531385}"/>
                  </a:ext>
                </a:extLst>
              </p:cNvPr>
              <p:cNvCxnSpPr>
                <a:cxnSpLocks/>
                <a:stCxn id="15" idx="0"/>
                <a:endCxn id="55"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71782411-45D5-E378-555E-C520B6D4601A}"/>
                </a:ext>
              </a:extLst>
            </p:cNvPr>
            <p:cNvGrpSpPr/>
            <p:nvPr/>
          </p:nvGrpSpPr>
          <p:grpSpPr>
            <a:xfrm>
              <a:off x="5334000" y="1790700"/>
              <a:ext cx="2362201" cy="1828800"/>
              <a:chOff x="5333998" y="1790700"/>
              <a:chExt cx="2791691" cy="1828800"/>
            </a:xfrm>
          </p:grpSpPr>
          <p:cxnSp>
            <p:nvCxnSpPr>
              <p:cNvPr id="39" name="Straight Connector 38">
                <a:extLst>
                  <a:ext uri="{FF2B5EF4-FFF2-40B4-BE49-F238E27FC236}">
                    <a16:creationId xmlns:a16="http://schemas.microsoft.com/office/drawing/2014/main" id="{0973E1E4-F7EB-DF78-3A95-D481E2615AA9}"/>
                  </a:ext>
                </a:extLst>
              </p:cNvPr>
              <p:cNvCxnSpPr>
                <a:cxnSpLocks/>
                <a:stCxn id="18" idx="6"/>
                <a:endCxn id="49"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46D3709A-6EC3-9DEC-74CE-BB8D1A9AF911}"/>
                  </a:ext>
                </a:extLst>
              </p:cNvPr>
              <p:cNvCxnSpPr>
                <a:cxnSpLocks/>
                <a:stCxn id="23" idx="6"/>
                <a:endCxn id="50"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F96F3CD-FF35-33CD-C579-63D1293EA05B}"/>
                  </a:ext>
                </a:extLst>
              </p:cNvPr>
              <p:cNvCxnSpPr>
                <a:cxnSpLocks/>
                <a:stCxn id="28" idx="6"/>
                <a:endCxn id="51"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8A65AB5-1AAE-F2B4-44B1-07375B5861A7}"/>
                  </a:ext>
                </a:extLst>
              </p:cNvPr>
              <p:cNvCxnSpPr>
                <a:cxnSpLocks/>
                <a:stCxn id="33" idx="6"/>
                <a:endCxn id="52"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A185ED2-1506-90C3-8575-3E012A8B6A67}"/>
                  </a:ext>
                </a:extLst>
              </p:cNvPr>
              <p:cNvCxnSpPr>
                <a:cxnSpLocks/>
                <a:stCxn id="38" idx="6"/>
                <a:endCxn id="53"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25C37A37-CAC8-FCB0-14D4-C955F03DABD6}"/>
                </a:ext>
              </a:extLst>
            </p:cNvPr>
            <p:cNvGrpSpPr/>
            <p:nvPr/>
          </p:nvGrpSpPr>
          <p:grpSpPr>
            <a:xfrm>
              <a:off x="5486400" y="1600200"/>
              <a:ext cx="2209800" cy="2209800"/>
              <a:chOff x="5486400" y="1600200"/>
              <a:chExt cx="2209800" cy="2209800"/>
            </a:xfrm>
          </p:grpSpPr>
          <p:sp>
            <p:nvSpPr>
              <p:cNvPr id="14" name="Oval 13">
                <a:extLst>
                  <a:ext uri="{FF2B5EF4-FFF2-40B4-BE49-F238E27FC236}">
                    <a16:creationId xmlns:a16="http://schemas.microsoft.com/office/drawing/2014/main" id="{B73AAB57-DD3D-42A4-FE36-9B219618DE9B}"/>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 name="Oval 14">
                <a:extLst>
                  <a:ext uri="{FF2B5EF4-FFF2-40B4-BE49-F238E27FC236}">
                    <a16:creationId xmlns:a16="http://schemas.microsoft.com/office/drawing/2014/main" id="{036E9649-3335-5F8F-DFF0-5AFE26CD6FF6}"/>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 name="Oval 15">
                <a:extLst>
                  <a:ext uri="{FF2B5EF4-FFF2-40B4-BE49-F238E27FC236}">
                    <a16:creationId xmlns:a16="http://schemas.microsoft.com/office/drawing/2014/main" id="{3EDFF40E-4CDA-C1C4-26E4-3A4743C945D9}"/>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 name="Oval 16">
                <a:extLst>
                  <a:ext uri="{FF2B5EF4-FFF2-40B4-BE49-F238E27FC236}">
                    <a16:creationId xmlns:a16="http://schemas.microsoft.com/office/drawing/2014/main" id="{FC9B8174-13B5-9FC9-CC64-F927B63B7F63}"/>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 name="Oval 17">
                <a:extLst>
                  <a:ext uri="{FF2B5EF4-FFF2-40B4-BE49-F238E27FC236}">
                    <a16:creationId xmlns:a16="http://schemas.microsoft.com/office/drawing/2014/main" id="{1C185B49-15D7-6C43-2FA2-1FBFBAB28ACC}"/>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 name="Oval 18">
                <a:extLst>
                  <a:ext uri="{FF2B5EF4-FFF2-40B4-BE49-F238E27FC236}">
                    <a16:creationId xmlns:a16="http://schemas.microsoft.com/office/drawing/2014/main" id="{9C9D2251-A141-4961-93C9-15C78D5167A9}"/>
                  </a:ext>
                </a:extLst>
              </p:cNvPr>
              <p:cNvSpPr/>
              <p:nvPr/>
            </p:nvSpPr>
            <p:spPr>
              <a:xfrm>
                <a:off x="5486400" y="2057400"/>
                <a:ext cx="381000" cy="381000"/>
              </a:xfrm>
              <a:prstGeom prst="ellipse">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 name="Oval 19">
                <a:extLst>
                  <a:ext uri="{FF2B5EF4-FFF2-40B4-BE49-F238E27FC236}">
                    <a16:creationId xmlns:a16="http://schemas.microsoft.com/office/drawing/2014/main" id="{36404C5A-4466-D925-5219-3044FAFBAF41}"/>
                  </a:ext>
                </a:extLst>
              </p:cNvPr>
              <p:cNvSpPr/>
              <p:nvPr/>
            </p:nvSpPr>
            <p:spPr>
              <a:xfrm>
                <a:off x="5943600" y="2057400"/>
                <a:ext cx="381000" cy="381000"/>
              </a:xfrm>
              <a:prstGeom prst="ellipse">
                <a:avLst/>
              </a:prstGeom>
              <a:solidFill>
                <a:schemeClr val="accent4">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 name="Oval 20">
                <a:extLst>
                  <a:ext uri="{FF2B5EF4-FFF2-40B4-BE49-F238E27FC236}">
                    <a16:creationId xmlns:a16="http://schemas.microsoft.com/office/drawing/2014/main" id="{A96CDC81-E151-0540-4A56-33ACEAE7DB4D}"/>
                  </a:ext>
                </a:extLst>
              </p:cNvPr>
              <p:cNvSpPr/>
              <p:nvPr/>
            </p:nvSpPr>
            <p:spPr>
              <a:xfrm>
                <a:off x="6400800" y="2057400"/>
                <a:ext cx="381000" cy="381000"/>
              </a:xfrm>
              <a:prstGeom prst="ellipse">
                <a:avLst/>
              </a:prstGeom>
              <a:solidFill>
                <a:schemeClr val="accent4">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2" name="Oval 21">
                <a:extLst>
                  <a:ext uri="{FF2B5EF4-FFF2-40B4-BE49-F238E27FC236}">
                    <a16:creationId xmlns:a16="http://schemas.microsoft.com/office/drawing/2014/main" id="{004F0346-A72C-797B-7F6D-767E332D697F}"/>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3" name="Oval 22">
                <a:extLst>
                  <a:ext uri="{FF2B5EF4-FFF2-40B4-BE49-F238E27FC236}">
                    <a16:creationId xmlns:a16="http://schemas.microsoft.com/office/drawing/2014/main" id="{252FDEC4-9A89-24F2-E113-3FFC7015E6AB}"/>
                  </a:ext>
                </a:extLst>
              </p:cNvPr>
              <p:cNvSpPr/>
              <p:nvPr/>
            </p:nvSpPr>
            <p:spPr>
              <a:xfrm>
                <a:off x="7315200" y="2057400"/>
                <a:ext cx="381000" cy="381000"/>
              </a:xfrm>
              <a:prstGeom prst="ellipse">
                <a:avLst/>
              </a:prstGeom>
              <a:solidFill>
                <a:schemeClr val="accent4">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 name="Oval 23">
                <a:extLst>
                  <a:ext uri="{FF2B5EF4-FFF2-40B4-BE49-F238E27FC236}">
                    <a16:creationId xmlns:a16="http://schemas.microsoft.com/office/drawing/2014/main" id="{AE319149-A514-56AF-D1F1-09B72C618A73}"/>
                  </a:ext>
                </a:extLst>
              </p:cNvPr>
              <p:cNvSpPr/>
              <p:nvPr/>
            </p:nvSpPr>
            <p:spPr>
              <a:xfrm>
                <a:off x="5486400" y="2514600"/>
                <a:ext cx="381000" cy="381000"/>
              </a:xfrm>
              <a:prstGeom prst="ellipse">
                <a:avLst/>
              </a:prstGeom>
              <a:solidFill>
                <a:schemeClr val="accent2">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5" name="Oval 24">
                <a:extLst>
                  <a:ext uri="{FF2B5EF4-FFF2-40B4-BE49-F238E27FC236}">
                    <a16:creationId xmlns:a16="http://schemas.microsoft.com/office/drawing/2014/main" id="{71DF6166-E7B5-3C36-677A-966BDA0B28EC}"/>
                  </a:ext>
                </a:extLst>
              </p:cNvPr>
              <p:cNvSpPr/>
              <p:nvPr/>
            </p:nvSpPr>
            <p:spPr>
              <a:xfrm>
                <a:off x="5943600" y="2514600"/>
                <a:ext cx="381000" cy="381000"/>
              </a:xfrm>
              <a:prstGeom prst="ellipse">
                <a:avLst/>
              </a:prstGeom>
              <a:solidFill>
                <a:schemeClr val="accent2">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 name="Oval 25">
                <a:extLst>
                  <a:ext uri="{FF2B5EF4-FFF2-40B4-BE49-F238E27FC236}">
                    <a16:creationId xmlns:a16="http://schemas.microsoft.com/office/drawing/2014/main" id="{2D751B7B-9E7E-5198-582D-C15F27E345D1}"/>
                  </a:ext>
                </a:extLst>
              </p:cNvPr>
              <p:cNvSpPr/>
              <p:nvPr/>
            </p:nvSpPr>
            <p:spPr>
              <a:xfrm>
                <a:off x="6400800" y="2514600"/>
                <a:ext cx="381000" cy="381000"/>
              </a:xfrm>
              <a:prstGeom prst="ellipse">
                <a:avLst/>
              </a:prstGeom>
              <a:solidFill>
                <a:schemeClr val="accent2">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 name="Oval 26">
                <a:extLst>
                  <a:ext uri="{FF2B5EF4-FFF2-40B4-BE49-F238E27FC236}">
                    <a16:creationId xmlns:a16="http://schemas.microsoft.com/office/drawing/2014/main" id="{CCF149F1-08F4-6F9B-93F0-0883026C9439}"/>
                  </a:ext>
                </a:extLst>
              </p:cNvPr>
              <p:cNvSpPr/>
              <p:nvPr/>
            </p:nvSpPr>
            <p:spPr>
              <a:xfrm>
                <a:off x="68580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 name="Oval 27">
                <a:extLst>
                  <a:ext uri="{FF2B5EF4-FFF2-40B4-BE49-F238E27FC236}">
                    <a16:creationId xmlns:a16="http://schemas.microsoft.com/office/drawing/2014/main" id="{69954C2B-8BC4-E019-20D1-818FEE787E36}"/>
                  </a:ext>
                </a:extLst>
              </p:cNvPr>
              <p:cNvSpPr/>
              <p:nvPr/>
            </p:nvSpPr>
            <p:spPr>
              <a:xfrm>
                <a:off x="7315200" y="2514600"/>
                <a:ext cx="381000" cy="381000"/>
              </a:xfrm>
              <a:prstGeom prst="ellipse">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 name="Oval 28">
                <a:extLst>
                  <a:ext uri="{FF2B5EF4-FFF2-40B4-BE49-F238E27FC236}">
                    <a16:creationId xmlns:a16="http://schemas.microsoft.com/office/drawing/2014/main" id="{94767795-63AE-4358-92FA-6ACBC8FB876E}"/>
                  </a:ext>
                </a:extLst>
              </p:cNvPr>
              <p:cNvSpPr/>
              <p:nvPr/>
            </p:nvSpPr>
            <p:spPr>
              <a:xfrm>
                <a:off x="5486400" y="2971800"/>
                <a:ext cx="381000" cy="381000"/>
              </a:xfrm>
              <a:prstGeom prst="ellipse">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 name="Oval 29">
                <a:extLst>
                  <a:ext uri="{FF2B5EF4-FFF2-40B4-BE49-F238E27FC236}">
                    <a16:creationId xmlns:a16="http://schemas.microsoft.com/office/drawing/2014/main" id="{113EA8DF-82CD-EB35-6278-9557BBF25D19}"/>
                  </a:ext>
                </a:extLst>
              </p:cNvPr>
              <p:cNvSpPr/>
              <p:nvPr/>
            </p:nvSpPr>
            <p:spPr>
              <a:xfrm>
                <a:off x="5943600" y="2971800"/>
                <a:ext cx="381000" cy="381000"/>
              </a:xfrm>
              <a:prstGeom prst="ellipse">
                <a:avLst/>
              </a:prstGeom>
              <a:solidFill>
                <a:schemeClr val="accent4">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 name="Oval 30">
                <a:extLst>
                  <a:ext uri="{FF2B5EF4-FFF2-40B4-BE49-F238E27FC236}">
                    <a16:creationId xmlns:a16="http://schemas.microsoft.com/office/drawing/2014/main" id="{AA77119B-7743-B690-9465-CC9E51CE4444}"/>
                  </a:ext>
                </a:extLst>
              </p:cNvPr>
              <p:cNvSpPr/>
              <p:nvPr/>
            </p:nvSpPr>
            <p:spPr>
              <a:xfrm>
                <a:off x="6400800" y="2971800"/>
                <a:ext cx="381000" cy="381000"/>
              </a:xfrm>
              <a:prstGeom prst="ellipse">
                <a:avLst/>
              </a:prstGeom>
              <a:solidFill>
                <a:schemeClr val="accent4">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 name="Oval 31">
                <a:extLst>
                  <a:ext uri="{FF2B5EF4-FFF2-40B4-BE49-F238E27FC236}">
                    <a16:creationId xmlns:a16="http://schemas.microsoft.com/office/drawing/2014/main" id="{33334385-AB59-960E-A3E5-9501EADAA33F}"/>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 name="Oval 32">
                <a:extLst>
                  <a:ext uri="{FF2B5EF4-FFF2-40B4-BE49-F238E27FC236}">
                    <a16:creationId xmlns:a16="http://schemas.microsoft.com/office/drawing/2014/main" id="{991F5CFB-03F2-DC89-41BB-37ACAD3A39FE}"/>
                  </a:ext>
                </a:extLst>
              </p:cNvPr>
              <p:cNvSpPr/>
              <p:nvPr/>
            </p:nvSpPr>
            <p:spPr>
              <a:xfrm>
                <a:off x="7315200" y="2971800"/>
                <a:ext cx="381000" cy="381000"/>
              </a:xfrm>
              <a:prstGeom prst="ellipse">
                <a:avLst/>
              </a:prstGeom>
              <a:solidFill>
                <a:schemeClr val="accent4">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 name="Oval 33">
                <a:extLst>
                  <a:ext uri="{FF2B5EF4-FFF2-40B4-BE49-F238E27FC236}">
                    <a16:creationId xmlns:a16="http://schemas.microsoft.com/office/drawing/2014/main" id="{AFA70928-8DA2-5560-5DD5-558045D02F98}"/>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 name="Oval 34">
                <a:extLst>
                  <a:ext uri="{FF2B5EF4-FFF2-40B4-BE49-F238E27FC236}">
                    <a16:creationId xmlns:a16="http://schemas.microsoft.com/office/drawing/2014/main" id="{FB809510-8147-E025-EEB8-8819A6D6FBD8}"/>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 name="Oval 35">
                <a:extLst>
                  <a:ext uri="{FF2B5EF4-FFF2-40B4-BE49-F238E27FC236}">
                    <a16:creationId xmlns:a16="http://schemas.microsoft.com/office/drawing/2014/main" id="{D2F18ED2-E5E5-8B3D-481D-C15B8FC6951D}"/>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 name="Oval 36">
                <a:extLst>
                  <a:ext uri="{FF2B5EF4-FFF2-40B4-BE49-F238E27FC236}">
                    <a16:creationId xmlns:a16="http://schemas.microsoft.com/office/drawing/2014/main" id="{DB7EC374-9A92-B410-2846-F5A581E96D11}"/>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8" name="Oval 37">
                <a:extLst>
                  <a:ext uri="{FF2B5EF4-FFF2-40B4-BE49-F238E27FC236}">
                    <a16:creationId xmlns:a16="http://schemas.microsoft.com/office/drawing/2014/main" id="{C1CF4DD4-8671-73B0-4595-F5CF16D14DF9}"/>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59" name="Group 58">
            <a:extLst>
              <a:ext uri="{FF2B5EF4-FFF2-40B4-BE49-F238E27FC236}">
                <a16:creationId xmlns:a16="http://schemas.microsoft.com/office/drawing/2014/main" id="{40794F95-87E5-0B79-8F49-F492B394493A}"/>
              </a:ext>
            </a:extLst>
          </p:cNvPr>
          <p:cNvGrpSpPr/>
          <p:nvPr/>
        </p:nvGrpSpPr>
        <p:grpSpPr>
          <a:xfrm>
            <a:off x="3185314" y="1663010"/>
            <a:ext cx="1414038" cy="1414038"/>
            <a:chOff x="4876800" y="1600199"/>
            <a:chExt cx="2819401" cy="2819401"/>
          </a:xfrm>
        </p:grpSpPr>
        <p:grpSp>
          <p:nvGrpSpPr>
            <p:cNvPr id="60" name="Group 59">
              <a:extLst>
                <a:ext uri="{FF2B5EF4-FFF2-40B4-BE49-F238E27FC236}">
                  <a16:creationId xmlns:a16="http://schemas.microsoft.com/office/drawing/2014/main" id="{97CD8AF8-689F-7235-F72C-8461333387F6}"/>
                </a:ext>
              </a:extLst>
            </p:cNvPr>
            <p:cNvGrpSpPr/>
            <p:nvPr/>
          </p:nvGrpSpPr>
          <p:grpSpPr>
            <a:xfrm>
              <a:off x="5486400" y="3962400"/>
              <a:ext cx="2209800" cy="457200"/>
              <a:chOff x="5486400" y="3962400"/>
              <a:chExt cx="2209800" cy="457200"/>
            </a:xfrm>
          </p:grpSpPr>
          <p:sp>
            <p:nvSpPr>
              <p:cNvPr id="105" name="DRAM">
                <a:extLst>
                  <a:ext uri="{FF2B5EF4-FFF2-40B4-BE49-F238E27FC236}">
                    <a16:creationId xmlns:a16="http://schemas.microsoft.com/office/drawing/2014/main" id="{409F785F-8AD8-92CD-60AC-6BF9A4F72D37}"/>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6" name="DRAM">
                <a:extLst>
                  <a:ext uri="{FF2B5EF4-FFF2-40B4-BE49-F238E27FC236}">
                    <a16:creationId xmlns:a16="http://schemas.microsoft.com/office/drawing/2014/main" id="{0B03D9C7-AF50-CE3F-684D-30F40D5916EF}"/>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7" name="DRAM">
                <a:extLst>
                  <a:ext uri="{FF2B5EF4-FFF2-40B4-BE49-F238E27FC236}">
                    <a16:creationId xmlns:a16="http://schemas.microsoft.com/office/drawing/2014/main" id="{E41C9139-9E9B-72CD-FD27-6CB15407A158}"/>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8" name="DRAM">
                <a:extLst>
                  <a:ext uri="{FF2B5EF4-FFF2-40B4-BE49-F238E27FC236}">
                    <a16:creationId xmlns:a16="http://schemas.microsoft.com/office/drawing/2014/main" id="{CFD0D982-3EA8-3573-DE64-B9B92F5C942C}"/>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9" name="DRAM">
                <a:extLst>
                  <a:ext uri="{FF2B5EF4-FFF2-40B4-BE49-F238E27FC236}">
                    <a16:creationId xmlns:a16="http://schemas.microsoft.com/office/drawing/2014/main" id="{04C27DF3-24DF-3E8C-FFE9-F247D23270A1}"/>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61" name="Group 60">
              <a:extLst>
                <a:ext uri="{FF2B5EF4-FFF2-40B4-BE49-F238E27FC236}">
                  <a16:creationId xmlns:a16="http://schemas.microsoft.com/office/drawing/2014/main" id="{2148CD67-332C-F51A-988E-2611D4010668}"/>
                </a:ext>
              </a:extLst>
            </p:cNvPr>
            <p:cNvGrpSpPr/>
            <p:nvPr/>
          </p:nvGrpSpPr>
          <p:grpSpPr>
            <a:xfrm>
              <a:off x="4876800" y="1600200"/>
              <a:ext cx="457200" cy="2209800"/>
              <a:chOff x="4876800" y="1600200"/>
              <a:chExt cx="457200" cy="2209800"/>
            </a:xfrm>
          </p:grpSpPr>
          <p:sp>
            <p:nvSpPr>
              <p:cNvPr id="100" name="DRAM">
                <a:extLst>
                  <a:ext uri="{FF2B5EF4-FFF2-40B4-BE49-F238E27FC236}">
                    <a16:creationId xmlns:a16="http://schemas.microsoft.com/office/drawing/2014/main" id="{53133863-A8A6-7C24-65D5-1675607CF4AC}"/>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1" name="DRAM">
                <a:extLst>
                  <a:ext uri="{FF2B5EF4-FFF2-40B4-BE49-F238E27FC236}">
                    <a16:creationId xmlns:a16="http://schemas.microsoft.com/office/drawing/2014/main" id="{0BA01B15-9F60-761D-67BF-612AF92BAB88}"/>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2" name="DRAM">
                <a:extLst>
                  <a:ext uri="{FF2B5EF4-FFF2-40B4-BE49-F238E27FC236}">
                    <a16:creationId xmlns:a16="http://schemas.microsoft.com/office/drawing/2014/main" id="{E44FC94B-6DE2-7F93-FAAF-640F02FA702C}"/>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3" name="DRAM">
                <a:extLst>
                  <a:ext uri="{FF2B5EF4-FFF2-40B4-BE49-F238E27FC236}">
                    <a16:creationId xmlns:a16="http://schemas.microsoft.com/office/drawing/2014/main" id="{D52D198B-BF07-D189-7654-F57F5A22BAA8}"/>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4" name="DRAM">
                <a:extLst>
                  <a:ext uri="{FF2B5EF4-FFF2-40B4-BE49-F238E27FC236}">
                    <a16:creationId xmlns:a16="http://schemas.microsoft.com/office/drawing/2014/main" id="{01020030-5CDD-B848-3C60-D8A463E026C6}"/>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62" name="Group 61">
              <a:extLst>
                <a:ext uri="{FF2B5EF4-FFF2-40B4-BE49-F238E27FC236}">
                  <a16:creationId xmlns:a16="http://schemas.microsoft.com/office/drawing/2014/main" id="{1DD7A0B9-FB33-6D2C-1012-44A2C98A9E1F}"/>
                </a:ext>
              </a:extLst>
            </p:cNvPr>
            <p:cNvGrpSpPr/>
            <p:nvPr/>
          </p:nvGrpSpPr>
          <p:grpSpPr>
            <a:xfrm>
              <a:off x="5676900" y="1600199"/>
              <a:ext cx="1828800" cy="2362201"/>
              <a:chOff x="5676900" y="1170708"/>
              <a:chExt cx="1828800" cy="2791692"/>
            </a:xfrm>
          </p:grpSpPr>
          <p:cxnSp>
            <p:nvCxnSpPr>
              <p:cNvPr id="95" name="Straight Connector 94">
                <a:extLst>
                  <a:ext uri="{FF2B5EF4-FFF2-40B4-BE49-F238E27FC236}">
                    <a16:creationId xmlns:a16="http://schemas.microsoft.com/office/drawing/2014/main" id="{11A5E939-1A98-0C74-70C6-00C30578CE8F}"/>
                  </a:ext>
                </a:extLst>
              </p:cNvPr>
              <p:cNvCxnSpPr>
                <a:cxnSpLocks/>
                <a:stCxn id="65" idx="0"/>
                <a:endCxn id="105"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4E59C9A8-65FB-2A14-48B0-37F6CEA0922A}"/>
                  </a:ext>
                </a:extLst>
              </p:cNvPr>
              <p:cNvCxnSpPr>
                <a:cxnSpLocks/>
                <a:stCxn id="67" idx="0"/>
                <a:endCxn id="107"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E8D9D7CB-75FA-94FE-B461-82F19DC522AD}"/>
                  </a:ext>
                </a:extLst>
              </p:cNvPr>
              <p:cNvCxnSpPr>
                <a:cxnSpLocks/>
                <a:stCxn id="68" idx="0"/>
                <a:endCxn id="108"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F76BA570-2A38-D337-48AD-A423A8D0BA13}"/>
                  </a:ext>
                </a:extLst>
              </p:cNvPr>
              <p:cNvCxnSpPr>
                <a:cxnSpLocks/>
                <a:stCxn id="69" idx="0"/>
                <a:endCxn id="109"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2FACBF55-5AC5-FACA-60C8-997FC5703B80}"/>
                  </a:ext>
                </a:extLst>
              </p:cNvPr>
              <p:cNvCxnSpPr>
                <a:cxnSpLocks/>
                <a:stCxn id="66" idx="0"/>
                <a:endCxn id="106"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63" name="Group 62">
              <a:extLst>
                <a:ext uri="{FF2B5EF4-FFF2-40B4-BE49-F238E27FC236}">
                  <a16:creationId xmlns:a16="http://schemas.microsoft.com/office/drawing/2014/main" id="{5E6C3537-F9C5-4705-26EF-C924F0F5D5D7}"/>
                </a:ext>
              </a:extLst>
            </p:cNvPr>
            <p:cNvGrpSpPr/>
            <p:nvPr/>
          </p:nvGrpSpPr>
          <p:grpSpPr>
            <a:xfrm>
              <a:off x="5334000" y="1790700"/>
              <a:ext cx="2362201" cy="1828800"/>
              <a:chOff x="5333998" y="1790700"/>
              <a:chExt cx="2791691" cy="1828800"/>
            </a:xfrm>
          </p:grpSpPr>
          <p:cxnSp>
            <p:nvCxnSpPr>
              <p:cNvPr id="90" name="Straight Connector 89">
                <a:extLst>
                  <a:ext uri="{FF2B5EF4-FFF2-40B4-BE49-F238E27FC236}">
                    <a16:creationId xmlns:a16="http://schemas.microsoft.com/office/drawing/2014/main" id="{2C07D7F7-728D-01F4-880A-98B39E9A99B2}"/>
                  </a:ext>
                </a:extLst>
              </p:cNvPr>
              <p:cNvCxnSpPr>
                <a:cxnSpLocks/>
                <a:stCxn id="69" idx="6"/>
                <a:endCxn id="100"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9F98157F-C02A-60EE-E532-15DBC6E489BB}"/>
                  </a:ext>
                </a:extLst>
              </p:cNvPr>
              <p:cNvCxnSpPr>
                <a:cxnSpLocks/>
                <a:stCxn id="74" idx="6"/>
                <a:endCxn id="101"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4A735D65-3660-8AE7-0371-B03DF94DCB54}"/>
                  </a:ext>
                </a:extLst>
              </p:cNvPr>
              <p:cNvCxnSpPr>
                <a:cxnSpLocks/>
                <a:endCxn id="102" idx="0"/>
              </p:cNvCxnSpPr>
              <p:nvPr/>
            </p:nvCxnSpPr>
            <p:spPr>
              <a:xfrm flipH="1">
                <a:off x="5333998" y="2705100"/>
                <a:ext cx="2791686"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581FD839-7FC4-4E78-792C-D16281A9C270}"/>
                  </a:ext>
                </a:extLst>
              </p:cNvPr>
              <p:cNvCxnSpPr>
                <a:cxnSpLocks/>
                <a:stCxn id="84" idx="6"/>
                <a:endCxn id="103"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306AD3AB-9600-A6BF-BFBF-068E37656400}"/>
                  </a:ext>
                </a:extLst>
              </p:cNvPr>
              <p:cNvCxnSpPr>
                <a:cxnSpLocks/>
                <a:stCxn id="89" idx="6"/>
                <a:endCxn id="104"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64" name="Group 63">
              <a:extLst>
                <a:ext uri="{FF2B5EF4-FFF2-40B4-BE49-F238E27FC236}">
                  <a16:creationId xmlns:a16="http://schemas.microsoft.com/office/drawing/2014/main" id="{AF764B5E-2A2B-5202-8C6F-6ACC1FF585B0}"/>
                </a:ext>
              </a:extLst>
            </p:cNvPr>
            <p:cNvGrpSpPr/>
            <p:nvPr/>
          </p:nvGrpSpPr>
          <p:grpSpPr>
            <a:xfrm>
              <a:off x="5486400" y="1600200"/>
              <a:ext cx="2209800" cy="2209800"/>
              <a:chOff x="5486400" y="1600200"/>
              <a:chExt cx="2209800" cy="2209800"/>
            </a:xfrm>
          </p:grpSpPr>
          <p:sp>
            <p:nvSpPr>
              <p:cNvPr id="65" name="Oval 64">
                <a:extLst>
                  <a:ext uri="{FF2B5EF4-FFF2-40B4-BE49-F238E27FC236}">
                    <a16:creationId xmlns:a16="http://schemas.microsoft.com/office/drawing/2014/main" id="{13D770BB-7217-38C5-711D-B5170B8CCC9F}"/>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6" name="Oval 65">
                <a:extLst>
                  <a:ext uri="{FF2B5EF4-FFF2-40B4-BE49-F238E27FC236}">
                    <a16:creationId xmlns:a16="http://schemas.microsoft.com/office/drawing/2014/main" id="{DB50467F-FEFD-794B-3319-E226669CFE8C}"/>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7" name="Oval 66">
                <a:extLst>
                  <a:ext uri="{FF2B5EF4-FFF2-40B4-BE49-F238E27FC236}">
                    <a16:creationId xmlns:a16="http://schemas.microsoft.com/office/drawing/2014/main" id="{51FA6554-610A-A0D6-0132-A77C72C68850}"/>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8" name="Oval 67">
                <a:extLst>
                  <a:ext uri="{FF2B5EF4-FFF2-40B4-BE49-F238E27FC236}">
                    <a16:creationId xmlns:a16="http://schemas.microsoft.com/office/drawing/2014/main" id="{586865B3-C286-94B9-E0A9-1E9D84ABEE21}"/>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9" name="Oval 68">
                <a:extLst>
                  <a:ext uri="{FF2B5EF4-FFF2-40B4-BE49-F238E27FC236}">
                    <a16:creationId xmlns:a16="http://schemas.microsoft.com/office/drawing/2014/main" id="{CAC2CBB4-018B-F3DC-C3BC-558E89C961AB}"/>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0" name="Oval 69">
                <a:extLst>
                  <a:ext uri="{FF2B5EF4-FFF2-40B4-BE49-F238E27FC236}">
                    <a16:creationId xmlns:a16="http://schemas.microsoft.com/office/drawing/2014/main" id="{D8287CBE-84C0-0AFA-E1FD-20A73C634A74}"/>
                  </a:ext>
                </a:extLst>
              </p:cNvPr>
              <p:cNvSpPr/>
              <p:nvPr/>
            </p:nvSpPr>
            <p:spPr>
              <a:xfrm>
                <a:off x="5486400" y="2057400"/>
                <a:ext cx="381000" cy="381000"/>
              </a:xfrm>
              <a:prstGeom prst="ellipse">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1" name="Oval 70">
                <a:extLst>
                  <a:ext uri="{FF2B5EF4-FFF2-40B4-BE49-F238E27FC236}">
                    <a16:creationId xmlns:a16="http://schemas.microsoft.com/office/drawing/2014/main" id="{24C174AB-3F60-50A6-58FA-D1E748D9A1C5}"/>
                  </a:ext>
                </a:extLst>
              </p:cNvPr>
              <p:cNvSpPr/>
              <p:nvPr/>
            </p:nvSpPr>
            <p:spPr>
              <a:xfrm>
                <a:off x="5943600" y="2057400"/>
                <a:ext cx="381000" cy="381000"/>
              </a:xfrm>
              <a:prstGeom prst="ellipse">
                <a:avLst/>
              </a:prstGeom>
              <a:solidFill>
                <a:schemeClr val="accent4">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2" name="Oval 71">
                <a:extLst>
                  <a:ext uri="{FF2B5EF4-FFF2-40B4-BE49-F238E27FC236}">
                    <a16:creationId xmlns:a16="http://schemas.microsoft.com/office/drawing/2014/main" id="{1CC44215-7331-5864-7BD3-2AD3FDC413EF}"/>
                  </a:ext>
                </a:extLst>
              </p:cNvPr>
              <p:cNvSpPr/>
              <p:nvPr/>
            </p:nvSpPr>
            <p:spPr>
              <a:xfrm>
                <a:off x="6400800" y="2057400"/>
                <a:ext cx="381000" cy="381000"/>
              </a:xfrm>
              <a:prstGeom prst="ellipse">
                <a:avLst/>
              </a:prstGeom>
              <a:solidFill>
                <a:schemeClr val="accent4">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3" name="Oval 72">
                <a:extLst>
                  <a:ext uri="{FF2B5EF4-FFF2-40B4-BE49-F238E27FC236}">
                    <a16:creationId xmlns:a16="http://schemas.microsoft.com/office/drawing/2014/main" id="{26C2B63A-40AF-34C4-818C-54EF22B10709}"/>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4" name="Oval 73">
                <a:extLst>
                  <a:ext uri="{FF2B5EF4-FFF2-40B4-BE49-F238E27FC236}">
                    <a16:creationId xmlns:a16="http://schemas.microsoft.com/office/drawing/2014/main" id="{22A79D5C-8525-AC9D-CAC0-1F0DF3D0B15B}"/>
                  </a:ext>
                </a:extLst>
              </p:cNvPr>
              <p:cNvSpPr/>
              <p:nvPr/>
            </p:nvSpPr>
            <p:spPr>
              <a:xfrm>
                <a:off x="7315200" y="2057400"/>
                <a:ext cx="381000" cy="381000"/>
              </a:xfrm>
              <a:prstGeom prst="ellipse">
                <a:avLst/>
              </a:prstGeom>
              <a:solidFill>
                <a:schemeClr val="accent4">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5" name="Oval 74">
                <a:extLst>
                  <a:ext uri="{FF2B5EF4-FFF2-40B4-BE49-F238E27FC236}">
                    <a16:creationId xmlns:a16="http://schemas.microsoft.com/office/drawing/2014/main" id="{F4FEE0C3-3C8F-EA32-157D-1B842D24E5A3}"/>
                  </a:ext>
                </a:extLst>
              </p:cNvPr>
              <p:cNvSpPr/>
              <p:nvPr/>
            </p:nvSpPr>
            <p:spPr>
              <a:xfrm>
                <a:off x="5486400" y="2514600"/>
                <a:ext cx="381000" cy="381000"/>
              </a:xfrm>
              <a:prstGeom prst="ellipse">
                <a:avLst/>
              </a:prstGeom>
              <a:solidFill>
                <a:schemeClr val="accent2">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6" name="Oval 75">
                <a:extLst>
                  <a:ext uri="{FF2B5EF4-FFF2-40B4-BE49-F238E27FC236}">
                    <a16:creationId xmlns:a16="http://schemas.microsoft.com/office/drawing/2014/main" id="{CEBAB866-F9F2-7A33-FF7E-E780BA9DC69C}"/>
                  </a:ext>
                </a:extLst>
              </p:cNvPr>
              <p:cNvSpPr/>
              <p:nvPr/>
            </p:nvSpPr>
            <p:spPr>
              <a:xfrm>
                <a:off x="5943600" y="2514600"/>
                <a:ext cx="381000" cy="381000"/>
              </a:xfrm>
              <a:prstGeom prst="ellipse">
                <a:avLst/>
              </a:prstGeom>
              <a:solidFill>
                <a:schemeClr val="accent2">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7" name="Oval 76">
                <a:extLst>
                  <a:ext uri="{FF2B5EF4-FFF2-40B4-BE49-F238E27FC236}">
                    <a16:creationId xmlns:a16="http://schemas.microsoft.com/office/drawing/2014/main" id="{97738BCC-FAE3-DFB7-9C37-CDAE7339B38C}"/>
                  </a:ext>
                </a:extLst>
              </p:cNvPr>
              <p:cNvSpPr/>
              <p:nvPr/>
            </p:nvSpPr>
            <p:spPr>
              <a:xfrm>
                <a:off x="6400800" y="2514600"/>
                <a:ext cx="381000" cy="381000"/>
              </a:xfrm>
              <a:prstGeom prst="ellipse">
                <a:avLst/>
              </a:prstGeom>
              <a:solidFill>
                <a:schemeClr val="accent2">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8" name="Oval 77">
                <a:extLst>
                  <a:ext uri="{FF2B5EF4-FFF2-40B4-BE49-F238E27FC236}">
                    <a16:creationId xmlns:a16="http://schemas.microsoft.com/office/drawing/2014/main" id="{9841D0FB-9DF1-17E4-4260-3888261CC348}"/>
                  </a:ext>
                </a:extLst>
              </p:cNvPr>
              <p:cNvSpPr/>
              <p:nvPr/>
            </p:nvSpPr>
            <p:spPr>
              <a:xfrm>
                <a:off x="68580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9" name="Oval 78">
                <a:extLst>
                  <a:ext uri="{FF2B5EF4-FFF2-40B4-BE49-F238E27FC236}">
                    <a16:creationId xmlns:a16="http://schemas.microsoft.com/office/drawing/2014/main" id="{8D98E843-490D-C1A9-BA17-B894DDFDC01D}"/>
                  </a:ext>
                </a:extLst>
              </p:cNvPr>
              <p:cNvSpPr/>
              <p:nvPr/>
            </p:nvSpPr>
            <p:spPr>
              <a:xfrm>
                <a:off x="7315200" y="2514600"/>
                <a:ext cx="381000" cy="381000"/>
              </a:xfrm>
              <a:prstGeom prst="ellipse">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0" name="Oval 79">
                <a:extLst>
                  <a:ext uri="{FF2B5EF4-FFF2-40B4-BE49-F238E27FC236}">
                    <a16:creationId xmlns:a16="http://schemas.microsoft.com/office/drawing/2014/main" id="{F1D9404C-500E-6F5D-E3F8-F513587236D5}"/>
                  </a:ext>
                </a:extLst>
              </p:cNvPr>
              <p:cNvSpPr/>
              <p:nvPr/>
            </p:nvSpPr>
            <p:spPr>
              <a:xfrm>
                <a:off x="5486400" y="2971800"/>
                <a:ext cx="381000" cy="381000"/>
              </a:xfrm>
              <a:prstGeom prst="ellipse">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1" name="Oval 80">
                <a:extLst>
                  <a:ext uri="{FF2B5EF4-FFF2-40B4-BE49-F238E27FC236}">
                    <a16:creationId xmlns:a16="http://schemas.microsoft.com/office/drawing/2014/main" id="{F1B51AC3-4F3E-BF12-DDF5-5D2DA7C87890}"/>
                  </a:ext>
                </a:extLst>
              </p:cNvPr>
              <p:cNvSpPr/>
              <p:nvPr/>
            </p:nvSpPr>
            <p:spPr>
              <a:xfrm>
                <a:off x="5943600" y="2971800"/>
                <a:ext cx="381000" cy="381000"/>
              </a:xfrm>
              <a:prstGeom prst="ellipse">
                <a:avLst/>
              </a:prstGeom>
              <a:solidFill>
                <a:schemeClr val="accent4">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2" name="Oval 81">
                <a:extLst>
                  <a:ext uri="{FF2B5EF4-FFF2-40B4-BE49-F238E27FC236}">
                    <a16:creationId xmlns:a16="http://schemas.microsoft.com/office/drawing/2014/main" id="{0E34BA3B-2E90-2F8A-3942-B87B8B418F3F}"/>
                  </a:ext>
                </a:extLst>
              </p:cNvPr>
              <p:cNvSpPr/>
              <p:nvPr/>
            </p:nvSpPr>
            <p:spPr>
              <a:xfrm>
                <a:off x="6400800" y="2971800"/>
                <a:ext cx="381000" cy="381000"/>
              </a:xfrm>
              <a:prstGeom prst="ellipse">
                <a:avLst/>
              </a:prstGeom>
              <a:solidFill>
                <a:schemeClr val="accent4">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3" name="Oval 82">
                <a:extLst>
                  <a:ext uri="{FF2B5EF4-FFF2-40B4-BE49-F238E27FC236}">
                    <a16:creationId xmlns:a16="http://schemas.microsoft.com/office/drawing/2014/main" id="{87C43EC3-04A5-4B10-9446-B91845F74C86}"/>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4" name="Oval 83">
                <a:extLst>
                  <a:ext uri="{FF2B5EF4-FFF2-40B4-BE49-F238E27FC236}">
                    <a16:creationId xmlns:a16="http://schemas.microsoft.com/office/drawing/2014/main" id="{C77B9788-E66E-D570-BE3D-FEC45F4C4FB8}"/>
                  </a:ext>
                </a:extLst>
              </p:cNvPr>
              <p:cNvSpPr/>
              <p:nvPr/>
            </p:nvSpPr>
            <p:spPr>
              <a:xfrm>
                <a:off x="7315200" y="2971800"/>
                <a:ext cx="381000" cy="381000"/>
              </a:xfrm>
              <a:prstGeom prst="ellipse">
                <a:avLst/>
              </a:prstGeom>
              <a:solidFill>
                <a:schemeClr val="accent4">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5" name="Oval 84">
                <a:extLst>
                  <a:ext uri="{FF2B5EF4-FFF2-40B4-BE49-F238E27FC236}">
                    <a16:creationId xmlns:a16="http://schemas.microsoft.com/office/drawing/2014/main" id="{FB967F9E-AD0E-99F8-4C92-7B0C15A40A2D}"/>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6" name="Oval 85">
                <a:extLst>
                  <a:ext uri="{FF2B5EF4-FFF2-40B4-BE49-F238E27FC236}">
                    <a16:creationId xmlns:a16="http://schemas.microsoft.com/office/drawing/2014/main" id="{2091FB07-CEC0-1813-13B0-9458C73FC33F}"/>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7" name="Oval 86">
                <a:extLst>
                  <a:ext uri="{FF2B5EF4-FFF2-40B4-BE49-F238E27FC236}">
                    <a16:creationId xmlns:a16="http://schemas.microsoft.com/office/drawing/2014/main" id="{81102973-DB18-170B-60B8-6FB5AB67E2C0}"/>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8" name="Oval 87">
                <a:extLst>
                  <a:ext uri="{FF2B5EF4-FFF2-40B4-BE49-F238E27FC236}">
                    <a16:creationId xmlns:a16="http://schemas.microsoft.com/office/drawing/2014/main" id="{E934C76D-A9A1-3F43-AD2E-F83FD4DC3839}"/>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9" name="Oval 88">
                <a:extLst>
                  <a:ext uri="{FF2B5EF4-FFF2-40B4-BE49-F238E27FC236}">
                    <a16:creationId xmlns:a16="http://schemas.microsoft.com/office/drawing/2014/main" id="{0E717C25-74D2-B4D9-6D7E-B29CE3266224}"/>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110" name="Group 109">
            <a:extLst>
              <a:ext uri="{FF2B5EF4-FFF2-40B4-BE49-F238E27FC236}">
                <a16:creationId xmlns:a16="http://schemas.microsoft.com/office/drawing/2014/main" id="{44362C14-2121-1971-5E30-DEC513A70F0B}"/>
              </a:ext>
            </a:extLst>
          </p:cNvPr>
          <p:cNvGrpSpPr/>
          <p:nvPr/>
        </p:nvGrpSpPr>
        <p:grpSpPr>
          <a:xfrm>
            <a:off x="4751986" y="1663010"/>
            <a:ext cx="1414038" cy="1414038"/>
            <a:chOff x="4876800" y="1600199"/>
            <a:chExt cx="2819401" cy="2819401"/>
          </a:xfrm>
        </p:grpSpPr>
        <p:grpSp>
          <p:nvGrpSpPr>
            <p:cNvPr id="111" name="Group 110">
              <a:extLst>
                <a:ext uri="{FF2B5EF4-FFF2-40B4-BE49-F238E27FC236}">
                  <a16:creationId xmlns:a16="http://schemas.microsoft.com/office/drawing/2014/main" id="{D265122C-F95D-0F77-8C39-5871E49BA90A}"/>
                </a:ext>
              </a:extLst>
            </p:cNvPr>
            <p:cNvGrpSpPr/>
            <p:nvPr/>
          </p:nvGrpSpPr>
          <p:grpSpPr>
            <a:xfrm>
              <a:off x="5486400" y="3962400"/>
              <a:ext cx="2209800" cy="457200"/>
              <a:chOff x="5486400" y="3962400"/>
              <a:chExt cx="2209800" cy="457200"/>
            </a:xfrm>
          </p:grpSpPr>
          <p:sp>
            <p:nvSpPr>
              <p:cNvPr id="156" name="DRAM">
                <a:extLst>
                  <a:ext uri="{FF2B5EF4-FFF2-40B4-BE49-F238E27FC236}">
                    <a16:creationId xmlns:a16="http://schemas.microsoft.com/office/drawing/2014/main" id="{DAC1715B-6A79-BB15-14B4-7C550BE4BD21}"/>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7" name="DRAM">
                <a:extLst>
                  <a:ext uri="{FF2B5EF4-FFF2-40B4-BE49-F238E27FC236}">
                    <a16:creationId xmlns:a16="http://schemas.microsoft.com/office/drawing/2014/main" id="{14844BF7-6BE5-52F2-FAE1-BDC846F2B603}"/>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8" name="DRAM">
                <a:extLst>
                  <a:ext uri="{FF2B5EF4-FFF2-40B4-BE49-F238E27FC236}">
                    <a16:creationId xmlns:a16="http://schemas.microsoft.com/office/drawing/2014/main" id="{7367EA0F-32E9-B6B2-7F8D-2AF18E75F3A3}"/>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9" name="DRAM">
                <a:extLst>
                  <a:ext uri="{FF2B5EF4-FFF2-40B4-BE49-F238E27FC236}">
                    <a16:creationId xmlns:a16="http://schemas.microsoft.com/office/drawing/2014/main" id="{1B727991-23A0-9AD3-2845-DB5F30128624}"/>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0" name="DRAM">
                <a:extLst>
                  <a:ext uri="{FF2B5EF4-FFF2-40B4-BE49-F238E27FC236}">
                    <a16:creationId xmlns:a16="http://schemas.microsoft.com/office/drawing/2014/main" id="{E86BE4CE-33B9-BCCA-12A1-2BFDCDA72272}"/>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2" name="Group 111">
              <a:extLst>
                <a:ext uri="{FF2B5EF4-FFF2-40B4-BE49-F238E27FC236}">
                  <a16:creationId xmlns:a16="http://schemas.microsoft.com/office/drawing/2014/main" id="{37875A4C-8BA4-BD76-6587-65782774FAC8}"/>
                </a:ext>
              </a:extLst>
            </p:cNvPr>
            <p:cNvGrpSpPr/>
            <p:nvPr/>
          </p:nvGrpSpPr>
          <p:grpSpPr>
            <a:xfrm>
              <a:off x="4876800" y="1600200"/>
              <a:ext cx="457200" cy="2209800"/>
              <a:chOff x="4876800" y="1600200"/>
              <a:chExt cx="457200" cy="2209800"/>
            </a:xfrm>
          </p:grpSpPr>
          <p:sp>
            <p:nvSpPr>
              <p:cNvPr id="151" name="DRAM">
                <a:extLst>
                  <a:ext uri="{FF2B5EF4-FFF2-40B4-BE49-F238E27FC236}">
                    <a16:creationId xmlns:a16="http://schemas.microsoft.com/office/drawing/2014/main" id="{3047A10C-4FEB-217B-08EA-A792A98C978E}"/>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2" name="DRAM">
                <a:extLst>
                  <a:ext uri="{FF2B5EF4-FFF2-40B4-BE49-F238E27FC236}">
                    <a16:creationId xmlns:a16="http://schemas.microsoft.com/office/drawing/2014/main" id="{CB593E2C-26E8-EA6D-6186-844CC9BB1092}"/>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3" name="DRAM">
                <a:extLst>
                  <a:ext uri="{FF2B5EF4-FFF2-40B4-BE49-F238E27FC236}">
                    <a16:creationId xmlns:a16="http://schemas.microsoft.com/office/drawing/2014/main" id="{3B468AA9-D62E-FE27-F87E-A606CBF6ED8C}"/>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4" name="DRAM">
                <a:extLst>
                  <a:ext uri="{FF2B5EF4-FFF2-40B4-BE49-F238E27FC236}">
                    <a16:creationId xmlns:a16="http://schemas.microsoft.com/office/drawing/2014/main" id="{B1FD441F-F92C-CA76-4469-FC65356BD656}"/>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5" name="DRAM">
                <a:extLst>
                  <a:ext uri="{FF2B5EF4-FFF2-40B4-BE49-F238E27FC236}">
                    <a16:creationId xmlns:a16="http://schemas.microsoft.com/office/drawing/2014/main" id="{081B1368-AB3C-1D70-680F-869B42C5BFD7}"/>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3" name="Group 112">
              <a:extLst>
                <a:ext uri="{FF2B5EF4-FFF2-40B4-BE49-F238E27FC236}">
                  <a16:creationId xmlns:a16="http://schemas.microsoft.com/office/drawing/2014/main" id="{314BB626-0C6D-EC1E-1C4A-16D30A51D47E}"/>
                </a:ext>
              </a:extLst>
            </p:cNvPr>
            <p:cNvGrpSpPr/>
            <p:nvPr/>
          </p:nvGrpSpPr>
          <p:grpSpPr>
            <a:xfrm>
              <a:off x="5676900" y="1600199"/>
              <a:ext cx="1828800" cy="2362201"/>
              <a:chOff x="5676900" y="1170708"/>
              <a:chExt cx="1828800" cy="2791692"/>
            </a:xfrm>
          </p:grpSpPr>
          <p:cxnSp>
            <p:nvCxnSpPr>
              <p:cNvPr id="146" name="Straight Connector 145">
                <a:extLst>
                  <a:ext uri="{FF2B5EF4-FFF2-40B4-BE49-F238E27FC236}">
                    <a16:creationId xmlns:a16="http://schemas.microsoft.com/office/drawing/2014/main" id="{147CE309-B301-E137-5428-29A0D1850F9E}"/>
                  </a:ext>
                </a:extLst>
              </p:cNvPr>
              <p:cNvCxnSpPr>
                <a:cxnSpLocks/>
                <a:stCxn id="116" idx="0"/>
                <a:endCxn id="156"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8378F6E6-9827-6811-70BE-2493C80C7A79}"/>
                  </a:ext>
                </a:extLst>
              </p:cNvPr>
              <p:cNvCxnSpPr>
                <a:cxnSpLocks/>
                <a:stCxn id="118" idx="0"/>
                <a:endCxn id="158"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4ABE3392-0824-83EC-D863-95A2508959F1}"/>
                  </a:ext>
                </a:extLst>
              </p:cNvPr>
              <p:cNvCxnSpPr>
                <a:cxnSpLocks/>
                <a:stCxn id="119" idx="0"/>
                <a:endCxn id="159"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1D10862B-948F-BD19-6A01-00426565F83C}"/>
                  </a:ext>
                </a:extLst>
              </p:cNvPr>
              <p:cNvCxnSpPr>
                <a:cxnSpLocks/>
                <a:stCxn id="120" idx="0"/>
                <a:endCxn id="160"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342ABFB7-566B-288A-3DF5-69D7AAAADA0B}"/>
                  </a:ext>
                </a:extLst>
              </p:cNvPr>
              <p:cNvCxnSpPr>
                <a:cxnSpLocks/>
                <a:stCxn id="117" idx="0"/>
                <a:endCxn id="157"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4" name="Group 113">
              <a:extLst>
                <a:ext uri="{FF2B5EF4-FFF2-40B4-BE49-F238E27FC236}">
                  <a16:creationId xmlns:a16="http://schemas.microsoft.com/office/drawing/2014/main" id="{1EA196E2-E5C9-A708-50BA-DA78A6401B1A}"/>
                </a:ext>
              </a:extLst>
            </p:cNvPr>
            <p:cNvGrpSpPr/>
            <p:nvPr/>
          </p:nvGrpSpPr>
          <p:grpSpPr>
            <a:xfrm>
              <a:off x="5334000" y="1790700"/>
              <a:ext cx="2362201" cy="1828800"/>
              <a:chOff x="5333998" y="1790700"/>
              <a:chExt cx="2791691" cy="1828800"/>
            </a:xfrm>
          </p:grpSpPr>
          <p:cxnSp>
            <p:nvCxnSpPr>
              <p:cNvPr id="141" name="Straight Connector 140">
                <a:extLst>
                  <a:ext uri="{FF2B5EF4-FFF2-40B4-BE49-F238E27FC236}">
                    <a16:creationId xmlns:a16="http://schemas.microsoft.com/office/drawing/2014/main" id="{2DA01EE4-4402-1523-A0FE-486AB469C3E4}"/>
                  </a:ext>
                </a:extLst>
              </p:cNvPr>
              <p:cNvCxnSpPr>
                <a:cxnSpLocks/>
                <a:stCxn id="120" idx="6"/>
                <a:endCxn id="151"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64A54BBE-E795-26B3-AA72-8E0AA8C14FC6}"/>
                  </a:ext>
                </a:extLst>
              </p:cNvPr>
              <p:cNvCxnSpPr>
                <a:cxnSpLocks/>
                <a:stCxn id="125" idx="6"/>
                <a:endCxn id="152"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8E7A474F-1B87-9D69-9014-66DFF6256AC1}"/>
                  </a:ext>
                </a:extLst>
              </p:cNvPr>
              <p:cNvCxnSpPr>
                <a:cxnSpLocks/>
                <a:stCxn id="130" idx="6"/>
                <a:endCxn id="153"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F86AB509-3A87-6CB2-373A-61AF1C3E37C7}"/>
                  </a:ext>
                </a:extLst>
              </p:cNvPr>
              <p:cNvCxnSpPr>
                <a:cxnSpLocks/>
                <a:stCxn id="135" idx="6"/>
                <a:endCxn id="154"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9FEEE6F9-7184-0D50-2ACF-356C5284D112}"/>
                  </a:ext>
                </a:extLst>
              </p:cNvPr>
              <p:cNvCxnSpPr>
                <a:cxnSpLocks/>
                <a:stCxn id="140" idx="6"/>
                <a:endCxn id="155"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5" name="Group 114">
              <a:extLst>
                <a:ext uri="{FF2B5EF4-FFF2-40B4-BE49-F238E27FC236}">
                  <a16:creationId xmlns:a16="http://schemas.microsoft.com/office/drawing/2014/main" id="{B0D24273-1E2A-A54E-51E3-D1E36A9D6861}"/>
                </a:ext>
              </a:extLst>
            </p:cNvPr>
            <p:cNvGrpSpPr/>
            <p:nvPr/>
          </p:nvGrpSpPr>
          <p:grpSpPr>
            <a:xfrm>
              <a:off x="5486400" y="1600200"/>
              <a:ext cx="2209800" cy="2209800"/>
              <a:chOff x="5486400" y="1600200"/>
              <a:chExt cx="2209800" cy="2209800"/>
            </a:xfrm>
          </p:grpSpPr>
          <p:sp>
            <p:nvSpPr>
              <p:cNvPr id="116" name="Oval 115">
                <a:extLst>
                  <a:ext uri="{FF2B5EF4-FFF2-40B4-BE49-F238E27FC236}">
                    <a16:creationId xmlns:a16="http://schemas.microsoft.com/office/drawing/2014/main" id="{AF4D7578-A609-0852-029C-AFAB630F0459}"/>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7" name="Oval 116">
                <a:extLst>
                  <a:ext uri="{FF2B5EF4-FFF2-40B4-BE49-F238E27FC236}">
                    <a16:creationId xmlns:a16="http://schemas.microsoft.com/office/drawing/2014/main" id="{C3B4EB90-E9E1-742E-5ED4-BDD73F45B11D}"/>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8" name="Oval 117">
                <a:extLst>
                  <a:ext uri="{FF2B5EF4-FFF2-40B4-BE49-F238E27FC236}">
                    <a16:creationId xmlns:a16="http://schemas.microsoft.com/office/drawing/2014/main" id="{A234198A-C055-2CF2-2D39-BD6DF053E31B}"/>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9" name="Oval 118">
                <a:extLst>
                  <a:ext uri="{FF2B5EF4-FFF2-40B4-BE49-F238E27FC236}">
                    <a16:creationId xmlns:a16="http://schemas.microsoft.com/office/drawing/2014/main" id="{A3207CC5-3B8C-47C5-E971-A50C66838754}"/>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0" name="Oval 119">
                <a:extLst>
                  <a:ext uri="{FF2B5EF4-FFF2-40B4-BE49-F238E27FC236}">
                    <a16:creationId xmlns:a16="http://schemas.microsoft.com/office/drawing/2014/main" id="{0E33B9A3-CA68-0BB0-DD73-FB43E8EEC852}"/>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1" name="Oval 120">
                <a:extLst>
                  <a:ext uri="{FF2B5EF4-FFF2-40B4-BE49-F238E27FC236}">
                    <a16:creationId xmlns:a16="http://schemas.microsoft.com/office/drawing/2014/main" id="{09B4A3C9-82E2-C209-3747-2AB0C39E7371}"/>
                  </a:ext>
                </a:extLst>
              </p:cNvPr>
              <p:cNvSpPr/>
              <p:nvPr/>
            </p:nvSpPr>
            <p:spPr>
              <a:xfrm>
                <a:off x="54864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2" name="Oval 121">
                <a:extLst>
                  <a:ext uri="{FF2B5EF4-FFF2-40B4-BE49-F238E27FC236}">
                    <a16:creationId xmlns:a16="http://schemas.microsoft.com/office/drawing/2014/main" id="{4BA7E62C-F457-7D1E-D497-3C9CF9526404}"/>
                  </a:ext>
                </a:extLst>
              </p:cNvPr>
              <p:cNvSpPr/>
              <p:nvPr/>
            </p:nvSpPr>
            <p:spPr>
              <a:xfrm>
                <a:off x="59436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3" name="Oval 122">
                <a:extLst>
                  <a:ext uri="{FF2B5EF4-FFF2-40B4-BE49-F238E27FC236}">
                    <a16:creationId xmlns:a16="http://schemas.microsoft.com/office/drawing/2014/main" id="{BD168504-D31B-1EBA-0E30-AA284679BC5F}"/>
                  </a:ext>
                </a:extLst>
              </p:cNvPr>
              <p:cNvSpPr/>
              <p:nvPr/>
            </p:nvSpPr>
            <p:spPr>
              <a:xfrm>
                <a:off x="64008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4" name="Oval 123">
                <a:extLst>
                  <a:ext uri="{FF2B5EF4-FFF2-40B4-BE49-F238E27FC236}">
                    <a16:creationId xmlns:a16="http://schemas.microsoft.com/office/drawing/2014/main" id="{DC37C0EF-5017-3A03-79DE-522118891193}"/>
                  </a:ext>
                </a:extLst>
              </p:cNvPr>
              <p:cNvSpPr/>
              <p:nvPr/>
            </p:nvSpPr>
            <p:spPr>
              <a:xfrm>
                <a:off x="68580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5" name="Oval 124">
                <a:extLst>
                  <a:ext uri="{FF2B5EF4-FFF2-40B4-BE49-F238E27FC236}">
                    <a16:creationId xmlns:a16="http://schemas.microsoft.com/office/drawing/2014/main" id="{7C0CA901-3E96-F59D-6D00-B41831E998FF}"/>
                  </a:ext>
                </a:extLst>
              </p:cNvPr>
              <p:cNvSpPr/>
              <p:nvPr/>
            </p:nvSpPr>
            <p:spPr>
              <a:xfrm>
                <a:off x="73152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6" name="Oval 125">
                <a:extLst>
                  <a:ext uri="{FF2B5EF4-FFF2-40B4-BE49-F238E27FC236}">
                    <a16:creationId xmlns:a16="http://schemas.microsoft.com/office/drawing/2014/main" id="{CC29802C-8233-364A-234A-64CFC8A1E453}"/>
                  </a:ext>
                </a:extLst>
              </p:cNvPr>
              <p:cNvSpPr/>
              <p:nvPr/>
            </p:nvSpPr>
            <p:spPr>
              <a:xfrm>
                <a:off x="54864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7" name="Oval 126">
                <a:extLst>
                  <a:ext uri="{FF2B5EF4-FFF2-40B4-BE49-F238E27FC236}">
                    <a16:creationId xmlns:a16="http://schemas.microsoft.com/office/drawing/2014/main" id="{8490AB7E-BCE8-3CBC-358D-46C9F6030FA9}"/>
                  </a:ext>
                </a:extLst>
              </p:cNvPr>
              <p:cNvSpPr/>
              <p:nvPr/>
            </p:nvSpPr>
            <p:spPr>
              <a:xfrm>
                <a:off x="59436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8" name="Oval 127">
                <a:extLst>
                  <a:ext uri="{FF2B5EF4-FFF2-40B4-BE49-F238E27FC236}">
                    <a16:creationId xmlns:a16="http://schemas.microsoft.com/office/drawing/2014/main" id="{7F23CAFE-1E98-B8BB-0E8A-0DAC6F38F157}"/>
                  </a:ext>
                </a:extLst>
              </p:cNvPr>
              <p:cNvSpPr/>
              <p:nvPr/>
            </p:nvSpPr>
            <p:spPr>
              <a:xfrm>
                <a:off x="64008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9" name="Oval 128">
                <a:extLst>
                  <a:ext uri="{FF2B5EF4-FFF2-40B4-BE49-F238E27FC236}">
                    <a16:creationId xmlns:a16="http://schemas.microsoft.com/office/drawing/2014/main" id="{B73DD793-3DE5-1609-8722-FD2134EB8C24}"/>
                  </a:ext>
                </a:extLst>
              </p:cNvPr>
              <p:cNvSpPr/>
              <p:nvPr/>
            </p:nvSpPr>
            <p:spPr>
              <a:xfrm>
                <a:off x="68580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0" name="Oval 129">
                <a:extLst>
                  <a:ext uri="{FF2B5EF4-FFF2-40B4-BE49-F238E27FC236}">
                    <a16:creationId xmlns:a16="http://schemas.microsoft.com/office/drawing/2014/main" id="{DBD0556D-D5CB-EAF2-C87F-976E02E14B72}"/>
                  </a:ext>
                </a:extLst>
              </p:cNvPr>
              <p:cNvSpPr/>
              <p:nvPr/>
            </p:nvSpPr>
            <p:spPr>
              <a:xfrm>
                <a:off x="73152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131" name="Oval 130">
                <a:extLst>
                  <a:ext uri="{FF2B5EF4-FFF2-40B4-BE49-F238E27FC236}">
                    <a16:creationId xmlns:a16="http://schemas.microsoft.com/office/drawing/2014/main" id="{C0044857-2C12-8D83-901C-2522FFAF6377}"/>
                  </a:ext>
                </a:extLst>
              </p:cNvPr>
              <p:cNvSpPr/>
              <p:nvPr/>
            </p:nvSpPr>
            <p:spPr>
              <a:xfrm>
                <a:off x="54864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2" name="Oval 131">
                <a:extLst>
                  <a:ext uri="{FF2B5EF4-FFF2-40B4-BE49-F238E27FC236}">
                    <a16:creationId xmlns:a16="http://schemas.microsoft.com/office/drawing/2014/main" id="{E033CA06-DD73-3506-CF02-FFC1C0B715E0}"/>
                  </a:ext>
                </a:extLst>
              </p:cNvPr>
              <p:cNvSpPr/>
              <p:nvPr/>
            </p:nvSpPr>
            <p:spPr>
              <a:xfrm>
                <a:off x="59436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3" name="Oval 132">
                <a:extLst>
                  <a:ext uri="{FF2B5EF4-FFF2-40B4-BE49-F238E27FC236}">
                    <a16:creationId xmlns:a16="http://schemas.microsoft.com/office/drawing/2014/main" id="{2DF0F984-31C7-2276-5833-ADAA0B27C398}"/>
                  </a:ext>
                </a:extLst>
              </p:cNvPr>
              <p:cNvSpPr/>
              <p:nvPr/>
            </p:nvSpPr>
            <p:spPr>
              <a:xfrm>
                <a:off x="64008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4" name="Oval 133">
                <a:extLst>
                  <a:ext uri="{FF2B5EF4-FFF2-40B4-BE49-F238E27FC236}">
                    <a16:creationId xmlns:a16="http://schemas.microsoft.com/office/drawing/2014/main" id="{F855FCBB-3E6B-B3B7-F70C-0FF607AA01D7}"/>
                  </a:ext>
                </a:extLst>
              </p:cNvPr>
              <p:cNvSpPr/>
              <p:nvPr/>
            </p:nvSpPr>
            <p:spPr>
              <a:xfrm>
                <a:off x="68580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5" name="Oval 134">
                <a:extLst>
                  <a:ext uri="{FF2B5EF4-FFF2-40B4-BE49-F238E27FC236}">
                    <a16:creationId xmlns:a16="http://schemas.microsoft.com/office/drawing/2014/main" id="{65457800-CD9B-12BA-06B1-17F88B8D67AF}"/>
                  </a:ext>
                </a:extLst>
              </p:cNvPr>
              <p:cNvSpPr/>
              <p:nvPr/>
            </p:nvSpPr>
            <p:spPr>
              <a:xfrm>
                <a:off x="73152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6" name="Oval 135">
                <a:extLst>
                  <a:ext uri="{FF2B5EF4-FFF2-40B4-BE49-F238E27FC236}">
                    <a16:creationId xmlns:a16="http://schemas.microsoft.com/office/drawing/2014/main" id="{A10E6C29-65B3-7CB9-F3AE-F9B816C13A8E}"/>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7" name="Oval 136">
                <a:extLst>
                  <a:ext uri="{FF2B5EF4-FFF2-40B4-BE49-F238E27FC236}">
                    <a16:creationId xmlns:a16="http://schemas.microsoft.com/office/drawing/2014/main" id="{36A75D3D-2CC3-325E-41AD-EBF60B1F39AA}"/>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8" name="Oval 137">
                <a:extLst>
                  <a:ext uri="{FF2B5EF4-FFF2-40B4-BE49-F238E27FC236}">
                    <a16:creationId xmlns:a16="http://schemas.microsoft.com/office/drawing/2014/main" id="{FBCD1691-1EB2-06E4-8704-5A6B025D1F50}"/>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9" name="Oval 138">
                <a:extLst>
                  <a:ext uri="{FF2B5EF4-FFF2-40B4-BE49-F238E27FC236}">
                    <a16:creationId xmlns:a16="http://schemas.microsoft.com/office/drawing/2014/main" id="{8DCE5CD0-58BA-FCBE-3976-DD7AB86AEBD6}"/>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40" name="Oval 139">
                <a:extLst>
                  <a:ext uri="{FF2B5EF4-FFF2-40B4-BE49-F238E27FC236}">
                    <a16:creationId xmlns:a16="http://schemas.microsoft.com/office/drawing/2014/main" id="{958A121F-2BAB-ACFB-63F0-DD3C46FD6426}"/>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161" name="Group 160">
            <a:extLst>
              <a:ext uri="{FF2B5EF4-FFF2-40B4-BE49-F238E27FC236}">
                <a16:creationId xmlns:a16="http://schemas.microsoft.com/office/drawing/2014/main" id="{C4B0AD1A-DABF-B57A-C7C7-3A2D8B467921}"/>
              </a:ext>
            </a:extLst>
          </p:cNvPr>
          <p:cNvGrpSpPr/>
          <p:nvPr/>
        </p:nvGrpSpPr>
        <p:grpSpPr>
          <a:xfrm>
            <a:off x="6309514" y="1663010"/>
            <a:ext cx="1414038" cy="1414038"/>
            <a:chOff x="4876800" y="1600199"/>
            <a:chExt cx="2819401" cy="2819401"/>
          </a:xfrm>
        </p:grpSpPr>
        <p:grpSp>
          <p:nvGrpSpPr>
            <p:cNvPr id="162" name="Group 161">
              <a:extLst>
                <a:ext uri="{FF2B5EF4-FFF2-40B4-BE49-F238E27FC236}">
                  <a16:creationId xmlns:a16="http://schemas.microsoft.com/office/drawing/2014/main" id="{9729CA9C-3D9B-0DE6-662A-C3AD5E4086D7}"/>
                </a:ext>
              </a:extLst>
            </p:cNvPr>
            <p:cNvGrpSpPr/>
            <p:nvPr/>
          </p:nvGrpSpPr>
          <p:grpSpPr>
            <a:xfrm>
              <a:off x="5486400" y="3962400"/>
              <a:ext cx="2209800" cy="457200"/>
              <a:chOff x="5486400" y="3962400"/>
              <a:chExt cx="2209800" cy="457200"/>
            </a:xfrm>
          </p:grpSpPr>
          <p:sp>
            <p:nvSpPr>
              <p:cNvPr id="207" name="DRAM">
                <a:extLst>
                  <a:ext uri="{FF2B5EF4-FFF2-40B4-BE49-F238E27FC236}">
                    <a16:creationId xmlns:a16="http://schemas.microsoft.com/office/drawing/2014/main" id="{C4E028EC-DD69-626D-F9AE-608532D6982B}"/>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8" name="DRAM">
                <a:extLst>
                  <a:ext uri="{FF2B5EF4-FFF2-40B4-BE49-F238E27FC236}">
                    <a16:creationId xmlns:a16="http://schemas.microsoft.com/office/drawing/2014/main" id="{6FFE53BC-DE17-C53E-409D-3094806ED2E0}"/>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9" name="DRAM">
                <a:extLst>
                  <a:ext uri="{FF2B5EF4-FFF2-40B4-BE49-F238E27FC236}">
                    <a16:creationId xmlns:a16="http://schemas.microsoft.com/office/drawing/2014/main" id="{EDC245B1-6698-7BFD-F49B-468104CCE082}"/>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0" name="DRAM">
                <a:extLst>
                  <a:ext uri="{FF2B5EF4-FFF2-40B4-BE49-F238E27FC236}">
                    <a16:creationId xmlns:a16="http://schemas.microsoft.com/office/drawing/2014/main" id="{B751B439-E225-E86D-B93B-7EF769BF8435}"/>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1" name="DRAM">
                <a:extLst>
                  <a:ext uri="{FF2B5EF4-FFF2-40B4-BE49-F238E27FC236}">
                    <a16:creationId xmlns:a16="http://schemas.microsoft.com/office/drawing/2014/main" id="{AC6DC4A7-33C0-0411-700E-583AF7C3F8D3}"/>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63" name="Group 162">
              <a:extLst>
                <a:ext uri="{FF2B5EF4-FFF2-40B4-BE49-F238E27FC236}">
                  <a16:creationId xmlns:a16="http://schemas.microsoft.com/office/drawing/2014/main" id="{0B2ABD2D-E2F7-20A7-2A0B-B4BCAE3E0521}"/>
                </a:ext>
              </a:extLst>
            </p:cNvPr>
            <p:cNvGrpSpPr/>
            <p:nvPr/>
          </p:nvGrpSpPr>
          <p:grpSpPr>
            <a:xfrm>
              <a:off x="4876800" y="1600200"/>
              <a:ext cx="457200" cy="2209800"/>
              <a:chOff x="4876800" y="1600200"/>
              <a:chExt cx="457200" cy="2209800"/>
            </a:xfrm>
          </p:grpSpPr>
          <p:sp>
            <p:nvSpPr>
              <p:cNvPr id="202" name="DRAM">
                <a:extLst>
                  <a:ext uri="{FF2B5EF4-FFF2-40B4-BE49-F238E27FC236}">
                    <a16:creationId xmlns:a16="http://schemas.microsoft.com/office/drawing/2014/main" id="{49694578-A5F2-FFC6-DBA9-59B16608BB05}"/>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3" name="DRAM">
                <a:extLst>
                  <a:ext uri="{FF2B5EF4-FFF2-40B4-BE49-F238E27FC236}">
                    <a16:creationId xmlns:a16="http://schemas.microsoft.com/office/drawing/2014/main" id="{BE2CA46D-646E-78BC-BE2F-6DDEBCE0CBCA}"/>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4" name="DRAM">
                <a:extLst>
                  <a:ext uri="{FF2B5EF4-FFF2-40B4-BE49-F238E27FC236}">
                    <a16:creationId xmlns:a16="http://schemas.microsoft.com/office/drawing/2014/main" id="{DBFD7E01-9EB8-5931-6847-19EDB0D767D2}"/>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5" name="DRAM">
                <a:extLst>
                  <a:ext uri="{FF2B5EF4-FFF2-40B4-BE49-F238E27FC236}">
                    <a16:creationId xmlns:a16="http://schemas.microsoft.com/office/drawing/2014/main" id="{543A7A1D-6288-05D1-5358-4C29E7F33E98}"/>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6" name="DRAM">
                <a:extLst>
                  <a:ext uri="{FF2B5EF4-FFF2-40B4-BE49-F238E27FC236}">
                    <a16:creationId xmlns:a16="http://schemas.microsoft.com/office/drawing/2014/main" id="{47907783-B628-97AB-F49E-8EAFCA0CC604}"/>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64" name="Group 163">
              <a:extLst>
                <a:ext uri="{FF2B5EF4-FFF2-40B4-BE49-F238E27FC236}">
                  <a16:creationId xmlns:a16="http://schemas.microsoft.com/office/drawing/2014/main" id="{8F245FE2-624C-4191-100A-4DCD5C374A75}"/>
                </a:ext>
              </a:extLst>
            </p:cNvPr>
            <p:cNvGrpSpPr/>
            <p:nvPr/>
          </p:nvGrpSpPr>
          <p:grpSpPr>
            <a:xfrm>
              <a:off x="5676900" y="1600199"/>
              <a:ext cx="1828800" cy="2362201"/>
              <a:chOff x="5676900" y="1170708"/>
              <a:chExt cx="1828800" cy="2791692"/>
            </a:xfrm>
          </p:grpSpPr>
          <p:cxnSp>
            <p:nvCxnSpPr>
              <p:cNvPr id="197" name="Straight Connector 196">
                <a:extLst>
                  <a:ext uri="{FF2B5EF4-FFF2-40B4-BE49-F238E27FC236}">
                    <a16:creationId xmlns:a16="http://schemas.microsoft.com/office/drawing/2014/main" id="{C415C56D-8594-D144-E652-F6873AED5A8D}"/>
                  </a:ext>
                </a:extLst>
              </p:cNvPr>
              <p:cNvCxnSpPr>
                <a:cxnSpLocks/>
                <a:stCxn id="167" idx="0"/>
                <a:endCxn id="207"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599BE976-DD98-2067-05D2-2294272B55C9}"/>
                  </a:ext>
                </a:extLst>
              </p:cNvPr>
              <p:cNvCxnSpPr>
                <a:cxnSpLocks/>
                <a:stCxn id="169" idx="0"/>
                <a:endCxn id="209"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7A66C926-71AC-8DAF-6DBF-1B5F46DD8965}"/>
                  </a:ext>
                </a:extLst>
              </p:cNvPr>
              <p:cNvCxnSpPr>
                <a:cxnSpLocks/>
                <a:stCxn id="170" idx="0"/>
                <a:endCxn id="210"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3BCB8053-A3DE-2416-92F2-B545B8F726E7}"/>
                  </a:ext>
                </a:extLst>
              </p:cNvPr>
              <p:cNvCxnSpPr>
                <a:cxnSpLocks/>
                <a:stCxn id="171" idx="0"/>
                <a:endCxn id="211"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2D9F711C-6FEB-5236-59D4-5945DE8E49E2}"/>
                  </a:ext>
                </a:extLst>
              </p:cNvPr>
              <p:cNvCxnSpPr>
                <a:cxnSpLocks/>
                <a:stCxn id="168" idx="0"/>
                <a:endCxn id="208"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65" name="Group 164">
              <a:extLst>
                <a:ext uri="{FF2B5EF4-FFF2-40B4-BE49-F238E27FC236}">
                  <a16:creationId xmlns:a16="http://schemas.microsoft.com/office/drawing/2014/main" id="{CC192DD9-7926-6D2F-064E-8F5EEB587E90}"/>
                </a:ext>
              </a:extLst>
            </p:cNvPr>
            <p:cNvGrpSpPr/>
            <p:nvPr/>
          </p:nvGrpSpPr>
          <p:grpSpPr>
            <a:xfrm>
              <a:off x="5334000" y="1790700"/>
              <a:ext cx="2362201" cy="1828800"/>
              <a:chOff x="5333998" y="1790700"/>
              <a:chExt cx="2791691" cy="1828800"/>
            </a:xfrm>
          </p:grpSpPr>
          <p:cxnSp>
            <p:nvCxnSpPr>
              <p:cNvPr id="192" name="Straight Connector 191">
                <a:extLst>
                  <a:ext uri="{FF2B5EF4-FFF2-40B4-BE49-F238E27FC236}">
                    <a16:creationId xmlns:a16="http://schemas.microsoft.com/office/drawing/2014/main" id="{A369B99A-A520-1713-A4E2-0AF0EBDB1B4A}"/>
                  </a:ext>
                </a:extLst>
              </p:cNvPr>
              <p:cNvCxnSpPr>
                <a:cxnSpLocks/>
                <a:stCxn id="171" idx="6"/>
                <a:endCxn id="202"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EBD9279A-86C5-5DF3-97F8-071D00FD14EC}"/>
                  </a:ext>
                </a:extLst>
              </p:cNvPr>
              <p:cNvCxnSpPr>
                <a:cxnSpLocks/>
                <a:stCxn id="176" idx="6"/>
                <a:endCxn id="203"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40AEA62C-5669-0B80-0849-1B99F1F1D9A3}"/>
                  </a:ext>
                </a:extLst>
              </p:cNvPr>
              <p:cNvCxnSpPr>
                <a:cxnSpLocks/>
                <a:stCxn id="181" idx="6"/>
                <a:endCxn id="204"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45B09E48-8702-D902-4565-207CBE5B2DB1}"/>
                  </a:ext>
                </a:extLst>
              </p:cNvPr>
              <p:cNvCxnSpPr>
                <a:cxnSpLocks/>
                <a:stCxn id="186" idx="6"/>
                <a:endCxn id="205"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20C45816-7676-9B47-081F-7735276F25CD}"/>
                  </a:ext>
                </a:extLst>
              </p:cNvPr>
              <p:cNvCxnSpPr>
                <a:cxnSpLocks/>
                <a:stCxn id="191" idx="6"/>
                <a:endCxn id="206"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66" name="Group 165">
              <a:extLst>
                <a:ext uri="{FF2B5EF4-FFF2-40B4-BE49-F238E27FC236}">
                  <a16:creationId xmlns:a16="http://schemas.microsoft.com/office/drawing/2014/main" id="{B2FB1C3D-26C9-B442-347A-A48CC0A2322D}"/>
                </a:ext>
              </a:extLst>
            </p:cNvPr>
            <p:cNvGrpSpPr/>
            <p:nvPr/>
          </p:nvGrpSpPr>
          <p:grpSpPr>
            <a:xfrm>
              <a:off x="5486400" y="1600200"/>
              <a:ext cx="2209800" cy="2209800"/>
              <a:chOff x="5486400" y="1600200"/>
              <a:chExt cx="2209800" cy="2209800"/>
            </a:xfrm>
          </p:grpSpPr>
          <p:sp>
            <p:nvSpPr>
              <p:cNvPr id="167" name="Oval 166">
                <a:extLst>
                  <a:ext uri="{FF2B5EF4-FFF2-40B4-BE49-F238E27FC236}">
                    <a16:creationId xmlns:a16="http://schemas.microsoft.com/office/drawing/2014/main" id="{500657AD-DEA4-B87A-ACFC-8159322FAB89}"/>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8" name="Oval 167">
                <a:extLst>
                  <a:ext uri="{FF2B5EF4-FFF2-40B4-BE49-F238E27FC236}">
                    <a16:creationId xmlns:a16="http://schemas.microsoft.com/office/drawing/2014/main" id="{3CA492AF-23E5-5A68-6634-F09E12E4F140}"/>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9" name="Oval 168">
                <a:extLst>
                  <a:ext uri="{FF2B5EF4-FFF2-40B4-BE49-F238E27FC236}">
                    <a16:creationId xmlns:a16="http://schemas.microsoft.com/office/drawing/2014/main" id="{C07CF968-1987-EC2A-91A7-7885788BF593}"/>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0" name="Oval 169">
                <a:extLst>
                  <a:ext uri="{FF2B5EF4-FFF2-40B4-BE49-F238E27FC236}">
                    <a16:creationId xmlns:a16="http://schemas.microsoft.com/office/drawing/2014/main" id="{37F707C4-140E-984A-952C-C146F89D9668}"/>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1" name="Oval 170">
                <a:extLst>
                  <a:ext uri="{FF2B5EF4-FFF2-40B4-BE49-F238E27FC236}">
                    <a16:creationId xmlns:a16="http://schemas.microsoft.com/office/drawing/2014/main" id="{24F8C8D8-8E68-8AB3-3FD7-71ECB043B421}"/>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2" name="Oval 171">
                <a:extLst>
                  <a:ext uri="{FF2B5EF4-FFF2-40B4-BE49-F238E27FC236}">
                    <a16:creationId xmlns:a16="http://schemas.microsoft.com/office/drawing/2014/main" id="{F33CB237-F24E-14A1-0983-EAE54612EA48}"/>
                  </a:ext>
                </a:extLst>
              </p:cNvPr>
              <p:cNvSpPr/>
              <p:nvPr/>
            </p:nvSpPr>
            <p:spPr>
              <a:xfrm>
                <a:off x="54864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3" name="Oval 172">
                <a:extLst>
                  <a:ext uri="{FF2B5EF4-FFF2-40B4-BE49-F238E27FC236}">
                    <a16:creationId xmlns:a16="http://schemas.microsoft.com/office/drawing/2014/main" id="{97D6E58F-876D-16AD-986D-EF96AC6D624A}"/>
                  </a:ext>
                </a:extLst>
              </p:cNvPr>
              <p:cNvSpPr/>
              <p:nvPr/>
            </p:nvSpPr>
            <p:spPr>
              <a:xfrm>
                <a:off x="59436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4" name="Oval 173">
                <a:extLst>
                  <a:ext uri="{FF2B5EF4-FFF2-40B4-BE49-F238E27FC236}">
                    <a16:creationId xmlns:a16="http://schemas.microsoft.com/office/drawing/2014/main" id="{DE29F4A5-0402-8162-3F90-ECC58037BE9A}"/>
                  </a:ext>
                </a:extLst>
              </p:cNvPr>
              <p:cNvSpPr/>
              <p:nvPr/>
            </p:nvSpPr>
            <p:spPr>
              <a:xfrm>
                <a:off x="64008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175" name="Oval 174">
                <a:extLst>
                  <a:ext uri="{FF2B5EF4-FFF2-40B4-BE49-F238E27FC236}">
                    <a16:creationId xmlns:a16="http://schemas.microsoft.com/office/drawing/2014/main" id="{5C894045-A035-B919-B49B-2D7A44F7A24C}"/>
                  </a:ext>
                </a:extLst>
              </p:cNvPr>
              <p:cNvSpPr/>
              <p:nvPr/>
            </p:nvSpPr>
            <p:spPr>
              <a:xfrm>
                <a:off x="68580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6" name="Oval 175">
                <a:extLst>
                  <a:ext uri="{FF2B5EF4-FFF2-40B4-BE49-F238E27FC236}">
                    <a16:creationId xmlns:a16="http://schemas.microsoft.com/office/drawing/2014/main" id="{E5041934-53DE-2291-016C-CCEEA2E04188}"/>
                  </a:ext>
                </a:extLst>
              </p:cNvPr>
              <p:cNvSpPr/>
              <p:nvPr/>
            </p:nvSpPr>
            <p:spPr>
              <a:xfrm>
                <a:off x="73152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7" name="Oval 176">
                <a:extLst>
                  <a:ext uri="{FF2B5EF4-FFF2-40B4-BE49-F238E27FC236}">
                    <a16:creationId xmlns:a16="http://schemas.microsoft.com/office/drawing/2014/main" id="{B431870C-F12C-98BA-A456-FEEF50FF5441}"/>
                  </a:ext>
                </a:extLst>
              </p:cNvPr>
              <p:cNvSpPr/>
              <p:nvPr/>
            </p:nvSpPr>
            <p:spPr>
              <a:xfrm>
                <a:off x="54864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8" name="Oval 177">
                <a:extLst>
                  <a:ext uri="{FF2B5EF4-FFF2-40B4-BE49-F238E27FC236}">
                    <a16:creationId xmlns:a16="http://schemas.microsoft.com/office/drawing/2014/main" id="{CDA326B9-1B0F-5FC5-762F-B006EC16EA04}"/>
                  </a:ext>
                </a:extLst>
              </p:cNvPr>
              <p:cNvSpPr/>
              <p:nvPr/>
            </p:nvSpPr>
            <p:spPr>
              <a:xfrm>
                <a:off x="59436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9" name="Oval 178">
                <a:extLst>
                  <a:ext uri="{FF2B5EF4-FFF2-40B4-BE49-F238E27FC236}">
                    <a16:creationId xmlns:a16="http://schemas.microsoft.com/office/drawing/2014/main" id="{E1F375AA-AE59-9717-0E28-0A87F4BA51BD}"/>
                  </a:ext>
                </a:extLst>
              </p:cNvPr>
              <p:cNvSpPr/>
              <p:nvPr/>
            </p:nvSpPr>
            <p:spPr>
              <a:xfrm>
                <a:off x="64008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0" name="Oval 179">
                <a:extLst>
                  <a:ext uri="{FF2B5EF4-FFF2-40B4-BE49-F238E27FC236}">
                    <a16:creationId xmlns:a16="http://schemas.microsoft.com/office/drawing/2014/main" id="{128C73E7-347C-6BDF-E690-2DB793D55441}"/>
                  </a:ext>
                </a:extLst>
              </p:cNvPr>
              <p:cNvSpPr/>
              <p:nvPr/>
            </p:nvSpPr>
            <p:spPr>
              <a:xfrm>
                <a:off x="68580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1" name="Oval 180">
                <a:extLst>
                  <a:ext uri="{FF2B5EF4-FFF2-40B4-BE49-F238E27FC236}">
                    <a16:creationId xmlns:a16="http://schemas.microsoft.com/office/drawing/2014/main" id="{53700731-5A84-EA36-3A6E-F64861D96FEC}"/>
                  </a:ext>
                </a:extLst>
              </p:cNvPr>
              <p:cNvSpPr/>
              <p:nvPr/>
            </p:nvSpPr>
            <p:spPr>
              <a:xfrm>
                <a:off x="73152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2" name="Oval 181">
                <a:extLst>
                  <a:ext uri="{FF2B5EF4-FFF2-40B4-BE49-F238E27FC236}">
                    <a16:creationId xmlns:a16="http://schemas.microsoft.com/office/drawing/2014/main" id="{10D1F3A3-F78A-E80A-FB90-728A81605B75}"/>
                  </a:ext>
                </a:extLst>
              </p:cNvPr>
              <p:cNvSpPr/>
              <p:nvPr/>
            </p:nvSpPr>
            <p:spPr>
              <a:xfrm>
                <a:off x="54864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3" name="Oval 182">
                <a:extLst>
                  <a:ext uri="{FF2B5EF4-FFF2-40B4-BE49-F238E27FC236}">
                    <a16:creationId xmlns:a16="http://schemas.microsoft.com/office/drawing/2014/main" id="{4D46226E-7BC2-CDB5-896E-6ABE7C988235}"/>
                  </a:ext>
                </a:extLst>
              </p:cNvPr>
              <p:cNvSpPr/>
              <p:nvPr/>
            </p:nvSpPr>
            <p:spPr>
              <a:xfrm>
                <a:off x="59436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4" name="Oval 183">
                <a:extLst>
                  <a:ext uri="{FF2B5EF4-FFF2-40B4-BE49-F238E27FC236}">
                    <a16:creationId xmlns:a16="http://schemas.microsoft.com/office/drawing/2014/main" id="{80E22B57-23F9-A1DA-EA84-B237477D51E6}"/>
                  </a:ext>
                </a:extLst>
              </p:cNvPr>
              <p:cNvSpPr/>
              <p:nvPr/>
            </p:nvSpPr>
            <p:spPr>
              <a:xfrm>
                <a:off x="64008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5" name="Oval 184">
                <a:extLst>
                  <a:ext uri="{FF2B5EF4-FFF2-40B4-BE49-F238E27FC236}">
                    <a16:creationId xmlns:a16="http://schemas.microsoft.com/office/drawing/2014/main" id="{F99A8D22-FE5B-FE4F-9AFA-B346DA69D5AF}"/>
                  </a:ext>
                </a:extLst>
              </p:cNvPr>
              <p:cNvSpPr/>
              <p:nvPr/>
            </p:nvSpPr>
            <p:spPr>
              <a:xfrm>
                <a:off x="68580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6" name="Oval 185">
                <a:extLst>
                  <a:ext uri="{FF2B5EF4-FFF2-40B4-BE49-F238E27FC236}">
                    <a16:creationId xmlns:a16="http://schemas.microsoft.com/office/drawing/2014/main" id="{8E2DDA56-B0FB-2874-A0A5-1012B7DC35A8}"/>
                  </a:ext>
                </a:extLst>
              </p:cNvPr>
              <p:cNvSpPr/>
              <p:nvPr/>
            </p:nvSpPr>
            <p:spPr>
              <a:xfrm>
                <a:off x="73152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7" name="Oval 186">
                <a:extLst>
                  <a:ext uri="{FF2B5EF4-FFF2-40B4-BE49-F238E27FC236}">
                    <a16:creationId xmlns:a16="http://schemas.microsoft.com/office/drawing/2014/main" id="{80496042-CD32-6655-958B-1A265D74D650}"/>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8" name="Oval 187">
                <a:extLst>
                  <a:ext uri="{FF2B5EF4-FFF2-40B4-BE49-F238E27FC236}">
                    <a16:creationId xmlns:a16="http://schemas.microsoft.com/office/drawing/2014/main" id="{A1DB0F8A-F845-29D6-200C-2DF47257CC6B}"/>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9" name="Oval 188">
                <a:extLst>
                  <a:ext uri="{FF2B5EF4-FFF2-40B4-BE49-F238E27FC236}">
                    <a16:creationId xmlns:a16="http://schemas.microsoft.com/office/drawing/2014/main" id="{6FA6A045-CFAB-085B-6F31-76E1E1C9AFBD}"/>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0" name="Oval 189">
                <a:extLst>
                  <a:ext uri="{FF2B5EF4-FFF2-40B4-BE49-F238E27FC236}">
                    <a16:creationId xmlns:a16="http://schemas.microsoft.com/office/drawing/2014/main" id="{052F8890-68D6-4260-4800-BB1B256D760D}"/>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1" name="Oval 190">
                <a:extLst>
                  <a:ext uri="{FF2B5EF4-FFF2-40B4-BE49-F238E27FC236}">
                    <a16:creationId xmlns:a16="http://schemas.microsoft.com/office/drawing/2014/main" id="{A4E2BD0D-78E1-9DE6-D4F7-6E5B97A91EB9}"/>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sp>
        <p:nvSpPr>
          <p:cNvPr id="212" name="Rectangle 211">
            <a:extLst>
              <a:ext uri="{FF2B5EF4-FFF2-40B4-BE49-F238E27FC236}">
                <a16:creationId xmlns:a16="http://schemas.microsoft.com/office/drawing/2014/main" id="{B2005E0F-849E-5E2E-1EAF-3FF39113ADC1}"/>
              </a:ext>
            </a:extLst>
          </p:cNvPr>
          <p:cNvSpPr/>
          <p:nvPr/>
        </p:nvSpPr>
        <p:spPr>
          <a:xfrm>
            <a:off x="1475385" y="1324448"/>
            <a:ext cx="6477000" cy="1905000"/>
          </a:xfrm>
          <a:prstGeom prst="rect">
            <a:avLst/>
          </a:prstGeom>
          <a:solidFill>
            <a:schemeClr val="bg1">
              <a:alpha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Avenir Next" panose="020B0503020202020204" pitchFamily="34" charset="0"/>
              <a:ea typeface="+mn-ea"/>
              <a:cs typeface="+mn-cs"/>
            </a:endParaRPr>
          </a:p>
        </p:txBody>
      </p:sp>
      <p:cxnSp>
        <p:nvCxnSpPr>
          <p:cNvPr id="213" name="Straight Connector 212">
            <a:extLst>
              <a:ext uri="{FF2B5EF4-FFF2-40B4-BE49-F238E27FC236}">
                <a16:creationId xmlns:a16="http://schemas.microsoft.com/office/drawing/2014/main" id="{DC77E31F-7776-D079-8213-9FAF5EE659AA}"/>
              </a:ext>
            </a:extLst>
          </p:cNvPr>
          <p:cNvCxnSpPr>
            <a:cxnSpLocks/>
          </p:cNvCxnSpPr>
          <p:nvPr/>
        </p:nvCxnSpPr>
        <p:spPr>
          <a:xfrm flipH="1">
            <a:off x="1399185" y="1476848"/>
            <a:ext cx="6228824" cy="0"/>
          </a:xfrm>
          <a:prstGeom prst="line">
            <a:avLst/>
          </a:prstGeom>
          <a:solidFill>
            <a:schemeClr val="tx1">
              <a:lumMod val="65000"/>
              <a:lumOff val="35000"/>
            </a:schemeClr>
          </a:solidFill>
          <a:ln w="38100" cap="rnd">
            <a:solidFill>
              <a:schemeClr val="tx1"/>
            </a:solidFill>
            <a:round/>
            <a:headEnd type="none"/>
            <a:tailEnd w="lg" len="sm"/>
          </a:ln>
        </p:spPr>
        <p:style>
          <a:lnRef idx="1">
            <a:schemeClr val="accent1"/>
          </a:lnRef>
          <a:fillRef idx="0">
            <a:schemeClr val="accent1"/>
          </a:fillRef>
          <a:effectRef idx="0">
            <a:schemeClr val="accent1"/>
          </a:effectRef>
          <a:fontRef idx="minor">
            <a:schemeClr val="tx1"/>
          </a:fontRef>
        </p:style>
      </p:cxnSp>
      <p:grpSp>
        <p:nvGrpSpPr>
          <p:cNvPr id="214" name="Group 213">
            <a:extLst>
              <a:ext uri="{FF2B5EF4-FFF2-40B4-BE49-F238E27FC236}">
                <a16:creationId xmlns:a16="http://schemas.microsoft.com/office/drawing/2014/main" id="{1948DBEA-DA08-82F0-5900-D08D3CB16E0F}"/>
              </a:ext>
            </a:extLst>
          </p:cNvPr>
          <p:cNvGrpSpPr/>
          <p:nvPr/>
        </p:nvGrpSpPr>
        <p:grpSpPr>
          <a:xfrm>
            <a:off x="1744430" y="1663010"/>
            <a:ext cx="4671060" cy="1033039"/>
            <a:chOff x="2174045" y="1329162"/>
            <a:chExt cx="4671060" cy="1033039"/>
          </a:xfrm>
        </p:grpSpPr>
        <p:cxnSp>
          <p:nvCxnSpPr>
            <p:cNvPr id="215" name="Straight Connector 214">
              <a:extLst>
                <a:ext uri="{FF2B5EF4-FFF2-40B4-BE49-F238E27FC236}">
                  <a16:creationId xmlns:a16="http://schemas.microsoft.com/office/drawing/2014/main" id="{402E0C80-0CB3-1DFC-BA6E-F4CB819AC190}"/>
                </a:ext>
              </a:extLst>
            </p:cNvPr>
            <p:cNvCxnSpPr>
              <a:cxnSpLocks/>
            </p:cNvCxnSpPr>
            <p:nvPr/>
          </p:nvCxnSpPr>
          <p:spPr>
            <a:xfrm flipV="1">
              <a:off x="2174045" y="1337174"/>
              <a:ext cx="0" cy="1025027"/>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7F62CF72-1AD9-CC10-BB95-B46B1BC3461D}"/>
                </a:ext>
              </a:extLst>
            </p:cNvPr>
            <p:cNvCxnSpPr>
              <a:cxnSpLocks/>
            </p:cNvCxnSpPr>
            <p:nvPr/>
          </p:nvCxnSpPr>
          <p:spPr>
            <a:xfrm flipV="1">
              <a:off x="3730049" y="1337174"/>
              <a:ext cx="0" cy="1025027"/>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D3C8E9B2-F972-C08D-B733-C59B781C38D5}"/>
                </a:ext>
              </a:extLst>
            </p:cNvPr>
            <p:cNvCxnSpPr>
              <a:cxnSpLocks/>
            </p:cNvCxnSpPr>
            <p:nvPr/>
          </p:nvCxnSpPr>
          <p:spPr>
            <a:xfrm flipV="1">
              <a:off x="5303325" y="1329162"/>
              <a:ext cx="0" cy="1033039"/>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3BED908A-4254-8D76-541F-4774AF62F578}"/>
                </a:ext>
              </a:extLst>
            </p:cNvPr>
            <p:cNvCxnSpPr>
              <a:cxnSpLocks/>
            </p:cNvCxnSpPr>
            <p:nvPr/>
          </p:nvCxnSpPr>
          <p:spPr>
            <a:xfrm flipV="1">
              <a:off x="6845105" y="1339315"/>
              <a:ext cx="0" cy="1022886"/>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grpSp>
      <p:grpSp>
        <p:nvGrpSpPr>
          <p:cNvPr id="225" name="Group 224">
            <a:extLst>
              <a:ext uri="{FF2B5EF4-FFF2-40B4-BE49-F238E27FC236}">
                <a16:creationId xmlns:a16="http://schemas.microsoft.com/office/drawing/2014/main" id="{9A39ED76-4529-C78C-EA30-0D93206B5F23}"/>
              </a:ext>
            </a:extLst>
          </p:cNvPr>
          <p:cNvGrpSpPr/>
          <p:nvPr/>
        </p:nvGrpSpPr>
        <p:grpSpPr>
          <a:xfrm>
            <a:off x="1933523" y="1673163"/>
            <a:ext cx="2665827" cy="1402792"/>
            <a:chOff x="2134538" y="2243328"/>
            <a:chExt cx="2665827" cy="1490472"/>
          </a:xfrm>
          <a:solidFill>
            <a:srgbClr val="1A82C4"/>
          </a:solidFill>
        </p:grpSpPr>
        <p:grpSp>
          <p:nvGrpSpPr>
            <p:cNvPr id="226" name="Group 225">
              <a:extLst>
                <a:ext uri="{FF2B5EF4-FFF2-40B4-BE49-F238E27FC236}">
                  <a16:creationId xmlns:a16="http://schemas.microsoft.com/office/drawing/2014/main" id="{DB800D8A-AF10-2AC4-6D5A-F4BCAE15E968}"/>
                </a:ext>
              </a:extLst>
            </p:cNvPr>
            <p:cNvGrpSpPr/>
            <p:nvPr/>
          </p:nvGrpSpPr>
          <p:grpSpPr>
            <a:xfrm>
              <a:off x="2134538" y="2243328"/>
              <a:ext cx="1108299" cy="1490472"/>
              <a:chOff x="2134538" y="2243328"/>
              <a:chExt cx="1108299" cy="1490472"/>
            </a:xfrm>
            <a:grpFill/>
          </p:grpSpPr>
          <p:grpSp>
            <p:nvGrpSpPr>
              <p:cNvPr id="266" name="Group 265">
                <a:extLst>
                  <a:ext uri="{FF2B5EF4-FFF2-40B4-BE49-F238E27FC236}">
                    <a16:creationId xmlns:a16="http://schemas.microsoft.com/office/drawing/2014/main" id="{6C3D128E-6972-D81F-22AF-116952873BCC}"/>
                  </a:ext>
                </a:extLst>
              </p:cNvPr>
              <p:cNvGrpSpPr/>
              <p:nvPr/>
            </p:nvGrpSpPr>
            <p:grpSpPr>
              <a:xfrm>
                <a:off x="2134538" y="3504497"/>
                <a:ext cx="1108299" cy="229303"/>
                <a:chOff x="5486400" y="3962400"/>
                <a:chExt cx="2209800" cy="457200"/>
              </a:xfrm>
              <a:grpFill/>
            </p:grpSpPr>
            <p:sp>
              <p:nvSpPr>
                <p:cNvPr id="273" name="DRAM">
                  <a:extLst>
                    <a:ext uri="{FF2B5EF4-FFF2-40B4-BE49-F238E27FC236}">
                      <a16:creationId xmlns:a16="http://schemas.microsoft.com/office/drawing/2014/main" id="{88CA1D5A-9C42-836B-8CC5-713C2893475B}"/>
                    </a:ext>
                  </a:extLst>
                </p:cNvPr>
                <p:cNvSpPr/>
                <p:nvPr/>
              </p:nvSpPr>
              <p:spPr>
                <a:xfrm>
                  <a:off x="54864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4" name="DRAM">
                  <a:extLst>
                    <a:ext uri="{FF2B5EF4-FFF2-40B4-BE49-F238E27FC236}">
                      <a16:creationId xmlns:a16="http://schemas.microsoft.com/office/drawing/2014/main" id="{7B6C45F7-4162-DA73-D715-80EDA3493FD5}"/>
                    </a:ext>
                  </a:extLst>
                </p:cNvPr>
                <p:cNvSpPr/>
                <p:nvPr/>
              </p:nvSpPr>
              <p:spPr>
                <a:xfrm>
                  <a:off x="59436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5" name="DRAM">
                  <a:extLst>
                    <a:ext uri="{FF2B5EF4-FFF2-40B4-BE49-F238E27FC236}">
                      <a16:creationId xmlns:a16="http://schemas.microsoft.com/office/drawing/2014/main" id="{7648CFF9-F6C3-B30F-FDF1-31C5BA7786D4}"/>
                    </a:ext>
                  </a:extLst>
                </p:cNvPr>
                <p:cNvSpPr/>
                <p:nvPr/>
              </p:nvSpPr>
              <p:spPr>
                <a:xfrm>
                  <a:off x="64008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6" name="DRAM">
                  <a:extLst>
                    <a:ext uri="{FF2B5EF4-FFF2-40B4-BE49-F238E27FC236}">
                      <a16:creationId xmlns:a16="http://schemas.microsoft.com/office/drawing/2014/main" id="{ABC4E3DB-9E0C-057D-03A2-B9EB1A543297}"/>
                    </a:ext>
                  </a:extLst>
                </p:cNvPr>
                <p:cNvSpPr/>
                <p:nvPr/>
              </p:nvSpPr>
              <p:spPr>
                <a:xfrm>
                  <a:off x="68580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7" name="DRAM">
                  <a:extLst>
                    <a:ext uri="{FF2B5EF4-FFF2-40B4-BE49-F238E27FC236}">
                      <a16:creationId xmlns:a16="http://schemas.microsoft.com/office/drawing/2014/main" id="{AF4AC96C-2C49-1CDC-8E08-2E05CB6A00E8}"/>
                    </a:ext>
                  </a:extLst>
                </p:cNvPr>
                <p:cNvSpPr/>
                <p:nvPr/>
              </p:nvSpPr>
              <p:spPr>
                <a:xfrm>
                  <a:off x="73152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67" name="Group 266">
                <a:extLst>
                  <a:ext uri="{FF2B5EF4-FFF2-40B4-BE49-F238E27FC236}">
                    <a16:creationId xmlns:a16="http://schemas.microsoft.com/office/drawing/2014/main" id="{4F76F2FD-1A54-DDA6-CF07-7E846DAD7759}"/>
                  </a:ext>
                </a:extLst>
              </p:cNvPr>
              <p:cNvGrpSpPr/>
              <p:nvPr/>
            </p:nvGrpSpPr>
            <p:grpSpPr>
              <a:xfrm>
                <a:off x="2230081" y="2243328"/>
                <a:ext cx="917213" cy="1261169"/>
                <a:chOff x="5676900" y="990600"/>
                <a:chExt cx="1828800" cy="2971800"/>
              </a:xfrm>
              <a:grpFill/>
            </p:grpSpPr>
            <p:cxnSp>
              <p:nvCxnSpPr>
                <p:cNvPr id="268" name="Straight Connector 267">
                  <a:extLst>
                    <a:ext uri="{FF2B5EF4-FFF2-40B4-BE49-F238E27FC236}">
                      <a16:creationId xmlns:a16="http://schemas.microsoft.com/office/drawing/2014/main" id="{4D666B80-76CD-E6ED-D8A2-809620DA3F83}"/>
                    </a:ext>
                  </a:extLst>
                </p:cNvPr>
                <p:cNvCxnSpPr>
                  <a:cxnSpLocks/>
                  <a:endCxn id="273" idx="0"/>
                </p:cNvCxnSpPr>
                <p:nvPr/>
              </p:nvCxnSpPr>
              <p:spPr>
                <a:xfrm>
                  <a:off x="56769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130395F8-3CDD-D46E-949F-A12771591700}"/>
                    </a:ext>
                  </a:extLst>
                </p:cNvPr>
                <p:cNvCxnSpPr>
                  <a:cxnSpLocks/>
                  <a:endCxn id="275" idx="0"/>
                </p:cNvCxnSpPr>
                <p:nvPr/>
              </p:nvCxnSpPr>
              <p:spPr>
                <a:xfrm>
                  <a:off x="6591299"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62045D98-07C6-C6C6-CFE4-7DC32DC1C3A8}"/>
                    </a:ext>
                  </a:extLst>
                </p:cNvPr>
                <p:cNvCxnSpPr>
                  <a:cxnSpLocks/>
                  <a:endCxn id="276" idx="0"/>
                </p:cNvCxnSpPr>
                <p:nvPr/>
              </p:nvCxnSpPr>
              <p:spPr>
                <a:xfrm>
                  <a:off x="70485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A28E6F1E-D8AB-6049-6722-29415A152DAA}"/>
                    </a:ext>
                  </a:extLst>
                </p:cNvPr>
                <p:cNvCxnSpPr>
                  <a:cxnSpLocks/>
                  <a:endCxn id="277" idx="0"/>
                </p:cNvCxnSpPr>
                <p:nvPr/>
              </p:nvCxnSpPr>
              <p:spPr>
                <a:xfrm>
                  <a:off x="75057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id="{9A3F8AC9-D7F4-29E9-9A01-46EB3B1E1C80}"/>
                    </a:ext>
                  </a:extLst>
                </p:cNvPr>
                <p:cNvCxnSpPr>
                  <a:cxnSpLocks/>
                  <a:endCxn id="274" idx="0"/>
                </p:cNvCxnSpPr>
                <p:nvPr/>
              </p:nvCxnSpPr>
              <p:spPr>
                <a:xfrm>
                  <a:off x="61341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nvGrpSpPr>
            <p:cNvPr id="227" name="Group 226">
              <a:extLst>
                <a:ext uri="{FF2B5EF4-FFF2-40B4-BE49-F238E27FC236}">
                  <a16:creationId xmlns:a16="http://schemas.microsoft.com/office/drawing/2014/main" id="{8B840DF0-3309-E6DE-EFAD-20D2A882B65C}"/>
                </a:ext>
              </a:extLst>
            </p:cNvPr>
            <p:cNvGrpSpPr/>
            <p:nvPr/>
          </p:nvGrpSpPr>
          <p:grpSpPr>
            <a:xfrm>
              <a:off x="3692066" y="2243328"/>
              <a:ext cx="1108299" cy="1490472"/>
              <a:chOff x="3692066" y="2243328"/>
              <a:chExt cx="1108299" cy="1490472"/>
            </a:xfrm>
            <a:grpFill/>
          </p:grpSpPr>
          <p:grpSp>
            <p:nvGrpSpPr>
              <p:cNvPr id="254" name="Group 253">
                <a:extLst>
                  <a:ext uri="{FF2B5EF4-FFF2-40B4-BE49-F238E27FC236}">
                    <a16:creationId xmlns:a16="http://schemas.microsoft.com/office/drawing/2014/main" id="{B09A963D-D053-8871-33A0-2416C63D4472}"/>
                  </a:ext>
                </a:extLst>
              </p:cNvPr>
              <p:cNvGrpSpPr/>
              <p:nvPr/>
            </p:nvGrpSpPr>
            <p:grpSpPr>
              <a:xfrm>
                <a:off x="3692066" y="3504497"/>
                <a:ext cx="1108299" cy="229303"/>
                <a:chOff x="5486400" y="3962400"/>
                <a:chExt cx="2209800" cy="457200"/>
              </a:xfrm>
              <a:grpFill/>
            </p:grpSpPr>
            <p:sp>
              <p:nvSpPr>
                <p:cNvPr id="261" name="DRAM">
                  <a:extLst>
                    <a:ext uri="{FF2B5EF4-FFF2-40B4-BE49-F238E27FC236}">
                      <a16:creationId xmlns:a16="http://schemas.microsoft.com/office/drawing/2014/main" id="{D2C19464-0533-09E3-18A4-976BD23F087B}"/>
                    </a:ext>
                  </a:extLst>
                </p:cNvPr>
                <p:cNvSpPr/>
                <p:nvPr/>
              </p:nvSpPr>
              <p:spPr>
                <a:xfrm>
                  <a:off x="54864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2" name="DRAM">
                  <a:extLst>
                    <a:ext uri="{FF2B5EF4-FFF2-40B4-BE49-F238E27FC236}">
                      <a16:creationId xmlns:a16="http://schemas.microsoft.com/office/drawing/2014/main" id="{2F1A6B18-6B8C-12F7-F0CC-3576E0CB4B12}"/>
                    </a:ext>
                  </a:extLst>
                </p:cNvPr>
                <p:cNvSpPr/>
                <p:nvPr/>
              </p:nvSpPr>
              <p:spPr>
                <a:xfrm>
                  <a:off x="59436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3" name="DRAM">
                  <a:extLst>
                    <a:ext uri="{FF2B5EF4-FFF2-40B4-BE49-F238E27FC236}">
                      <a16:creationId xmlns:a16="http://schemas.microsoft.com/office/drawing/2014/main" id="{E703FCF1-29CA-A8DE-AEBD-863F9ACAC6C4}"/>
                    </a:ext>
                  </a:extLst>
                </p:cNvPr>
                <p:cNvSpPr/>
                <p:nvPr/>
              </p:nvSpPr>
              <p:spPr>
                <a:xfrm>
                  <a:off x="64008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4" name="DRAM">
                  <a:extLst>
                    <a:ext uri="{FF2B5EF4-FFF2-40B4-BE49-F238E27FC236}">
                      <a16:creationId xmlns:a16="http://schemas.microsoft.com/office/drawing/2014/main" id="{9E7E5177-E65A-A12E-56DE-E33E6286FC67}"/>
                    </a:ext>
                  </a:extLst>
                </p:cNvPr>
                <p:cNvSpPr/>
                <p:nvPr/>
              </p:nvSpPr>
              <p:spPr>
                <a:xfrm>
                  <a:off x="68580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5" name="DRAM">
                  <a:extLst>
                    <a:ext uri="{FF2B5EF4-FFF2-40B4-BE49-F238E27FC236}">
                      <a16:creationId xmlns:a16="http://schemas.microsoft.com/office/drawing/2014/main" id="{461D493C-E0D8-51C7-3FD1-477C8557604F}"/>
                    </a:ext>
                  </a:extLst>
                </p:cNvPr>
                <p:cNvSpPr/>
                <p:nvPr/>
              </p:nvSpPr>
              <p:spPr>
                <a:xfrm>
                  <a:off x="7315200" y="3962400"/>
                  <a:ext cx="381000" cy="457200"/>
                </a:xfrm>
                <a:prstGeom prst="roundRect">
                  <a:avLst>
                    <a:gd name="adj" fmla="val 11319"/>
                  </a:avLst>
                </a:prstGeom>
                <a:grp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55" name="Group 254">
                <a:extLst>
                  <a:ext uri="{FF2B5EF4-FFF2-40B4-BE49-F238E27FC236}">
                    <a16:creationId xmlns:a16="http://schemas.microsoft.com/office/drawing/2014/main" id="{DF03980A-C8A5-A6C7-AB3D-F27A867628B6}"/>
                  </a:ext>
                </a:extLst>
              </p:cNvPr>
              <p:cNvGrpSpPr/>
              <p:nvPr/>
            </p:nvGrpSpPr>
            <p:grpSpPr>
              <a:xfrm>
                <a:off x="3787609" y="2243328"/>
                <a:ext cx="917213" cy="1261169"/>
                <a:chOff x="5676900" y="990600"/>
                <a:chExt cx="1828800" cy="2971800"/>
              </a:xfrm>
              <a:grpFill/>
            </p:grpSpPr>
            <p:cxnSp>
              <p:nvCxnSpPr>
                <p:cNvPr id="256" name="Straight Connector 255">
                  <a:extLst>
                    <a:ext uri="{FF2B5EF4-FFF2-40B4-BE49-F238E27FC236}">
                      <a16:creationId xmlns:a16="http://schemas.microsoft.com/office/drawing/2014/main" id="{BD3D8CDE-9D2C-76ED-5983-5F09BD871F90}"/>
                    </a:ext>
                  </a:extLst>
                </p:cNvPr>
                <p:cNvCxnSpPr>
                  <a:cxnSpLocks/>
                  <a:endCxn id="261" idx="0"/>
                </p:cNvCxnSpPr>
                <p:nvPr/>
              </p:nvCxnSpPr>
              <p:spPr>
                <a:xfrm>
                  <a:off x="56769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E445551A-2D1E-76EF-61BA-BA03694B1F5D}"/>
                    </a:ext>
                  </a:extLst>
                </p:cNvPr>
                <p:cNvCxnSpPr>
                  <a:cxnSpLocks/>
                  <a:endCxn id="263" idx="0"/>
                </p:cNvCxnSpPr>
                <p:nvPr/>
              </p:nvCxnSpPr>
              <p:spPr>
                <a:xfrm>
                  <a:off x="65913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4AB4274E-0819-90CC-91FF-F5C2F2048F49}"/>
                    </a:ext>
                  </a:extLst>
                </p:cNvPr>
                <p:cNvCxnSpPr>
                  <a:cxnSpLocks/>
                  <a:endCxn id="264" idx="0"/>
                </p:cNvCxnSpPr>
                <p:nvPr/>
              </p:nvCxnSpPr>
              <p:spPr>
                <a:xfrm>
                  <a:off x="70485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D548FC3C-4F71-FA18-F4C8-543E0D1B5A95}"/>
                    </a:ext>
                  </a:extLst>
                </p:cNvPr>
                <p:cNvCxnSpPr>
                  <a:cxnSpLocks/>
                  <a:endCxn id="265" idx="0"/>
                </p:cNvCxnSpPr>
                <p:nvPr/>
              </p:nvCxnSpPr>
              <p:spPr>
                <a:xfrm>
                  <a:off x="75057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0BD29CFC-709B-0CA4-A80A-8268BC9618A7}"/>
                    </a:ext>
                  </a:extLst>
                </p:cNvPr>
                <p:cNvCxnSpPr>
                  <a:cxnSpLocks/>
                  <a:endCxn id="262" idx="0"/>
                </p:cNvCxnSpPr>
                <p:nvPr/>
              </p:nvCxnSpPr>
              <p:spPr>
                <a:xfrm>
                  <a:off x="6134100" y="990600"/>
                  <a:ext cx="0" cy="2971800"/>
                </a:xfrm>
                <a:prstGeom prst="line">
                  <a:avLst/>
                </a:prstGeom>
                <a:grp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grpSp>
        <p:nvGrpSpPr>
          <p:cNvPr id="278" name="Group 277">
            <a:extLst>
              <a:ext uri="{FF2B5EF4-FFF2-40B4-BE49-F238E27FC236}">
                <a16:creationId xmlns:a16="http://schemas.microsoft.com/office/drawing/2014/main" id="{751D7810-28AE-9675-5D77-8AA91A762EF3}"/>
              </a:ext>
            </a:extLst>
          </p:cNvPr>
          <p:cNvGrpSpPr/>
          <p:nvPr/>
        </p:nvGrpSpPr>
        <p:grpSpPr>
          <a:xfrm>
            <a:off x="1627784" y="2350920"/>
            <a:ext cx="1414038" cy="191087"/>
            <a:chOff x="1828799" y="2017072"/>
            <a:chExt cx="1414038" cy="191087"/>
          </a:xfrm>
        </p:grpSpPr>
        <p:sp>
          <p:nvSpPr>
            <p:cNvPr id="279" name="DRAM">
              <a:extLst>
                <a:ext uri="{FF2B5EF4-FFF2-40B4-BE49-F238E27FC236}">
                  <a16:creationId xmlns:a16="http://schemas.microsoft.com/office/drawing/2014/main" id="{C35A3294-BDFD-9E12-C8D2-EE371A532BA2}"/>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280" name="Straight Connector 279">
              <a:extLst>
                <a:ext uri="{FF2B5EF4-FFF2-40B4-BE49-F238E27FC236}">
                  <a16:creationId xmlns:a16="http://schemas.microsoft.com/office/drawing/2014/main" id="{3BB5EC43-D735-AFE7-E0A5-7713F28751D2}"/>
                </a:ext>
              </a:extLst>
            </p:cNvPr>
            <p:cNvCxnSpPr>
              <a:cxnSpLocks/>
              <a:stCxn id="285" idx="6"/>
              <a:endCxn id="279" idx="0"/>
            </p:cNvCxnSpPr>
            <p:nvPr/>
          </p:nvCxnSpPr>
          <p:spPr>
            <a:xfrm flipH="1">
              <a:off x="2058103" y="2112615"/>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281" name="Oval 280">
              <a:extLst>
                <a:ext uri="{FF2B5EF4-FFF2-40B4-BE49-F238E27FC236}">
                  <a16:creationId xmlns:a16="http://schemas.microsoft.com/office/drawing/2014/main" id="{879A072C-338B-12D6-4838-76398FE22BCF}"/>
                </a:ext>
              </a:extLst>
            </p:cNvPr>
            <p:cNvSpPr/>
            <p:nvPr/>
          </p:nvSpPr>
          <p:spPr>
            <a:xfrm>
              <a:off x="2134538"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2" name="Oval 281">
              <a:extLst>
                <a:ext uri="{FF2B5EF4-FFF2-40B4-BE49-F238E27FC236}">
                  <a16:creationId xmlns:a16="http://schemas.microsoft.com/office/drawing/2014/main" id="{E55D7B27-5DC1-AAA0-0DA4-5CA6F9821F1F}"/>
                </a:ext>
              </a:extLst>
            </p:cNvPr>
            <p:cNvSpPr/>
            <p:nvPr/>
          </p:nvSpPr>
          <p:spPr>
            <a:xfrm>
              <a:off x="2363841"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3" name="Oval 282">
              <a:extLst>
                <a:ext uri="{FF2B5EF4-FFF2-40B4-BE49-F238E27FC236}">
                  <a16:creationId xmlns:a16="http://schemas.microsoft.com/office/drawing/2014/main" id="{C170B65F-3D9F-0D69-73EE-EF153E8DC964}"/>
                </a:ext>
              </a:extLst>
            </p:cNvPr>
            <p:cNvSpPr/>
            <p:nvPr/>
          </p:nvSpPr>
          <p:spPr>
            <a:xfrm>
              <a:off x="2593144"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4" name="Oval 283">
              <a:extLst>
                <a:ext uri="{FF2B5EF4-FFF2-40B4-BE49-F238E27FC236}">
                  <a16:creationId xmlns:a16="http://schemas.microsoft.com/office/drawing/2014/main" id="{C3A4C91E-C5D4-40BA-C7EA-83A4FB7C3E43}"/>
                </a:ext>
              </a:extLst>
            </p:cNvPr>
            <p:cNvSpPr/>
            <p:nvPr/>
          </p:nvSpPr>
          <p:spPr>
            <a:xfrm>
              <a:off x="2822448"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5" name="Oval 284">
              <a:extLst>
                <a:ext uri="{FF2B5EF4-FFF2-40B4-BE49-F238E27FC236}">
                  <a16:creationId xmlns:a16="http://schemas.microsoft.com/office/drawing/2014/main" id="{096A691E-5AFE-95A5-99D1-5E53171BEB91}"/>
                </a:ext>
              </a:extLst>
            </p:cNvPr>
            <p:cNvSpPr/>
            <p:nvPr/>
          </p:nvSpPr>
          <p:spPr>
            <a:xfrm>
              <a:off x="3051751"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86" name="Group 285">
            <a:extLst>
              <a:ext uri="{FF2B5EF4-FFF2-40B4-BE49-F238E27FC236}">
                <a16:creationId xmlns:a16="http://schemas.microsoft.com/office/drawing/2014/main" id="{41E04434-98A9-5CCF-5F67-B1136DF1B683}"/>
              </a:ext>
            </a:extLst>
          </p:cNvPr>
          <p:cNvGrpSpPr/>
          <p:nvPr/>
        </p:nvGrpSpPr>
        <p:grpSpPr>
          <a:xfrm>
            <a:off x="3185312" y="2350920"/>
            <a:ext cx="1414038" cy="191087"/>
            <a:chOff x="3386327" y="2017072"/>
            <a:chExt cx="1414038" cy="191087"/>
          </a:xfrm>
        </p:grpSpPr>
        <p:sp>
          <p:nvSpPr>
            <p:cNvPr id="287" name="DRAM">
              <a:extLst>
                <a:ext uri="{FF2B5EF4-FFF2-40B4-BE49-F238E27FC236}">
                  <a16:creationId xmlns:a16="http://schemas.microsoft.com/office/drawing/2014/main" id="{5C80A2B5-B64C-A3F0-B2E9-643764B7C188}"/>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288" name="Straight Connector 287">
              <a:extLst>
                <a:ext uri="{FF2B5EF4-FFF2-40B4-BE49-F238E27FC236}">
                  <a16:creationId xmlns:a16="http://schemas.microsoft.com/office/drawing/2014/main" id="{4E25ACFE-4602-3A75-551D-615C41A7A20D}"/>
                </a:ext>
              </a:extLst>
            </p:cNvPr>
            <p:cNvCxnSpPr>
              <a:cxnSpLocks/>
              <a:endCxn id="287" idx="0"/>
            </p:cNvCxnSpPr>
            <p:nvPr/>
          </p:nvCxnSpPr>
          <p:spPr>
            <a:xfrm flipH="1" flipV="1">
              <a:off x="3615631" y="2112616"/>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289" name="Oval 288">
              <a:extLst>
                <a:ext uri="{FF2B5EF4-FFF2-40B4-BE49-F238E27FC236}">
                  <a16:creationId xmlns:a16="http://schemas.microsoft.com/office/drawing/2014/main" id="{1435732A-384B-BF54-7817-CFC26522B3DB}"/>
                </a:ext>
              </a:extLst>
            </p:cNvPr>
            <p:cNvSpPr/>
            <p:nvPr/>
          </p:nvSpPr>
          <p:spPr>
            <a:xfrm>
              <a:off x="3692066"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0" name="Oval 289">
              <a:extLst>
                <a:ext uri="{FF2B5EF4-FFF2-40B4-BE49-F238E27FC236}">
                  <a16:creationId xmlns:a16="http://schemas.microsoft.com/office/drawing/2014/main" id="{BC1D30A3-B202-3482-27EA-D1D86950AC92}"/>
                </a:ext>
              </a:extLst>
            </p:cNvPr>
            <p:cNvSpPr/>
            <p:nvPr/>
          </p:nvSpPr>
          <p:spPr>
            <a:xfrm>
              <a:off x="3921369"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1" name="Oval 290">
              <a:extLst>
                <a:ext uri="{FF2B5EF4-FFF2-40B4-BE49-F238E27FC236}">
                  <a16:creationId xmlns:a16="http://schemas.microsoft.com/office/drawing/2014/main" id="{BC551B06-4978-618A-DF4D-90C300541FD5}"/>
                </a:ext>
              </a:extLst>
            </p:cNvPr>
            <p:cNvSpPr/>
            <p:nvPr/>
          </p:nvSpPr>
          <p:spPr>
            <a:xfrm>
              <a:off x="4150672"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2" name="Oval 291">
              <a:extLst>
                <a:ext uri="{FF2B5EF4-FFF2-40B4-BE49-F238E27FC236}">
                  <a16:creationId xmlns:a16="http://schemas.microsoft.com/office/drawing/2014/main" id="{93459750-2AB3-AE71-EC96-277FF0E3A1AA}"/>
                </a:ext>
              </a:extLst>
            </p:cNvPr>
            <p:cNvSpPr/>
            <p:nvPr/>
          </p:nvSpPr>
          <p:spPr>
            <a:xfrm>
              <a:off x="4379976"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3" name="Oval 292">
              <a:extLst>
                <a:ext uri="{FF2B5EF4-FFF2-40B4-BE49-F238E27FC236}">
                  <a16:creationId xmlns:a16="http://schemas.microsoft.com/office/drawing/2014/main" id="{925605BB-32BB-C536-E210-5A4F49A05F8B}"/>
                </a:ext>
              </a:extLst>
            </p:cNvPr>
            <p:cNvSpPr/>
            <p:nvPr/>
          </p:nvSpPr>
          <p:spPr>
            <a:xfrm>
              <a:off x="4609279"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31" name="Group 330">
            <a:extLst>
              <a:ext uri="{FF2B5EF4-FFF2-40B4-BE49-F238E27FC236}">
                <a16:creationId xmlns:a16="http://schemas.microsoft.com/office/drawing/2014/main" id="{8B1B3ED4-45C8-77E4-07E9-3A3F07ED4419}"/>
              </a:ext>
            </a:extLst>
          </p:cNvPr>
          <p:cNvGrpSpPr/>
          <p:nvPr/>
        </p:nvGrpSpPr>
        <p:grpSpPr>
          <a:xfrm>
            <a:off x="1627784" y="1891128"/>
            <a:ext cx="1414038" cy="191087"/>
            <a:chOff x="1828799" y="2017072"/>
            <a:chExt cx="1414038" cy="191087"/>
          </a:xfrm>
        </p:grpSpPr>
        <p:sp>
          <p:nvSpPr>
            <p:cNvPr id="332" name="DRAM">
              <a:extLst>
                <a:ext uri="{FF2B5EF4-FFF2-40B4-BE49-F238E27FC236}">
                  <a16:creationId xmlns:a16="http://schemas.microsoft.com/office/drawing/2014/main" id="{7EE68B79-0BDF-D7EC-0D67-9F3EC025BF67}"/>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33" name="Straight Connector 332">
              <a:extLst>
                <a:ext uri="{FF2B5EF4-FFF2-40B4-BE49-F238E27FC236}">
                  <a16:creationId xmlns:a16="http://schemas.microsoft.com/office/drawing/2014/main" id="{FD072386-6453-5695-FF21-E665ECE2B147}"/>
                </a:ext>
              </a:extLst>
            </p:cNvPr>
            <p:cNvCxnSpPr>
              <a:cxnSpLocks/>
              <a:stCxn id="338" idx="6"/>
              <a:endCxn id="332" idx="0"/>
            </p:cNvCxnSpPr>
            <p:nvPr/>
          </p:nvCxnSpPr>
          <p:spPr>
            <a:xfrm flipH="1">
              <a:off x="2058103" y="2112615"/>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34" name="Oval 333">
              <a:extLst>
                <a:ext uri="{FF2B5EF4-FFF2-40B4-BE49-F238E27FC236}">
                  <a16:creationId xmlns:a16="http://schemas.microsoft.com/office/drawing/2014/main" id="{DE527410-678A-8F73-2277-93FB261A64FC}"/>
                </a:ext>
              </a:extLst>
            </p:cNvPr>
            <p:cNvSpPr/>
            <p:nvPr/>
          </p:nvSpPr>
          <p:spPr>
            <a:xfrm>
              <a:off x="2134538"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5" name="Oval 334">
              <a:extLst>
                <a:ext uri="{FF2B5EF4-FFF2-40B4-BE49-F238E27FC236}">
                  <a16:creationId xmlns:a16="http://schemas.microsoft.com/office/drawing/2014/main" id="{4165B646-EF15-8011-5FF9-D7EF94F4730D}"/>
                </a:ext>
              </a:extLst>
            </p:cNvPr>
            <p:cNvSpPr/>
            <p:nvPr/>
          </p:nvSpPr>
          <p:spPr>
            <a:xfrm>
              <a:off x="2363841"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6" name="Oval 335">
              <a:extLst>
                <a:ext uri="{FF2B5EF4-FFF2-40B4-BE49-F238E27FC236}">
                  <a16:creationId xmlns:a16="http://schemas.microsoft.com/office/drawing/2014/main" id="{6BAFFE52-6A53-E9E5-D685-49ACE3B9B3D4}"/>
                </a:ext>
              </a:extLst>
            </p:cNvPr>
            <p:cNvSpPr/>
            <p:nvPr/>
          </p:nvSpPr>
          <p:spPr>
            <a:xfrm>
              <a:off x="2593144"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7" name="Oval 336">
              <a:extLst>
                <a:ext uri="{FF2B5EF4-FFF2-40B4-BE49-F238E27FC236}">
                  <a16:creationId xmlns:a16="http://schemas.microsoft.com/office/drawing/2014/main" id="{367AE665-AC83-E4C2-895C-3AFED95252A2}"/>
                </a:ext>
              </a:extLst>
            </p:cNvPr>
            <p:cNvSpPr/>
            <p:nvPr/>
          </p:nvSpPr>
          <p:spPr>
            <a:xfrm>
              <a:off x="2822448"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8" name="Oval 337">
              <a:extLst>
                <a:ext uri="{FF2B5EF4-FFF2-40B4-BE49-F238E27FC236}">
                  <a16:creationId xmlns:a16="http://schemas.microsoft.com/office/drawing/2014/main" id="{056A4AF3-4049-24A4-034B-CA7773F2FD6B}"/>
                </a:ext>
              </a:extLst>
            </p:cNvPr>
            <p:cNvSpPr/>
            <p:nvPr/>
          </p:nvSpPr>
          <p:spPr>
            <a:xfrm>
              <a:off x="3051751"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39" name="Group 338">
            <a:extLst>
              <a:ext uri="{FF2B5EF4-FFF2-40B4-BE49-F238E27FC236}">
                <a16:creationId xmlns:a16="http://schemas.microsoft.com/office/drawing/2014/main" id="{7C9806C2-E998-C6D7-C941-3AAE38E8871F}"/>
              </a:ext>
            </a:extLst>
          </p:cNvPr>
          <p:cNvGrpSpPr/>
          <p:nvPr/>
        </p:nvGrpSpPr>
        <p:grpSpPr>
          <a:xfrm>
            <a:off x="3185312" y="1891128"/>
            <a:ext cx="1414038" cy="191087"/>
            <a:chOff x="3386327" y="2017072"/>
            <a:chExt cx="1414038" cy="191087"/>
          </a:xfrm>
        </p:grpSpPr>
        <p:sp>
          <p:nvSpPr>
            <p:cNvPr id="340" name="DRAM">
              <a:extLst>
                <a:ext uri="{FF2B5EF4-FFF2-40B4-BE49-F238E27FC236}">
                  <a16:creationId xmlns:a16="http://schemas.microsoft.com/office/drawing/2014/main" id="{666118CA-BD9B-ED39-50D2-2826C0C1DDEF}"/>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41" name="Straight Connector 340">
              <a:extLst>
                <a:ext uri="{FF2B5EF4-FFF2-40B4-BE49-F238E27FC236}">
                  <a16:creationId xmlns:a16="http://schemas.microsoft.com/office/drawing/2014/main" id="{B91B5FC9-1342-3446-5B8E-2EA81024FA2B}"/>
                </a:ext>
              </a:extLst>
            </p:cNvPr>
            <p:cNvCxnSpPr>
              <a:cxnSpLocks/>
              <a:endCxn id="340" idx="0"/>
            </p:cNvCxnSpPr>
            <p:nvPr/>
          </p:nvCxnSpPr>
          <p:spPr>
            <a:xfrm flipH="1" flipV="1">
              <a:off x="3615631" y="2112616"/>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42" name="Oval 341">
              <a:extLst>
                <a:ext uri="{FF2B5EF4-FFF2-40B4-BE49-F238E27FC236}">
                  <a16:creationId xmlns:a16="http://schemas.microsoft.com/office/drawing/2014/main" id="{73C07C20-BAA9-106B-CAE9-9B670868FB84}"/>
                </a:ext>
              </a:extLst>
            </p:cNvPr>
            <p:cNvSpPr/>
            <p:nvPr/>
          </p:nvSpPr>
          <p:spPr>
            <a:xfrm>
              <a:off x="3692066"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3" name="Oval 342">
              <a:extLst>
                <a:ext uri="{FF2B5EF4-FFF2-40B4-BE49-F238E27FC236}">
                  <a16:creationId xmlns:a16="http://schemas.microsoft.com/office/drawing/2014/main" id="{A83ADA2C-2FFC-48A3-D1D4-3F90792E1436}"/>
                </a:ext>
              </a:extLst>
            </p:cNvPr>
            <p:cNvSpPr/>
            <p:nvPr/>
          </p:nvSpPr>
          <p:spPr>
            <a:xfrm>
              <a:off x="3921369"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4" name="Oval 343">
              <a:extLst>
                <a:ext uri="{FF2B5EF4-FFF2-40B4-BE49-F238E27FC236}">
                  <a16:creationId xmlns:a16="http://schemas.microsoft.com/office/drawing/2014/main" id="{BF7A768D-6FA9-0465-95A7-C9FB7B87651F}"/>
                </a:ext>
              </a:extLst>
            </p:cNvPr>
            <p:cNvSpPr/>
            <p:nvPr/>
          </p:nvSpPr>
          <p:spPr>
            <a:xfrm>
              <a:off x="4150672"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5" name="Oval 344">
              <a:extLst>
                <a:ext uri="{FF2B5EF4-FFF2-40B4-BE49-F238E27FC236}">
                  <a16:creationId xmlns:a16="http://schemas.microsoft.com/office/drawing/2014/main" id="{99EEC3A4-7F24-BE05-0468-A22B85ECC12F}"/>
                </a:ext>
              </a:extLst>
            </p:cNvPr>
            <p:cNvSpPr/>
            <p:nvPr/>
          </p:nvSpPr>
          <p:spPr>
            <a:xfrm>
              <a:off x="4379976"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6" name="Oval 345">
              <a:extLst>
                <a:ext uri="{FF2B5EF4-FFF2-40B4-BE49-F238E27FC236}">
                  <a16:creationId xmlns:a16="http://schemas.microsoft.com/office/drawing/2014/main" id="{CDE2C779-A438-CB1E-9EF5-1CE337FDB528}"/>
                </a:ext>
              </a:extLst>
            </p:cNvPr>
            <p:cNvSpPr/>
            <p:nvPr/>
          </p:nvSpPr>
          <p:spPr>
            <a:xfrm>
              <a:off x="4609279" y="2017072"/>
              <a:ext cx="191086" cy="191086"/>
            </a:xfrm>
            <a:prstGeom prst="ellipse">
              <a:avLst/>
            </a:prstGeom>
            <a:solidFill>
              <a:srgbClr val="1A82C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63" name="Group 362">
            <a:extLst>
              <a:ext uri="{FF2B5EF4-FFF2-40B4-BE49-F238E27FC236}">
                <a16:creationId xmlns:a16="http://schemas.microsoft.com/office/drawing/2014/main" id="{03D2156D-53C1-3291-762A-E3E769A325C9}"/>
              </a:ext>
            </a:extLst>
          </p:cNvPr>
          <p:cNvGrpSpPr/>
          <p:nvPr/>
        </p:nvGrpSpPr>
        <p:grpSpPr>
          <a:xfrm>
            <a:off x="1627784" y="2120734"/>
            <a:ext cx="1414038" cy="191087"/>
            <a:chOff x="1828799" y="2017072"/>
            <a:chExt cx="1414038" cy="191087"/>
          </a:xfrm>
        </p:grpSpPr>
        <p:sp>
          <p:nvSpPr>
            <p:cNvPr id="364" name="DRAM">
              <a:extLst>
                <a:ext uri="{FF2B5EF4-FFF2-40B4-BE49-F238E27FC236}">
                  <a16:creationId xmlns:a16="http://schemas.microsoft.com/office/drawing/2014/main" id="{A33476AE-7D06-4E1D-1B7D-97E59F879668}"/>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65" name="Straight Connector 364">
              <a:extLst>
                <a:ext uri="{FF2B5EF4-FFF2-40B4-BE49-F238E27FC236}">
                  <a16:creationId xmlns:a16="http://schemas.microsoft.com/office/drawing/2014/main" id="{1EF0EBBB-D2DF-53FC-DAC4-10D3F8354D02}"/>
                </a:ext>
              </a:extLst>
            </p:cNvPr>
            <p:cNvCxnSpPr>
              <a:cxnSpLocks/>
              <a:stCxn id="370" idx="6"/>
              <a:endCxn id="364" idx="0"/>
            </p:cNvCxnSpPr>
            <p:nvPr/>
          </p:nvCxnSpPr>
          <p:spPr>
            <a:xfrm flipH="1">
              <a:off x="2058103" y="2112615"/>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66" name="Oval 365">
              <a:extLst>
                <a:ext uri="{FF2B5EF4-FFF2-40B4-BE49-F238E27FC236}">
                  <a16:creationId xmlns:a16="http://schemas.microsoft.com/office/drawing/2014/main" id="{BB3EAAC7-A09E-3CDA-3AE9-710BB8289FF7}"/>
                </a:ext>
              </a:extLst>
            </p:cNvPr>
            <p:cNvSpPr/>
            <p:nvPr/>
          </p:nvSpPr>
          <p:spPr>
            <a:xfrm>
              <a:off x="2134538"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7" name="Oval 366">
              <a:extLst>
                <a:ext uri="{FF2B5EF4-FFF2-40B4-BE49-F238E27FC236}">
                  <a16:creationId xmlns:a16="http://schemas.microsoft.com/office/drawing/2014/main" id="{6632B356-D188-8AAB-A0D4-C288F31747E5}"/>
                </a:ext>
              </a:extLst>
            </p:cNvPr>
            <p:cNvSpPr/>
            <p:nvPr/>
          </p:nvSpPr>
          <p:spPr>
            <a:xfrm>
              <a:off x="2363841"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8" name="Oval 367">
              <a:extLst>
                <a:ext uri="{FF2B5EF4-FFF2-40B4-BE49-F238E27FC236}">
                  <a16:creationId xmlns:a16="http://schemas.microsoft.com/office/drawing/2014/main" id="{60B64B00-9738-5F63-2EE8-20C8ABAC0D89}"/>
                </a:ext>
              </a:extLst>
            </p:cNvPr>
            <p:cNvSpPr/>
            <p:nvPr/>
          </p:nvSpPr>
          <p:spPr>
            <a:xfrm>
              <a:off x="2593144"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9" name="Oval 368">
              <a:extLst>
                <a:ext uri="{FF2B5EF4-FFF2-40B4-BE49-F238E27FC236}">
                  <a16:creationId xmlns:a16="http://schemas.microsoft.com/office/drawing/2014/main" id="{C95BA703-DAF0-035F-9AB1-4BF32675062B}"/>
                </a:ext>
              </a:extLst>
            </p:cNvPr>
            <p:cNvSpPr/>
            <p:nvPr/>
          </p:nvSpPr>
          <p:spPr>
            <a:xfrm>
              <a:off x="2822448"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0" name="Oval 369">
              <a:extLst>
                <a:ext uri="{FF2B5EF4-FFF2-40B4-BE49-F238E27FC236}">
                  <a16:creationId xmlns:a16="http://schemas.microsoft.com/office/drawing/2014/main" id="{28A21BD4-37FE-E7C7-123C-CCE1B237055E}"/>
                </a:ext>
              </a:extLst>
            </p:cNvPr>
            <p:cNvSpPr/>
            <p:nvPr/>
          </p:nvSpPr>
          <p:spPr>
            <a:xfrm>
              <a:off x="3051751"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71" name="Group 370">
            <a:extLst>
              <a:ext uri="{FF2B5EF4-FFF2-40B4-BE49-F238E27FC236}">
                <a16:creationId xmlns:a16="http://schemas.microsoft.com/office/drawing/2014/main" id="{6DB68126-E3CB-0E33-EA5A-3A5D6B094E52}"/>
              </a:ext>
            </a:extLst>
          </p:cNvPr>
          <p:cNvGrpSpPr/>
          <p:nvPr/>
        </p:nvGrpSpPr>
        <p:grpSpPr>
          <a:xfrm>
            <a:off x="3185312" y="2120734"/>
            <a:ext cx="1414038" cy="191087"/>
            <a:chOff x="3386327" y="2017072"/>
            <a:chExt cx="1414038" cy="191087"/>
          </a:xfrm>
        </p:grpSpPr>
        <p:sp>
          <p:nvSpPr>
            <p:cNvPr id="372" name="DRAM">
              <a:extLst>
                <a:ext uri="{FF2B5EF4-FFF2-40B4-BE49-F238E27FC236}">
                  <a16:creationId xmlns:a16="http://schemas.microsoft.com/office/drawing/2014/main" id="{29A80598-D0EC-5775-86EE-43E2E1FB6CEF}"/>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73" name="Straight Connector 372">
              <a:extLst>
                <a:ext uri="{FF2B5EF4-FFF2-40B4-BE49-F238E27FC236}">
                  <a16:creationId xmlns:a16="http://schemas.microsoft.com/office/drawing/2014/main" id="{F42B0436-F9FD-8CDF-CCD5-78F4C72F1BF6}"/>
                </a:ext>
              </a:extLst>
            </p:cNvPr>
            <p:cNvCxnSpPr>
              <a:cxnSpLocks/>
              <a:endCxn id="372" idx="0"/>
            </p:cNvCxnSpPr>
            <p:nvPr/>
          </p:nvCxnSpPr>
          <p:spPr>
            <a:xfrm flipH="1" flipV="1">
              <a:off x="3615631" y="2112616"/>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74" name="Oval 373">
              <a:extLst>
                <a:ext uri="{FF2B5EF4-FFF2-40B4-BE49-F238E27FC236}">
                  <a16:creationId xmlns:a16="http://schemas.microsoft.com/office/drawing/2014/main" id="{895AA001-B87F-4D73-257A-892D7F7E91E2}"/>
                </a:ext>
              </a:extLst>
            </p:cNvPr>
            <p:cNvSpPr/>
            <p:nvPr/>
          </p:nvSpPr>
          <p:spPr>
            <a:xfrm>
              <a:off x="3692066"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5" name="Oval 374">
              <a:extLst>
                <a:ext uri="{FF2B5EF4-FFF2-40B4-BE49-F238E27FC236}">
                  <a16:creationId xmlns:a16="http://schemas.microsoft.com/office/drawing/2014/main" id="{EC220833-140A-6751-410A-E409792A18A0}"/>
                </a:ext>
              </a:extLst>
            </p:cNvPr>
            <p:cNvSpPr/>
            <p:nvPr/>
          </p:nvSpPr>
          <p:spPr>
            <a:xfrm>
              <a:off x="3921369"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6" name="Oval 375">
              <a:extLst>
                <a:ext uri="{FF2B5EF4-FFF2-40B4-BE49-F238E27FC236}">
                  <a16:creationId xmlns:a16="http://schemas.microsoft.com/office/drawing/2014/main" id="{EBBCDD01-3E41-9C17-E672-F4EDE43F9363}"/>
                </a:ext>
              </a:extLst>
            </p:cNvPr>
            <p:cNvSpPr/>
            <p:nvPr/>
          </p:nvSpPr>
          <p:spPr>
            <a:xfrm>
              <a:off x="4150672"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7" name="Oval 376">
              <a:extLst>
                <a:ext uri="{FF2B5EF4-FFF2-40B4-BE49-F238E27FC236}">
                  <a16:creationId xmlns:a16="http://schemas.microsoft.com/office/drawing/2014/main" id="{99CA265E-A624-86F0-8FB0-C8DDE9CA6C8E}"/>
                </a:ext>
              </a:extLst>
            </p:cNvPr>
            <p:cNvSpPr/>
            <p:nvPr/>
          </p:nvSpPr>
          <p:spPr>
            <a:xfrm>
              <a:off x="4379976"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8" name="Oval 377">
              <a:extLst>
                <a:ext uri="{FF2B5EF4-FFF2-40B4-BE49-F238E27FC236}">
                  <a16:creationId xmlns:a16="http://schemas.microsoft.com/office/drawing/2014/main" id="{3ABCE4AB-361A-42F9-B07B-7AFD362BF2E2}"/>
                </a:ext>
              </a:extLst>
            </p:cNvPr>
            <p:cNvSpPr/>
            <p:nvPr/>
          </p:nvSpPr>
          <p:spPr>
            <a:xfrm>
              <a:off x="4609279"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sp>
        <p:nvSpPr>
          <p:cNvPr id="330" name="TextBox 329">
            <a:extLst>
              <a:ext uri="{FF2B5EF4-FFF2-40B4-BE49-F238E27FC236}">
                <a16:creationId xmlns:a16="http://schemas.microsoft.com/office/drawing/2014/main" id="{170B0079-999B-634A-50ED-EC07C4B48580}"/>
              </a:ext>
            </a:extLst>
          </p:cNvPr>
          <p:cNvSpPr txBox="1"/>
          <p:nvPr/>
        </p:nvSpPr>
        <p:spPr>
          <a:xfrm>
            <a:off x="4310776" y="1052317"/>
            <a:ext cx="4305183" cy="457200"/>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segmented global wordline</a:t>
            </a:r>
          </a:p>
        </p:txBody>
      </p:sp>
      <p:sp>
        <p:nvSpPr>
          <p:cNvPr id="320" name="Rectangle 319">
            <a:extLst>
              <a:ext uri="{FF2B5EF4-FFF2-40B4-BE49-F238E27FC236}">
                <a16:creationId xmlns:a16="http://schemas.microsoft.com/office/drawing/2014/main" id="{44C2EA2F-00A4-DCDF-747B-A44DEA526E5E}"/>
              </a:ext>
            </a:extLst>
          </p:cNvPr>
          <p:cNvSpPr/>
          <p:nvPr/>
        </p:nvSpPr>
        <p:spPr>
          <a:xfrm>
            <a:off x="-14722" y="3568396"/>
            <a:ext cx="9143999" cy="461665"/>
          </a:xfrm>
          <a:prstGeom prst="rect">
            <a:avLst/>
          </a:prstGeom>
          <a:noFill/>
        </p:spPr>
        <p:txBody>
          <a:bodyPr wrap="square">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400" b="1" dirty="0">
                <a:solidFill>
                  <a:prstClr val="black"/>
                </a:solidFill>
                <a:latin typeface="Avenir Next" panose="020B0503020202020204" pitchFamily="34" charset="0"/>
                <a:cs typeface="Gill Sans MT"/>
              </a:rPr>
              <a:t>Use f</a:t>
            </a:r>
            <a:r>
              <a:rPr kumimoji="0" lang="en-US" sz="2400" b="1" i="0" u="none" strike="noStrike" kern="1200" cap="none" spc="0" normalizeH="0" baseline="0" noProof="0" dirty="0" err="1">
                <a:ln>
                  <a:noFill/>
                </a:ln>
                <a:solidFill>
                  <a:prstClr val="black"/>
                </a:solidFill>
                <a:effectLst/>
                <a:uLnTx/>
                <a:uFillTx/>
                <a:latin typeface="Avenir Next" panose="020B0503020202020204" pitchFamily="34" charset="0"/>
                <a:ea typeface="+mn-ea"/>
                <a:cs typeface="Gill Sans MT"/>
              </a:rPr>
              <a:t>ine</a:t>
            </a:r>
            <a:r>
              <a:rPr kumimoji="0" lang="en-US" sz="2400" b="1" i="0" u="none" strike="noStrike" kern="1200" cap="none" spc="0" normalizeH="0" baseline="0" noProof="0" dirty="0">
                <a:ln>
                  <a:noFill/>
                </a:ln>
                <a:solidFill>
                  <a:prstClr val="black"/>
                </a:solidFill>
                <a:effectLst/>
                <a:uLnTx/>
                <a:uFillTx/>
                <a:latin typeface="Avenir Next" panose="020B0503020202020204" pitchFamily="34" charset="0"/>
                <a:ea typeface="+mn-ea"/>
                <a:cs typeface="Gill Sans MT"/>
              </a:rPr>
              <a:t>-grained DRAM for processing-using-DRAM: </a:t>
            </a:r>
          </a:p>
        </p:txBody>
      </p:sp>
      <p:grpSp>
        <p:nvGrpSpPr>
          <p:cNvPr id="2" name="Group 1">
            <a:extLst>
              <a:ext uri="{FF2B5EF4-FFF2-40B4-BE49-F238E27FC236}">
                <a16:creationId xmlns:a16="http://schemas.microsoft.com/office/drawing/2014/main" id="{CA353D25-7C61-28E5-1100-1CC7B4D8880D}"/>
              </a:ext>
            </a:extLst>
          </p:cNvPr>
          <p:cNvGrpSpPr/>
          <p:nvPr/>
        </p:nvGrpSpPr>
        <p:grpSpPr>
          <a:xfrm>
            <a:off x="7530" y="3929127"/>
            <a:ext cx="9470110" cy="1612035"/>
            <a:chOff x="549218" y="3454216"/>
            <a:chExt cx="8426174" cy="1627778"/>
          </a:xfrm>
        </p:grpSpPr>
        <p:sp>
          <p:nvSpPr>
            <p:cNvPr id="3" name="TextBox 2">
              <a:extLst>
                <a:ext uri="{FF2B5EF4-FFF2-40B4-BE49-F238E27FC236}">
                  <a16:creationId xmlns:a16="http://schemas.microsoft.com/office/drawing/2014/main" id="{411F4A0B-A23D-C33A-7950-12FA9B0D025F}"/>
                </a:ext>
              </a:extLst>
            </p:cNvPr>
            <p:cNvSpPr txBox="1"/>
            <p:nvPr/>
          </p:nvSpPr>
          <p:spPr>
            <a:xfrm>
              <a:off x="549218" y="3454216"/>
              <a:ext cx="474011"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1</a:t>
              </a:r>
            </a:p>
          </p:txBody>
        </p:sp>
        <p:sp>
          <p:nvSpPr>
            <p:cNvPr id="5" name="TextBox 4">
              <a:extLst>
                <a:ext uri="{FF2B5EF4-FFF2-40B4-BE49-F238E27FC236}">
                  <a16:creationId xmlns:a16="http://schemas.microsoft.com/office/drawing/2014/main" id="{348D7EEB-F02B-39FC-5EC9-DAEF6ABE8039}"/>
                </a:ext>
              </a:extLst>
            </p:cNvPr>
            <p:cNvSpPr txBox="1"/>
            <p:nvPr/>
          </p:nvSpPr>
          <p:spPr>
            <a:xfrm>
              <a:off x="974390" y="3528082"/>
              <a:ext cx="8001002" cy="155391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Improves SIMD utilization </a:t>
              </a:r>
              <a:endParaRPr kumimoji="0" lang="en-US" sz="2200" b="0"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endParaRP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for a single PUD operation, only access the DRAM mats with target data</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for multiple PUD operations, execute independent operations concurrently</a:t>
              </a:r>
              <a:b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b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 </a:t>
              </a:r>
              <a:r>
                <a:rPr kumimoji="0" lang="en-US" sz="18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multiple instruction, multiple data (MIMD) execution model </a:t>
              </a:r>
            </a:p>
            <a:p>
              <a:pPr marL="342900" marR="0" lvl="0" indent="-342900" algn="l" defTabSz="914400" rtl="0" eaLnBrk="1" fontAlgn="auto" latinLnBrk="0" hangingPunct="1">
                <a:lnSpc>
                  <a:spcPct val="100000"/>
                </a:lnSpc>
                <a:spcBef>
                  <a:spcPts val="0"/>
                </a:spcBef>
                <a:spcAft>
                  <a:spcPts val="0"/>
                </a:spcAft>
                <a:buClrTx/>
                <a:buSzTx/>
                <a:buFontTx/>
                <a:buChar char="-"/>
                <a:tabLst/>
                <a:defRPr/>
              </a:pPr>
              <a:endParaRPr kumimoji="0" lang="en-US" sz="1800" b="0" i="0" u="none" strike="noStrike" kern="1200" cap="none" spc="0" normalizeH="0" baseline="0" noProof="0" dirty="0">
                <a:ln>
                  <a:noFill/>
                </a:ln>
                <a:solidFill>
                  <a:srgbClr val="C00000"/>
                </a:solidFill>
                <a:effectLst/>
                <a:uLnTx/>
                <a:uFillTx/>
                <a:latin typeface="Avenir Next" panose="020B0503020202020204" pitchFamily="34" charset="0"/>
                <a:ea typeface="+mn-ea"/>
                <a:cs typeface="Gill Sans MT"/>
              </a:endParaRPr>
            </a:p>
          </p:txBody>
        </p:sp>
      </p:grpSp>
      <p:grpSp>
        <p:nvGrpSpPr>
          <p:cNvPr id="222" name="Group 221">
            <a:extLst>
              <a:ext uri="{FF2B5EF4-FFF2-40B4-BE49-F238E27FC236}">
                <a16:creationId xmlns:a16="http://schemas.microsoft.com/office/drawing/2014/main" id="{CA463EB3-29EF-E48C-7F93-8A36AAAFF4CC}"/>
              </a:ext>
            </a:extLst>
          </p:cNvPr>
          <p:cNvGrpSpPr/>
          <p:nvPr/>
        </p:nvGrpSpPr>
        <p:grpSpPr>
          <a:xfrm>
            <a:off x="5052233" y="1671022"/>
            <a:ext cx="2665827" cy="1402792"/>
            <a:chOff x="2134538" y="2243328"/>
            <a:chExt cx="2665827" cy="1490472"/>
          </a:xfrm>
        </p:grpSpPr>
        <p:grpSp>
          <p:nvGrpSpPr>
            <p:cNvPr id="233" name="Group 232">
              <a:extLst>
                <a:ext uri="{FF2B5EF4-FFF2-40B4-BE49-F238E27FC236}">
                  <a16:creationId xmlns:a16="http://schemas.microsoft.com/office/drawing/2014/main" id="{EC7A130A-037A-B46D-37B2-1B1AA2CBB091}"/>
                </a:ext>
              </a:extLst>
            </p:cNvPr>
            <p:cNvGrpSpPr/>
            <p:nvPr/>
          </p:nvGrpSpPr>
          <p:grpSpPr>
            <a:xfrm>
              <a:off x="2134538" y="2243328"/>
              <a:ext cx="1108299" cy="1490472"/>
              <a:chOff x="2134538" y="2243328"/>
              <a:chExt cx="1108299" cy="1490472"/>
            </a:xfrm>
          </p:grpSpPr>
          <p:grpSp>
            <p:nvGrpSpPr>
              <p:cNvPr id="247" name="Group 246">
                <a:extLst>
                  <a:ext uri="{FF2B5EF4-FFF2-40B4-BE49-F238E27FC236}">
                    <a16:creationId xmlns:a16="http://schemas.microsoft.com/office/drawing/2014/main" id="{86C16793-43EB-366C-EFA8-7054F8644B1C}"/>
                  </a:ext>
                </a:extLst>
              </p:cNvPr>
              <p:cNvGrpSpPr/>
              <p:nvPr/>
            </p:nvGrpSpPr>
            <p:grpSpPr>
              <a:xfrm>
                <a:off x="2134538" y="3504497"/>
                <a:ext cx="1108299" cy="229303"/>
                <a:chOff x="5486400" y="3962400"/>
                <a:chExt cx="2209800" cy="457200"/>
              </a:xfrm>
            </p:grpSpPr>
            <p:sp>
              <p:nvSpPr>
                <p:cNvPr id="294" name="DRAM">
                  <a:extLst>
                    <a:ext uri="{FF2B5EF4-FFF2-40B4-BE49-F238E27FC236}">
                      <a16:creationId xmlns:a16="http://schemas.microsoft.com/office/drawing/2014/main" id="{1A473BC3-230D-0F94-13FC-E75C927123C2}"/>
                    </a:ext>
                  </a:extLst>
                </p:cNvPr>
                <p:cNvSpPr/>
                <p:nvPr/>
              </p:nvSpPr>
              <p:spPr>
                <a:xfrm>
                  <a:off x="54864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5" name="DRAM">
                  <a:extLst>
                    <a:ext uri="{FF2B5EF4-FFF2-40B4-BE49-F238E27FC236}">
                      <a16:creationId xmlns:a16="http://schemas.microsoft.com/office/drawing/2014/main" id="{439924DB-28CB-D5E3-4874-3D9B78DA362B}"/>
                    </a:ext>
                  </a:extLst>
                </p:cNvPr>
                <p:cNvSpPr/>
                <p:nvPr/>
              </p:nvSpPr>
              <p:spPr>
                <a:xfrm>
                  <a:off x="59436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6" name="DRAM">
                  <a:extLst>
                    <a:ext uri="{FF2B5EF4-FFF2-40B4-BE49-F238E27FC236}">
                      <a16:creationId xmlns:a16="http://schemas.microsoft.com/office/drawing/2014/main" id="{5250AA90-06BB-85A5-1A59-2A63CDB5501C}"/>
                    </a:ext>
                  </a:extLst>
                </p:cNvPr>
                <p:cNvSpPr/>
                <p:nvPr/>
              </p:nvSpPr>
              <p:spPr>
                <a:xfrm>
                  <a:off x="64008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7" name="DRAM">
                  <a:extLst>
                    <a:ext uri="{FF2B5EF4-FFF2-40B4-BE49-F238E27FC236}">
                      <a16:creationId xmlns:a16="http://schemas.microsoft.com/office/drawing/2014/main" id="{B9E1949F-7857-10B1-89E6-61D6FFA00C56}"/>
                    </a:ext>
                  </a:extLst>
                </p:cNvPr>
                <p:cNvSpPr/>
                <p:nvPr/>
              </p:nvSpPr>
              <p:spPr>
                <a:xfrm>
                  <a:off x="68580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8" name="DRAM">
                  <a:extLst>
                    <a:ext uri="{FF2B5EF4-FFF2-40B4-BE49-F238E27FC236}">
                      <a16:creationId xmlns:a16="http://schemas.microsoft.com/office/drawing/2014/main" id="{40B46F78-EB64-C5A8-EDC2-AE4B4E98061B}"/>
                    </a:ext>
                  </a:extLst>
                </p:cNvPr>
                <p:cNvSpPr/>
                <p:nvPr/>
              </p:nvSpPr>
              <p:spPr>
                <a:xfrm>
                  <a:off x="73152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48" name="Group 247">
                <a:extLst>
                  <a:ext uri="{FF2B5EF4-FFF2-40B4-BE49-F238E27FC236}">
                    <a16:creationId xmlns:a16="http://schemas.microsoft.com/office/drawing/2014/main" id="{7057E7EF-43F8-7654-6627-4F946840DC10}"/>
                  </a:ext>
                </a:extLst>
              </p:cNvPr>
              <p:cNvGrpSpPr/>
              <p:nvPr/>
            </p:nvGrpSpPr>
            <p:grpSpPr>
              <a:xfrm>
                <a:off x="2230081" y="2243328"/>
                <a:ext cx="917213" cy="1261169"/>
                <a:chOff x="5676900" y="990600"/>
                <a:chExt cx="1828800" cy="2971800"/>
              </a:xfrm>
            </p:grpSpPr>
            <p:cxnSp>
              <p:nvCxnSpPr>
                <p:cNvPr id="249" name="Straight Connector 248">
                  <a:extLst>
                    <a:ext uri="{FF2B5EF4-FFF2-40B4-BE49-F238E27FC236}">
                      <a16:creationId xmlns:a16="http://schemas.microsoft.com/office/drawing/2014/main" id="{4E3D9DA7-DA56-F5C5-AA92-E3DABA7CBFC9}"/>
                    </a:ext>
                  </a:extLst>
                </p:cNvPr>
                <p:cNvCxnSpPr>
                  <a:cxnSpLocks/>
                  <a:endCxn id="294" idx="0"/>
                </p:cNvCxnSpPr>
                <p:nvPr/>
              </p:nvCxnSpPr>
              <p:spPr>
                <a:xfrm>
                  <a:off x="56769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87422FE9-DC21-1578-91C9-76BC15C38F3D}"/>
                    </a:ext>
                  </a:extLst>
                </p:cNvPr>
                <p:cNvCxnSpPr>
                  <a:cxnSpLocks/>
                  <a:endCxn id="296" idx="0"/>
                </p:cNvCxnSpPr>
                <p:nvPr/>
              </p:nvCxnSpPr>
              <p:spPr>
                <a:xfrm>
                  <a:off x="6591299"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D5027420-D0C9-ECBF-8512-1D07632A9527}"/>
                    </a:ext>
                  </a:extLst>
                </p:cNvPr>
                <p:cNvCxnSpPr>
                  <a:cxnSpLocks/>
                  <a:endCxn id="297" idx="0"/>
                </p:cNvCxnSpPr>
                <p:nvPr/>
              </p:nvCxnSpPr>
              <p:spPr>
                <a:xfrm>
                  <a:off x="70485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79C66344-C314-5963-7623-2D57BE747A69}"/>
                    </a:ext>
                  </a:extLst>
                </p:cNvPr>
                <p:cNvCxnSpPr>
                  <a:cxnSpLocks/>
                  <a:endCxn id="298" idx="0"/>
                </p:cNvCxnSpPr>
                <p:nvPr/>
              </p:nvCxnSpPr>
              <p:spPr>
                <a:xfrm>
                  <a:off x="75057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0A7B4DE0-7B2C-05F7-7F68-0BB48BD09599}"/>
                    </a:ext>
                  </a:extLst>
                </p:cNvPr>
                <p:cNvCxnSpPr>
                  <a:cxnSpLocks/>
                  <a:endCxn id="295" idx="0"/>
                </p:cNvCxnSpPr>
                <p:nvPr/>
              </p:nvCxnSpPr>
              <p:spPr>
                <a:xfrm>
                  <a:off x="61341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grpSp>
        </p:grpSp>
        <p:grpSp>
          <p:nvGrpSpPr>
            <p:cNvPr id="234" name="Group 233">
              <a:extLst>
                <a:ext uri="{FF2B5EF4-FFF2-40B4-BE49-F238E27FC236}">
                  <a16:creationId xmlns:a16="http://schemas.microsoft.com/office/drawing/2014/main" id="{30BAA28D-3E8F-EE0D-ECD3-1B91698ECA9A}"/>
                </a:ext>
              </a:extLst>
            </p:cNvPr>
            <p:cNvGrpSpPr/>
            <p:nvPr/>
          </p:nvGrpSpPr>
          <p:grpSpPr>
            <a:xfrm>
              <a:off x="3692066" y="2243328"/>
              <a:ext cx="1108299" cy="1490472"/>
              <a:chOff x="3692066" y="2243328"/>
              <a:chExt cx="1108299" cy="1490472"/>
            </a:xfrm>
          </p:grpSpPr>
          <p:grpSp>
            <p:nvGrpSpPr>
              <p:cNvPr id="235" name="Group 234">
                <a:extLst>
                  <a:ext uri="{FF2B5EF4-FFF2-40B4-BE49-F238E27FC236}">
                    <a16:creationId xmlns:a16="http://schemas.microsoft.com/office/drawing/2014/main" id="{5FBC66E6-15E8-6588-43F1-BCE0278680C6}"/>
                  </a:ext>
                </a:extLst>
              </p:cNvPr>
              <p:cNvGrpSpPr/>
              <p:nvPr/>
            </p:nvGrpSpPr>
            <p:grpSpPr>
              <a:xfrm>
                <a:off x="3692066" y="3504497"/>
                <a:ext cx="1108299" cy="229303"/>
                <a:chOff x="5486400" y="3962400"/>
                <a:chExt cx="2209800" cy="457200"/>
              </a:xfrm>
            </p:grpSpPr>
            <p:sp>
              <p:nvSpPr>
                <p:cNvPr id="242" name="DRAM">
                  <a:extLst>
                    <a:ext uri="{FF2B5EF4-FFF2-40B4-BE49-F238E27FC236}">
                      <a16:creationId xmlns:a16="http://schemas.microsoft.com/office/drawing/2014/main" id="{BF5F35A0-1A2B-7251-383C-8B634052D258}"/>
                    </a:ext>
                  </a:extLst>
                </p:cNvPr>
                <p:cNvSpPr/>
                <p:nvPr/>
              </p:nvSpPr>
              <p:spPr>
                <a:xfrm>
                  <a:off x="54864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3" name="DRAM">
                  <a:extLst>
                    <a:ext uri="{FF2B5EF4-FFF2-40B4-BE49-F238E27FC236}">
                      <a16:creationId xmlns:a16="http://schemas.microsoft.com/office/drawing/2014/main" id="{2273CB65-5AA7-735F-EA55-294094F5E9A0}"/>
                    </a:ext>
                  </a:extLst>
                </p:cNvPr>
                <p:cNvSpPr/>
                <p:nvPr/>
              </p:nvSpPr>
              <p:spPr>
                <a:xfrm>
                  <a:off x="59436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4" name="DRAM">
                  <a:extLst>
                    <a:ext uri="{FF2B5EF4-FFF2-40B4-BE49-F238E27FC236}">
                      <a16:creationId xmlns:a16="http://schemas.microsoft.com/office/drawing/2014/main" id="{C473BE62-F99E-2D40-AAEF-5CB59B563C17}"/>
                    </a:ext>
                  </a:extLst>
                </p:cNvPr>
                <p:cNvSpPr/>
                <p:nvPr/>
              </p:nvSpPr>
              <p:spPr>
                <a:xfrm>
                  <a:off x="64008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5" name="DRAM">
                  <a:extLst>
                    <a:ext uri="{FF2B5EF4-FFF2-40B4-BE49-F238E27FC236}">
                      <a16:creationId xmlns:a16="http://schemas.microsoft.com/office/drawing/2014/main" id="{CBE5B55C-7FEE-A218-3860-3CC2DE2503C7}"/>
                    </a:ext>
                  </a:extLst>
                </p:cNvPr>
                <p:cNvSpPr/>
                <p:nvPr/>
              </p:nvSpPr>
              <p:spPr>
                <a:xfrm>
                  <a:off x="68580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6" name="DRAM">
                  <a:extLst>
                    <a:ext uri="{FF2B5EF4-FFF2-40B4-BE49-F238E27FC236}">
                      <a16:creationId xmlns:a16="http://schemas.microsoft.com/office/drawing/2014/main" id="{73F9D1E2-32BA-60C3-99C7-5FFFD95888CC}"/>
                    </a:ext>
                  </a:extLst>
                </p:cNvPr>
                <p:cNvSpPr/>
                <p:nvPr/>
              </p:nvSpPr>
              <p:spPr>
                <a:xfrm>
                  <a:off x="73152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36" name="Group 235">
                <a:extLst>
                  <a:ext uri="{FF2B5EF4-FFF2-40B4-BE49-F238E27FC236}">
                    <a16:creationId xmlns:a16="http://schemas.microsoft.com/office/drawing/2014/main" id="{4FF58F55-3F67-9C44-5204-8415974B2223}"/>
                  </a:ext>
                </a:extLst>
              </p:cNvPr>
              <p:cNvGrpSpPr/>
              <p:nvPr/>
            </p:nvGrpSpPr>
            <p:grpSpPr>
              <a:xfrm>
                <a:off x="3787609" y="2243328"/>
                <a:ext cx="917213" cy="1261169"/>
                <a:chOff x="5676900" y="990600"/>
                <a:chExt cx="1828800" cy="2971800"/>
              </a:xfrm>
            </p:grpSpPr>
            <p:cxnSp>
              <p:nvCxnSpPr>
                <p:cNvPr id="237" name="Straight Connector 236">
                  <a:extLst>
                    <a:ext uri="{FF2B5EF4-FFF2-40B4-BE49-F238E27FC236}">
                      <a16:creationId xmlns:a16="http://schemas.microsoft.com/office/drawing/2014/main" id="{4E1667B0-A512-1DC7-393B-7E07CFCB0351}"/>
                    </a:ext>
                  </a:extLst>
                </p:cNvPr>
                <p:cNvCxnSpPr>
                  <a:cxnSpLocks/>
                  <a:endCxn id="242" idx="0"/>
                </p:cNvCxnSpPr>
                <p:nvPr/>
              </p:nvCxnSpPr>
              <p:spPr>
                <a:xfrm>
                  <a:off x="56769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5E78D5D0-708A-43ED-F3EB-1F55953360E5}"/>
                    </a:ext>
                  </a:extLst>
                </p:cNvPr>
                <p:cNvCxnSpPr>
                  <a:cxnSpLocks/>
                  <a:endCxn id="244" idx="0"/>
                </p:cNvCxnSpPr>
                <p:nvPr/>
              </p:nvCxnSpPr>
              <p:spPr>
                <a:xfrm>
                  <a:off x="65913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65DEDC74-64DA-96EF-57D4-0743E79A567B}"/>
                    </a:ext>
                  </a:extLst>
                </p:cNvPr>
                <p:cNvCxnSpPr>
                  <a:cxnSpLocks/>
                  <a:endCxn id="245" idx="0"/>
                </p:cNvCxnSpPr>
                <p:nvPr/>
              </p:nvCxnSpPr>
              <p:spPr>
                <a:xfrm>
                  <a:off x="70485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92EBAB71-455D-A06D-51F8-8036B96C052A}"/>
                    </a:ext>
                  </a:extLst>
                </p:cNvPr>
                <p:cNvCxnSpPr>
                  <a:cxnSpLocks/>
                  <a:endCxn id="246" idx="0"/>
                </p:cNvCxnSpPr>
                <p:nvPr/>
              </p:nvCxnSpPr>
              <p:spPr>
                <a:xfrm>
                  <a:off x="75057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0F71D95D-86A7-96EE-10CC-AD438161307B}"/>
                    </a:ext>
                  </a:extLst>
                </p:cNvPr>
                <p:cNvCxnSpPr>
                  <a:cxnSpLocks/>
                  <a:endCxn id="243" idx="0"/>
                </p:cNvCxnSpPr>
                <p:nvPr/>
              </p:nvCxnSpPr>
              <p:spPr>
                <a:xfrm>
                  <a:off x="61341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grpSp>
        </p:grpSp>
      </p:grpSp>
      <p:grpSp>
        <p:nvGrpSpPr>
          <p:cNvPr id="299" name="Group 298">
            <a:extLst>
              <a:ext uri="{FF2B5EF4-FFF2-40B4-BE49-F238E27FC236}">
                <a16:creationId xmlns:a16="http://schemas.microsoft.com/office/drawing/2014/main" id="{5B5930AB-7FA8-4984-8DC8-98A2257581F3}"/>
              </a:ext>
            </a:extLst>
          </p:cNvPr>
          <p:cNvGrpSpPr/>
          <p:nvPr/>
        </p:nvGrpSpPr>
        <p:grpSpPr>
          <a:xfrm>
            <a:off x="4746494" y="2348779"/>
            <a:ext cx="1414038" cy="191087"/>
            <a:chOff x="1828799" y="2017072"/>
            <a:chExt cx="1414038" cy="191087"/>
          </a:xfrm>
        </p:grpSpPr>
        <p:sp>
          <p:nvSpPr>
            <p:cNvPr id="300" name="DRAM">
              <a:extLst>
                <a:ext uri="{FF2B5EF4-FFF2-40B4-BE49-F238E27FC236}">
                  <a16:creationId xmlns:a16="http://schemas.microsoft.com/office/drawing/2014/main" id="{EEB69EEB-6484-8A1C-291B-F424321A43E5}"/>
                </a:ext>
              </a:extLst>
            </p:cNvPr>
            <p:cNvSpPr/>
            <p:nvPr/>
          </p:nvSpPr>
          <p:spPr>
            <a:xfrm rot="5400000">
              <a:off x="1847908"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01" name="Straight Connector 300">
              <a:extLst>
                <a:ext uri="{FF2B5EF4-FFF2-40B4-BE49-F238E27FC236}">
                  <a16:creationId xmlns:a16="http://schemas.microsoft.com/office/drawing/2014/main" id="{3449373D-F574-DADF-B86D-D21E178FD5ED}"/>
                </a:ext>
              </a:extLst>
            </p:cNvPr>
            <p:cNvCxnSpPr>
              <a:cxnSpLocks/>
              <a:stCxn id="306" idx="6"/>
              <a:endCxn id="300" idx="0"/>
            </p:cNvCxnSpPr>
            <p:nvPr/>
          </p:nvCxnSpPr>
          <p:spPr>
            <a:xfrm flipH="1">
              <a:off x="2058103" y="2112615"/>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02" name="Oval 301">
              <a:extLst>
                <a:ext uri="{FF2B5EF4-FFF2-40B4-BE49-F238E27FC236}">
                  <a16:creationId xmlns:a16="http://schemas.microsoft.com/office/drawing/2014/main" id="{7FE75F60-128B-FA7B-DDC5-8A3A2A82136C}"/>
                </a:ext>
              </a:extLst>
            </p:cNvPr>
            <p:cNvSpPr/>
            <p:nvPr/>
          </p:nvSpPr>
          <p:spPr>
            <a:xfrm>
              <a:off x="2134538"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3" name="Oval 302">
              <a:extLst>
                <a:ext uri="{FF2B5EF4-FFF2-40B4-BE49-F238E27FC236}">
                  <a16:creationId xmlns:a16="http://schemas.microsoft.com/office/drawing/2014/main" id="{C1623163-142A-1844-18F4-7C652BE4F422}"/>
                </a:ext>
              </a:extLst>
            </p:cNvPr>
            <p:cNvSpPr/>
            <p:nvPr/>
          </p:nvSpPr>
          <p:spPr>
            <a:xfrm>
              <a:off x="2363841"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4" name="Oval 303">
              <a:extLst>
                <a:ext uri="{FF2B5EF4-FFF2-40B4-BE49-F238E27FC236}">
                  <a16:creationId xmlns:a16="http://schemas.microsoft.com/office/drawing/2014/main" id="{BAA3CC2C-A7E5-565F-C84F-959511C7778C}"/>
                </a:ext>
              </a:extLst>
            </p:cNvPr>
            <p:cNvSpPr/>
            <p:nvPr/>
          </p:nvSpPr>
          <p:spPr>
            <a:xfrm>
              <a:off x="2593144"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5" name="Oval 304">
              <a:extLst>
                <a:ext uri="{FF2B5EF4-FFF2-40B4-BE49-F238E27FC236}">
                  <a16:creationId xmlns:a16="http://schemas.microsoft.com/office/drawing/2014/main" id="{5D5FFA11-8EE4-398C-8EED-0E3C15625299}"/>
                </a:ext>
              </a:extLst>
            </p:cNvPr>
            <p:cNvSpPr/>
            <p:nvPr/>
          </p:nvSpPr>
          <p:spPr>
            <a:xfrm>
              <a:off x="2822448"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6" name="Oval 305">
              <a:extLst>
                <a:ext uri="{FF2B5EF4-FFF2-40B4-BE49-F238E27FC236}">
                  <a16:creationId xmlns:a16="http://schemas.microsoft.com/office/drawing/2014/main" id="{AD625DF6-DDA1-0D42-A126-8E845F45DB4D}"/>
                </a:ext>
              </a:extLst>
            </p:cNvPr>
            <p:cNvSpPr/>
            <p:nvPr/>
          </p:nvSpPr>
          <p:spPr>
            <a:xfrm>
              <a:off x="3051751"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07" name="Group 306">
            <a:extLst>
              <a:ext uri="{FF2B5EF4-FFF2-40B4-BE49-F238E27FC236}">
                <a16:creationId xmlns:a16="http://schemas.microsoft.com/office/drawing/2014/main" id="{5D8BF13D-3021-99A0-3A06-AFA3325AB9B6}"/>
              </a:ext>
            </a:extLst>
          </p:cNvPr>
          <p:cNvGrpSpPr/>
          <p:nvPr/>
        </p:nvGrpSpPr>
        <p:grpSpPr>
          <a:xfrm>
            <a:off x="6304022" y="2348779"/>
            <a:ext cx="1414038" cy="191087"/>
            <a:chOff x="3386327" y="2017072"/>
            <a:chExt cx="1414038" cy="191087"/>
          </a:xfrm>
        </p:grpSpPr>
        <p:sp>
          <p:nvSpPr>
            <p:cNvPr id="308" name="DRAM">
              <a:extLst>
                <a:ext uri="{FF2B5EF4-FFF2-40B4-BE49-F238E27FC236}">
                  <a16:creationId xmlns:a16="http://schemas.microsoft.com/office/drawing/2014/main" id="{2797F0D6-0071-2EC9-477F-91E2FA97542B}"/>
                </a:ext>
              </a:extLst>
            </p:cNvPr>
            <p:cNvSpPr/>
            <p:nvPr/>
          </p:nvSpPr>
          <p:spPr>
            <a:xfrm rot="5400000">
              <a:off x="3405436"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09" name="Straight Connector 308">
              <a:extLst>
                <a:ext uri="{FF2B5EF4-FFF2-40B4-BE49-F238E27FC236}">
                  <a16:creationId xmlns:a16="http://schemas.microsoft.com/office/drawing/2014/main" id="{72A17121-F215-FC4C-5F0D-147420C6F530}"/>
                </a:ext>
              </a:extLst>
            </p:cNvPr>
            <p:cNvCxnSpPr>
              <a:cxnSpLocks/>
              <a:endCxn id="308" idx="0"/>
            </p:cNvCxnSpPr>
            <p:nvPr/>
          </p:nvCxnSpPr>
          <p:spPr>
            <a:xfrm flipH="1" flipV="1">
              <a:off x="3615631" y="2112616"/>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10" name="Oval 309">
              <a:extLst>
                <a:ext uri="{FF2B5EF4-FFF2-40B4-BE49-F238E27FC236}">
                  <a16:creationId xmlns:a16="http://schemas.microsoft.com/office/drawing/2014/main" id="{B04BB8EF-FF45-3E88-5AC3-DABAFF29990B}"/>
                </a:ext>
              </a:extLst>
            </p:cNvPr>
            <p:cNvSpPr/>
            <p:nvPr/>
          </p:nvSpPr>
          <p:spPr>
            <a:xfrm>
              <a:off x="3692066"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1" name="Oval 310">
              <a:extLst>
                <a:ext uri="{FF2B5EF4-FFF2-40B4-BE49-F238E27FC236}">
                  <a16:creationId xmlns:a16="http://schemas.microsoft.com/office/drawing/2014/main" id="{DFF2D600-2A90-4B09-D774-E77A5478D12E}"/>
                </a:ext>
              </a:extLst>
            </p:cNvPr>
            <p:cNvSpPr/>
            <p:nvPr/>
          </p:nvSpPr>
          <p:spPr>
            <a:xfrm>
              <a:off x="3921369"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2" name="Oval 311">
              <a:extLst>
                <a:ext uri="{FF2B5EF4-FFF2-40B4-BE49-F238E27FC236}">
                  <a16:creationId xmlns:a16="http://schemas.microsoft.com/office/drawing/2014/main" id="{0B5F992A-FBCA-0AA5-2355-B8D3BF5AE140}"/>
                </a:ext>
              </a:extLst>
            </p:cNvPr>
            <p:cNvSpPr/>
            <p:nvPr/>
          </p:nvSpPr>
          <p:spPr>
            <a:xfrm>
              <a:off x="4150672"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3" name="Oval 312">
              <a:extLst>
                <a:ext uri="{FF2B5EF4-FFF2-40B4-BE49-F238E27FC236}">
                  <a16:creationId xmlns:a16="http://schemas.microsoft.com/office/drawing/2014/main" id="{52474A84-EAB0-CEF0-5100-0452DCB951DF}"/>
                </a:ext>
              </a:extLst>
            </p:cNvPr>
            <p:cNvSpPr/>
            <p:nvPr/>
          </p:nvSpPr>
          <p:spPr>
            <a:xfrm>
              <a:off x="4379976"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4" name="Oval 313">
              <a:extLst>
                <a:ext uri="{FF2B5EF4-FFF2-40B4-BE49-F238E27FC236}">
                  <a16:creationId xmlns:a16="http://schemas.microsoft.com/office/drawing/2014/main" id="{391E094B-D796-D7A6-665F-0B7805DA5804}"/>
                </a:ext>
              </a:extLst>
            </p:cNvPr>
            <p:cNvSpPr/>
            <p:nvPr/>
          </p:nvSpPr>
          <p:spPr>
            <a:xfrm>
              <a:off x="4609279"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15" name="Group 314">
            <a:extLst>
              <a:ext uri="{FF2B5EF4-FFF2-40B4-BE49-F238E27FC236}">
                <a16:creationId xmlns:a16="http://schemas.microsoft.com/office/drawing/2014/main" id="{2A22309F-BAE1-9CCB-E37F-0E66C3061C46}"/>
              </a:ext>
            </a:extLst>
          </p:cNvPr>
          <p:cNvGrpSpPr/>
          <p:nvPr/>
        </p:nvGrpSpPr>
        <p:grpSpPr>
          <a:xfrm>
            <a:off x="4746494" y="1888987"/>
            <a:ext cx="1414038" cy="191087"/>
            <a:chOff x="1828799" y="2017072"/>
            <a:chExt cx="1414038" cy="191087"/>
          </a:xfrm>
        </p:grpSpPr>
        <p:sp>
          <p:nvSpPr>
            <p:cNvPr id="316" name="DRAM">
              <a:extLst>
                <a:ext uri="{FF2B5EF4-FFF2-40B4-BE49-F238E27FC236}">
                  <a16:creationId xmlns:a16="http://schemas.microsoft.com/office/drawing/2014/main" id="{3F9F3A9F-49F1-99C5-2CFC-39BB52644487}"/>
                </a:ext>
              </a:extLst>
            </p:cNvPr>
            <p:cNvSpPr/>
            <p:nvPr/>
          </p:nvSpPr>
          <p:spPr>
            <a:xfrm rot="5400000">
              <a:off x="1847908"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17" name="Straight Connector 316">
              <a:extLst>
                <a:ext uri="{FF2B5EF4-FFF2-40B4-BE49-F238E27FC236}">
                  <a16:creationId xmlns:a16="http://schemas.microsoft.com/office/drawing/2014/main" id="{F03D4FEA-C087-D158-29D9-48AAE4164D75}"/>
                </a:ext>
              </a:extLst>
            </p:cNvPr>
            <p:cNvCxnSpPr>
              <a:cxnSpLocks/>
              <a:stCxn id="323" idx="6"/>
              <a:endCxn id="316" idx="0"/>
            </p:cNvCxnSpPr>
            <p:nvPr/>
          </p:nvCxnSpPr>
          <p:spPr>
            <a:xfrm flipH="1">
              <a:off x="2058103" y="2112615"/>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18" name="Oval 317">
              <a:extLst>
                <a:ext uri="{FF2B5EF4-FFF2-40B4-BE49-F238E27FC236}">
                  <a16:creationId xmlns:a16="http://schemas.microsoft.com/office/drawing/2014/main" id="{79608F25-B0BC-86E0-F6F3-FB2640A494A1}"/>
                </a:ext>
              </a:extLst>
            </p:cNvPr>
            <p:cNvSpPr/>
            <p:nvPr/>
          </p:nvSpPr>
          <p:spPr>
            <a:xfrm>
              <a:off x="2134538"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9" name="Oval 318">
              <a:extLst>
                <a:ext uri="{FF2B5EF4-FFF2-40B4-BE49-F238E27FC236}">
                  <a16:creationId xmlns:a16="http://schemas.microsoft.com/office/drawing/2014/main" id="{7CA1F1F7-0BB5-53BE-20F1-13A9B6E4B50B}"/>
                </a:ext>
              </a:extLst>
            </p:cNvPr>
            <p:cNvSpPr/>
            <p:nvPr/>
          </p:nvSpPr>
          <p:spPr>
            <a:xfrm>
              <a:off x="2363841"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1" name="Oval 320">
              <a:extLst>
                <a:ext uri="{FF2B5EF4-FFF2-40B4-BE49-F238E27FC236}">
                  <a16:creationId xmlns:a16="http://schemas.microsoft.com/office/drawing/2014/main" id="{C9417EED-4E14-247A-2132-F6B280789BA8}"/>
                </a:ext>
              </a:extLst>
            </p:cNvPr>
            <p:cNvSpPr/>
            <p:nvPr/>
          </p:nvSpPr>
          <p:spPr>
            <a:xfrm>
              <a:off x="2593144"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2" name="Oval 321">
              <a:extLst>
                <a:ext uri="{FF2B5EF4-FFF2-40B4-BE49-F238E27FC236}">
                  <a16:creationId xmlns:a16="http://schemas.microsoft.com/office/drawing/2014/main" id="{E20CE618-582B-BCD0-797B-C2B9BDD0EF92}"/>
                </a:ext>
              </a:extLst>
            </p:cNvPr>
            <p:cNvSpPr/>
            <p:nvPr/>
          </p:nvSpPr>
          <p:spPr>
            <a:xfrm>
              <a:off x="2822448"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3" name="Oval 322">
              <a:extLst>
                <a:ext uri="{FF2B5EF4-FFF2-40B4-BE49-F238E27FC236}">
                  <a16:creationId xmlns:a16="http://schemas.microsoft.com/office/drawing/2014/main" id="{B9A56D1D-A4D5-AD1F-D0C7-3085EA24528A}"/>
                </a:ext>
              </a:extLst>
            </p:cNvPr>
            <p:cNvSpPr/>
            <p:nvPr/>
          </p:nvSpPr>
          <p:spPr>
            <a:xfrm>
              <a:off x="3051751"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24" name="Group 323">
            <a:extLst>
              <a:ext uri="{FF2B5EF4-FFF2-40B4-BE49-F238E27FC236}">
                <a16:creationId xmlns:a16="http://schemas.microsoft.com/office/drawing/2014/main" id="{0B269F79-A9A7-1A98-24E6-E2C683FF78AD}"/>
              </a:ext>
            </a:extLst>
          </p:cNvPr>
          <p:cNvGrpSpPr/>
          <p:nvPr/>
        </p:nvGrpSpPr>
        <p:grpSpPr>
          <a:xfrm>
            <a:off x="6304022" y="1888987"/>
            <a:ext cx="1414038" cy="191087"/>
            <a:chOff x="3386327" y="2017072"/>
            <a:chExt cx="1414038" cy="191087"/>
          </a:xfrm>
        </p:grpSpPr>
        <p:sp>
          <p:nvSpPr>
            <p:cNvPr id="325" name="DRAM">
              <a:extLst>
                <a:ext uri="{FF2B5EF4-FFF2-40B4-BE49-F238E27FC236}">
                  <a16:creationId xmlns:a16="http://schemas.microsoft.com/office/drawing/2014/main" id="{D6004F7B-C33E-286B-97B7-5813A5D1A7DF}"/>
                </a:ext>
              </a:extLst>
            </p:cNvPr>
            <p:cNvSpPr/>
            <p:nvPr/>
          </p:nvSpPr>
          <p:spPr>
            <a:xfrm rot="5400000">
              <a:off x="3405436"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cxnSp>
          <p:nvCxnSpPr>
            <p:cNvPr id="326" name="Straight Connector 325">
              <a:extLst>
                <a:ext uri="{FF2B5EF4-FFF2-40B4-BE49-F238E27FC236}">
                  <a16:creationId xmlns:a16="http://schemas.microsoft.com/office/drawing/2014/main" id="{F191CCBE-A787-5BE0-E95F-1692A3F88A27}"/>
                </a:ext>
              </a:extLst>
            </p:cNvPr>
            <p:cNvCxnSpPr>
              <a:cxnSpLocks/>
              <a:endCxn id="325" idx="0"/>
            </p:cNvCxnSpPr>
            <p:nvPr/>
          </p:nvCxnSpPr>
          <p:spPr>
            <a:xfrm flipH="1" flipV="1">
              <a:off x="3615631" y="2112616"/>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27" name="Oval 326">
              <a:extLst>
                <a:ext uri="{FF2B5EF4-FFF2-40B4-BE49-F238E27FC236}">
                  <a16:creationId xmlns:a16="http://schemas.microsoft.com/office/drawing/2014/main" id="{6E72FD5C-E289-C91F-42EE-C43E10CF066F}"/>
                </a:ext>
              </a:extLst>
            </p:cNvPr>
            <p:cNvSpPr/>
            <p:nvPr/>
          </p:nvSpPr>
          <p:spPr>
            <a:xfrm>
              <a:off x="3692066"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8" name="Oval 327">
              <a:extLst>
                <a:ext uri="{FF2B5EF4-FFF2-40B4-BE49-F238E27FC236}">
                  <a16:creationId xmlns:a16="http://schemas.microsoft.com/office/drawing/2014/main" id="{6ADCD851-7199-82EB-969E-CE7D1B970FE9}"/>
                </a:ext>
              </a:extLst>
            </p:cNvPr>
            <p:cNvSpPr/>
            <p:nvPr/>
          </p:nvSpPr>
          <p:spPr>
            <a:xfrm>
              <a:off x="3921369"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9" name="Oval 328">
              <a:extLst>
                <a:ext uri="{FF2B5EF4-FFF2-40B4-BE49-F238E27FC236}">
                  <a16:creationId xmlns:a16="http://schemas.microsoft.com/office/drawing/2014/main" id="{33EFDD3B-CAFE-17B6-510A-78ADDEEC3E9B}"/>
                </a:ext>
              </a:extLst>
            </p:cNvPr>
            <p:cNvSpPr/>
            <p:nvPr/>
          </p:nvSpPr>
          <p:spPr>
            <a:xfrm>
              <a:off x="4150672"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7" name="Oval 346">
              <a:extLst>
                <a:ext uri="{FF2B5EF4-FFF2-40B4-BE49-F238E27FC236}">
                  <a16:creationId xmlns:a16="http://schemas.microsoft.com/office/drawing/2014/main" id="{682F40D4-E54C-8E86-02FD-FC5E73682339}"/>
                </a:ext>
              </a:extLst>
            </p:cNvPr>
            <p:cNvSpPr/>
            <p:nvPr/>
          </p:nvSpPr>
          <p:spPr>
            <a:xfrm>
              <a:off x="4379976"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8" name="Oval 347">
              <a:extLst>
                <a:ext uri="{FF2B5EF4-FFF2-40B4-BE49-F238E27FC236}">
                  <a16:creationId xmlns:a16="http://schemas.microsoft.com/office/drawing/2014/main" id="{FCCB6128-FE7C-4F39-022C-C07DC8677DFA}"/>
                </a:ext>
              </a:extLst>
            </p:cNvPr>
            <p:cNvSpPr/>
            <p:nvPr/>
          </p:nvSpPr>
          <p:spPr>
            <a:xfrm>
              <a:off x="4609279"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49" name="Group 348">
            <a:extLst>
              <a:ext uri="{FF2B5EF4-FFF2-40B4-BE49-F238E27FC236}">
                <a16:creationId xmlns:a16="http://schemas.microsoft.com/office/drawing/2014/main" id="{874D1307-59AE-A358-28A8-7D9BB717EEAE}"/>
              </a:ext>
            </a:extLst>
          </p:cNvPr>
          <p:cNvGrpSpPr/>
          <p:nvPr/>
        </p:nvGrpSpPr>
        <p:grpSpPr>
          <a:xfrm>
            <a:off x="4746494" y="2118593"/>
            <a:ext cx="1414038" cy="191087"/>
            <a:chOff x="1828799" y="2017072"/>
            <a:chExt cx="1414038" cy="191087"/>
          </a:xfrm>
        </p:grpSpPr>
        <p:sp>
          <p:nvSpPr>
            <p:cNvPr id="350" name="DRAM">
              <a:extLst>
                <a:ext uri="{FF2B5EF4-FFF2-40B4-BE49-F238E27FC236}">
                  <a16:creationId xmlns:a16="http://schemas.microsoft.com/office/drawing/2014/main" id="{EF257035-C3DF-6ED7-9E0E-5ABB6681C97E}"/>
                </a:ext>
              </a:extLst>
            </p:cNvPr>
            <p:cNvSpPr/>
            <p:nvPr/>
          </p:nvSpPr>
          <p:spPr>
            <a:xfrm rot="5400000">
              <a:off x="1847908"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51" name="Straight Connector 350">
              <a:extLst>
                <a:ext uri="{FF2B5EF4-FFF2-40B4-BE49-F238E27FC236}">
                  <a16:creationId xmlns:a16="http://schemas.microsoft.com/office/drawing/2014/main" id="{AE6DB108-D261-E80D-1963-23789D705207}"/>
                </a:ext>
              </a:extLst>
            </p:cNvPr>
            <p:cNvCxnSpPr>
              <a:cxnSpLocks/>
              <a:stCxn id="356" idx="6"/>
              <a:endCxn id="350" idx="0"/>
            </p:cNvCxnSpPr>
            <p:nvPr/>
          </p:nvCxnSpPr>
          <p:spPr>
            <a:xfrm flipH="1">
              <a:off x="2058103" y="2112615"/>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52" name="Oval 351">
              <a:extLst>
                <a:ext uri="{FF2B5EF4-FFF2-40B4-BE49-F238E27FC236}">
                  <a16:creationId xmlns:a16="http://schemas.microsoft.com/office/drawing/2014/main" id="{7F09A63D-392A-5384-F511-CE704376196C}"/>
                </a:ext>
              </a:extLst>
            </p:cNvPr>
            <p:cNvSpPr/>
            <p:nvPr/>
          </p:nvSpPr>
          <p:spPr>
            <a:xfrm>
              <a:off x="2134538"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3" name="Oval 352">
              <a:extLst>
                <a:ext uri="{FF2B5EF4-FFF2-40B4-BE49-F238E27FC236}">
                  <a16:creationId xmlns:a16="http://schemas.microsoft.com/office/drawing/2014/main" id="{ED3B2E97-7984-4986-BBB0-A7C2E6E1D690}"/>
                </a:ext>
              </a:extLst>
            </p:cNvPr>
            <p:cNvSpPr/>
            <p:nvPr/>
          </p:nvSpPr>
          <p:spPr>
            <a:xfrm>
              <a:off x="2363841"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4" name="Oval 353">
              <a:extLst>
                <a:ext uri="{FF2B5EF4-FFF2-40B4-BE49-F238E27FC236}">
                  <a16:creationId xmlns:a16="http://schemas.microsoft.com/office/drawing/2014/main" id="{3E111E80-3032-B6AE-2D6E-FBACB291AB22}"/>
                </a:ext>
              </a:extLst>
            </p:cNvPr>
            <p:cNvSpPr/>
            <p:nvPr/>
          </p:nvSpPr>
          <p:spPr>
            <a:xfrm>
              <a:off x="2593144"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5" name="Oval 354">
              <a:extLst>
                <a:ext uri="{FF2B5EF4-FFF2-40B4-BE49-F238E27FC236}">
                  <a16:creationId xmlns:a16="http://schemas.microsoft.com/office/drawing/2014/main" id="{BD7CB9A4-2DE1-D71E-1C35-00FD5D5D2196}"/>
                </a:ext>
              </a:extLst>
            </p:cNvPr>
            <p:cNvSpPr/>
            <p:nvPr/>
          </p:nvSpPr>
          <p:spPr>
            <a:xfrm>
              <a:off x="2822448"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6" name="Oval 355">
              <a:extLst>
                <a:ext uri="{FF2B5EF4-FFF2-40B4-BE49-F238E27FC236}">
                  <a16:creationId xmlns:a16="http://schemas.microsoft.com/office/drawing/2014/main" id="{88458397-ABAB-CFFD-3B27-06D51122EB63}"/>
                </a:ext>
              </a:extLst>
            </p:cNvPr>
            <p:cNvSpPr/>
            <p:nvPr/>
          </p:nvSpPr>
          <p:spPr>
            <a:xfrm>
              <a:off x="3051751"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57" name="Group 356">
            <a:extLst>
              <a:ext uri="{FF2B5EF4-FFF2-40B4-BE49-F238E27FC236}">
                <a16:creationId xmlns:a16="http://schemas.microsoft.com/office/drawing/2014/main" id="{19866068-FC27-C1A0-BF21-383DBB4FE667}"/>
              </a:ext>
            </a:extLst>
          </p:cNvPr>
          <p:cNvGrpSpPr/>
          <p:nvPr/>
        </p:nvGrpSpPr>
        <p:grpSpPr>
          <a:xfrm>
            <a:off x="6304022" y="2118593"/>
            <a:ext cx="1414038" cy="191087"/>
            <a:chOff x="3386327" y="2017072"/>
            <a:chExt cx="1414038" cy="191087"/>
          </a:xfrm>
        </p:grpSpPr>
        <p:sp>
          <p:nvSpPr>
            <p:cNvPr id="358" name="DRAM">
              <a:extLst>
                <a:ext uri="{FF2B5EF4-FFF2-40B4-BE49-F238E27FC236}">
                  <a16:creationId xmlns:a16="http://schemas.microsoft.com/office/drawing/2014/main" id="{62FDF9B2-FD1E-8432-660A-125AF0278BA6}"/>
                </a:ext>
              </a:extLst>
            </p:cNvPr>
            <p:cNvSpPr/>
            <p:nvPr/>
          </p:nvSpPr>
          <p:spPr>
            <a:xfrm rot="5400000">
              <a:off x="3405436"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59" name="Straight Connector 358">
              <a:extLst>
                <a:ext uri="{FF2B5EF4-FFF2-40B4-BE49-F238E27FC236}">
                  <a16:creationId xmlns:a16="http://schemas.microsoft.com/office/drawing/2014/main" id="{E692EA09-2ADC-2B06-6C69-BA7F98A8E1C9}"/>
                </a:ext>
              </a:extLst>
            </p:cNvPr>
            <p:cNvCxnSpPr>
              <a:cxnSpLocks/>
              <a:endCxn id="358" idx="0"/>
            </p:cNvCxnSpPr>
            <p:nvPr/>
          </p:nvCxnSpPr>
          <p:spPr>
            <a:xfrm flipH="1" flipV="1">
              <a:off x="3615631" y="2112616"/>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60" name="Oval 359">
              <a:extLst>
                <a:ext uri="{FF2B5EF4-FFF2-40B4-BE49-F238E27FC236}">
                  <a16:creationId xmlns:a16="http://schemas.microsoft.com/office/drawing/2014/main" id="{F5053594-705B-FAC7-5105-1E52CAF8FD73}"/>
                </a:ext>
              </a:extLst>
            </p:cNvPr>
            <p:cNvSpPr/>
            <p:nvPr/>
          </p:nvSpPr>
          <p:spPr>
            <a:xfrm>
              <a:off x="3692066"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1" name="Oval 360">
              <a:extLst>
                <a:ext uri="{FF2B5EF4-FFF2-40B4-BE49-F238E27FC236}">
                  <a16:creationId xmlns:a16="http://schemas.microsoft.com/office/drawing/2014/main" id="{7840ACBD-9195-815A-0118-FDCBB943F9F3}"/>
                </a:ext>
              </a:extLst>
            </p:cNvPr>
            <p:cNvSpPr/>
            <p:nvPr/>
          </p:nvSpPr>
          <p:spPr>
            <a:xfrm>
              <a:off x="3921369"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2" name="Oval 361">
              <a:extLst>
                <a:ext uri="{FF2B5EF4-FFF2-40B4-BE49-F238E27FC236}">
                  <a16:creationId xmlns:a16="http://schemas.microsoft.com/office/drawing/2014/main" id="{87B0E762-B92C-2CFA-5127-9A3A0C861824}"/>
                </a:ext>
              </a:extLst>
            </p:cNvPr>
            <p:cNvSpPr/>
            <p:nvPr/>
          </p:nvSpPr>
          <p:spPr>
            <a:xfrm>
              <a:off x="4150672"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9" name="Oval 378">
              <a:extLst>
                <a:ext uri="{FF2B5EF4-FFF2-40B4-BE49-F238E27FC236}">
                  <a16:creationId xmlns:a16="http://schemas.microsoft.com/office/drawing/2014/main" id="{0F20546C-9417-397E-F334-4E1FD5DF5E64}"/>
                </a:ext>
              </a:extLst>
            </p:cNvPr>
            <p:cNvSpPr/>
            <p:nvPr/>
          </p:nvSpPr>
          <p:spPr>
            <a:xfrm>
              <a:off x="4379976"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80" name="Oval 379">
              <a:extLst>
                <a:ext uri="{FF2B5EF4-FFF2-40B4-BE49-F238E27FC236}">
                  <a16:creationId xmlns:a16="http://schemas.microsoft.com/office/drawing/2014/main" id="{F8DF46E2-F40D-17BF-D7D2-4A322064E9B4}"/>
                </a:ext>
              </a:extLst>
            </p:cNvPr>
            <p:cNvSpPr/>
            <p:nvPr/>
          </p:nvSpPr>
          <p:spPr>
            <a:xfrm>
              <a:off x="4609279"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97" name="Group 396">
            <a:extLst>
              <a:ext uri="{FF2B5EF4-FFF2-40B4-BE49-F238E27FC236}">
                <a16:creationId xmlns:a16="http://schemas.microsoft.com/office/drawing/2014/main" id="{7C4CCB0E-D7D5-2702-8229-836279B7CA56}"/>
              </a:ext>
            </a:extLst>
          </p:cNvPr>
          <p:cNvGrpSpPr/>
          <p:nvPr/>
        </p:nvGrpSpPr>
        <p:grpSpPr>
          <a:xfrm>
            <a:off x="787942" y="2970901"/>
            <a:ext cx="6938410" cy="647381"/>
            <a:chOff x="757719" y="4572696"/>
            <a:chExt cx="6938410" cy="647381"/>
          </a:xfrm>
        </p:grpSpPr>
        <p:grpSp>
          <p:nvGrpSpPr>
            <p:cNvPr id="398" name="Group 397">
              <a:extLst>
                <a:ext uri="{FF2B5EF4-FFF2-40B4-BE49-F238E27FC236}">
                  <a16:creationId xmlns:a16="http://schemas.microsoft.com/office/drawing/2014/main" id="{3C188E67-B9AE-89B6-378C-4250591B7210}"/>
                </a:ext>
              </a:extLst>
            </p:cNvPr>
            <p:cNvGrpSpPr/>
            <p:nvPr/>
          </p:nvGrpSpPr>
          <p:grpSpPr>
            <a:xfrm>
              <a:off x="1906102" y="4572696"/>
              <a:ext cx="5790027" cy="251465"/>
              <a:chOff x="1906102" y="4572696"/>
              <a:chExt cx="5790027" cy="251465"/>
            </a:xfrm>
          </p:grpSpPr>
          <p:grpSp>
            <p:nvGrpSpPr>
              <p:cNvPr id="400" name="Group 399">
                <a:extLst>
                  <a:ext uri="{FF2B5EF4-FFF2-40B4-BE49-F238E27FC236}">
                    <a16:creationId xmlns:a16="http://schemas.microsoft.com/office/drawing/2014/main" id="{0916FE0C-FC13-6EFD-8FC3-539A563EF145}"/>
                  </a:ext>
                </a:extLst>
              </p:cNvPr>
              <p:cNvGrpSpPr/>
              <p:nvPr/>
            </p:nvGrpSpPr>
            <p:grpSpPr>
              <a:xfrm>
                <a:off x="1906102" y="4572696"/>
                <a:ext cx="5790027" cy="251465"/>
                <a:chOff x="1906102" y="4605667"/>
                <a:chExt cx="5790027" cy="251465"/>
              </a:xfrm>
            </p:grpSpPr>
            <p:cxnSp>
              <p:nvCxnSpPr>
                <p:cNvPr id="402" name="Straight Connector 401">
                  <a:extLst>
                    <a:ext uri="{FF2B5EF4-FFF2-40B4-BE49-F238E27FC236}">
                      <a16:creationId xmlns:a16="http://schemas.microsoft.com/office/drawing/2014/main" id="{D53F069B-1FEC-2848-9B09-4186F9949EE7}"/>
                    </a:ext>
                  </a:extLst>
                </p:cNvPr>
                <p:cNvCxnSpPr/>
                <p:nvPr/>
              </p:nvCxnSpPr>
              <p:spPr>
                <a:xfrm flipH="1">
                  <a:off x="1906102"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3" name="Straight Connector 402">
                  <a:extLst>
                    <a:ext uri="{FF2B5EF4-FFF2-40B4-BE49-F238E27FC236}">
                      <a16:creationId xmlns:a16="http://schemas.microsoft.com/office/drawing/2014/main" id="{B2ADFD02-2F5B-E85A-3699-91F445F00C08}"/>
                    </a:ext>
                  </a:extLst>
                </p:cNvPr>
                <p:cNvCxnSpPr/>
                <p:nvPr/>
              </p:nvCxnSpPr>
              <p:spPr>
                <a:xfrm flipH="1">
                  <a:off x="3463630"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4" name="Straight Connector 403">
                  <a:extLst>
                    <a:ext uri="{FF2B5EF4-FFF2-40B4-BE49-F238E27FC236}">
                      <a16:creationId xmlns:a16="http://schemas.microsoft.com/office/drawing/2014/main" id="{E27B028C-52D6-2246-A54C-C1741C9D91CA}"/>
                    </a:ext>
                  </a:extLst>
                </p:cNvPr>
                <p:cNvCxnSpPr/>
                <p:nvPr/>
              </p:nvCxnSpPr>
              <p:spPr>
                <a:xfrm flipH="1">
                  <a:off x="5030302" y="4612936"/>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5" name="Straight Connector 404">
                  <a:extLst>
                    <a:ext uri="{FF2B5EF4-FFF2-40B4-BE49-F238E27FC236}">
                      <a16:creationId xmlns:a16="http://schemas.microsoft.com/office/drawing/2014/main" id="{1529CB80-7815-390D-F606-94065A9DD083}"/>
                    </a:ext>
                  </a:extLst>
                </p:cNvPr>
                <p:cNvCxnSpPr/>
                <p:nvPr/>
              </p:nvCxnSpPr>
              <p:spPr>
                <a:xfrm flipH="1">
                  <a:off x="6587830"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6" name="Straight Connector 405">
                  <a:extLst>
                    <a:ext uri="{FF2B5EF4-FFF2-40B4-BE49-F238E27FC236}">
                      <a16:creationId xmlns:a16="http://schemas.microsoft.com/office/drawing/2014/main" id="{F3614106-0999-2540-5224-7A6FC588CA86}"/>
                    </a:ext>
                  </a:extLst>
                </p:cNvPr>
                <p:cNvCxnSpPr>
                  <a:cxnSpLocks/>
                </p:cNvCxnSpPr>
                <p:nvPr/>
              </p:nvCxnSpPr>
              <p:spPr>
                <a:xfrm flipV="1">
                  <a:off x="2460251" y="4615982"/>
                  <a:ext cx="0" cy="226344"/>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7" name="Straight Connector 406">
                  <a:extLst>
                    <a:ext uri="{FF2B5EF4-FFF2-40B4-BE49-F238E27FC236}">
                      <a16:creationId xmlns:a16="http://schemas.microsoft.com/office/drawing/2014/main" id="{6EB0CC8A-3783-81DF-5489-B254212D4FBF}"/>
                    </a:ext>
                  </a:extLst>
                </p:cNvPr>
                <p:cNvCxnSpPr>
                  <a:cxnSpLocks/>
                </p:cNvCxnSpPr>
                <p:nvPr/>
              </p:nvCxnSpPr>
              <p:spPr>
                <a:xfrm flipV="1">
                  <a:off x="4017779"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8" name="Straight Connector 407">
                  <a:extLst>
                    <a:ext uri="{FF2B5EF4-FFF2-40B4-BE49-F238E27FC236}">
                      <a16:creationId xmlns:a16="http://schemas.microsoft.com/office/drawing/2014/main" id="{BA014CE8-A11E-778C-3C0C-2050730C48A7}"/>
                    </a:ext>
                  </a:extLst>
                </p:cNvPr>
                <p:cNvCxnSpPr>
                  <a:cxnSpLocks/>
                </p:cNvCxnSpPr>
                <p:nvPr/>
              </p:nvCxnSpPr>
              <p:spPr>
                <a:xfrm flipV="1">
                  <a:off x="5584451"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9" name="Straight Connector 408">
                  <a:extLst>
                    <a:ext uri="{FF2B5EF4-FFF2-40B4-BE49-F238E27FC236}">
                      <a16:creationId xmlns:a16="http://schemas.microsoft.com/office/drawing/2014/main" id="{26258DE8-F8BD-07C0-6395-22A14F841263}"/>
                    </a:ext>
                  </a:extLst>
                </p:cNvPr>
                <p:cNvCxnSpPr>
                  <a:cxnSpLocks/>
                </p:cNvCxnSpPr>
                <p:nvPr/>
              </p:nvCxnSpPr>
              <p:spPr>
                <a:xfrm flipV="1">
                  <a:off x="7141979"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grpSp>
          <p:cxnSp>
            <p:nvCxnSpPr>
              <p:cNvPr id="401" name="Straight Connector 400">
                <a:extLst>
                  <a:ext uri="{FF2B5EF4-FFF2-40B4-BE49-F238E27FC236}">
                    <a16:creationId xmlns:a16="http://schemas.microsoft.com/office/drawing/2014/main" id="{84FDC660-A3C9-59F4-CAD8-D1BBD9F1D343}"/>
                  </a:ext>
                </a:extLst>
              </p:cNvPr>
              <p:cNvCxnSpPr>
                <a:cxnSpLocks/>
              </p:cNvCxnSpPr>
              <p:nvPr/>
            </p:nvCxnSpPr>
            <p:spPr>
              <a:xfrm>
                <a:off x="2135695" y="4824161"/>
                <a:ext cx="5397405"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grpSp>
        <p:sp>
          <p:nvSpPr>
            <p:cNvPr id="399" name="TextBox 398">
              <a:extLst>
                <a:ext uri="{FF2B5EF4-FFF2-40B4-BE49-F238E27FC236}">
                  <a16:creationId xmlns:a16="http://schemas.microsoft.com/office/drawing/2014/main" id="{A6935B6E-1105-0B0A-7DCB-F72B40152E3C}"/>
                </a:ext>
              </a:extLst>
            </p:cNvPr>
            <p:cNvSpPr txBox="1"/>
            <p:nvPr/>
          </p:nvSpPr>
          <p:spPr>
            <a:xfrm>
              <a:off x="757719" y="4762877"/>
              <a:ext cx="3672585" cy="457200"/>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global sense amplifier </a:t>
              </a:r>
            </a:p>
          </p:txBody>
        </p:sp>
      </p:grpSp>
      <p:grpSp>
        <p:nvGrpSpPr>
          <p:cNvPr id="220" name="Group 219">
            <a:extLst>
              <a:ext uri="{FF2B5EF4-FFF2-40B4-BE49-F238E27FC236}">
                <a16:creationId xmlns:a16="http://schemas.microsoft.com/office/drawing/2014/main" id="{A6C02B7B-3574-9113-4CDC-B4122C166732}"/>
              </a:ext>
            </a:extLst>
          </p:cNvPr>
          <p:cNvGrpSpPr/>
          <p:nvPr/>
        </p:nvGrpSpPr>
        <p:grpSpPr>
          <a:xfrm>
            <a:off x="3239" y="5150643"/>
            <a:ext cx="9470110" cy="781038"/>
            <a:chOff x="549218" y="3454216"/>
            <a:chExt cx="8426174" cy="788666"/>
          </a:xfrm>
        </p:grpSpPr>
        <p:sp>
          <p:nvSpPr>
            <p:cNvPr id="221" name="TextBox 220">
              <a:extLst>
                <a:ext uri="{FF2B5EF4-FFF2-40B4-BE49-F238E27FC236}">
                  <a16:creationId xmlns:a16="http://schemas.microsoft.com/office/drawing/2014/main" id="{7E095E66-B7A3-3BC8-A6E1-DB69A134CA51}"/>
                </a:ext>
              </a:extLst>
            </p:cNvPr>
            <p:cNvSpPr txBox="1"/>
            <p:nvPr/>
          </p:nvSpPr>
          <p:spPr>
            <a:xfrm>
              <a:off x="549218" y="3454216"/>
              <a:ext cx="474011"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2</a:t>
              </a:r>
            </a:p>
          </p:txBody>
        </p:sp>
        <p:sp>
          <p:nvSpPr>
            <p:cNvPr id="223" name="TextBox 222">
              <a:extLst>
                <a:ext uri="{FF2B5EF4-FFF2-40B4-BE49-F238E27FC236}">
                  <a16:creationId xmlns:a16="http://schemas.microsoft.com/office/drawing/2014/main" id="{0B9BBA30-6AAB-BE80-7885-94A7F9C043CA}"/>
                </a:ext>
              </a:extLst>
            </p:cNvPr>
            <p:cNvSpPr txBox="1"/>
            <p:nvPr/>
          </p:nvSpPr>
          <p:spPr>
            <a:xfrm>
              <a:off x="974390" y="3528082"/>
              <a:ext cx="8001002"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Enables low-cost interconnects for vector reduction </a:t>
              </a:r>
              <a:endParaRPr kumimoji="0" lang="en-US" sz="2200" b="0"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endParaRP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global and local data buses can be used for inter-/intra-mat communication    </a:t>
              </a:r>
              <a:endParaRPr kumimoji="0" lang="en-US" sz="1800" b="0" i="0" u="none" strike="noStrike" kern="1200" cap="none" spc="0" normalizeH="0" baseline="0" noProof="0" dirty="0">
                <a:ln>
                  <a:noFill/>
                </a:ln>
                <a:solidFill>
                  <a:srgbClr val="C00000"/>
                </a:solidFill>
                <a:effectLst/>
                <a:uLnTx/>
                <a:uFillTx/>
                <a:latin typeface="Avenir Next" panose="020B0503020202020204" pitchFamily="34" charset="0"/>
                <a:ea typeface="+mn-ea"/>
                <a:cs typeface="Gill Sans MT"/>
              </a:endParaRPr>
            </a:p>
          </p:txBody>
        </p:sp>
      </p:grpSp>
      <p:sp>
        <p:nvSpPr>
          <p:cNvPr id="429" name="Rectangle 428">
            <a:extLst>
              <a:ext uri="{FF2B5EF4-FFF2-40B4-BE49-F238E27FC236}">
                <a16:creationId xmlns:a16="http://schemas.microsoft.com/office/drawing/2014/main" id="{085632C7-4C22-06B2-18E9-FAF198B94922}"/>
              </a:ext>
            </a:extLst>
          </p:cNvPr>
          <p:cNvSpPr/>
          <p:nvPr/>
        </p:nvSpPr>
        <p:spPr>
          <a:xfrm>
            <a:off x="1549850" y="1523362"/>
            <a:ext cx="6228824" cy="1630639"/>
          </a:xfrm>
          <a:prstGeom prst="rect">
            <a:avLst/>
          </a:prstGeom>
          <a:solidFill>
            <a:schemeClr val="bg1">
              <a:alpha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427" name="Rounded Rectangle 426">
            <a:extLst>
              <a:ext uri="{FF2B5EF4-FFF2-40B4-BE49-F238E27FC236}">
                <a16:creationId xmlns:a16="http://schemas.microsoft.com/office/drawing/2014/main" id="{23687877-EAC5-598F-F9B6-4E9FC3CEE0A0}"/>
              </a:ext>
            </a:extLst>
          </p:cNvPr>
          <p:cNvSpPr/>
          <p:nvPr/>
        </p:nvSpPr>
        <p:spPr>
          <a:xfrm flipH="1">
            <a:off x="3954680" y="2848727"/>
            <a:ext cx="190619" cy="234224"/>
          </a:xfrm>
          <a:prstGeom prst="roundRect">
            <a:avLst>
              <a:gd name="adj" fmla="val 23959"/>
            </a:avLst>
          </a:prstGeom>
          <a:solidFill>
            <a:srgbClr val="1A82C4"/>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Avenir Next" panose="020B0503020202020204" pitchFamily="34" charset="0"/>
              <a:ea typeface="+mn-ea"/>
              <a:cs typeface="+mn-cs"/>
            </a:endParaRPr>
          </a:p>
        </p:txBody>
      </p:sp>
      <p:grpSp>
        <p:nvGrpSpPr>
          <p:cNvPr id="391" name="Group 390">
            <a:extLst>
              <a:ext uri="{FF2B5EF4-FFF2-40B4-BE49-F238E27FC236}">
                <a16:creationId xmlns:a16="http://schemas.microsoft.com/office/drawing/2014/main" id="{1FA12B7F-BDE0-A6D0-D72A-7F31260A5624}"/>
              </a:ext>
            </a:extLst>
          </p:cNvPr>
          <p:cNvGrpSpPr/>
          <p:nvPr/>
        </p:nvGrpSpPr>
        <p:grpSpPr>
          <a:xfrm>
            <a:off x="1463607" y="2972793"/>
            <a:ext cx="6266338" cy="551305"/>
            <a:chOff x="1437348" y="4580253"/>
            <a:chExt cx="6266338" cy="551305"/>
          </a:xfrm>
        </p:grpSpPr>
        <p:grpSp>
          <p:nvGrpSpPr>
            <p:cNvPr id="392" name="Group 391">
              <a:extLst>
                <a:ext uri="{FF2B5EF4-FFF2-40B4-BE49-F238E27FC236}">
                  <a16:creationId xmlns:a16="http://schemas.microsoft.com/office/drawing/2014/main" id="{F9B737B6-9C0A-D16D-BDF5-5E374FC8C69A}"/>
                </a:ext>
              </a:extLst>
            </p:cNvPr>
            <p:cNvGrpSpPr/>
            <p:nvPr/>
          </p:nvGrpSpPr>
          <p:grpSpPr>
            <a:xfrm>
              <a:off x="1913659" y="4580253"/>
              <a:ext cx="5790027" cy="243908"/>
              <a:chOff x="1913659" y="4580253"/>
              <a:chExt cx="5790027" cy="243908"/>
            </a:xfrm>
          </p:grpSpPr>
          <p:grpSp>
            <p:nvGrpSpPr>
              <p:cNvPr id="394" name="Group 393">
                <a:extLst>
                  <a:ext uri="{FF2B5EF4-FFF2-40B4-BE49-F238E27FC236}">
                    <a16:creationId xmlns:a16="http://schemas.microsoft.com/office/drawing/2014/main" id="{1CE30848-7B3A-695A-2B2E-87BE9F4F17CA}"/>
                  </a:ext>
                </a:extLst>
              </p:cNvPr>
              <p:cNvGrpSpPr/>
              <p:nvPr/>
            </p:nvGrpSpPr>
            <p:grpSpPr>
              <a:xfrm>
                <a:off x="1913659" y="4580253"/>
                <a:ext cx="5790027" cy="243908"/>
                <a:chOff x="1913659" y="4613224"/>
                <a:chExt cx="5790027" cy="243908"/>
              </a:xfrm>
            </p:grpSpPr>
            <p:cxnSp>
              <p:nvCxnSpPr>
                <p:cNvPr id="396" name="Straight Connector 395">
                  <a:extLst>
                    <a:ext uri="{FF2B5EF4-FFF2-40B4-BE49-F238E27FC236}">
                      <a16:creationId xmlns:a16="http://schemas.microsoft.com/office/drawing/2014/main" id="{B2A8C27A-5CDA-CA9D-0305-04166F44A667}"/>
                    </a:ext>
                  </a:extLst>
                </p:cNvPr>
                <p:cNvCxnSpPr/>
                <p:nvPr/>
              </p:nvCxnSpPr>
              <p:spPr>
                <a:xfrm flipH="1">
                  <a:off x="1913659" y="4613224"/>
                  <a:ext cx="1108299" cy="0"/>
                </a:xfrm>
                <a:prstGeom prst="line">
                  <a:avLst/>
                </a:prstGeom>
                <a:solidFill>
                  <a:schemeClr val="tx1">
                    <a:lumMod val="65000"/>
                    <a:lumOff val="35000"/>
                  </a:schemeClr>
                </a:solidFill>
                <a:ln w="38100" cap="rnd">
                  <a:solidFill>
                    <a:srgbClr val="C00000"/>
                  </a:solidFill>
                  <a:round/>
                  <a:tailEnd w="lg" len="sm"/>
                </a:ln>
              </p:spPr>
              <p:style>
                <a:lnRef idx="1">
                  <a:schemeClr val="accent1"/>
                </a:lnRef>
                <a:fillRef idx="0">
                  <a:schemeClr val="accent1"/>
                </a:fillRef>
                <a:effectRef idx="0">
                  <a:schemeClr val="accent1"/>
                </a:effectRef>
                <a:fontRef idx="minor">
                  <a:schemeClr val="tx1"/>
                </a:fontRef>
              </p:style>
            </p:cxnSp>
            <p:cxnSp>
              <p:nvCxnSpPr>
                <p:cNvPr id="419" name="Straight Connector 418">
                  <a:extLst>
                    <a:ext uri="{FF2B5EF4-FFF2-40B4-BE49-F238E27FC236}">
                      <a16:creationId xmlns:a16="http://schemas.microsoft.com/office/drawing/2014/main" id="{54F766DF-4030-D369-FA55-B42671CC1337}"/>
                    </a:ext>
                  </a:extLst>
                </p:cNvPr>
                <p:cNvCxnSpPr/>
                <p:nvPr/>
              </p:nvCxnSpPr>
              <p:spPr>
                <a:xfrm flipH="1">
                  <a:off x="3471187" y="4613224"/>
                  <a:ext cx="1108299" cy="0"/>
                </a:xfrm>
                <a:prstGeom prst="line">
                  <a:avLst/>
                </a:prstGeom>
                <a:solidFill>
                  <a:schemeClr val="tx1">
                    <a:lumMod val="65000"/>
                    <a:lumOff val="35000"/>
                  </a:schemeClr>
                </a:solidFill>
                <a:ln w="38100" cap="rnd">
                  <a:solidFill>
                    <a:srgbClr val="C00000"/>
                  </a:solidFill>
                  <a:round/>
                  <a:tailEnd w="lg" len="sm"/>
                </a:ln>
              </p:spPr>
              <p:style>
                <a:lnRef idx="1">
                  <a:schemeClr val="accent1"/>
                </a:lnRef>
                <a:fillRef idx="0">
                  <a:schemeClr val="accent1"/>
                </a:fillRef>
                <a:effectRef idx="0">
                  <a:schemeClr val="accent1"/>
                </a:effectRef>
                <a:fontRef idx="minor">
                  <a:schemeClr val="tx1"/>
                </a:fontRef>
              </p:style>
            </p:cxnSp>
            <p:cxnSp>
              <p:nvCxnSpPr>
                <p:cNvPr id="420" name="Straight Connector 419">
                  <a:extLst>
                    <a:ext uri="{FF2B5EF4-FFF2-40B4-BE49-F238E27FC236}">
                      <a16:creationId xmlns:a16="http://schemas.microsoft.com/office/drawing/2014/main" id="{67DB4A52-0D10-1B2E-4C58-D76F6DAE030E}"/>
                    </a:ext>
                  </a:extLst>
                </p:cNvPr>
                <p:cNvCxnSpPr/>
                <p:nvPr/>
              </p:nvCxnSpPr>
              <p:spPr>
                <a:xfrm flipH="1">
                  <a:off x="5037859" y="4620493"/>
                  <a:ext cx="1108299" cy="0"/>
                </a:xfrm>
                <a:prstGeom prst="line">
                  <a:avLst/>
                </a:prstGeom>
                <a:solidFill>
                  <a:schemeClr val="tx1">
                    <a:lumMod val="65000"/>
                    <a:lumOff val="35000"/>
                  </a:schemeClr>
                </a:solidFill>
                <a:ln w="38100" cap="rnd">
                  <a:solidFill>
                    <a:srgbClr val="C00000"/>
                  </a:solidFill>
                  <a:round/>
                  <a:tailEnd w="lg" len="sm"/>
                </a:ln>
              </p:spPr>
              <p:style>
                <a:lnRef idx="1">
                  <a:schemeClr val="accent1"/>
                </a:lnRef>
                <a:fillRef idx="0">
                  <a:schemeClr val="accent1"/>
                </a:fillRef>
                <a:effectRef idx="0">
                  <a:schemeClr val="accent1"/>
                </a:effectRef>
                <a:fontRef idx="minor">
                  <a:schemeClr val="tx1"/>
                </a:fontRef>
              </p:style>
            </p:cxnSp>
            <p:cxnSp>
              <p:nvCxnSpPr>
                <p:cNvPr id="421" name="Straight Connector 420">
                  <a:extLst>
                    <a:ext uri="{FF2B5EF4-FFF2-40B4-BE49-F238E27FC236}">
                      <a16:creationId xmlns:a16="http://schemas.microsoft.com/office/drawing/2014/main" id="{07222473-0962-CE12-A071-0B5F96E3D0F7}"/>
                    </a:ext>
                  </a:extLst>
                </p:cNvPr>
                <p:cNvCxnSpPr/>
                <p:nvPr/>
              </p:nvCxnSpPr>
              <p:spPr>
                <a:xfrm flipH="1">
                  <a:off x="6595387" y="4613224"/>
                  <a:ext cx="1108299" cy="0"/>
                </a:xfrm>
                <a:prstGeom prst="line">
                  <a:avLst/>
                </a:prstGeom>
                <a:solidFill>
                  <a:schemeClr val="tx1">
                    <a:lumMod val="65000"/>
                    <a:lumOff val="35000"/>
                  </a:schemeClr>
                </a:solidFill>
                <a:ln w="38100" cap="rnd">
                  <a:solidFill>
                    <a:srgbClr val="C00000"/>
                  </a:solidFill>
                  <a:round/>
                  <a:tailEnd w="lg" len="sm"/>
                </a:ln>
              </p:spPr>
              <p:style>
                <a:lnRef idx="1">
                  <a:schemeClr val="accent1"/>
                </a:lnRef>
                <a:fillRef idx="0">
                  <a:schemeClr val="accent1"/>
                </a:fillRef>
                <a:effectRef idx="0">
                  <a:schemeClr val="accent1"/>
                </a:effectRef>
                <a:fontRef idx="minor">
                  <a:schemeClr val="tx1"/>
                </a:fontRef>
              </p:style>
            </p:cxnSp>
            <p:cxnSp>
              <p:nvCxnSpPr>
                <p:cNvPr id="422" name="Straight Connector 421">
                  <a:extLst>
                    <a:ext uri="{FF2B5EF4-FFF2-40B4-BE49-F238E27FC236}">
                      <a16:creationId xmlns:a16="http://schemas.microsoft.com/office/drawing/2014/main" id="{4BFBB4E2-AFF8-81D7-EA7A-8F9DCE5B8747}"/>
                    </a:ext>
                  </a:extLst>
                </p:cNvPr>
                <p:cNvCxnSpPr>
                  <a:cxnSpLocks/>
                </p:cNvCxnSpPr>
                <p:nvPr/>
              </p:nvCxnSpPr>
              <p:spPr>
                <a:xfrm flipV="1">
                  <a:off x="2460251" y="4615982"/>
                  <a:ext cx="0" cy="226344"/>
                </a:xfrm>
                <a:prstGeom prst="line">
                  <a:avLst/>
                </a:prstGeom>
                <a:solidFill>
                  <a:schemeClr val="tx1">
                    <a:lumMod val="65000"/>
                    <a:lumOff val="35000"/>
                  </a:schemeClr>
                </a:solidFill>
                <a:ln w="38100" cap="rnd">
                  <a:solidFill>
                    <a:srgbClr val="C00000"/>
                  </a:solidFill>
                  <a:round/>
                  <a:tailEnd w="lg" len="sm"/>
                </a:ln>
              </p:spPr>
              <p:style>
                <a:lnRef idx="1">
                  <a:schemeClr val="accent1"/>
                </a:lnRef>
                <a:fillRef idx="0">
                  <a:schemeClr val="accent1"/>
                </a:fillRef>
                <a:effectRef idx="0">
                  <a:schemeClr val="accent1"/>
                </a:effectRef>
                <a:fontRef idx="minor">
                  <a:schemeClr val="tx1"/>
                </a:fontRef>
              </p:style>
            </p:cxnSp>
            <p:cxnSp>
              <p:nvCxnSpPr>
                <p:cNvPr id="423" name="Straight Connector 422">
                  <a:extLst>
                    <a:ext uri="{FF2B5EF4-FFF2-40B4-BE49-F238E27FC236}">
                      <a16:creationId xmlns:a16="http://schemas.microsoft.com/office/drawing/2014/main" id="{DF2F1E09-3F1D-77F0-0507-E4CB02B93762}"/>
                    </a:ext>
                  </a:extLst>
                </p:cNvPr>
                <p:cNvCxnSpPr>
                  <a:cxnSpLocks/>
                </p:cNvCxnSpPr>
                <p:nvPr/>
              </p:nvCxnSpPr>
              <p:spPr>
                <a:xfrm flipV="1">
                  <a:off x="4025336" y="4615982"/>
                  <a:ext cx="0" cy="241150"/>
                </a:xfrm>
                <a:prstGeom prst="line">
                  <a:avLst/>
                </a:prstGeom>
                <a:solidFill>
                  <a:schemeClr val="tx1">
                    <a:lumMod val="65000"/>
                    <a:lumOff val="35000"/>
                  </a:schemeClr>
                </a:solidFill>
                <a:ln w="38100" cap="rnd">
                  <a:solidFill>
                    <a:srgbClr val="C00000"/>
                  </a:solidFill>
                  <a:round/>
                  <a:tailEnd w="lg" len="sm"/>
                </a:ln>
              </p:spPr>
              <p:style>
                <a:lnRef idx="1">
                  <a:schemeClr val="accent1"/>
                </a:lnRef>
                <a:fillRef idx="0">
                  <a:schemeClr val="accent1"/>
                </a:fillRef>
                <a:effectRef idx="0">
                  <a:schemeClr val="accent1"/>
                </a:effectRef>
                <a:fontRef idx="minor">
                  <a:schemeClr val="tx1"/>
                </a:fontRef>
              </p:style>
            </p:cxnSp>
            <p:cxnSp>
              <p:nvCxnSpPr>
                <p:cNvPr id="424" name="Straight Connector 423">
                  <a:extLst>
                    <a:ext uri="{FF2B5EF4-FFF2-40B4-BE49-F238E27FC236}">
                      <a16:creationId xmlns:a16="http://schemas.microsoft.com/office/drawing/2014/main" id="{B2122419-6FD6-9208-F033-4A7B1816F77C}"/>
                    </a:ext>
                  </a:extLst>
                </p:cNvPr>
                <p:cNvCxnSpPr>
                  <a:cxnSpLocks/>
                </p:cNvCxnSpPr>
                <p:nvPr/>
              </p:nvCxnSpPr>
              <p:spPr>
                <a:xfrm flipV="1">
                  <a:off x="5592008" y="4615982"/>
                  <a:ext cx="0" cy="241150"/>
                </a:xfrm>
                <a:prstGeom prst="line">
                  <a:avLst/>
                </a:prstGeom>
                <a:solidFill>
                  <a:schemeClr val="tx1">
                    <a:lumMod val="65000"/>
                    <a:lumOff val="35000"/>
                  </a:schemeClr>
                </a:solidFill>
                <a:ln w="38100" cap="rnd">
                  <a:solidFill>
                    <a:srgbClr val="C00000"/>
                  </a:solidFill>
                  <a:round/>
                  <a:tailEnd w="lg" len="sm"/>
                </a:ln>
              </p:spPr>
              <p:style>
                <a:lnRef idx="1">
                  <a:schemeClr val="accent1"/>
                </a:lnRef>
                <a:fillRef idx="0">
                  <a:schemeClr val="accent1"/>
                </a:fillRef>
                <a:effectRef idx="0">
                  <a:schemeClr val="accent1"/>
                </a:effectRef>
                <a:fontRef idx="minor">
                  <a:schemeClr val="tx1"/>
                </a:fontRef>
              </p:style>
            </p:cxnSp>
            <p:cxnSp>
              <p:nvCxnSpPr>
                <p:cNvPr id="425" name="Straight Connector 424">
                  <a:extLst>
                    <a:ext uri="{FF2B5EF4-FFF2-40B4-BE49-F238E27FC236}">
                      <a16:creationId xmlns:a16="http://schemas.microsoft.com/office/drawing/2014/main" id="{634E4561-3808-2B31-3148-DDD44F9A9620}"/>
                    </a:ext>
                  </a:extLst>
                </p:cNvPr>
                <p:cNvCxnSpPr>
                  <a:cxnSpLocks/>
                </p:cNvCxnSpPr>
                <p:nvPr/>
              </p:nvCxnSpPr>
              <p:spPr>
                <a:xfrm flipV="1">
                  <a:off x="7149536" y="4615982"/>
                  <a:ext cx="0" cy="241150"/>
                </a:xfrm>
                <a:prstGeom prst="line">
                  <a:avLst/>
                </a:prstGeom>
                <a:solidFill>
                  <a:schemeClr val="tx1">
                    <a:lumMod val="65000"/>
                    <a:lumOff val="35000"/>
                  </a:schemeClr>
                </a:solidFill>
                <a:ln w="38100" cap="rnd">
                  <a:solidFill>
                    <a:srgbClr val="C00000"/>
                  </a:solidFill>
                  <a:round/>
                  <a:tailEnd w="lg" len="sm"/>
                </a:ln>
              </p:spPr>
              <p:style>
                <a:lnRef idx="1">
                  <a:schemeClr val="accent1"/>
                </a:lnRef>
                <a:fillRef idx="0">
                  <a:schemeClr val="accent1"/>
                </a:fillRef>
                <a:effectRef idx="0">
                  <a:schemeClr val="accent1"/>
                </a:effectRef>
                <a:fontRef idx="minor">
                  <a:schemeClr val="tx1"/>
                </a:fontRef>
              </p:style>
            </p:cxnSp>
          </p:grpSp>
          <p:cxnSp>
            <p:nvCxnSpPr>
              <p:cNvPr id="395" name="Straight Connector 394">
                <a:extLst>
                  <a:ext uri="{FF2B5EF4-FFF2-40B4-BE49-F238E27FC236}">
                    <a16:creationId xmlns:a16="http://schemas.microsoft.com/office/drawing/2014/main" id="{9C67273B-538E-DF93-D24E-DC60F1284B3A}"/>
                  </a:ext>
                </a:extLst>
              </p:cNvPr>
              <p:cNvCxnSpPr>
                <a:cxnSpLocks/>
              </p:cNvCxnSpPr>
              <p:nvPr/>
            </p:nvCxnSpPr>
            <p:spPr>
              <a:xfrm>
                <a:off x="2143252" y="4824161"/>
                <a:ext cx="5397405" cy="0"/>
              </a:xfrm>
              <a:prstGeom prst="line">
                <a:avLst/>
              </a:prstGeom>
              <a:solidFill>
                <a:schemeClr val="tx1">
                  <a:lumMod val="65000"/>
                  <a:lumOff val="35000"/>
                </a:schemeClr>
              </a:solidFill>
              <a:ln w="38100" cap="rnd">
                <a:solidFill>
                  <a:srgbClr val="C00000"/>
                </a:solidFill>
                <a:round/>
                <a:tailEnd w="lg" len="sm"/>
              </a:ln>
            </p:spPr>
            <p:style>
              <a:lnRef idx="1">
                <a:schemeClr val="accent1"/>
              </a:lnRef>
              <a:fillRef idx="0">
                <a:schemeClr val="accent1"/>
              </a:fillRef>
              <a:effectRef idx="0">
                <a:schemeClr val="accent1"/>
              </a:effectRef>
              <a:fontRef idx="minor">
                <a:schemeClr val="tx1"/>
              </a:fontRef>
            </p:style>
          </p:cxnSp>
        </p:grpSp>
        <p:sp>
          <p:nvSpPr>
            <p:cNvPr id="393" name="TextBox 392">
              <a:extLst>
                <a:ext uri="{FF2B5EF4-FFF2-40B4-BE49-F238E27FC236}">
                  <a16:creationId xmlns:a16="http://schemas.microsoft.com/office/drawing/2014/main" id="{7EDAF3D7-309C-1971-DFFD-9B8527AA0B0E}"/>
                </a:ext>
              </a:extLst>
            </p:cNvPr>
            <p:cNvSpPr txBox="1"/>
            <p:nvPr/>
          </p:nvSpPr>
          <p:spPr>
            <a:xfrm>
              <a:off x="1437348" y="4863600"/>
              <a:ext cx="2320914" cy="267958"/>
            </a:xfrm>
            <a:prstGeom prst="rect">
              <a:avLst/>
            </a:prstGeom>
            <a:solidFill>
              <a:schemeClr val="bg1"/>
            </a:solidFill>
            <a:ln>
              <a:noFill/>
            </a:ln>
          </p:spPr>
          <p:txBody>
            <a:bodyPr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595E"/>
                  </a:solidFill>
                  <a:effectLst/>
                  <a:uLnTx/>
                  <a:uFillTx/>
                  <a:latin typeface="Avenir Next" panose="020B0503020202020204" pitchFamily="34" charset="0"/>
                  <a:ea typeface="+mn-ea"/>
                  <a:cs typeface="+mn-cs"/>
                </a:rPr>
                <a:t>global sense amplifier </a:t>
              </a:r>
            </a:p>
          </p:txBody>
        </p:sp>
      </p:grpSp>
      <p:sp>
        <p:nvSpPr>
          <p:cNvPr id="224" name="DRAM">
            <a:extLst>
              <a:ext uri="{FF2B5EF4-FFF2-40B4-BE49-F238E27FC236}">
                <a16:creationId xmlns:a16="http://schemas.microsoft.com/office/drawing/2014/main" id="{ED56E525-600A-350A-CE7D-E6BB2D6D79C9}"/>
              </a:ext>
            </a:extLst>
          </p:cNvPr>
          <p:cNvSpPr/>
          <p:nvPr/>
        </p:nvSpPr>
        <p:spPr>
          <a:xfrm rot="16200000">
            <a:off x="142431" y="2047802"/>
            <a:ext cx="2057400" cy="458292"/>
          </a:xfrm>
          <a:prstGeom prst="roundRect">
            <a:avLst>
              <a:gd name="adj" fmla="val 11319"/>
            </a:avLst>
          </a:prstGeom>
          <a:solidFill>
            <a:schemeClr val="bg1">
              <a:lumMod val="65000"/>
            </a:schemeClr>
          </a:solidFill>
          <a:ln w="1905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50" normalizeH="0" baseline="0" noProof="0" dirty="0">
                <a:ln>
                  <a:noFill/>
                </a:ln>
                <a:solidFill>
                  <a:srgbClr val="000000"/>
                </a:solidFill>
                <a:effectLst/>
                <a:uLnTx/>
                <a:uFillTx/>
                <a:latin typeface="Avenir Next" panose="020B0503020202020204" pitchFamily="34" charset="0"/>
                <a:ea typeface="+mn-ea"/>
                <a:cs typeface="+mn-cs"/>
              </a:rPr>
              <a:t>row decoder</a:t>
            </a:r>
          </a:p>
        </p:txBody>
      </p:sp>
      <p:sp>
        <p:nvSpPr>
          <p:cNvPr id="431" name="Rectangle 430">
            <a:extLst>
              <a:ext uri="{FF2B5EF4-FFF2-40B4-BE49-F238E27FC236}">
                <a16:creationId xmlns:a16="http://schemas.microsoft.com/office/drawing/2014/main" id="{2ED09BDB-0D30-1E15-42A7-604E5FED88EF}"/>
              </a:ext>
            </a:extLst>
          </p:cNvPr>
          <p:cNvSpPr/>
          <p:nvPr/>
        </p:nvSpPr>
        <p:spPr>
          <a:xfrm>
            <a:off x="7530" y="4002279"/>
            <a:ext cx="9121747" cy="1182558"/>
          </a:xfrm>
          <a:prstGeom prst="rect">
            <a:avLst/>
          </a:prstGeom>
          <a:solidFill>
            <a:schemeClr val="bg1">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5170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20"/>
                                        </p:tgtEl>
                                        <p:attrNameLst>
                                          <p:attrName>style.visibility</p:attrName>
                                        </p:attrNameLst>
                                      </p:cBhvr>
                                      <p:to>
                                        <p:strVal val="visible"/>
                                      </p:to>
                                    </p:set>
                                    <p:animEffect transition="in" filter="fade">
                                      <p:cBhvr>
                                        <p:cTn id="7" dur="500"/>
                                        <p:tgtEl>
                                          <p:spTgt spid="220"/>
                                        </p:tgtEl>
                                      </p:cBhvr>
                                    </p:animEffect>
                                  </p:childTnLst>
                                </p:cTn>
                              </p:par>
                              <p:par>
                                <p:cTn id="8" presetID="10" presetClass="entr" presetSubtype="0" fill="hold" nodeType="withEffect">
                                  <p:stCondLst>
                                    <p:cond delay="0"/>
                                  </p:stCondLst>
                                  <p:childTnLst>
                                    <p:set>
                                      <p:cBhvr>
                                        <p:cTn id="9" dur="1" fill="hold">
                                          <p:stCondLst>
                                            <p:cond delay="0"/>
                                          </p:stCondLst>
                                        </p:cTn>
                                        <p:tgtEl>
                                          <p:spTgt spid="391"/>
                                        </p:tgtEl>
                                        <p:attrNameLst>
                                          <p:attrName>style.visibility</p:attrName>
                                        </p:attrNameLst>
                                      </p:cBhvr>
                                      <p:to>
                                        <p:strVal val="visible"/>
                                      </p:to>
                                    </p:set>
                                    <p:animEffect transition="in" filter="fade">
                                      <p:cBhvr>
                                        <p:cTn id="10" dur="500"/>
                                        <p:tgtEl>
                                          <p:spTgt spid="39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29"/>
                                        </p:tgtEl>
                                        <p:attrNameLst>
                                          <p:attrName>style.visibility</p:attrName>
                                        </p:attrNameLst>
                                      </p:cBhvr>
                                      <p:to>
                                        <p:strVal val="visible"/>
                                      </p:to>
                                    </p:set>
                                    <p:animEffect transition="in" filter="fade">
                                      <p:cBhvr>
                                        <p:cTn id="13" dur="500"/>
                                        <p:tgtEl>
                                          <p:spTgt spid="429"/>
                                        </p:tgtEl>
                                      </p:cBhvr>
                                    </p:animEffect>
                                  </p:childTnLst>
                                </p:cTn>
                              </p:par>
                              <p:par>
                                <p:cTn id="14" presetID="0" presetClass="path" presetSubtype="0" accel="50000" decel="50000" fill="hold" grpId="0" nodeType="withEffect">
                                  <p:stCondLst>
                                    <p:cond delay="0"/>
                                  </p:stCondLst>
                                  <p:childTnLst>
                                    <p:animMotion origin="layout" path="M 0 0 L 0 0.03912 L 0.17205 0.03912 L 0.17205 0.00116 " pathEditMode="relative" ptsTypes="AAAA">
                                      <p:cBhvr>
                                        <p:cTn id="15" dur="2000" fill="hold"/>
                                        <p:tgtEl>
                                          <p:spTgt spid="427"/>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 grpId="0" animBg="1"/>
      <p:bldP spid="427"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4F31FC0-05FE-F10D-0AF4-FE7203665D14}"/>
              </a:ext>
            </a:extLst>
          </p:cNvPr>
          <p:cNvSpPr>
            <a:spLocks noGrp="1"/>
          </p:cNvSpPr>
          <p:nvPr>
            <p:ph type="title"/>
          </p:nvPr>
        </p:nvSpPr>
        <p:spPr/>
        <p:txBody>
          <a:bodyPr>
            <a:noAutofit/>
          </a:bodyPr>
          <a:lstStyle/>
          <a:p>
            <a:r>
              <a:rPr lang="en-US" sz="4000" dirty="0"/>
              <a:t>MIMDRAM: Key Idea (III)</a:t>
            </a:r>
          </a:p>
        </p:txBody>
      </p:sp>
      <p:grpSp>
        <p:nvGrpSpPr>
          <p:cNvPr id="8" name="Group 7">
            <a:extLst>
              <a:ext uri="{FF2B5EF4-FFF2-40B4-BE49-F238E27FC236}">
                <a16:creationId xmlns:a16="http://schemas.microsoft.com/office/drawing/2014/main" id="{1D7B71D5-710A-6F8A-EC9D-612EC4135D5F}"/>
              </a:ext>
            </a:extLst>
          </p:cNvPr>
          <p:cNvGrpSpPr/>
          <p:nvPr/>
        </p:nvGrpSpPr>
        <p:grpSpPr>
          <a:xfrm>
            <a:off x="1627786" y="1663010"/>
            <a:ext cx="1414038" cy="1414038"/>
            <a:chOff x="4876800" y="1600199"/>
            <a:chExt cx="2819401" cy="2819401"/>
          </a:xfrm>
        </p:grpSpPr>
        <p:grpSp>
          <p:nvGrpSpPr>
            <p:cNvPr id="9" name="Group 8">
              <a:extLst>
                <a:ext uri="{FF2B5EF4-FFF2-40B4-BE49-F238E27FC236}">
                  <a16:creationId xmlns:a16="http://schemas.microsoft.com/office/drawing/2014/main" id="{145ADD40-8DAC-4AB7-793E-4189F586BDCC}"/>
                </a:ext>
              </a:extLst>
            </p:cNvPr>
            <p:cNvGrpSpPr/>
            <p:nvPr/>
          </p:nvGrpSpPr>
          <p:grpSpPr>
            <a:xfrm>
              <a:off x="5486400" y="3962400"/>
              <a:ext cx="2209800" cy="457200"/>
              <a:chOff x="5486400" y="3962400"/>
              <a:chExt cx="2209800" cy="457200"/>
            </a:xfrm>
          </p:grpSpPr>
          <p:sp>
            <p:nvSpPr>
              <p:cNvPr id="54" name="DRAM">
                <a:extLst>
                  <a:ext uri="{FF2B5EF4-FFF2-40B4-BE49-F238E27FC236}">
                    <a16:creationId xmlns:a16="http://schemas.microsoft.com/office/drawing/2014/main" id="{08113822-EBA6-BEEA-B6CF-1BB51723AD54}"/>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5" name="DRAM">
                <a:extLst>
                  <a:ext uri="{FF2B5EF4-FFF2-40B4-BE49-F238E27FC236}">
                    <a16:creationId xmlns:a16="http://schemas.microsoft.com/office/drawing/2014/main" id="{68D9188F-8773-604F-6441-0EC444051EB5}"/>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6" name="DRAM">
                <a:extLst>
                  <a:ext uri="{FF2B5EF4-FFF2-40B4-BE49-F238E27FC236}">
                    <a16:creationId xmlns:a16="http://schemas.microsoft.com/office/drawing/2014/main" id="{6C78EF99-BDA4-000F-B88D-38CEDCE77A07}"/>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7" name="DRAM">
                <a:extLst>
                  <a:ext uri="{FF2B5EF4-FFF2-40B4-BE49-F238E27FC236}">
                    <a16:creationId xmlns:a16="http://schemas.microsoft.com/office/drawing/2014/main" id="{E3516A6C-5911-CA9C-8438-40239A9300BB}"/>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8" name="DRAM">
                <a:extLst>
                  <a:ext uri="{FF2B5EF4-FFF2-40B4-BE49-F238E27FC236}">
                    <a16:creationId xmlns:a16="http://schemas.microsoft.com/office/drawing/2014/main" id="{2C2DA7A3-1EB8-D977-F203-00FC7BC1A975}"/>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0" name="Group 9">
              <a:extLst>
                <a:ext uri="{FF2B5EF4-FFF2-40B4-BE49-F238E27FC236}">
                  <a16:creationId xmlns:a16="http://schemas.microsoft.com/office/drawing/2014/main" id="{94DD0A41-3448-75B2-A331-5F1DCD56A2EC}"/>
                </a:ext>
              </a:extLst>
            </p:cNvPr>
            <p:cNvGrpSpPr/>
            <p:nvPr/>
          </p:nvGrpSpPr>
          <p:grpSpPr>
            <a:xfrm>
              <a:off x="4876800" y="1600200"/>
              <a:ext cx="457200" cy="2209800"/>
              <a:chOff x="4876800" y="1600200"/>
              <a:chExt cx="457200" cy="2209800"/>
            </a:xfrm>
          </p:grpSpPr>
          <p:sp>
            <p:nvSpPr>
              <p:cNvPr id="49" name="DRAM">
                <a:extLst>
                  <a:ext uri="{FF2B5EF4-FFF2-40B4-BE49-F238E27FC236}">
                    <a16:creationId xmlns:a16="http://schemas.microsoft.com/office/drawing/2014/main" id="{5ADA0A14-531E-5BD8-8FD4-F6317FEB7F36}"/>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0" name="DRAM">
                <a:extLst>
                  <a:ext uri="{FF2B5EF4-FFF2-40B4-BE49-F238E27FC236}">
                    <a16:creationId xmlns:a16="http://schemas.microsoft.com/office/drawing/2014/main" id="{539CBE42-BEAD-57E8-EE95-0650BB7A87AD}"/>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1" name="DRAM">
                <a:extLst>
                  <a:ext uri="{FF2B5EF4-FFF2-40B4-BE49-F238E27FC236}">
                    <a16:creationId xmlns:a16="http://schemas.microsoft.com/office/drawing/2014/main" id="{8EDF89D6-E315-3E8E-81C4-3039A5DF39BA}"/>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2" name="DRAM">
                <a:extLst>
                  <a:ext uri="{FF2B5EF4-FFF2-40B4-BE49-F238E27FC236}">
                    <a16:creationId xmlns:a16="http://schemas.microsoft.com/office/drawing/2014/main" id="{C334229F-128E-DBA9-F5A7-0C1B8468429F}"/>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53" name="DRAM">
                <a:extLst>
                  <a:ext uri="{FF2B5EF4-FFF2-40B4-BE49-F238E27FC236}">
                    <a16:creationId xmlns:a16="http://schemas.microsoft.com/office/drawing/2014/main" id="{4CF44E52-958E-C9D5-98C9-B54F3DBCA04F}"/>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 name="Group 10">
              <a:extLst>
                <a:ext uri="{FF2B5EF4-FFF2-40B4-BE49-F238E27FC236}">
                  <a16:creationId xmlns:a16="http://schemas.microsoft.com/office/drawing/2014/main" id="{CD2FFD17-6BDD-A936-46CC-F92D905CE9B7}"/>
                </a:ext>
              </a:extLst>
            </p:cNvPr>
            <p:cNvGrpSpPr/>
            <p:nvPr/>
          </p:nvGrpSpPr>
          <p:grpSpPr>
            <a:xfrm>
              <a:off x="5676900" y="1600199"/>
              <a:ext cx="1828800" cy="2362201"/>
              <a:chOff x="5676900" y="1170708"/>
              <a:chExt cx="1828800" cy="2791692"/>
            </a:xfrm>
          </p:grpSpPr>
          <p:cxnSp>
            <p:nvCxnSpPr>
              <p:cNvPr id="44" name="Straight Connector 43">
                <a:extLst>
                  <a:ext uri="{FF2B5EF4-FFF2-40B4-BE49-F238E27FC236}">
                    <a16:creationId xmlns:a16="http://schemas.microsoft.com/office/drawing/2014/main" id="{47982167-B393-BEBF-D0E6-60AE4452DB55}"/>
                  </a:ext>
                </a:extLst>
              </p:cNvPr>
              <p:cNvCxnSpPr>
                <a:cxnSpLocks/>
                <a:stCxn id="14" idx="0"/>
                <a:endCxn id="54"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BCAE485E-07E5-1852-1FA5-8B77F4343A36}"/>
                  </a:ext>
                </a:extLst>
              </p:cNvPr>
              <p:cNvCxnSpPr>
                <a:cxnSpLocks/>
                <a:stCxn id="16" idx="0"/>
                <a:endCxn id="56"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F51F5A0-9936-DAC3-1A8B-823F41DF483A}"/>
                  </a:ext>
                </a:extLst>
              </p:cNvPr>
              <p:cNvCxnSpPr>
                <a:cxnSpLocks/>
                <a:stCxn id="17" idx="0"/>
                <a:endCxn id="57"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278CBE3-F678-3C09-8430-9732ADA562C8}"/>
                  </a:ext>
                </a:extLst>
              </p:cNvPr>
              <p:cNvCxnSpPr>
                <a:cxnSpLocks/>
                <a:stCxn id="18" idx="0"/>
                <a:endCxn id="58"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3BC4BBBD-04C0-0406-C150-CEAD9F531385}"/>
                  </a:ext>
                </a:extLst>
              </p:cNvPr>
              <p:cNvCxnSpPr>
                <a:cxnSpLocks/>
                <a:stCxn id="15" idx="0"/>
                <a:endCxn id="55"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71782411-45D5-E378-555E-C520B6D4601A}"/>
                </a:ext>
              </a:extLst>
            </p:cNvPr>
            <p:cNvGrpSpPr/>
            <p:nvPr/>
          </p:nvGrpSpPr>
          <p:grpSpPr>
            <a:xfrm>
              <a:off x="5334000" y="1790700"/>
              <a:ext cx="2362201" cy="1828800"/>
              <a:chOff x="5333998" y="1790700"/>
              <a:chExt cx="2791691" cy="1828800"/>
            </a:xfrm>
          </p:grpSpPr>
          <p:cxnSp>
            <p:nvCxnSpPr>
              <p:cNvPr id="39" name="Straight Connector 38">
                <a:extLst>
                  <a:ext uri="{FF2B5EF4-FFF2-40B4-BE49-F238E27FC236}">
                    <a16:creationId xmlns:a16="http://schemas.microsoft.com/office/drawing/2014/main" id="{0973E1E4-F7EB-DF78-3A95-D481E2615AA9}"/>
                  </a:ext>
                </a:extLst>
              </p:cNvPr>
              <p:cNvCxnSpPr>
                <a:cxnSpLocks/>
                <a:stCxn id="18" idx="6"/>
                <a:endCxn id="49"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46D3709A-6EC3-9DEC-74CE-BB8D1A9AF911}"/>
                  </a:ext>
                </a:extLst>
              </p:cNvPr>
              <p:cNvCxnSpPr>
                <a:cxnSpLocks/>
                <a:stCxn id="23" idx="6"/>
                <a:endCxn id="50"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F96F3CD-FF35-33CD-C579-63D1293EA05B}"/>
                  </a:ext>
                </a:extLst>
              </p:cNvPr>
              <p:cNvCxnSpPr>
                <a:cxnSpLocks/>
                <a:stCxn id="28" idx="6"/>
                <a:endCxn id="51"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8A65AB5-1AAE-F2B4-44B1-07375B5861A7}"/>
                  </a:ext>
                </a:extLst>
              </p:cNvPr>
              <p:cNvCxnSpPr>
                <a:cxnSpLocks/>
                <a:stCxn id="33" idx="6"/>
                <a:endCxn id="52"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A185ED2-1506-90C3-8575-3E012A8B6A67}"/>
                  </a:ext>
                </a:extLst>
              </p:cNvPr>
              <p:cNvCxnSpPr>
                <a:cxnSpLocks/>
                <a:stCxn id="38" idx="6"/>
                <a:endCxn id="53"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25C37A37-CAC8-FCB0-14D4-C955F03DABD6}"/>
                </a:ext>
              </a:extLst>
            </p:cNvPr>
            <p:cNvGrpSpPr/>
            <p:nvPr/>
          </p:nvGrpSpPr>
          <p:grpSpPr>
            <a:xfrm>
              <a:off x="5486400" y="1600200"/>
              <a:ext cx="2209800" cy="2209800"/>
              <a:chOff x="5486400" y="1600200"/>
              <a:chExt cx="2209800" cy="2209800"/>
            </a:xfrm>
          </p:grpSpPr>
          <p:sp>
            <p:nvSpPr>
              <p:cNvPr id="14" name="Oval 13">
                <a:extLst>
                  <a:ext uri="{FF2B5EF4-FFF2-40B4-BE49-F238E27FC236}">
                    <a16:creationId xmlns:a16="http://schemas.microsoft.com/office/drawing/2014/main" id="{B73AAB57-DD3D-42A4-FE36-9B219618DE9B}"/>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 name="Oval 14">
                <a:extLst>
                  <a:ext uri="{FF2B5EF4-FFF2-40B4-BE49-F238E27FC236}">
                    <a16:creationId xmlns:a16="http://schemas.microsoft.com/office/drawing/2014/main" id="{036E9649-3335-5F8F-DFF0-5AFE26CD6FF6}"/>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 name="Oval 15">
                <a:extLst>
                  <a:ext uri="{FF2B5EF4-FFF2-40B4-BE49-F238E27FC236}">
                    <a16:creationId xmlns:a16="http://schemas.microsoft.com/office/drawing/2014/main" id="{3EDFF40E-4CDA-C1C4-26E4-3A4743C945D9}"/>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 name="Oval 16">
                <a:extLst>
                  <a:ext uri="{FF2B5EF4-FFF2-40B4-BE49-F238E27FC236}">
                    <a16:creationId xmlns:a16="http://schemas.microsoft.com/office/drawing/2014/main" id="{FC9B8174-13B5-9FC9-CC64-F927B63B7F63}"/>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 name="Oval 17">
                <a:extLst>
                  <a:ext uri="{FF2B5EF4-FFF2-40B4-BE49-F238E27FC236}">
                    <a16:creationId xmlns:a16="http://schemas.microsoft.com/office/drawing/2014/main" id="{1C185B49-15D7-6C43-2FA2-1FBFBAB28ACC}"/>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 name="Oval 18">
                <a:extLst>
                  <a:ext uri="{FF2B5EF4-FFF2-40B4-BE49-F238E27FC236}">
                    <a16:creationId xmlns:a16="http://schemas.microsoft.com/office/drawing/2014/main" id="{9C9D2251-A141-4961-93C9-15C78D5167A9}"/>
                  </a:ext>
                </a:extLst>
              </p:cNvPr>
              <p:cNvSpPr/>
              <p:nvPr/>
            </p:nvSpPr>
            <p:spPr>
              <a:xfrm>
                <a:off x="5486400" y="2057400"/>
                <a:ext cx="381000" cy="381000"/>
              </a:xfrm>
              <a:prstGeom prst="ellipse">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 name="Oval 19">
                <a:extLst>
                  <a:ext uri="{FF2B5EF4-FFF2-40B4-BE49-F238E27FC236}">
                    <a16:creationId xmlns:a16="http://schemas.microsoft.com/office/drawing/2014/main" id="{36404C5A-4466-D925-5219-3044FAFBAF41}"/>
                  </a:ext>
                </a:extLst>
              </p:cNvPr>
              <p:cNvSpPr/>
              <p:nvPr/>
            </p:nvSpPr>
            <p:spPr>
              <a:xfrm>
                <a:off x="5943600" y="2057400"/>
                <a:ext cx="381000" cy="381000"/>
              </a:xfrm>
              <a:prstGeom prst="ellipse">
                <a:avLst/>
              </a:prstGeom>
              <a:solidFill>
                <a:schemeClr val="accent4">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 name="Oval 20">
                <a:extLst>
                  <a:ext uri="{FF2B5EF4-FFF2-40B4-BE49-F238E27FC236}">
                    <a16:creationId xmlns:a16="http://schemas.microsoft.com/office/drawing/2014/main" id="{A96CDC81-E151-0540-4A56-33ACEAE7DB4D}"/>
                  </a:ext>
                </a:extLst>
              </p:cNvPr>
              <p:cNvSpPr/>
              <p:nvPr/>
            </p:nvSpPr>
            <p:spPr>
              <a:xfrm>
                <a:off x="6400800" y="2057400"/>
                <a:ext cx="381000" cy="381000"/>
              </a:xfrm>
              <a:prstGeom prst="ellipse">
                <a:avLst/>
              </a:prstGeom>
              <a:solidFill>
                <a:schemeClr val="accent4">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2" name="Oval 21">
                <a:extLst>
                  <a:ext uri="{FF2B5EF4-FFF2-40B4-BE49-F238E27FC236}">
                    <a16:creationId xmlns:a16="http://schemas.microsoft.com/office/drawing/2014/main" id="{004F0346-A72C-797B-7F6D-767E332D697F}"/>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3" name="Oval 22">
                <a:extLst>
                  <a:ext uri="{FF2B5EF4-FFF2-40B4-BE49-F238E27FC236}">
                    <a16:creationId xmlns:a16="http://schemas.microsoft.com/office/drawing/2014/main" id="{252FDEC4-9A89-24F2-E113-3FFC7015E6AB}"/>
                  </a:ext>
                </a:extLst>
              </p:cNvPr>
              <p:cNvSpPr/>
              <p:nvPr/>
            </p:nvSpPr>
            <p:spPr>
              <a:xfrm>
                <a:off x="7315200" y="2057400"/>
                <a:ext cx="381000" cy="381000"/>
              </a:xfrm>
              <a:prstGeom prst="ellipse">
                <a:avLst/>
              </a:prstGeom>
              <a:solidFill>
                <a:schemeClr val="accent4">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 name="Oval 23">
                <a:extLst>
                  <a:ext uri="{FF2B5EF4-FFF2-40B4-BE49-F238E27FC236}">
                    <a16:creationId xmlns:a16="http://schemas.microsoft.com/office/drawing/2014/main" id="{AE319149-A514-56AF-D1F1-09B72C618A73}"/>
                  </a:ext>
                </a:extLst>
              </p:cNvPr>
              <p:cNvSpPr/>
              <p:nvPr/>
            </p:nvSpPr>
            <p:spPr>
              <a:xfrm>
                <a:off x="5486400" y="2514600"/>
                <a:ext cx="381000" cy="381000"/>
              </a:xfrm>
              <a:prstGeom prst="ellipse">
                <a:avLst/>
              </a:prstGeom>
              <a:solidFill>
                <a:schemeClr val="accent2">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5" name="Oval 24">
                <a:extLst>
                  <a:ext uri="{FF2B5EF4-FFF2-40B4-BE49-F238E27FC236}">
                    <a16:creationId xmlns:a16="http://schemas.microsoft.com/office/drawing/2014/main" id="{71DF6166-E7B5-3C36-677A-966BDA0B28EC}"/>
                  </a:ext>
                </a:extLst>
              </p:cNvPr>
              <p:cNvSpPr/>
              <p:nvPr/>
            </p:nvSpPr>
            <p:spPr>
              <a:xfrm>
                <a:off x="5943600" y="2514600"/>
                <a:ext cx="381000" cy="381000"/>
              </a:xfrm>
              <a:prstGeom prst="ellipse">
                <a:avLst/>
              </a:prstGeom>
              <a:solidFill>
                <a:schemeClr val="accent2">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 name="Oval 25">
                <a:extLst>
                  <a:ext uri="{FF2B5EF4-FFF2-40B4-BE49-F238E27FC236}">
                    <a16:creationId xmlns:a16="http://schemas.microsoft.com/office/drawing/2014/main" id="{2D751B7B-9E7E-5198-582D-C15F27E345D1}"/>
                  </a:ext>
                </a:extLst>
              </p:cNvPr>
              <p:cNvSpPr/>
              <p:nvPr/>
            </p:nvSpPr>
            <p:spPr>
              <a:xfrm>
                <a:off x="6400800" y="2514600"/>
                <a:ext cx="381000" cy="381000"/>
              </a:xfrm>
              <a:prstGeom prst="ellipse">
                <a:avLst/>
              </a:prstGeom>
              <a:solidFill>
                <a:schemeClr val="accent2">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 name="Oval 26">
                <a:extLst>
                  <a:ext uri="{FF2B5EF4-FFF2-40B4-BE49-F238E27FC236}">
                    <a16:creationId xmlns:a16="http://schemas.microsoft.com/office/drawing/2014/main" id="{CCF149F1-08F4-6F9B-93F0-0883026C9439}"/>
                  </a:ext>
                </a:extLst>
              </p:cNvPr>
              <p:cNvSpPr/>
              <p:nvPr/>
            </p:nvSpPr>
            <p:spPr>
              <a:xfrm>
                <a:off x="68580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 name="Oval 27">
                <a:extLst>
                  <a:ext uri="{FF2B5EF4-FFF2-40B4-BE49-F238E27FC236}">
                    <a16:creationId xmlns:a16="http://schemas.microsoft.com/office/drawing/2014/main" id="{69954C2B-8BC4-E019-20D1-818FEE787E36}"/>
                  </a:ext>
                </a:extLst>
              </p:cNvPr>
              <p:cNvSpPr/>
              <p:nvPr/>
            </p:nvSpPr>
            <p:spPr>
              <a:xfrm>
                <a:off x="7315200" y="2514600"/>
                <a:ext cx="381000" cy="381000"/>
              </a:xfrm>
              <a:prstGeom prst="ellipse">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 name="Oval 28">
                <a:extLst>
                  <a:ext uri="{FF2B5EF4-FFF2-40B4-BE49-F238E27FC236}">
                    <a16:creationId xmlns:a16="http://schemas.microsoft.com/office/drawing/2014/main" id="{94767795-63AE-4358-92FA-6ACBC8FB876E}"/>
                  </a:ext>
                </a:extLst>
              </p:cNvPr>
              <p:cNvSpPr/>
              <p:nvPr/>
            </p:nvSpPr>
            <p:spPr>
              <a:xfrm>
                <a:off x="5486400" y="2971800"/>
                <a:ext cx="381000" cy="381000"/>
              </a:xfrm>
              <a:prstGeom prst="ellipse">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 name="Oval 29">
                <a:extLst>
                  <a:ext uri="{FF2B5EF4-FFF2-40B4-BE49-F238E27FC236}">
                    <a16:creationId xmlns:a16="http://schemas.microsoft.com/office/drawing/2014/main" id="{113EA8DF-82CD-EB35-6278-9557BBF25D19}"/>
                  </a:ext>
                </a:extLst>
              </p:cNvPr>
              <p:cNvSpPr/>
              <p:nvPr/>
            </p:nvSpPr>
            <p:spPr>
              <a:xfrm>
                <a:off x="5943600" y="2971800"/>
                <a:ext cx="381000" cy="381000"/>
              </a:xfrm>
              <a:prstGeom prst="ellipse">
                <a:avLst/>
              </a:prstGeom>
              <a:solidFill>
                <a:schemeClr val="accent4">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 name="Oval 30">
                <a:extLst>
                  <a:ext uri="{FF2B5EF4-FFF2-40B4-BE49-F238E27FC236}">
                    <a16:creationId xmlns:a16="http://schemas.microsoft.com/office/drawing/2014/main" id="{AA77119B-7743-B690-9465-CC9E51CE4444}"/>
                  </a:ext>
                </a:extLst>
              </p:cNvPr>
              <p:cNvSpPr/>
              <p:nvPr/>
            </p:nvSpPr>
            <p:spPr>
              <a:xfrm>
                <a:off x="6400800" y="2971800"/>
                <a:ext cx="381000" cy="381000"/>
              </a:xfrm>
              <a:prstGeom prst="ellipse">
                <a:avLst/>
              </a:prstGeom>
              <a:solidFill>
                <a:schemeClr val="accent4">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 name="Oval 31">
                <a:extLst>
                  <a:ext uri="{FF2B5EF4-FFF2-40B4-BE49-F238E27FC236}">
                    <a16:creationId xmlns:a16="http://schemas.microsoft.com/office/drawing/2014/main" id="{33334385-AB59-960E-A3E5-9501EADAA33F}"/>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 name="Oval 32">
                <a:extLst>
                  <a:ext uri="{FF2B5EF4-FFF2-40B4-BE49-F238E27FC236}">
                    <a16:creationId xmlns:a16="http://schemas.microsoft.com/office/drawing/2014/main" id="{991F5CFB-03F2-DC89-41BB-37ACAD3A39FE}"/>
                  </a:ext>
                </a:extLst>
              </p:cNvPr>
              <p:cNvSpPr/>
              <p:nvPr/>
            </p:nvSpPr>
            <p:spPr>
              <a:xfrm>
                <a:off x="7315200" y="2971800"/>
                <a:ext cx="381000" cy="381000"/>
              </a:xfrm>
              <a:prstGeom prst="ellipse">
                <a:avLst/>
              </a:prstGeom>
              <a:solidFill>
                <a:schemeClr val="accent4">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 name="Oval 33">
                <a:extLst>
                  <a:ext uri="{FF2B5EF4-FFF2-40B4-BE49-F238E27FC236}">
                    <a16:creationId xmlns:a16="http://schemas.microsoft.com/office/drawing/2014/main" id="{AFA70928-8DA2-5560-5DD5-558045D02F98}"/>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 name="Oval 34">
                <a:extLst>
                  <a:ext uri="{FF2B5EF4-FFF2-40B4-BE49-F238E27FC236}">
                    <a16:creationId xmlns:a16="http://schemas.microsoft.com/office/drawing/2014/main" id="{FB809510-8147-E025-EEB8-8819A6D6FBD8}"/>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 name="Oval 35">
                <a:extLst>
                  <a:ext uri="{FF2B5EF4-FFF2-40B4-BE49-F238E27FC236}">
                    <a16:creationId xmlns:a16="http://schemas.microsoft.com/office/drawing/2014/main" id="{D2F18ED2-E5E5-8B3D-481D-C15B8FC6951D}"/>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 name="Oval 36">
                <a:extLst>
                  <a:ext uri="{FF2B5EF4-FFF2-40B4-BE49-F238E27FC236}">
                    <a16:creationId xmlns:a16="http://schemas.microsoft.com/office/drawing/2014/main" id="{DB7EC374-9A92-B410-2846-F5A581E96D11}"/>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8" name="Oval 37">
                <a:extLst>
                  <a:ext uri="{FF2B5EF4-FFF2-40B4-BE49-F238E27FC236}">
                    <a16:creationId xmlns:a16="http://schemas.microsoft.com/office/drawing/2014/main" id="{C1CF4DD4-8671-73B0-4595-F5CF16D14DF9}"/>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59" name="Group 58">
            <a:extLst>
              <a:ext uri="{FF2B5EF4-FFF2-40B4-BE49-F238E27FC236}">
                <a16:creationId xmlns:a16="http://schemas.microsoft.com/office/drawing/2014/main" id="{40794F95-87E5-0B79-8F49-F492B394493A}"/>
              </a:ext>
            </a:extLst>
          </p:cNvPr>
          <p:cNvGrpSpPr/>
          <p:nvPr/>
        </p:nvGrpSpPr>
        <p:grpSpPr>
          <a:xfrm>
            <a:off x="3185314" y="1663010"/>
            <a:ext cx="1414038" cy="1414038"/>
            <a:chOff x="4876800" y="1600199"/>
            <a:chExt cx="2819401" cy="2819401"/>
          </a:xfrm>
        </p:grpSpPr>
        <p:grpSp>
          <p:nvGrpSpPr>
            <p:cNvPr id="60" name="Group 59">
              <a:extLst>
                <a:ext uri="{FF2B5EF4-FFF2-40B4-BE49-F238E27FC236}">
                  <a16:creationId xmlns:a16="http://schemas.microsoft.com/office/drawing/2014/main" id="{97CD8AF8-689F-7235-F72C-8461333387F6}"/>
                </a:ext>
              </a:extLst>
            </p:cNvPr>
            <p:cNvGrpSpPr/>
            <p:nvPr/>
          </p:nvGrpSpPr>
          <p:grpSpPr>
            <a:xfrm>
              <a:off x="5486400" y="3962400"/>
              <a:ext cx="2209800" cy="457200"/>
              <a:chOff x="5486400" y="3962400"/>
              <a:chExt cx="2209800" cy="457200"/>
            </a:xfrm>
          </p:grpSpPr>
          <p:sp>
            <p:nvSpPr>
              <p:cNvPr id="105" name="DRAM">
                <a:extLst>
                  <a:ext uri="{FF2B5EF4-FFF2-40B4-BE49-F238E27FC236}">
                    <a16:creationId xmlns:a16="http://schemas.microsoft.com/office/drawing/2014/main" id="{409F785F-8AD8-92CD-60AC-6BF9A4F72D37}"/>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6" name="DRAM">
                <a:extLst>
                  <a:ext uri="{FF2B5EF4-FFF2-40B4-BE49-F238E27FC236}">
                    <a16:creationId xmlns:a16="http://schemas.microsoft.com/office/drawing/2014/main" id="{0B03D9C7-AF50-CE3F-684D-30F40D5916EF}"/>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7" name="DRAM">
                <a:extLst>
                  <a:ext uri="{FF2B5EF4-FFF2-40B4-BE49-F238E27FC236}">
                    <a16:creationId xmlns:a16="http://schemas.microsoft.com/office/drawing/2014/main" id="{E41C9139-9E9B-72CD-FD27-6CB15407A158}"/>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8" name="DRAM">
                <a:extLst>
                  <a:ext uri="{FF2B5EF4-FFF2-40B4-BE49-F238E27FC236}">
                    <a16:creationId xmlns:a16="http://schemas.microsoft.com/office/drawing/2014/main" id="{CFD0D982-3EA8-3573-DE64-B9B92F5C942C}"/>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9" name="DRAM">
                <a:extLst>
                  <a:ext uri="{FF2B5EF4-FFF2-40B4-BE49-F238E27FC236}">
                    <a16:creationId xmlns:a16="http://schemas.microsoft.com/office/drawing/2014/main" id="{04C27DF3-24DF-3E8C-FFE9-F247D23270A1}"/>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61" name="Group 60">
              <a:extLst>
                <a:ext uri="{FF2B5EF4-FFF2-40B4-BE49-F238E27FC236}">
                  <a16:creationId xmlns:a16="http://schemas.microsoft.com/office/drawing/2014/main" id="{2148CD67-332C-F51A-988E-2611D4010668}"/>
                </a:ext>
              </a:extLst>
            </p:cNvPr>
            <p:cNvGrpSpPr/>
            <p:nvPr/>
          </p:nvGrpSpPr>
          <p:grpSpPr>
            <a:xfrm>
              <a:off x="4876800" y="1600200"/>
              <a:ext cx="457200" cy="2209800"/>
              <a:chOff x="4876800" y="1600200"/>
              <a:chExt cx="457200" cy="2209800"/>
            </a:xfrm>
          </p:grpSpPr>
          <p:sp>
            <p:nvSpPr>
              <p:cNvPr id="100" name="DRAM">
                <a:extLst>
                  <a:ext uri="{FF2B5EF4-FFF2-40B4-BE49-F238E27FC236}">
                    <a16:creationId xmlns:a16="http://schemas.microsoft.com/office/drawing/2014/main" id="{53133863-A8A6-7C24-65D5-1675607CF4AC}"/>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1" name="DRAM">
                <a:extLst>
                  <a:ext uri="{FF2B5EF4-FFF2-40B4-BE49-F238E27FC236}">
                    <a16:creationId xmlns:a16="http://schemas.microsoft.com/office/drawing/2014/main" id="{0BA01B15-9F60-761D-67BF-612AF92BAB88}"/>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2" name="DRAM">
                <a:extLst>
                  <a:ext uri="{FF2B5EF4-FFF2-40B4-BE49-F238E27FC236}">
                    <a16:creationId xmlns:a16="http://schemas.microsoft.com/office/drawing/2014/main" id="{E44FC94B-6DE2-7F93-FAAF-640F02FA702C}"/>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3" name="DRAM">
                <a:extLst>
                  <a:ext uri="{FF2B5EF4-FFF2-40B4-BE49-F238E27FC236}">
                    <a16:creationId xmlns:a16="http://schemas.microsoft.com/office/drawing/2014/main" id="{D52D198B-BF07-D189-7654-F57F5A22BAA8}"/>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04" name="DRAM">
                <a:extLst>
                  <a:ext uri="{FF2B5EF4-FFF2-40B4-BE49-F238E27FC236}">
                    <a16:creationId xmlns:a16="http://schemas.microsoft.com/office/drawing/2014/main" id="{01020030-5CDD-B848-3C60-D8A463E026C6}"/>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62" name="Group 61">
              <a:extLst>
                <a:ext uri="{FF2B5EF4-FFF2-40B4-BE49-F238E27FC236}">
                  <a16:creationId xmlns:a16="http://schemas.microsoft.com/office/drawing/2014/main" id="{1DD7A0B9-FB33-6D2C-1012-44A2C98A9E1F}"/>
                </a:ext>
              </a:extLst>
            </p:cNvPr>
            <p:cNvGrpSpPr/>
            <p:nvPr/>
          </p:nvGrpSpPr>
          <p:grpSpPr>
            <a:xfrm>
              <a:off x="5676900" y="1600199"/>
              <a:ext cx="1828800" cy="2362201"/>
              <a:chOff x="5676900" y="1170708"/>
              <a:chExt cx="1828800" cy="2791692"/>
            </a:xfrm>
          </p:grpSpPr>
          <p:cxnSp>
            <p:nvCxnSpPr>
              <p:cNvPr id="95" name="Straight Connector 94">
                <a:extLst>
                  <a:ext uri="{FF2B5EF4-FFF2-40B4-BE49-F238E27FC236}">
                    <a16:creationId xmlns:a16="http://schemas.microsoft.com/office/drawing/2014/main" id="{11A5E939-1A98-0C74-70C6-00C30578CE8F}"/>
                  </a:ext>
                </a:extLst>
              </p:cNvPr>
              <p:cNvCxnSpPr>
                <a:cxnSpLocks/>
                <a:stCxn id="65" idx="0"/>
                <a:endCxn id="105"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4E59C9A8-65FB-2A14-48B0-37F6CEA0922A}"/>
                  </a:ext>
                </a:extLst>
              </p:cNvPr>
              <p:cNvCxnSpPr>
                <a:cxnSpLocks/>
                <a:stCxn id="67" idx="0"/>
                <a:endCxn id="107"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E8D9D7CB-75FA-94FE-B461-82F19DC522AD}"/>
                  </a:ext>
                </a:extLst>
              </p:cNvPr>
              <p:cNvCxnSpPr>
                <a:cxnSpLocks/>
                <a:stCxn id="68" idx="0"/>
                <a:endCxn id="108"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F76BA570-2A38-D337-48AD-A423A8D0BA13}"/>
                  </a:ext>
                </a:extLst>
              </p:cNvPr>
              <p:cNvCxnSpPr>
                <a:cxnSpLocks/>
                <a:stCxn id="69" idx="0"/>
                <a:endCxn id="109"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2FACBF55-5AC5-FACA-60C8-997FC5703B80}"/>
                  </a:ext>
                </a:extLst>
              </p:cNvPr>
              <p:cNvCxnSpPr>
                <a:cxnSpLocks/>
                <a:stCxn id="66" idx="0"/>
                <a:endCxn id="106"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63" name="Group 62">
              <a:extLst>
                <a:ext uri="{FF2B5EF4-FFF2-40B4-BE49-F238E27FC236}">
                  <a16:creationId xmlns:a16="http://schemas.microsoft.com/office/drawing/2014/main" id="{5E6C3537-F9C5-4705-26EF-C924F0F5D5D7}"/>
                </a:ext>
              </a:extLst>
            </p:cNvPr>
            <p:cNvGrpSpPr/>
            <p:nvPr/>
          </p:nvGrpSpPr>
          <p:grpSpPr>
            <a:xfrm>
              <a:off x="5334000" y="1790700"/>
              <a:ext cx="2362201" cy="1828800"/>
              <a:chOff x="5333998" y="1790700"/>
              <a:chExt cx="2791691" cy="1828800"/>
            </a:xfrm>
          </p:grpSpPr>
          <p:cxnSp>
            <p:nvCxnSpPr>
              <p:cNvPr id="90" name="Straight Connector 89">
                <a:extLst>
                  <a:ext uri="{FF2B5EF4-FFF2-40B4-BE49-F238E27FC236}">
                    <a16:creationId xmlns:a16="http://schemas.microsoft.com/office/drawing/2014/main" id="{2C07D7F7-728D-01F4-880A-98B39E9A99B2}"/>
                  </a:ext>
                </a:extLst>
              </p:cNvPr>
              <p:cNvCxnSpPr>
                <a:cxnSpLocks/>
                <a:stCxn id="69" idx="6"/>
                <a:endCxn id="100"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9F98157F-C02A-60EE-E532-15DBC6E489BB}"/>
                  </a:ext>
                </a:extLst>
              </p:cNvPr>
              <p:cNvCxnSpPr>
                <a:cxnSpLocks/>
                <a:stCxn id="74" idx="6"/>
                <a:endCxn id="101"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4A735D65-3660-8AE7-0371-B03DF94DCB54}"/>
                  </a:ext>
                </a:extLst>
              </p:cNvPr>
              <p:cNvCxnSpPr>
                <a:cxnSpLocks/>
                <a:endCxn id="102" idx="0"/>
              </p:cNvCxnSpPr>
              <p:nvPr/>
            </p:nvCxnSpPr>
            <p:spPr>
              <a:xfrm flipH="1">
                <a:off x="5333998" y="2705100"/>
                <a:ext cx="2791686"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581FD839-7FC4-4E78-792C-D16281A9C270}"/>
                  </a:ext>
                </a:extLst>
              </p:cNvPr>
              <p:cNvCxnSpPr>
                <a:cxnSpLocks/>
                <a:stCxn id="84" idx="6"/>
                <a:endCxn id="103"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306AD3AB-9600-A6BF-BFBF-068E37656400}"/>
                  </a:ext>
                </a:extLst>
              </p:cNvPr>
              <p:cNvCxnSpPr>
                <a:cxnSpLocks/>
                <a:stCxn id="89" idx="6"/>
                <a:endCxn id="104"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64" name="Group 63">
              <a:extLst>
                <a:ext uri="{FF2B5EF4-FFF2-40B4-BE49-F238E27FC236}">
                  <a16:creationId xmlns:a16="http://schemas.microsoft.com/office/drawing/2014/main" id="{AF764B5E-2A2B-5202-8C6F-6ACC1FF585B0}"/>
                </a:ext>
              </a:extLst>
            </p:cNvPr>
            <p:cNvGrpSpPr/>
            <p:nvPr/>
          </p:nvGrpSpPr>
          <p:grpSpPr>
            <a:xfrm>
              <a:off x="5486400" y="1600200"/>
              <a:ext cx="2209800" cy="2209800"/>
              <a:chOff x="5486400" y="1600200"/>
              <a:chExt cx="2209800" cy="2209800"/>
            </a:xfrm>
          </p:grpSpPr>
          <p:sp>
            <p:nvSpPr>
              <p:cNvPr id="65" name="Oval 64">
                <a:extLst>
                  <a:ext uri="{FF2B5EF4-FFF2-40B4-BE49-F238E27FC236}">
                    <a16:creationId xmlns:a16="http://schemas.microsoft.com/office/drawing/2014/main" id="{13D770BB-7217-38C5-711D-B5170B8CCC9F}"/>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6" name="Oval 65">
                <a:extLst>
                  <a:ext uri="{FF2B5EF4-FFF2-40B4-BE49-F238E27FC236}">
                    <a16:creationId xmlns:a16="http://schemas.microsoft.com/office/drawing/2014/main" id="{DB50467F-FEFD-794B-3319-E226669CFE8C}"/>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7" name="Oval 66">
                <a:extLst>
                  <a:ext uri="{FF2B5EF4-FFF2-40B4-BE49-F238E27FC236}">
                    <a16:creationId xmlns:a16="http://schemas.microsoft.com/office/drawing/2014/main" id="{51FA6554-610A-A0D6-0132-A77C72C68850}"/>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8" name="Oval 67">
                <a:extLst>
                  <a:ext uri="{FF2B5EF4-FFF2-40B4-BE49-F238E27FC236}">
                    <a16:creationId xmlns:a16="http://schemas.microsoft.com/office/drawing/2014/main" id="{586865B3-C286-94B9-E0A9-1E9D84ABEE21}"/>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69" name="Oval 68">
                <a:extLst>
                  <a:ext uri="{FF2B5EF4-FFF2-40B4-BE49-F238E27FC236}">
                    <a16:creationId xmlns:a16="http://schemas.microsoft.com/office/drawing/2014/main" id="{CAC2CBB4-018B-F3DC-C3BC-558E89C961AB}"/>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0" name="Oval 69">
                <a:extLst>
                  <a:ext uri="{FF2B5EF4-FFF2-40B4-BE49-F238E27FC236}">
                    <a16:creationId xmlns:a16="http://schemas.microsoft.com/office/drawing/2014/main" id="{D8287CBE-84C0-0AFA-E1FD-20A73C634A74}"/>
                  </a:ext>
                </a:extLst>
              </p:cNvPr>
              <p:cNvSpPr/>
              <p:nvPr/>
            </p:nvSpPr>
            <p:spPr>
              <a:xfrm>
                <a:off x="5486400" y="2057400"/>
                <a:ext cx="381000" cy="381000"/>
              </a:xfrm>
              <a:prstGeom prst="ellipse">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1" name="Oval 70">
                <a:extLst>
                  <a:ext uri="{FF2B5EF4-FFF2-40B4-BE49-F238E27FC236}">
                    <a16:creationId xmlns:a16="http://schemas.microsoft.com/office/drawing/2014/main" id="{24C174AB-3F60-50A6-58FA-D1E748D9A1C5}"/>
                  </a:ext>
                </a:extLst>
              </p:cNvPr>
              <p:cNvSpPr/>
              <p:nvPr/>
            </p:nvSpPr>
            <p:spPr>
              <a:xfrm>
                <a:off x="5943600" y="2057400"/>
                <a:ext cx="381000" cy="381000"/>
              </a:xfrm>
              <a:prstGeom prst="ellipse">
                <a:avLst/>
              </a:prstGeom>
              <a:solidFill>
                <a:schemeClr val="accent4">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2" name="Oval 71">
                <a:extLst>
                  <a:ext uri="{FF2B5EF4-FFF2-40B4-BE49-F238E27FC236}">
                    <a16:creationId xmlns:a16="http://schemas.microsoft.com/office/drawing/2014/main" id="{1CC44215-7331-5864-7BD3-2AD3FDC413EF}"/>
                  </a:ext>
                </a:extLst>
              </p:cNvPr>
              <p:cNvSpPr/>
              <p:nvPr/>
            </p:nvSpPr>
            <p:spPr>
              <a:xfrm>
                <a:off x="6400800" y="2057400"/>
                <a:ext cx="381000" cy="381000"/>
              </a:xfrm>
              <a:prstGeom prst="ellipse">
                <a:avLst/>
              </a:prstGeom>
              <a:solidFill>
                <a:schemeClr val="accent4">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3" name="Oval 72">
                <a:extLst>
                  <a:ext uri="{FF2B5EF4-FFF2-40B4-BE49-F238E27FC236}">
                    <a16:creationId xmlns:a16="http://schemas.microsoft.com/office/drawing/2014/main" id="{26C2B63A-40AF-34C4-818C-54EF22B10709}"/>
                  </a:ext>
                </a:extLst>
              </p:cNvPr>
              <p:cNvSpPr/>
              <p:nvPr/>
            </p:nvSpPr>
            <p:spPr>
              <a:xfrm>
                <a:off x="6858000" y="20574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4" name="Oval 73">
                <a:extLst>
                  <a:ext uri="{FF2B5EF4-FFF2-40B4-BE49-F238E27FC236}">
                    <a16:creationId xmlns:a16="http://schemas.microsoft.com/office/drawing/2014/main" id="{22A79D5C-8525-AC9D-CAC0-1F0DF3D0B15B}"/>
                  </a:ext>
                </a:extLst>
              </p:cNvPr>
              <p:cNvSpPr/>
              <p:nvPr/>
            </p:nvSpPr>
            <p:spPr>
              <a:xfrm>
                <a:off x="7315200" y="2057400"/>
                <a:ext cx="381000" cy="381000"/>
              </a:xfrm>
              <a:prstGeom prst="ellipse">
                <a:avLst/>
              </a:prstGeom>
              <a:solidFill>
                <a:schemeClr val="accent4">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5" name="Oval 74">
                <a:extLst>
                  <a:ext uri="{FF2B5EF4-FFF2-40B4-BE49-F238E27FC236}">
                    <a16:creationId xmlns:a16="http://schemas.microsoft.com/office/drawing/2014/main" id="{F4FEE0C3-3C8F-EA32-157D-1B842D24E5A3}"/>
                  </a:ext>
                </a:extLst>
              </p:cNvPr>
              <p:cNvSpPr/>
              <p:nvPr/>
            </p:nvSpPr>
            <p:spPr>
              <a:xfrm>
                <a:off x="5486400" y="2514600"/>
                <a:ext cx="381000" cy="381000"/>
              </a:xfrm>
              <a:prstGeom prst="ellipse">
                <a:avLst/>
              </a:prstGeom>
              <a:solidFill>
                <a:schemeClr val="accent2">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6" name="Oval 75">
                <a:extLst>
                  <a:ext uri="{FF2B5EF4-FFF2-40B4-BE49-F238E27FC236}">
                    <a16:creationId xmlns:a16="http://schemas.microsoft.com/office/drawing/2014/main" id="{CEBAB866-F9F2-7A33-FF7E-E780BA9DC69C}"/>
                  </a:ext>
                </a:extLst>
              </p:cNvPr>
              <p:cNvSpPr/>
              <p:nvPr/>
            </p:nvSpPr>
            <p:spPr>
              <a:xfrm>
                <a:off x="5943600" y="2514600"/>
                <a:ext cx="381000" cy="381000"/>
              </a:xfrm>
              <a:prstGeom prst="ellipse">
                <a:avLst/>
              </a:prstGeom>
              <a:solidFill>
                <a:schemeClr val="accent2">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7" name="Oval 76">
                <a:extLst>
                  <a:ext uri="{FF2B5EF4-FFF2-40B4-BE49-F238E27FC236}">
                    <a16:creationId xmlns:a16="http://schemas.microsoft.com/office/drawing/2014/main" id="{97738BCC-FAE3-DFB7-9C37-CDAE7339B38C}"/>
                  </a:ext>
                </a:extLst>
              </p:cNvPr>
              <p:cNvSpPr/>
              <p:nvPr/>
            </p:nvSpPr>
            <p:spPr>
              <a:xfrm>
                <a:off x="6400800" y="2514600"/>
                <a:ext cx="381000" cy="381000"/>
              </a:xfrm>
              <a:prstGeom prst="ellipse">
                <a:avLst/>
              </a:prstGeom>
              <a:solidFill>
                <a:schemeClr val="accent2">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8" name="Oval 77">
                <a:extLst>
                  <a:ext uri="{FF2B5EF4-FFF2-40B4-BE49-F238E27FC236}">
                    <a16:creationId xmlns:a16="http://schemas.microsoft.com/office/drawing/2014/main" id="{9841D0FB-9DF1-17E4-4260-3888261CC348}"/>
                  </a:ext>
                </a:extLst>
              </p:cNvPr>
              <p:cNvSpPr/>
              <p:nvPr/>
            </p:nvSpPr>
            <p:spPr>
              <a:xfrm>
                <a:off x="6858000" y="2514600"/>
                <a:ext cx="381000" cy="381000"/>
              </a:xfrm>
              <a:prstGeom prst="ellipse">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79" name="Oval 78">
                <a:extLst>
                  <a:ext uri="{FF2B5EF4-FFF2-40B4-BE49-F238E27FC236}">
                    <a16:creationId xmlns:a16="http://schemas.microsoft.com/office/drawing/2014/main" id="{8D98E843-490D-C1A9-BA17-B894DDFDC01D}"/>
                  </a:ext>
                </a:extLst>
              </p:cNvPr>
              <p:cNvSpPr/>
              <p:nvPr/>
            </p:nvSpPr>
            <p:spPr>
              <a:xfrm>
                <a:off x="7315200" y="2514600"/>
                <a:ext cx="381000" cy="381000"/>
              </a:xfrm>
              <a:prstGeom prst="ellipse">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0" name="Oval 79">
                <a:extLst>
                  <a:ext uri="{FF2B5EF4-FFF2-40B4-BE49-F238E27FC236}">
                    <a16:creationId xmlns:a16="http://schemas.microsoft.com/office/drawing/2014/main" id="{F1D9404C-500E-6F5D-E3F8-F513587236D5}"/>
                  </a:ext>
                </a:extLst>
              </p:cNvPr>
              <p:cNvSpPr/>
              <p:nvPr/>
            </p:nvSpPr>
            <p:spPr>
              <a:xfrm>
                <a:off x="5486400" y="2971800"/>
                <a:ext cx="381000" cy="381000"/>
              </a:xfrm>
              <a:prstGeom prst="ellipse">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1" name="Oval 80">
                <a:extLst>
                  <a:ext uri="{FF2B5EF4-FFF2-40B4-BE49-F238E27FC236}">
                    <a16:creationId xmlns:a16="http://schemas.microsoft.com/office/drawing/2014/main" id="{F1B51AC3-4F3E-BF12-DDF5-5D2DA7C87890}"/>
                  </a:ext>
                </a:extLst>
              </p:cNvPr>
              <p:cNvSpPr/>
              <p:nvPr/>
            </p:nvSpPr>
            <p:spPr>
              <a:xfrm>
                <a:off x="5943600" y="2971800"/>
                <a:ext cx="381000" cy="381000"/>
              </a:xfrm>
              <a:prstGeom prst="ellipse">
                <a:avLst/>
              </a:prstGeom>
              <a:solidFill>
                <a:schemeClr val="accent4">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2" name="Oval 81">
                <a:extLst>
                  <a:ext uri="{FF2B5EF4-FFF2-40B4-BE49-F238E27FC236}">
                    <a16:creationId xmlns:a16="http://schemas.microsoft.com/office/drawing/2014/main" id="{0E34BA3B-2E90-2F8A-3942-B87B8B418F3F}"/>
                  </a:ext>
                </a:extLst>
              </p:cNvPr>
              <p:cNvSpPr/>
              <p:nvPr/>
            </p:nvSpPr>
            <p:spPr>
              <a:xfrm>
                <a:off x="6400800" y="2971800"/>
                <a:ext cx="381000" cy="381000"/>
              </a:xfrm>
              <a:prstGeom prst="ellipse">
                <a:avLst/>
              </a:prstGeom>
              <a:solidFill>
                <a:schemeClr val="accent4">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3" name="Oval 82">
                <a:extLst>
                  <a:ext uri="{FF2B5EF4-FFF2-40B4-BE49-F238E27FC236}">
                    <a16:creationId xmlns:a16="http://schemas.microsoft.com/office/drawing/2014/main" id="{87C43EC3-04A5-4B10-9446-B91845F74C86}"/>
                  </a:ext>
                </a:extLst>
              </p:cNvPr>
              <p:cNvSpPr/>
              <p:nvPr/>
            </p:nvSpPr>
            <p:spPr>
              <a:xfrm>
                <a:off x="6858000" y="2971800"/>
                <a:ext cx="381000" cy="381000"/>
              </a:xfrm>
              <a:prstGeom prst="ellipse">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4" name="Oval 83">
                <a:extLst>
                  <a:ext uri="{FF2B5EF4-FFF2-40B4-BE49-F238E27FC236}">
                    <a16:creationId xmlns:a16="http://schemas.microsoft.com/office/drawing/2014/main" id="{C77B9788-E66E-D570-BE3D-FEC45F4C4FB8}"/>
                  </a:ext>
                </a:extLst>
              </p:cNvPr>
              <p:cNvSpPr/>
              <p:nvPr/>
            </p:nvSpPr>
            <p:spPr>
              <a:xfrm>
                <a:off x="7315200" y="2971800"/>
                <a:ext cx="381000" cy="381000"/>
              </a:xfrm>
              <a:prstGeom prst="ellipse">
                <a:avLst/>
              </a:prstGeom>
              <a:solidFill>
                <a:schemeClr val="accent4">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5" name="Oval 84">
                <a:extLst>
                  <a:ext uri="{FF2B5EF4-FFF2-40B4-BE49-F238E27FC236}">
                    <a16:creationId xmlns:a16="http://schemas.microsoft.com/office/drawing/2014/main" id="{FB967F9E-AD0E-99F8-4C92-7B0C15A40A2D}"/>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6" name="Oval 85">
                <a:extLst>
                  <a:ext uri="{FF2B5EF4-FFF2-40B4-BE49-F238E27FC236}">
                    <a16:creationId xmlns:a16="http://schemas.microsoft.com/office/drawing/2014/main" id="{2091FB07-CEC0-1813-13B0-9458C73FC33F}"/>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7" name="Oval 86">
                <a:extLst>
                  <a:ext uri="{FF2B5EF4-FFF2-40B4-BE49-F238E27FC236}">
                    <a16:creationId xmlns:a16="http://schemas.microsoft.com/office/drawing/2014/main" id="{81102973-DB18-170B-60B8-6FB5AB67E2C0}"/>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8" name="Oval 87">
                <a:extLst>
                  <a:ext uri="{FF2B5EF4-FFF2-40B4-BE49-F238E27FC236}">
                    <a16:creationId xmlns:a16="http://schemas.microsoft.com/office/drawing/2014/main" id="{E934C76D-A9A1-3F43-AD2E-F83FD4DC3839}"/>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89" name="Oval 88">
                <a:extLst>
                  <a:ext uri="{FF2B5EF4-FFF2-40B4-BE49-F238E27FC236}">
                    <a16:creationId xmlns:a16="http://schemas.microsoft.com/office/drawing/2014/main" id="{0E717C25-74D2-B4D9-6D7E-B29CE3266224}"/>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110" name="Group 109">
            <a:extLst>
              <a:ext uri="{FF2B5EF4-FFF2-40B4-BE49-F238E27FC236}">
                <a16:creationId xmlns:a16="http://schemas.microsoft.com/office/drawing/2014/main" id="{44362C14-2121-1971-5E30-DEC513A70F0B}"/>
              </a:ext>
            </a:extLst>
          </p:cNvPr>
          <p:cNvGrpSpPr/>
          <p:nvPr/>
        </p:nvGrpSpPr>
        <p:grpSpPr>
          <a:xfrm>
            <a:off x="4751986" y="1663010"/>
            <a:ext cx="1414038" cy="1414038"/>
            <a:chOff x="4876800" y="1600199"/>
            <a:chExt cx="2819401" cy="2819401"/>
          </a:xfrm>
        </p:grpSpPr>
        <p:grpSp>
          <p:nvGrpSpPr>
            <p:cNvPr id="111" name="Group 110">
              <a:extLst>
                <a:ext uri="{FF2B5EF4-FFF2-40B4-BE49-F238E27FC236}">
                  <a16:creationId xmlns:a16="http://schemas.microsoft.com/office/drawing/2014/main" id="{D265122C-F95D-0F77-8C39-5871E49BA90A}"/>
                </a:ext>
              </a:extLst>
            </p:cNvPr>
            <p:cNvGrpSpPr/>
            <p:nvPr/>
          </p:nvGrpSpPr>
          <p:grpSpPr>
            <a:xfrm>
              <a:off x="5486400" y="3962400"/>
              <a:ext cx="2209800" cy="457200"/>
              <a:chOff x="5486400" y="3962400"/>
              <a:chExt cx="2209800" cy="457200"/>
            </a:xfrm>
          </p:grpSpPr>
          <p:sp>
            <p:nvSpPr>
              <p:cNvPr id="156" name="DRAM">
                <a:extLst>
                  <a:ext uri="{FF2B5EF4-FFF2-40B4-BE49-F238E27FC236}">
                    <a16:creationId xmlns:a16="http://schemas.microsoft.com/office/drawing/2014/main" id="{DAC1715B-6A79-BB15-14B4-7C550BE4BD21}"/>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7" name="DRAM">
                <a:extLst>
                  <a:ext uri="{FF2B5EF4-FFF2-40B4-BE49-F238E27FC236}">
                    <a16:creationId xmlns:a16="http://schemas.microsoft.com/office/drawing/2014/main" id="{14844BF7-6BE5-52F2-FAE1-BDC846F2B603}"/>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8" name="DRAM">
                <a:extLst>
                  <a:ext uri="{FF2B5EF4-FFF2-40B4-BE49-F238E27FC236}">
                    <a16:creationId xmlns:a16="http://schemas.microsoft.com/office/drawing/2014/main" id="{7367EA0F-32E9-B6B2-7F8D-2AF18E75F3A3}"/>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9" name="DRAM">
                <a:extLst>
                  <a:ext uri="{FF2B5EF4-FFF2-40B4-BE49-F238E27FC236}">
                    <a16:creationId xmlns:a16="http://schemas.microsoft.com/office/drawing/2014/main" id="{1B727991-23A0-9AD3-2845-DB5F30128624}"/>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0" name="DRAM">
                <a:extLst>
                  <a:ext uri="{FF2B5EF4-FFF2-40B4-BE49-F238E27FC236}">
                    <a16:creationId xmlns:a16="http://schemas.microsoft.com/office/drawing/2014/main" id="{E86BE4CE-33B9-BCCA-12A1-2BFDCDA72272}"/>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2" name="Group 111">
              <a:extLst>
                <a:ext uri="{FF2B5EF4-FFF2-40B4-BE49-F238E27FC236}">
                  <a16:creationId xmlns:a16="http://schemas.microsoft.com/office/drawing/2014/main" id="{37875A4C-8BA4-BD76-6587-65782774FAC8}"/>
                </a:ext>
              </a:extLst>
            </p:cNvPr>
            <p:cNvGrpSpPr/>
            <p:nvPr/>
          </p:nvGrpSpPr>
          <p:grpSpPr>
            <a:xfrm>
              <a:off x="4876800" y="1600200"/>
              <a:ext cx="457200" cy="2209800"/>
              <a:chOff x="4876800" y="1600200"/>
              <a:chExt cx="457200" cy="2209800"/>
            </a:xfrm>
          </p:grpSpPr>
          <p:sp>
            <p:nvSpPr>
              <p:cNvPr id="151" name="DRAM">
                <a:extLst>
                  <a:ext uri="{FF2B5EF4-FFF2-40B4-BE49-F238E27FC236}">
                    <a16:creationId xmlns:a16="http://schemas.microsoft.com/office/drawing/2014/main" id="{3047A10C-4FEB-217B-08EA-A792A98C978E}"/>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2" name="DRAM">
                <a:extLst>
                  <a:ext uri="{FF2B5EF4-FFF2-40B4-BE49-F238E27FC236}">
                    <a16:creationId xmlns:a16="http://schemas.microsoft.com/office/drawing/2014/main" id="{CB593E2C-26E8-EA6D-6186-844CC9BB1092}"/>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3" name="DRAM">
                <a:extLst>
                  <a:ext uri="{FF2B5EF4-FFF2-40B4-BE49-F238E27FC236}">
                    <a16:creationId xmlns:a16="http://schemas.microsoft.com/office/drawing/2014/main" id="{3B468AA9-D62E-FE27-F87E-A606CBF6ED8C}"/>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4" name="DRAM">
                <a:extLst>
                  <a:ext uri="{FF2B5EF4-FFF2-40B4-BE49-F238E27FC236}">
                    <a16:creationId xmlns:a16="http://schemas.microsoft.com/office/drawing/2014/main" id="{B1FD441F-F92C-CA76-4469-FC65356BD656}"/>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55" name="DRAM">
                <a:extLst>
                  <a:ext uri="{FF2B5EF4-FFF2-40B4-BE49-F238E27FC236}">
                    <a16:creationId xmlns:a16="http://schemas.microsoft.com/office/drawing/2014/main" id="{081B1368-AB3C-1D70-680F-869B42C5BFD7}"/>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13" name="Group 112">
              <a:extLst>
                <a:ext uri="{FF2B5EF4-FFF2-40B4-BE49-F238E27FC236}">
                  <a16:creationId xmlns:a16="http://schemas.microsoft.com/office/drawing/2014/main" id="{314BB626-0C6D-EC1E-1C4A-16D30A51D47E}"/>
                </a:ext>
              </a:extLst>
            </p:cNvPr>
            <p:cNvGrpSpPr/>
            <p:nvPr/>
          </p:nvGrpSpPr>
          <p:grpSpPr>
            <a:xfrm>
              <a:off x="5676900" y="1600199"/>
              <a:ext cx="1828800" cy="2362201"/>
              <a:chOff x="5676900" y="1170708"/>
              <a:chExt cx="1828800" cy="2791692"/>
            </a:xfrm>
          </p:grpSpPr>
          <p:cxnSp>
            <p:nvCxnSpPr>
              <p:cNvPr id="146" name="Straight Connector 145">
                <a:extLst>
                  <a:ext uri="{FF2B5EF4-FFF2-40B4-BE49-F238E27FC236}">
                    <a16:creationId xmlns:a16="http://schemas.microsoft.com/office/drawing/2014/main" id="{147CE309-B301-E137-5428-29A0D1850F9E}"/>
                  </a:ext>
                </a:extLst>
              </p:cNvPr>
              <p:cNvCxnSpPr>
                <a:cxnSpLocks/>
                <a:stCxn id="116" idx="0"/>
                <a:endCxn id="156"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8378F6E6-9827-6811-70BE-2493C80C7A79}"/>
                  </a:ext>
                </a:extLst>
              </p:cNvPr>
              <p:cNvCxnSpPr>
                <a:cxnSpLocks/>
                <a:stCxn id="118" idx="0"/>
                <a:endCxn id="158"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4ABE3392-0824-83EC-D863-95A2508959F1}"/>
                  </a:ext>
                </a:extLst>
              </p:cNvPr>
              <p:cNvCxnSpPr>
                <a:cxnSpLocks/>
                <a:stCxn id="119" idx="0"/>
                <a:endCxn id="159"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1D10862B-948F-BD19-6A01-00426565F83C}"/>
                  </a:ext>
                </a:extLst>
              </p:cNvPr>
              <p:cNvCxnSpPr>
                <a:cxnSpLocks/>
                <a:stCxn id="120" idx="0"/>
                <a:endCxn id="160"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342ABFB7-566B-288A-3DF5-69D7AAAADA0B}"/>
                  </a:ext>
                </a:extLst>
              </p:cNvPr>
              <p:cNvCxnSpPr>
                <a:cxnSpLocks/>
                <a:stCxn id="117" idx="0"/>
                <a:endCxn id="157"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4" name="Group 113">
              <a:extLst>
                <a:ext uri="{FF2B5EF4-FFF2-40B4-BE49-F238E27FC236}">
                  <a16:creationId xmlns:a16="http://schemas.microsoft.com/office/drawing/2014/main" id="{1EA196E2-E5C9-A708-50BA-DA78A6401B1A}"/>
                </a:ext>
              </a:extLst>
            </p:cNvPr>
            <p:cNvGrpSpPr/>
            <p:nvPr/>
          </p:nvGrpSpPr>
          <p:grpSpPr>
            <a:xfrm>
              <a:off x="5334000" y="1790700"/>
              <a:ext cx="2362201" cy="1828800"/>
              <a:chOff x="5333998" y="1790700"/>
              <a:chExt cx="2791691" cy="1828800"/>
            </a:xfrm>
          </p:grpSpPr>
          <p:cxnSp>
            <p:nvCxnSpPr>
              <p:cNvPr id="141" name="Straight Connector 140">
                <a:extLst>
                  <a:ext uri="{FF2B5EF4-FFF2-40B4-BE49-F238E27FC236}">
                    <a16:creationId xmlns:a16="http://schemas.microsoft.com/office/drawing/2014/main" id="{2DA01EE4-4402-1523-A0FE-486AB469C3E4}"/>
                  </a:ext>
                </a:extLst>
              </p:cNvPr>
              <p:cNvCxnSpPr>
                <a:cxnSpLocks/>
                <a:stCxn id="120" idx="6"/>
                <a:endCxn id="151"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64A54BBE-E795-26B3-AA72-8E0AA8C14FC6}"/>
                  </a:ext>
                </a:extLst>
              </p:cNvPr>
              <p:cNvCxnSpPr>
                <a:cxnSpLocks/>
                <a:stCxn id="125" idx="6"/>
                <a:endCxn id="152"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8E7A474F-1B87-9D69-9014-66DFF6256AC1}"/>
                  </a:ext>
                </a:extLst>
              </p:cNvPr>
              <p:cNvCxnSpPr>
                <a:cxnSpLocks/>
                <a:stCxn id="130" idx="6"/>
                <a:endCxn id="153"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F86AB509-3A87-6CB2-373A-61AF1C3E37C7}"/>
                  </a:ext>
                </a:extLst>
              </p:cNvPr>
              <p:cNvCxnSpPr>
                <a:cxnSpLocks/>
                <a:stCxn id="135" idx="6"/>
                <a:endCxn id="154"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9FEEE6F9-7184-0D50-2ACF-356C5284D112}"/>
                  </a:ext>
                </a:extLst>
              </p:cNvPr>
              <p:cNvCxnSpPr>
                <a:cxnSpLocks/>
                <a:stCxn id="140" idx="6"/>
                <a:endCxn id="155"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5" name="Group 114">
              <a:extLst>
                <a:ext uri="{FF2B5EF4-FFF2-40B4-BE49-F238E27FC236}">
                  <a16:creationId xmlns:a16="http://schemas.microsoft.com/office/drawing/2014/main" id="{B0D24273-1E2A-A54E-51E3-D1E36A9D6861}"/>
                </a:ext>
              </a:extLst>
            </p:cNvPr>
            <p:cNvGrpSpPr/>
            <p:nvPr/>
          </p:nvGrpSpPr>
          <p:grpSpPr>
            <a:xfrm>
              <a:off x="5486400" y="1600200"/>
              <a:ext cx="2209800" cy="2209800"/>
              <a:chOff x="5486400" y="1600200"/>
              <a:chExt cx="2209800" cy="2209800"/>
            </a:xfrm>
          </p:grpSpPr>
          <p:sp>
            <p:nvSpPr>
              <p:cNvPr id="116" name="Oval 115">
                <a:extLst>
                  <a:ext uri="{FF2B5EF4-FFF2-40B4-BE49-F238E27FC236}">
                    <a16:creationId xmlns:a16="http://schemas.microsoft.com/office/drawing/2014/main" id="{AF4D7578-A609-0852-029C-AFAB630F0459}"/>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7" name="Oval 116">
                <a:extLst>
                  <a:ext uri="{FF2B5EF4-FFF2-40B4-BE49-F238E27FC236}">
                    <a16:creationId xmlns:a16="http://schemas.microsoft.com/office/drawing/2014/main" id="{C3B4EB90-E9E1-742E-5ED4-BDD73F45B11D}"/>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8" name="Oval 117">
                <a:extLst>
                  <a:ext uri="{FF2B5EF4-FFF2-40B4-BE49-F238E27FC236}">
                    <a16:creationId xmlns:a16="http://schemas.microsoft.com/office/drawing/2014/main" id="{A234198A-C055-2CF2-2D39-BD6DF053E31B}"/>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19" name="Oval 118">
                <a:extLst>
                  <a:ext uri="{FF2B5EF4-FFF2-40B4-BE49-F238E27FC236}">
                    <a16:creationId xmlns:a16="http://schemas.microsoft.com/office/drawing/2014/main" id="{A3207CC5-3B8C-47C5-E971-A50C66838754}"/>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0" name="Oval 119">
                <a:extLst>
                  <a:ext uri="{FF2B5EF4-FFF2-40B4-BE49-F238E27FC236}">
                    <a16:creationId xmlns:a16="http://schemas.microsoft.com/office/drawing/2014/main" id="{0E33B9A3-CA68-0BB0-DD73-FB43E8EEC852}"/>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1" name="Oval 120">
                <a:extLst>
                  <a:ext uri="{FF2B5EF4-FFF2-40B4-BE49-F238E27FC236}">
                    <a16:creationId xmlns:a16="http://schemas.microsoft.com/office/drawing/2014/main" id="{09B4A3C9-82E2-C209-3747-2AB0C39E7371}"/>
                  </a:ext>
                </a:extLst>
              </p:cNvPr>
              <p:cNvSpPr/>
              <p:nvPr/>
            </p:nvSpPr>
            <p:spPr>
              <a:xfrm>
                <a:off x="54864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2" name="Oval 121">
                <a:extLst>
                  <a:ext uri="{FF2B5EF4-FFF2-40B4-BE49-F238E27FC236}">
                    <a16:creationId xmlns:a16="http://schemas.microsoft.com/office/drawing/2014/main" id="{4BA7E62C-F457-7D1E-D497-3C9CF9526404}"/>
                  </a:ext>
                </a:extLst>
              </p:cNvPr>
              <p:cNvSpPr/>
              <p:nvPr/>
            </p:nvSpPr>
            <p:spPr>
              <a:xfrm>
                <a:off x="59436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3" name="Oval 122">
                <a:extLst>
                  <a:ext uri="{FF2B5EF4-FFF2-40B4-BE49-F238E27FC236}">
                    <a16:creationId xmlns:a16="http://schemas.microsoft.com/office/drawing/2014/main" id="{BD168504-D31B-1EBA-0E30-AA284679BC5F}"/>
                  </a:ext>
                </a:extLst>
              </p:cNvPr>
              <p:cNvSpPr/>
              <p:nvPr/>
            </p:nvSpPr>
            <p:spPr>
              <a:xfrm>
                <a:off x="64008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4" name="Oval 123">
                <a:extLst>
                  <a:ext uri="{FF2B5EF4-FFF2-40B4-BE49-F238E27FC236}">
                    <a16:creationId xmlns:a16="http://schemas.microsoft.com/office/drawing/2014/main" id="{DC37C0EF-5017-3A03-79DE-522118891193}"/>
                  </a:ext>
                </a:extLst>
              </p:cNvPr>
              <p:cNvSpPr/>
              <p:nvPr/>
            </p:nvSpPr>
            <p:spPr>
              <a:xfrm>
                <a:off x="68580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5" name="Oval 124">
                <a:extLst>
                  <a:ext uri="{FF2B5EF4-FFF2-40B4-BE49-F238E27FC236}">
                    <a16:creationId xmlns:a16="http://schemas.microsoft.com/office/drawing/2014/main" id="{7C0CA901-3E96-F59D-6D00-B41831E998FF}"/>
                  </a:ext>
                </a:extLst>
              </p:cNvPr>
              <p:cNvSpPr/>
              <p:nvPr/>
            </p:nvSpPr>
            <p:spPr>
              <a:xfrm>
                <a:off x="73152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6" name="Oval 125">
                <a:extLst>
                  <a:ext uri="{FF2B5EF4-FFF2-40B4-BE49-F238E27FC236}">
                    <a16:creationId xmlns:a16="http://schemas.microsoft.com/office/drawing/2014/main" id="{CC29802C-8233-364A-234A-64CFC8A1E453}"/>
                  </a:ext>
                </a:extLst>
              </p:cNvPr>
              <p:cNvSpPr/>
              <p:nvPr/>
            </p:nvSpPr>
            <p:spPr>
              <a:xfrm>
                <a:off x="54864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7" name="Oval 126">
                <a:extLst>
                  <a:ext uri="{FF2B5EF4-FFF2-40B4-BE49-F238E27FC236}">
                    <a16:creationId xmlns:a16="http://schemas.microsoft.com/office/drawing/2014/main" id="{8490AB7E-BCE8-3CBC-358D-46C9F6030FA9}"/>
                  </a:ext>
                </a:extLst>
              </p:cNvPr>
              <p:cNvSpPr/>
              <p:nvPr/>
            </p:nvSpPr>
            <p:spPr>
              <a:xfrm>
                <a:off x="59436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8" name="Oval 127">
                <a:extLst>
                  <a:ext uri="{FF2B5EF4-FFF2-40B4-BE49-F238E27FC236}">
                    <a16:creationId xmlns:a16="http://schemas.microsoft.com/office/drawing/2014/main" id="{7F23CAFE-1E98-B8BB-0E8A-0DAC6F38F157}"/>
                  </a:ext>
                </a:extLst>
              </p:cNvPr>
              <p:cNvSpPr/>
              <p:nvPr/>
            </p:nvSpPr>
            <p:spPr>
              <a:xfrm>
                <a:off x="64008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29" name="Oval 128">
                <a:extLst>
                  <a:ext uri="{FF2B5EF4-FFF2-40B4-BE49-F238E27FC236}">
                    <a16:creationId xmlns:a16="http://schemas.microsoft.com/office/drawing/2014/main" id="{B73DD793-3DE5-1609-8722-FD2134EB8C24}"/>
                  </a:ext>
                </a:extLst>
              </p:cNvPr>
              <p:cNvSpPr/>
              <p:nvPr/>
            </p:nvSpPr>
            <p:spPr>
              <a:xfrm>
                <a:off x="68580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0" name="Oval 129">
                <a:extLst>
                  <a:ext uri="{FF2B5EF4-FFF2-40B4-BE49-F238E27FC236}">
                    <a16:creationId xmlns:a16="http://schemas.microsoft.com/office/drawing/2014/main" id="{DBD0556D-D5CB-EAF2-C87F-976E02E14B72}"/>
                  </a:ext>
                </a:extLst>
              </p:cNvPr>
              <p:cNvSpPr/>
              <p:nvPr/>
            </p:nvSpPr>
            <p:spPr>
              <a:xfrm>
                <a:off x="73152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131" name="Oval 130">
                <a:extLst>
                  <a:ext uri="{FF2B5EF4-FFF2-40B4-BE49-F238E27FC236}">
                    <a16:creationId xmlns:a16="http://schemas.microsoft.com/office/drawing/2014/main" id="{C0044857-2C12-8D83-901C-2522FFAF6377}"/>
                  </a:ext>
                </a:extLst>
              </p:cNvPr>
              <p:cNvSpPr/>
              <p:nvPr/>
            </p:nvSpPr>
            <p:spPr>
              <a:xfrm>
                <a:off x="54864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2" name="Oval 131">
                <a:extLst>
                  <a:ext uri="{FF2B5EF4-FFF2-40B4-BE49-F238E27FC236}">
                    <a16:creationId xmlns:a16="http://schemas.microsoft.com/office/drawing/2014/main" id="{E033CA06-DD73-3506-CF02-FFC1C0B715E0}"/>
                  </a:ext>
                </a:extLst>
              </p:cNvPr>
              <p:cNvSpPr/>
              <p:nvPr/>
            </p:nvSpPr>
            <p:spPr>
              <a:xfrm>
                <a:off x="59436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3" name="Oval 132">
                <a:extLst>
                  <a:ext uri="{FF2B5EF4-FFF2-40B4-BE49-F238E27FC236}">
                    <a16:creationId xmlns:a16="http://schemas.microsoft.com/office/drawing/2014/main" id="{2DF0F984-31C7-2276-5833-ADAA0B27C398}"/>
                  </a:ext>
                </a:extLst>
              </p:cNvPr>
              <p:cNvSpPr/>
              <p:nvPr/>
            </p:nvSpPr>
            <p:spPr>
              <a:xfrm>
                <a:off x="64008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4" name="Oval 133">
                <a:extLst>
                  <a:ext uri="{FF2B5EF4-FFF2-40B4-BE49-F238E27FC236}">
                    <a16:creationId xmlns:a16="http://schemas.microsoft.com/office/drawing/2014/main" id="{F855FCBB-3E6B-B3B7-F70C-0FF607AA01D7}"/>
                  </a:ext>
                </a:extLst>
              </p:cNvPr>
              <p:cNvSpPr/>
              <p:nvPr/>
            </p:nvSpPr>
            <p:spPr>
              <a:xfrm>
                <a:off x="68580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5" name="Oval 134">
                <a:extLst>
                  <a:ext uri="{FF2B5EF4-FFF2-40B4-BE49-F238E27FC236}">
                    <a16:creationId xmlns:a16="http://schemas.microsoft.com/office/drawing/2014/main" id="{65457800-CD9B-12BA-06B1-17F88B8D67AF}"/>
                  </a:ext>
                </a:extLst>
              </p:cNvPr>
              <p:cNvSpPr/>
              <p:nvPr/>
            </p:nvSpPr>
            <p:spPr>
              <a:xfrm>
                <a:off x="73152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6" name="Oval 135">
                <a:extLst>
                  <a:ext uri="{FF2B5EF4-FFF2-40B4-BE49-F238E27FC236}">
                    <a16:creationId xmlns:a16="http://schemas.microsoft.com/office/drawing/2014/main" id="{A10E6C29-65B3-7CB9-F3AE-F9B816C13A8E}"/>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7" name="Oval 136">
                <a:extLst>
                  <a:ext uri="{FF2B5EF4-FFF2-40B4-BE49-F238E27FC236}">
                    <a16:creationId xmlns:a16="http://schemas.microsoft.com/office/drawing/2014/main" id="{36A75D3D-2CC3-325E-41AD-EBF60B1F39AA}"/>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8" name="Oval 137">
                <a:extLst>
                  <a:ext uri="{FF2B5EF4-FFF2-40B4-BE49-F238E27FC236}">
                    <a16:creationId xmlns:a16="http://schemas.microsoft.com/office/drawing/2014/main" id="{FBCD1691-1EB2-06E4-8704-5A6B025D1F50}"/>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39" name="Oval 138">
                <a:extLst>
                  <a:ext uri="{FF2B5EF4-FFF2-40B4-BE49-F238E27FC236}">
                    <a16:creationId xmlns:a16="http://schemas.microsoft.com/office/drawing/2014/main" id="{8DCE5CD0-58BA-FCBE-3976-DD7AB86AEBD6}"/>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40" name="Oval 139">
                <a:extLst>
                  <a:ext uri="{FF2B5EF4-FFF2-40B4-BE49-F238E27FC236}">
                    <a16:creationId xmlns:a16="http://schemas.microsoft.com/office/drawing/2014/main" id="{958A121F-2BAB-ACFB-63F0-DD3C46FD6426}"/>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grpSp>
        <p:nvGrpSpPr>
          <p:cNvPr id="161" name="Group 160">
            <a:extLst>
              <a:ext uri="{FF2B5EF4-FFF2-40B4-BE49-F238E27FC236}">
                <a16:creationId xmlns:a16="http://schemas.microsoft.com/office/drawing/2014/main" id="{C4B0AD1A-DABF-B57A-C7C7-3A2D8B467921}"/>
              </a:ext>
            </a:extLst>
          </p:cNvPr>
          <p:cNvGrpSpPr/>
          <p:nvPr/>
        </p:nvGrpSpPr>
        <p:grpSpPr>
          <a:xfrm>
            <a:off x="6309514" y="1663010"/>
            <a:ext cx="1414038" cy="1414038"/>
            <a:chOff x="4876800" y="1600199"/>
            <a:chExt cx="2819401" cy="2819401"/>
          </a:xfrm>
        </p:grpSpPr>
        <p:grpSp>
          <p:nvGrpSpPr>
            <p:cNvPr id="162" name="Group 161">
              <a:extLst>
                <a:ext uri="{FF2B5EF4-FFF2-40B4-BE49-F238E27FC236}">
                  <a16:creationId xmlns:a16="http://schemas.microsoft.com/office/drawing/2014/main" id="{9729CA9C-3D9B-0DE6-662A-C3AD5E4086D7}"/>
                </a:ext>
              </a:extLst>
            </p:cNvPr>
            <p:cNvGrpSpPr/>
            <p:nvPr/>
          </p:nvGrpSpPr>
          <p:grpSpPr>
            <a:xfrm>
              <a:off x="5486400" y="3962400"/>
              <a:ext cx="2209800" cy="457200"/>
              <a:chOff x="5486400" y="3962400"/>
              <a:chExt cx="2209800" cy="457200"/>
            </a:xfrm>
          </p:grpSpPr>
          <p:sp>
            <p:nvSpPr>
              <p:cNvPr id="207" name="DRAM">
                <a:extLst>
                  <a:ext uri="{FF2B5EF4-FFF2-40B4-BE49-F238E27FC236}">
                    <a16:creationId xmlns:a16="http://schemas.microsoft.com/office/drawing/2014/main" id="{C4E028EC-DD69-626D-F9AE-608532D6982B}"/>
                  </a:ext>
                </a:extLst>
              </p:cNvPr>
              <p:cNvSpPr/>
              <p:nvPr/>
            </p:nvSpPr>
            <p:spPr>
              <a:xfrm>
                <a:off x="54864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8" name="DRAM">
                <a:extLst>
                  <a:ext uri="{FF2B5EF4-FFF2-40B4-BE49-F238E27FC236}">
                    <a16:creationId xmlns:a16="http://schemas.microsoft.com/office/drawing/2014/main" id="{6FFE53BC-DE17-C53E-409D-3094806ED2E0}"/>
                  </a:ext>
                </a:extLst>
              </p:cNvPr>
              <p:cNvSpPr/>
              <p:nvPr/>
            </p:nvSpPr>
            <p:spPr>
              <a:xfrm>
                <a:off x="59436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9" name="DRAM">
                <a:extLst>
                  <a:ext uri="{FF2B5EF4-FFF2-40B4-BE49-F238E27FC236}">
                    <a16:creationId xmlns:a16="http://schemas.microsoft.com/office/drawing/2014/main" id="{EDC245B1-6698-7BFD-F49B-468104CCE082}"/>
                  </a:ext>
                </a:extLst>
              </p:cNvPr>
              <p:cNvSpPr/>
              <p:nvPr/>
            </p:nvSpPr>
            <p:spPr>
              <a:xfrm>
                <a:off x="64008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0" name="DRAM">
                <a:extLst>
                  <a:ext uri="{FF2B5EF4-FFF2-40B4-BE49-F238E27FC236}">
                    <a16:creationId xmlns:a16="http://schemas.microsoft.com/office/drawing/2014/main" id="{B751B439-E225-E86D-B93B-7EF769BF8435}"/>
                  </a:ext>
                </a:extLst>
              </p:cNvPr>
              <p:cNvSpPr/>
              <p:nvPr/>
            </p:nvSpPr>
            <p:spPr>
              <a:xfrm>
                <a:off x="68580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11" name="DRAM">
                <a:extLst>
                  <a:ext uri="{FF2B5EF4-FFF2-40B4-BE49-F238E27FC236}">
                    <a16:creationId xmlns:a16="http://schemas.microsoft.com/office/drawing/2014/main" id="{AC6DC4A7-33C0-0411-700E-583AF7C3F8D3}"/>
                  </a:ext>
                </a:extLst>
              </p:cNvPr>
              <p:cNvSpPr/>
              <p:nvPr/>
            </p:nvSpPr>
            <p:spPr>
              <a:xfrm>
                <a:off x="7315200" y="39624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63" name="Group 162">
              <a:extLst>
                <a:ext uri="{FF2B5EF4-FFF2-40B4-BE49-F238E27FC236}">
                  <a16:creationId xmlns:a16="http://schemas.microsoft.com/office/drawing/2014/main" id="{0B2ABD2D-E2F7-20A7-2A0B-B4BCAE3E0521}"/>
                </a:ext>
              </a:extLst>
            </p:cNvPr>
            <p:cNvGrpSpPr/>
            <p:nvPr/>
          </p:nvGrpSpPr>
          <p:grpSpPr>
            <a:xfrm>
              <a:off x="4876800" y="1600200"/>
              <a:ext cx="457200" cy="2209800"/>
              <a:chOff x="4876800" y="1600200"/>
              <a:chExt cx="457200" cy="2209800"/>
            </a:xfrm>
          </p:grpSpPr>
          <p:sp>
            <p:nvSpPr>
              <p:cNvPr id="202" name="DRAM">
                <a:extLst>
                  <a:ext uri="{FF2B5EF4-FFF2-40B4-BE49-F238E27FC236}">
                    <a16:creationId xmlns:a16="http://schemas.microsoft.com/office/drawing/2014/main" id="{49694578-A5F2-FFC6-DBA9-59B16608BB05}"/>
                  </a:ext>
                </a:extLst>
              </p:cNvPr>
              <p:cNvSpPr/>
              <p:nvPr/>
            </p:nvSpPr>
            <p:spPr>
              <a:xfrm rot="5400000">
                <a:off x="4914900" y="15621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3" name="DRAM">
                <a:extLst>
                  <a:ext uri="{FF2B5EF4-FFF2-40B4-BE49-F238E27FC236}">
                    <a16:creationId xmlns:a16="http://schemas.microsoft.com/office/drawing/2014/main" id="{BE2CA46D-646E-78BC-BE2F-6DDEBCE0CBCA}"/>
                  </a:ext>
                </a:extLst>
              </p:cNvPr>
              <p:cNvSpPr/>
              <p:nvPr/>
            </p:nvSpPr>
            <p:spPr>
              <a:xfrm rot="5400000">
                <a:off x="4914900" y="20193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4" name="DRAM">
                <a:extLst>
                  <a:ext uri="{FF2B5EF4-FFF2-40B4-BE49-F238E27FC236}">
                    <a16:creationId xmlns:a16="http://schemas.microsoft.com/office/drawing/2014/main" id="{DBFD7E01-9EB8-5931-6847-19EDB0D767D2}"/>
                  </a:ext>
                </a:extLst>
              </p:cNvPr>
              <p:cNvSpPr/>
              <p:nvPr/>
            </p:nvSpPr>
            <p:spPr>
              <a:xfrm rot="5400000">
                <a:off x="4914900" y="24765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5" name="DRAM">
                <a:extLst>
                  <a:ext uri="{FF2B5EF4-FFF2-40B4-BE49-F238E27FC236}">
                    <a16:creationId xmlns:a16="http://schemas.microsoft.com/office/drawing/2014/main" id="{543A7A1D-6288-05D1-5358-4C29E7F33E98}"/>
                  </a:ext>
                </a:extLst>
              </p:cNvPr>
              <p:cNvSpPr/>
              <p:nvPr/>
            </p:nvSpPr>
            <p:spPr>
              <a:xfrm rot="5400000">
                <a:off x="4914900" y="29337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06" name="DRAM">
                <a:extLst>
                  <a:ext uri="{FF2B5EF4-FFF2-40B4-BE49-F238E27FC236}">
                    <a16:creationId xmlns:a16="http://schemas.microsoft.com/office/drawing/2014/main" id="{47907783-B628-97AB-F49E-8EAFCA0CC604}"/>
                  </a:ext>
                </a:extLst>
              </p:cNvPr>
              <p:cNvSpPr/>
              <p:nvPr/>
            </p:nvSpPr>
            <p:spPr>
              <a:xfrm rot="5400000">
                <a:off x="4914900" y="3390900"/>
                <a:ext cx="381000" cy="457200"/>
              </a:xfrm>
              <a:prstGeom prst="roundRect">
                <a:avLst>
                  <a:gd name="adj" fmla="val 11319"/>
                </a:avLst>
              </a:prstGeom>
              <a:solidFill>
                <a:schemeClr val="tx1">
                  <a:lumMod val="65000"/>
                  <a:lumOff val="35000"/>
                </a:schemeClr>
              </a:solidFill>
              <a:ln w="127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164" name="Group 163">
              <a:extLst>
                <a:ext uri="{FF2B5EF4-FFF2-40B4-BE49-F238E27FC236}">
                  <a16:creationId xmlns:a16="http://schemas.microsoft.com/office/drawing/2014/main" id="{8F245FE2-624C-4191-100A-4DCD5C374A75}"/>
                </a:ext>
              </a:extLst>
            </p:cNvPr>
            <p:cNvGrpSpPr/>
            <p:nvPr/>
          </p:nvGrpSpPr>
          <p:grpSpPr>
            <a:xfrm>
              <a:off x="5676900" y="1600199"/>
              <a:ext cx="1828800" cy="2362201"/>
              <a:chOff x="5676900" y="1170708"/>
              <a:chExt cx="1828800" cy="2791692"/>
            </a:xfrm>
          </p:grpSpPr>
          <p:cxnSp>
            <p:nvCxnSpPr>
              <p:cNvPr id="197" name="Straight Connector 196">
                <a:extLst>
                  <a:ext uri="{FF2B5EF4-FFF2-40B4-BE49-F238E27FC236}">
                    <a16:creationId xmlns:a16="http://schemas.microsoft.com/office/drawing/2014/main" id="{C415C56D-8594-D144-E652-F6873AED5A8D}"/>
                  </a:ext>
                </a:extLst>
              </p:cNvPr>
              <p:cNvCxnSpPr>
                <a:cxnSpLocks/>
                <a:stCxn id="167" idx="0"/>
                <a:endCxn id="207" idx="0"/>
              </p:cNvCxnSpPr>
              <p:nvPr/>
            </p:nvCxnSpPr>
            <p:spPr>
              <a:xfrm>
                <a:off x="56769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599BE976-DD98-2067-05D2-2294272B55C9}"/>
                  </a:ext>
                </a:extLst>
              </p:cNvPr>
              <p:cNvCxnSpPr>
                <a:cxnSpLocks/>
                <a:stCxn id="169" idx="0"/>
                <a:endCxn id="209" idx="0"/>
              </p:cNvCxnSpPr>
              <p:nvPr/>
            </p:nvCxnSpPr>
            <p:spPr>
              <a:xfrm>
                <a:off x="6591299"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7A66C926-71AC-8DAF-6DBF-1B5F46DD8965}"/>
                  </a:ext>
                </a:extLst>
              </p:cNvPr>
              <p:cNvCxnSpPr>
                <a:cxnSpLocks/>
                <a:stCxn id="170" idx="0"/>
                <a:endCxn id="210" idx="0"/>
              </p:cNvCxnSpPr>
              <p:nvPr/>
            </p:nvCxnSpPr>
            <p:spPr>
              <a:xfrm>
                <a:off x="70485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3BCB8053-A3DE-2416-92F2-B545B8F726E7}"/>
                  </a:ext>
                </a:extLst>
              </p:cNvPr>
              <p:cNvCxnSpPr>
                <a:cxnSpLocks/>
                <a:stCxn id="171" idx="0"/>
                <a:endCxn id="211" idx="0"/>
              </p:cNvCxnSpPr>
              <p:nvPr/>
            </p:nvCxnSpPr>
            <p:spPr>
              <a:xfrm>
                <a:off x="7505700" y="1170710"/>
                <a:ext cx="0" cy="279169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2D9F711C-6FEB-5236-59D4-5945DE8E49E2}"/>
                  </a:ext>
                </a:extLst>
              </p:cNvPr>
              <p:cNvCxnSpPr>
                <a:cxnSpLocks/>
                <a:stCxn id="168" idx="0"/>
                <a:endCxn id="208" idx="0"/>
              </p:cNvCxnSpPr>
              <p:nvPr/>
            </p:nvCxnSpPr>
            <p:spPr>
              <a:xfrm>
                <a:off x="6134100" y="1170708"/>
                <a:ext cx="0" cy="279169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65" name="Group 164">
              <a:extLst>
                <a:ext uri="{FF2B5EF4-FFF2-40B4-BE49-F238E27FC236}">
                  <a16:creationId xmlns:a16="http://schemas.microsoft.com/office/drawing/2014/main" id="{CC192DD9-7926-6D2F-064E-8F5EEB587E90}"/>
                </a:ext>
              </a:extLst>
            </p:cNvPr>
            <p:cNvGrpSpPr/>
            <p:nvPr/>
          </p:nvGrpSpPr>
          <p:grpSpPr>
            <a:xfrm>
              <a:off x="5334000" y="1790700"/>
              <a:ext cx="2362201" cy="1828800"/>
              <a:chOff x="5333998" y="1790700"/>
              <a:chExt cx="2791691" cy="1828800"/>
            </a:xfrm>
          </p:grpSpPr>
          <p:cxnSp>
            <p:nvCxnSpPr>
              <p:cNvPr id="192" name="Straight Connector 191">
                <a:extLst>
                  <a:ext uri="{FF2B5EF4-FFF2-40B4-BE49-F238E27FC236}">
                    <a16:creationId xmlns:a16="http://schemas.microsoft.com/office/drawing/2014/main" id="{A369B99A-A520-1713-A4E2-0AF0EBDB1B4A}"/>
                  </a:ext>
                </a:extLst>
              </p:cNvPr>
              <p:cNvCxnSpPr>
                <a:cxnSpLocks/>
                <a:stCxn id="171" idx="6"/>
                <a:endCxn id="202" idx="0"/>
              </p:cNvCxnSpPr>
              <p:nvPr/>
            </p:nvCxnSpPr>
            <p:spPr>
              <a:xfrm flipH="1">
                <a:off x="5333998" y="17907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EBD9279A-86C5-5DF3-97F8-071D00FD14EC}"/>
                  </a:ext>
                </a:extLst>
              </p:cNvPr>
              <p:cNvCxnSpPr>
                <a:cxnSpLocks/>
                <a:stCxn id="176" idx="6"/>
                <a:endCxn id="203" idx="0"/>
              </p:cNvCxnSpPr>
              <p:nvPr/>
            </p:nvCxnSpPr>
            <p:spPr>
              <a:xfrm flipH="1">
                <a:off x="5333998" y="22478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40AEA62C-5669-0B80-0849-1B99F1F1D9A3}"/>
                  </a:ext>
                </a:extLst>
              </p:cNvPr>
              <p:cNvCxnSpPr>
                <a:cxnSpLocks/>
                <a:stCxn id="181" idx="6"/>
                <a:endCxn id="204" idx="0"/>
              </p:cNvCxnSpPr>
              <p:nvPr/>
            </p:nvCxnSpPr>
            <p:spPr>
              <a:xfrm flipH="1">
                <a:off x="5333998" y="2705100"/>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45B09E48-8702-D902-4565-207CBE5B2DB1}"/>
                  </a:ext>
                </a:extLst>
              </p:cNvPr>
              <p:cNvCxnSpPr>
                <a:cxnSpLocks/>
                <a:stCxn id="186" idx="6"/>
                <a:endCxn id="205" idx="0"/>
              </p:cNvCxnSpPr>
              <p:nvPr/>
            </p:nvCxnSpPr>
            <p:spPr>
              <a:xfrm flipH="1">
                <a:off x="5333998" y="3162299"/>
                <a:ext cx="2791691" cy="2"/>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20C45816-7676-9B47-081F-7735276F25CD}"/>
                  </a:ext>
                </a:extLst>
              </p:cNvPr>
              <p:cNvCxnSpPr>
                <a:cxnSpLocks/>
                <a:stCxn id="191" idx="6"/>
                <a:endCxn id="206" idx="0"/>
              </p:cNvCxnSpPr>
              <p:nvPr/>
            </p:nvCxnSpPr>
            <p:spPr>
              <a:xfrm flipH="1">
                <a:off x="5333998" y="3619500"/>
                <a:ext cx="2791691" cy="0"/>
              </a:xfrm>
              <a:prstGeom prst="line">
                <a:avLst/>
              </a:prstGeom>
              <a:solidFill>
                <a:schemeClr val="tx1">
                  <a:lumMod val="65000"/>
                  <a:lumOff val="35000"/>
                </a:schemeClr>
              </a:solidFill>
              <a:ln w="127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66" name="Group 165">
              <a:extLst>
                <a:ext uri="{FF2B5EF4-FFF2-40B4-BE49-F238E27FC236}">
                  <a16:creationId xmlns:a16="http://schemas.microsoft.com/office/drawing/2014/main" id="{B2FB1C3D-26C9-B442-347A-A48CC0A2322D}"/>
                </a:ext>
              </a:extLst>
            </p:cNvPr>
            <p:cNvGrpSpPr/>
            <p:nvPr/>
          </p:nvGrpSpPr>
          <p:grpSpPr>
            <a:xfrm>
              <a:off x="5486400" y="1600200"/>
              <a:ext cx="2209800" cy="2209800"/>
              <a:chOff x="5486400" y="1600200"/>
              <a:chExt cx="2209800" cy="2209800"/>
            </a:xfrm>
          </p:grpSpPr>
          <p:sp>
            <p:nvSpPr>
              <p:cNvPr id="167" name="Oval 166">
                <a:extLst>
                  <a:ext uri="{FF2B5EF4-FFF2-40B4-BE49-F238E27FC236}">
                    <a16:creationId xmlns:a16="http://schemas.microsoft.com/office/drawing/2014/main" id="{500657AD-DEA4-B87A-ACFC-8159322FAB89}"/>
                  </a:ext>
                </a:extLst>
              </p:cNvPr>
              <p:cNvSpPr/>
              <p:nvPr/>
            </p:nvSpPr>
            <p:spPr>
              <a:xfrm>
                <a:off x="54864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8" name="Oval 167">
                <a:extLst>
                  <a:ext uri="{FF2B5EF4-FFF2-40B4-BE49-F238E27FC236}">
                    <a16:creationId xmlns:a16="http://schemas.microsoft.com/office/drawing/2014/main" id="{3CA492AF-23E5-5A68-6634-F09E12E4F140}"/>
                  </a:ext>
                </a:extLst>
              </p:cNvPr>
              <p:cNvSpPr/>
              <p:nvPr/>
            </p:nvSpPr>
            <p:spPr>
              <a:xfrm>
                <a:off x="59436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69" name="Oval 168">
                <a:extLst>
                  <a:ext uri="{FF2B5EF4-FFF2-40B4-BE49-F238E27FC236}">
                    <a16:creationId xmlns:a16="http://schemas.microsoft.com/office/drawing/2014/main" id="{C07CF968-1987-EC2A-91A7-7885788BF593}"/>
                  </a:ext>
                </a:extLst>
              </p:cNvPr>
              <p:cNvSpPr/>
              <p:nvPr/>
            </p:nvSpPr>
            <p:spPr>
              <a:xfrm>
                <a:off x="64008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0" name="Oval 169">
                <a:extLst>
                  <a:ext uri="{FF2B5EF4-FFF2-40B4-BE49-F238E27FC236}">
                    <a16:creationId xmlns:a16="http://schemas.microsoft.com/office/drawing/2014/main" id="{37F707C4-140E-984A-952C-C146F89D9668}"/>
                  </a:ext>
                </a:extLst>
              </p:cNvPr>
              <p:cNvSpPr/>
              <p:nvPr/>
            </p:nvSpPr>
            <p:spPr>
              <a:xfrm>
                <a:off x="68580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1" name="Oval 170">
                <a:extLst>
                  <a:ext uri="{FF2B5EF4-FFF2-40B4-BE49-F238E27FC236}">
                    <a16:creationId xmlns:a16="http://schemas.microsoft.com/office/drawing/2014/main" id="{24F8C8D8-8E68-8AB3-3FD7-71ECB043B421}"/>
                  </a:ext>
                </a:extLst>
              </p:cNvPr>
              <p:cNvSpPr/>
              <p:nvPr/>
            </p:nvSpPr>
            <p:spPr>
              <a:xfrm>
                <a:off x="7315200" y="16002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2" name="Oval 171">
                <a:extLst>
                  <a:ext uri="{FF2B5EF4-FFF2-40B4-BE49-F238E27FC236}">
                    <a16:creationId xmlns:a16="http://schemas.microsoft.com/office/drawing/2014/main" id="{F33CB237-F24E-14A1-0983-EAE54612EA48}"/>
                  </a:ext>
                </a:extLst>
              </p:cNvPr>
              <p:cNvSpPr/>
              <p:nvPr/>
            </p:nvSpPr>
            <p:spPr>
              <a:xfrm>
                <a:off x="54864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3" name="Oval 172">
                <a:extLst>
                  <a:ext uri="{FF2B5EF4-FFF2-40B4-BE49-F238E27FC236}">
                    <a16:creationId xmlns:a16="http://schemas.microsoft.com/office/drawing/2014/main" id="{97D6E58F-876D-16AD-986D-EF96AC6D624A}"/>
                  </a:ext>
                </a:extLst>
              </p:cNvPr>
              <p:cNvSpPr/>
              <p:nvPr/>
            </p:nvSpPr>
            <p:spPr>
              <a:xfrm>
                <a:off x="59436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4" name="Oval 173">
                <a:extLst>
                  <a:ext uri="{FF2B5EF4-FFF2-40B4-BE49-F238E27FC236}">
                    <a16:creationId xmlns:a16="http://schemas.microsoft.com/office/drawing/2014/main" id="{DE29F4A5-0402-8162-3F90-ECC58037BE9A}"/>
                  </a:ext>
                </a:extLst>
              </p:cNvPr>
              <p:cNvSpPr/>
              <p:nvPr/>
            </p:nvSpPr>
            <p:spPr>
              <a:xfrm>
                <a:off x="64008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175" name="Oval 174">
                <a:extLst>
                  <a:ext uri="{FF2B5EF4-FFF2-40B4-BE49-F238E27FC236}">
                    <a16:creationId xmlns:a16="http://schemas.microsoft.com/office/drawing/2014/main" id="{5C894045-A035-B919-B49B-2D7A44F7A24C}"/>
                  </a:ext>
                </a:extLst>
              </p:cNvPr>
              <p:cNvSpPr/>
              <p:nvPr/>
            </p:nvSpPr>
            <p:spPr>
              <a:xfrm>
                <a:off x="68580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6" name="Oval 175">
                <a:extLst>
                  <a:ext uri="{FF2B5EF4-FFF2-40B4-BE49-F238E27FC236}">
                    <a16:creationId xmlns:a16="http://schemas.microsoft.com/office/drawing/2014/main" id="{E5041934-53DE-2291-016C-CCEEA2E04188}"/>
                  </a:ext>
                </a:extLst>
              </p:cNvPr>
              <p:cNvSpPr/>
              <p:nvPr/>
            </p:nvSpPr>
            <p:spPr>
              <a:xfrm>
                <a:off x="7315200" y="20574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7" name="Oval 176">
                <a:extLst>
                  <a:ext uri="{FF2B5EF4-FFF2-40B4-BE49-F238E27FC236}">
                    <a16:creationId xmlns:a16="http://schemas.microsoft.com/office/drawing/2014/main" id="{B431870C-F12C-98BA-A456-FEEF50FF5441}"/>
                  </a:ext>
                </a:extLst>
              </p:cNvPr>
              <p:cNvSpPr/>
              <p:nvPr/>
            </p:nvSpPr>
            <p:spPr>
              <a:xfrm>
                <a:off x="54864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8" name="Oval 177">
                <a:extLst>
                  <a:ext uri="{FF2B5EF4-FFF2-40B4-BE49-F238E27FC236}">
                    <a16:creationId xmlns:a16="http://schemas.microsoft.com/office/drawing/2014/main" id="{CDA326B9-1B0F-5FC5-762F-B006EC16EA04}"/>
                  </a:ext>
                </a:extLst>
              </p:cNvPr>
              <p:cNvSpPr/>
              <p:nvPr/>
            </p:nvSpPr>
            <p:spPr>
              <a:xfrm>
                <a:off x="59436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79" name="Oval 178">
                <a:extLst>
                  <a:ext uri="{FF2B5EF4-FFF2-40B4-BE49-F238E27FC236}">
                    <a16:creationId xmlns:a16="http://schemas.microsoft.com/office/drawing/2014/main" id="{E1F375AA-AE59-9717-0E28-0A87F4BA51BD}"/>
                  </a:ext>
                </a:extLst>
              </p:cNvPr>
              <p:cNvSpPr/>
              <p:nvPr/>
            </p:nvSpPr>
            <p:spPr>
              <a:xfrm>
                <a:off x="64008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0" name="Oval 179">
                <a:extLst>
                  <a:ext uri="{FF2B5EF4-FFF2-40B4-BE49-F238E27FC236}">
                    <a16:creationId xmlns:a16="http://schemas.microsoft.com/office/drawing/2014/main" id="{128C73E7-347C-6BDF-E690-2DB793D55441}"/>
                  </a:ext>
                </a:extLst>
              </p:cNvPr>
              <p:cNvSpPr/>
              <p:nvPr/>
            </p:nvSpPr>
            <p:spPr>
              <a:xfrm>
                <a:off x="68580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1" name="Oval 180">
                <a:extLst>
                  <a:ext uri="{FF2B5EF4-FFF2-40B4-BE49-F238E27FC236}">
                    <a16:creationId xmlns:a16="http://schemas.microsoft.com/office/drawing/2014/main" id="{53700731-5A84-EA36-3A6E-F64861D96FEC}"/>
                  </a:ext>
                </a:extLst>
              </p:cNvPr>
              <p:cNvSpPr/>
              <p:nvPr/>
            </p:nvSpPr>
            <p:spPr>
              <a:xfrm>
                <a:off x="7315200" y="25146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2" name="Oval 181">
                <a:extLst>
                  <a:ext uri="{FF2B5EF4-FFF2-40B4-BE49-F238E27FC236}">
                    <a16:creationId xmlns:a16="http://schemas.microsoft.com/office/drawing/2014/main" id="{10D1F3A3-F78A-E80A-FB90-728A81605B75}"/>
                  </a:ext>
                </a:extLst>
              </p:cNvPr>
              <p:cNvSpPr/>
              <p:nvPr/>
            </p:nvSpPr>
            <p:spPr>
              <a:xfrm>
                <a:off x="54864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3" name="Oval 182">
                <a:extLst>
                  <a:ext uri="{FF2B5EF4-FFF2-40B4-BE49-F238E27FC236}">
                    <a16:creationId xmlns:a16="http://schemas.microsoft.com/office/drawing/2014/main" id="{4D46226E-7BC2-CDB5-896E-6ABE7C988235}"/>
                  </a:ext>
                </a:extLst>
              </p:cNvPr>
              <p:cNvSpPr/>
              <p:nvPr/>
            </p:nvSpPr>
            <p:spPr>
              <a:xfrm>
                <a:off x="59436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4" name="Oval 183">
                <a:extLst>
                  <a:ext uri="{FF2B5EF4-FFF2-40B4-BE49-F238E27FC236}">
                    <a16:creationId xmlns:a16="http://schemas.microsoft.com/office/drawing/2014/main" id="{80E22B57-23F9-A1DA-EA84-B237477D51E6}"/>
                  </a:ext>
                </a:extLst>
              </p:cNvPr>
              <p:cNvSpPr/>
              <p:nvPr/>
            </p:nvSpPr>
            <p:spPr>
              <a:xfrm>
                <a:off x="64008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5" name="Oval 184">
                <a:extLst>
                  <a:ext uri="{FF2B5EF4-FFF2-40B4-BE49-F238E27FC236}">
                    <a16:creationId xmlns:a16="http://schemas.microsoft.com/office/drawing/2014/main" id="{F99A8D22-FE5B-FE4F-9AFA-B346DA69D5AF}"/>
                  </a:ext>
                </a:extLst>
              </p:cNvPr>
              <p:cNvSpPr/>
              <p:nvPr/>
            </p:nvSpPr>
            <p:spPr>
              <a:xfrm>
                <a:off x="68580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6" name="Oval 185">
                <a:extLst>
                  <a:ext uri="{FF2B5EF4-FFF2-40B4-BE49-F238E27FC236}">
                    <a16:creationId xmlns:a16="http://schemas.microsoft.com/office/drawing/2014/main" id="{8E2DDA56-B0FB-2874-A0A5-1012B7DC35A8}"/>
                  </a:ext>
                </a:extLst>
              </p:cNvPr>
              <p:cNvSpPr/>
              <p:nvPr/>
            </p:nvSpPr>
            <p:spPr>
              <a:xfrm>
                <a:off x="7315200" y="29718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7" name="Oval 186">
                <a:extLst>
                  <a:ext uri="{FF2B5EF4-FFF2-40B4-BE49-F238E27FC236}">
                    <a16:creationId xmlns:a16="http://schemas.microsoft.com/office/drawing/2014/main" id="{80496042-CD32-6655-958B-1A265D74D650}"/>
                  </a:ext>
                </a:extLst>
              </p:cNvPr>
              <p:cNvSpPr/>
              <p:nvPr/>
            </p:nvSpPr>
            <p:spPr>
              <a:xfrm>
                <a:off x="54864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8" name="Oval 187">
                <a:extLst>
                  <a:ext uri="{FF2B5EF4-FFF2-40B4-BE49-F238E27FC236}">
                    <a16:creationId xmlns:a16="http://schemas.microsoft.com/office/drawing/2014/main" id="{A1DB0F8A-F845-29D6-200C-2DF47257CC6B}"/>
                  </a:ext>
                </a:extLst>
              </p:cNvPr>
              <p:cNvSpPr/>
              <p:nvPr/>
            </p:nvSpPr>
            <p:spPr>
              <a:xfrm>
                <a:off x="59436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89" name="Oval 188">
                <a:extLst>
                  <a:ext uri="{FF2B5EF4-FFF2-40B4-BE49-F238E27FC236}">
                    <a16:creationId xmlns:a16="http://schemas.microsoft.com/office/drawing/2014/main" id="{6FA6A045-CFAB-085B-6F31-76E1E1C9AFBD}"/>
                  </a:ext>
                </a:extLst>
              </p:cNvPr>
              <p:cNvSpPr/>
              <p:nvPr/>
            </p:nvSpPr>
            <p:spPr>
              <a:xfrm>
                <a:off x="64008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0" name="Oval 189">
                <a:extLst>
                  <a:ext uri="{FF2B5EF4-FFF2-40B4-BE49-F238E27FC236}">
                    <a16:creationId xmlns:a16="http://schemas.microsoft.com/office/drawing/2014/main" id="{052F8890-68D6-4260-4800-BB1B256D760D}"/>
                  </a:ext>
                </a:extLst>
              </p:cNvPr>
              <p:cNvSpPr/>
              <p:nvPr/>
            </p:nvSpPr>
            <p:spPr>
              <a:xfrm>
                <a:off x="68580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191" name="Oval 190">
                <a:extLst>
                  <a:ext uri="{FF2B5EF4-FFF2-40B4-BE49-F238E27FC236}">
                    <a16:creationId xmlns:a16="http://schemas.microsoft.com/office/drawing/2014/main" id="{A4E2BD0D-78E1-9DE6-D4F7-6E5B97A91EB9}"/>
                  </a:ext>
                </a:extLst>
              </p:cNvPr>
              <p:cNvSpPr/>
              <p:nvPr/>
            </p:nvSpPr>
            <p:spPr>
              <a:xfrm>
                <a:off x="7315200" y="3429000"/>
                <a:ext cx="381000" cy="381000"/>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sp>
        <p:nvSpPr>
          <p:cNvPr id="212" name="Rectangle 211">
            <a:extLst>
              <a:ext uri="{FF2B5EF4-FFF2-40B4-BE49-F238E27FC236}">
                <a16:creationId xmlns:a16="http://schemas.microsoft.com/office/drawing/2014/main" id="{B2005E0F-849E-5E2E-1EAF-3FF39113ADC1}"/>
              </a:ext>
            </a:extLst>
          </p:cNvPr>
          <p:cNvSpPr/>
          <p:nvPr/>
        </p:nvSpPr>
        <p:spPr>
          <a:xfrm>
            <a:off x="1475385" y="1324448"/>
            <a:ext cx="6477000" cy="1905000"/>
          </a:xfrm>
          <a:prstGeom prst="rect">
            <a:avLst/>
          </a:prstGeom>
          <a:solidFill>
            <a:schemeClr val="bg1">
              <a:alpha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Avenir Next" panose="020B0503020202020204" pitchFamily="34" charset="0"/>
              <a:ea typeface="+mn-ea"/>
              <a:cs typeface="+mn-cs"/>
            </a:endParaRPr>
          </a:p>
        </p:txBody>
      </p:sp>
      <p:cxnSp>
        <p:nvCxnSpPr>
          <p:cNvPr id="213" name="Straight Connector 212">
            <a:extLst>
              <a:ext uri="{FF2B5EF4-FFF2-40B4-BE49-F238E27FC236}">
                <a16:creationId xmlns:a16="http://schemas.microsoft.com/office/drawing/2014/main" id="{DC77E31F-7776-D079-8213-9FAF5EE659AA}"/>
              </a:ext>
            </a:extLst>
          </p:cNvPr>
          <p:cNvCxnSpPr>
            <a:cxnSpLocks/>
          </p:cNvCxnSpPr>
          <p:nvPr/>
        </p:nvCxnSpPr>
        <p:spPr>
          <a:xfrm flipH="1">
            <a:off x="1399185" y="1476848"/>
            <a:ext cx="6228824" cy="0"/>
          </a:xfrm>
          <a:prstGeom prst="line">
            <a:avLst/>
          </a:prstGeom>
          <a:solidFill>
            <a:schemeClr val="tx1">
              <a:lumMod val="65000"/>
              <a:lumOff val="35000"/>
            </a:schemeClr>
          </a:solidFill>
          <a:ln w="38100" cap="rnd">
            <a:solidFill>
              <a:schemeClr val="tx1"/>
            </a:solidFill>
            <a:round/>
            <a:headEnd type="none"/>
            <a:tailEnd w="lg" len="sm"/>
          </a:ln>
        </p:spPr>
        <p:style>
          <a:lnRef idx="1">
            <a:schemeClr val="accent1"/>
          </a:lnRef>
          <a:fillRef idx="0">
            <a:schemeClr val="accent1"/>
          </a:fillRef>
          <a:effectRef idx="0">
            <a:schemeClr val="accent1"/>
          </a:effectRef>
          <a:fontRef idx="minor">
            <a:schemeClr val="tx1"/>
          </a:fontRef>
        </p:style>
      </p:cxnSp>
      <p:grpSp>
        <p:nvGrpSpPr>
          <p:cNvPr id="214" name="Group 213">
            <a:extLst>
              <a:ext uri="{FF2B5EF4-FFF2-40B4-BE49-F238E27FC236}">
                <a16:creationId xmlns:a16="http://schemas.microsoft.com/office/drawing/2014/main" id="{1948DBEA-DA08-82F0-5900-D08D3CB16E0F}"/>
              </a:ext>
            </a:extLst>
          </p:cNvPr>
          <p:cNvGrpSpPr/>
          <p:nvPr/>
        </p:nvGrpSpPr>
        <p:grpSpPr>
          <a:xfrm>
            <a:off x="1744430" y="1663010"/>
            <a:ext cx="4671060" cy="1033039"/>
            <a:chOff x="2174045" y="1329162"/>
            <a:chExt cx="4671060" cy="1033039"/>
          </a:xfrm>
        </p:grpSpPr>
        <p:cxnSp>
          <p:nvCxnSpPr>
            <p:cNvPr id="215" name="Straight Connector 214">
              <a:extLst>
                <a:ext uri="{FF2B5EF4-FFF2-40B4-BE49-F238E27FC236}">
                  <a16:creationId xmlns:a16="http://schemas.microsoft.com/office/drawing/2014/main" id="{402E0C80-0CB3-1DFC-BA6E-F4CB819AC190}"/>
                </a:ext>
              </a:extLst>
            </p:cNvPr>
            <p:cNvCxnSpPr>
              <a:cxnSpLocks/>
            </p:cNvCxnSpPr>
            <p:nvPr/>
          </p:nvCxnSpPr>
          <p:spPr>
            <a:xfrm flipV="1">
              <a:off x="2174045" y="1337174"/>
              <a:ext cx="0" cy="1025027"/>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7F62CF72-1AD9-CC10-BB95-B46B1BC3461D}"/>
                </a:ext>
              </a:extLst>
            </p:cNvPr>
            <p:cNvCxnSpPr>
              <a:cxnSpLocks/>
            </p:cNvCxnSpPr>
            <p:nvPr/>
          </p:nvCxnSpPr>
          <p:spPr>
            <a:xfrm flipV="1">
              <a:off x="3730049" y="1337174"/>
              <a:ext cx="0" cy="1025027"/>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D3C8E9B2-F972-C08D-B733-C59B781C38D5}"/>
                </a:ext>
              </a:extLst>
            </p:cNvPr>
            <p:cNvCxnSpPr>
              <a:cxnSpLocks/>
            </p:cNvCxnSpPr>
            <p:nvPr/>
          </p:nvCxnSpPr>
          <p:spPr>
            <a:xfrm flipV="1">
              <a:off x="5303325" y="1329162"/>
              <a:ext cx="0" cy="1033039"/>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3BED908A-4254-8D76-541F-4774AF62F578}"/>
                </a:ext>
              </a:extLst>
            </p:cNvPr>
            <p:cNvCxnSpPr>
              <a:cxnSpLocks/>
            </p:cNvCxnSpPr>
            <p:nvPr/>
          </p:nvCxnSpPr>
          <p:spPr>
            <a:xfrm flipV="1">
              <a:off x="6845105" y="1339315"/>
              <a:ext cx="0" cy="1022886"/>
            </a:xfrm>
            <a:prstGeom prst="line">
              <a:avLst/>
            </a:prstGeom>
            <a:solidFill>
              <a:schemeClr val="tx1">
                <a:lumMod val="65000"/>
                <a:lumOff val="35000"/>
              </a:schemeClr>
            </a:solidFill>
            <a:ln w="38100" cap="rnd">
              <a:solidFill>
                <a:schemeClr val="tx1"/>
              </a:solidFill>
              <a:round/>
              <a:headEnd type="none" w="lg" len="sm"/>
              <a:tailEnd type="none" w="lg" len="sm"/>
            </a:ln>
          </p:spPr>
          <p:style>
            <a:lnRef idx="1">
              <a:schemeClr val="accent1"/>
            </a:lnRef>
            <a:fillRef idx="0">
              <a:schemeClr val="accent1"/>
            </a:fillRef>
            <a:effectRef idx="0">
              <a:schemeClr val="accent1"/>
            </a:effectRef>
            <a:fontRef idx="minor">
              <a:schemeClr val="tx1"/>
            </a:fontRef>
          </p:style>
        </p:cxnSp>
      </p:grpSp>
      <p:sp>
        <p:nvSpPr>
          <p:cNvPr id="224" name="DRAM">
            <a:extLst>
              <a:ext uri="{FF2B5EF4-FFF2-40B4-BE49-F238E27FC236}">
                <a16:creationId xmlns:a16="http://schemas.microsoft.com/office/drawing/2014/main" id="{ED56E525-600A-350A-CE7D-E6BB2D6D79C9}"/>
              </a:ext>
            </a:extLst>
          </p:cNvPr>
          <p:cNvSpPr/>
          <p:nvPr/>
        </p:nvSpPr>
        <p:spPr>
          <a:xfrm rot="16200000">
            <a:off x="142431" y="2047802"/>
            <a:ext cx="2057400" cy="458292"/>
          </a:xfrm>
          <a:prstGeom prst="roundRect">
            <a:avLst>
              <a:gd name="adj" fmla="val 11319"/>
            </a:avLst>
          </a:prstGeom>
          <a:solidFill>
            <a:schemeClr val="bg1">
              <a:lumMod val="65000"/>
            </a:schemeClr>
          </a:solidFill>
          <a:ln w="1905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50" normalizeH="0" baseline="0" noProof="0" dirty="0">
                <a:ln>
                  <a:noFill/>
                </a:ln>
                <a:solidFill>
                  <a:srgbClr val="000000"/>
                </a:solidFill>
                <a:effectLst/>
                <a:uLnTx/>
                <a:uFillTx/>
                <a:latin typeface="Avenir Next" panose="020B0503020202020204" pitchFamily="34" charset="0"/>
                <a:ea typeface="+mn-ea"/>
                <a:cs typeface="+mn-cs"/>
              </a:rPr>
              <a:t>row decoder</a:t>
            </a:r>
          </a:p>
        </p:txBody>
      </p:sp>
      <p:grpSp>
        <p:nvGrpSpPr>
          <p:cNvPr id="225" name="Group 224">
            <a:extLst>
              <a:ext uri="{FF2B5EF4-FFF2-40B4-BE49-F238E27FC236}">
                <a16:creationId xmlns:a16="http://schemas.microsoft.com/office/drawing/2014/main" id="{9A39ED76-4529-C78C-EA30-0D93206B5F23}"/>
              </a:ext>
            </a:extLst>
          </p:cNvPr>
          <p:cNvGrpSpPr/>
          <p:nvPr/>
        </p:nvGrpSpPr>
        <p:grpSpPr>
          <a:xfrm>
            <a:off x="1933523" y="1673163"/>
            <a:ext cx="2665827" cy="1402792"/>
            <a:chOff x="2134538" y="2243328"/>
            <a:chExt cx="2665827" cy="1490472"/>
          </a:xfrm>
        </p:grpSpPr>
        <p:grpSp>
          <p:nvGrpSpPr>
            <p:cNvPr id="226" name="Group 225">
              <a:extLst>
                <a:ext uri="{FF2B5EF4-FFF2-40B4-BE49-F238E27FC236}">
                  <a16:creationId xmlns:a16="http://schemas.microsoft.com/office/drawing/2014/main" id="{DB800D8A-AF10-2AC4-6D5A-F4BCAE15E968}"/>
                </a:ext>
              </a:extLst>
            </p:cNvPr>
            <p:cNvGrpSpPr/>
            <p:nvPr/>
          </p:nvGrpSpPr>
          <p:grpSpPr>
            <a:xfrm>
              <a:off x="2134538" y="2243328"/>
              <a:ext cx="1108299" cy="1490472"/>
              <a:chOff x="2134538" y="2243328"/>
              <a:chExt cx="1108299" cy="1490472"/>
            </a:xfrm>
          </p:grpSpPr>
          <p:grpSp>
            <p:nvGrpSpPr>
              <p:cNvPr id="266" name="Group 265">
                <a:extLst>
                  <a:ext uri="{FF2B5EF4-FFF2-40B4-BE49-F238E27FC236}">
                    <a16:creationId xmlns:a16="http://schemas.microsoft.com/office/drawing/2014/main" id="{6C3D128E-6972-D81F-22AF-116952873BCC}"/>
                  </a:ext>
                </a:extLst>
              </p:cNvPr>
              <p:cNvGrpSpPr/>
              <p:nvPr/>
            </p:nvGrpSpPr>
            <p:grpSpPr>
              <a:xfrm>
                <a:off x="2134538" y="3504497"/>
                <a:ext cx="1108299" cy="229303"/>
                <a:chOff x="5486400" y="3962400"/>
                <a:chExt cx="2209800" cy="457200"/>
              </a:xfrm>
            </p:grpSpPr>
            <p:sp>
              <p:nvSpPr>
                <p:cNvPr id="273" name="DRAM">
                  <a:extLst>
                    <a:ext uri="{FF2B5EF4-FFF2-40B4-BE49-F238E27FC236}">
                      <a16:creationId xmlns:a16="http://schemas.microsoft.com/office/drawing/2014/main" id="{88CA1D5A-9C42-836B-8CC5-713C2893475B}"/>
                    </a:ext>
                  </a:extLst>
                </p:cNvPr>
                <p:cNvSpPr/>
                <p:nvPr/>
              </p:nvSpPr>
              <p:spPr>
                <a:xfrm>
                  <a:off x="5486400" y="3962400"/>
                  <a:ext cx="381000" cy="457200"/>
                </a:xfrm>
                <a:prstGeom prst="roundRect">
                  <a:avLst>
                    <a:gd name="adj" fmla="val 11319"/>
                  </a:avLst>
                </a:prstGeom>
                <a:solidFill>
                  <a:schemeClr val="accent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4" name="DRAM">
                  <a:extLst>
                    <a:ext uri="{FF2B5EF4-FFF2-40B4-BE49-F238E27FC236}">
                      <a16:creationId xmlns:a16="http://schemas.microsoft.com/office/drawing/2014/main" id="{7B6C45F7-4162-DA73-D715-80EDA3493FD5}"/>
                    </a:ext>
                  </a:extLst>
                </p:cNvPr>
                <p:cNvSpPr/>
                <p:nvPr/>
              </p:nvSpPr>
              <p:spPr>
                <a:xfrm>
                  <a:off x="5943600" y="3962400"/>
                  <a:ext cx="381000" cy="457200"/>
                </a:xfrm>
                <a:prstGeom prst="roundRect">
                  <a:avLst>
                    <a:gd name="adj" fmla="val 11319"/>
                  </a:avLst>
                </a:prstGeom>
                <a:solidFill>
                  <a:schemeClr val="accent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5" name="DRAM">
                  <a:extLst>
                    <a:ext uri="{FF2B5EF4-FFF2-40B4-BE49-F238E27FC236}">
                      <a16:creationId xmlns:a16="http://schemas.microsoft.com/office/drawing/2014/main" id="{7648CFF9-F6C3-B30F-FDF1-31C5BA7786D4}"/>
                    </a:ext>
                  </a:extLst>
                </p:cNvPr>
                <p:cNvSpPr/>
                <p:nvPr/>
              </p:nvSpPr>
              <p:spPr>
                <a:xfrm>
                  <a:off x="6400800" y="3962400"/>
                  <a:ext cx="381000" cy="457200"/>
                </a:xfrm>
                <a:prstGeom prst="roundRect">
                  <a:avLst>
                    <a:gd name="adj" fmla="val 11319"/>
                  </a:avLst>
                </a:prstGeom>
                <a:solidFill>
                  <a:schemeClr val="accent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6" name="DRAM">
                  <a:extLst>
                    <a:ext uri="{FF2B5EF4-FFF2-40B4-BE49-F238E27FC236}">
                      <a16:creationId xmlns:a16="http://schemas.microsoft.com/office/drawing/2014/main" id="{ABC4E3DB-9E0C-057D-03A2-B9EB1A543297}"/>
                    </a:ext>
                  </a:extLst>
                </p:cNvPr>
                <p:cNvSpPr/>
                <p:nvPr/>
              </p:nvSpPr>
              <p:spPr>
                <a:xfrm>
                  <a:off x="6858000" y="3962400"/>
                  <a:ext cx="381000" cy="457200"/>
                </a:xfrm>
                <a:prstGeom prst="roundRect">
                  <a:avLst>
                    <a:gd name="adj" fmla="val 11319"/>
                  </a:avLst>
                </a:prstGeom>
                <a:solidFill>
                  <a:schemeClr val="accent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77" name="DRAM">
                  <a:extLst>
                    <a:ext uri="{FF2B5EF4-FFF2-40B4-BE49-F238E27FC236}">
                      <a16:creationId xmlns:a16="http://schemas.microsoft.com/office/drawing/2014/main" id="{AF4AC96C-2C49-1CDC-8E08-2E05CB6A00E8}"/>
                    </a:ext>
                  </a:extLst>
                </p:cNvPr>
                <p:cNvSpPr/>
                <p:nvPr/>
              </p:nvSpPr>
              <p:spPr>
                <a:xfrm>
                  <a:off x="7315200" y="3962400"/>
                  <a:ext cx="381000" cy="457200"/>
                </a:xfrm>
                <a:prstGeom prst="roundRect">
                  <a:avLst>
                    <a:gd name="adj" fmla="val 11319"/>
                  </a:avLst>
                </a:prstGeom>
                <a:solidFill>
                  <a:schemeClr val="accent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67" name="Group 266">
                <a:extLst>
                  <a:ext uri="{FF2B5EF4-FFF2-40B4-BE49-F238E27FC236}">
                    <a16:creationId xmlns:a16="http://schemas.microsoft.com/office/drawing/2014/main" id="{4F76F2FD-1A54-DDA6-CF07-7E846DAD7759}"/>
                  </a:ext>
                </a:extLst>
              </p:cNvPr>
              <p:cNvGrpSpPr/>
              <p:nvPr/>
            </p:nvGrpSpPr>
            <p:grpSpPr>
              <a:xfrm>
                <a:off x="2230081" y="2243328"/>
                <a:ext cx="917213" cy="1261169"/>
                <a:chOff x="5676900" y="990600"/>
                <a:chExt cx="1828800" cy="2971800"/>
              </a:xfrm>
            </p:grpSpPr>
            <p:cxnSp>
              <p:nvCxnSpPr>
                <p:cNvPr id="268" name="Straight Connector 267">
                  <a:extLst>
                    <a:ext uri="{FF2B5EF4-FFF2-40B4-BE49-F238E27FC236}">
                      <a16:creationId xmlns:a16="http://schemas.microsoft.com/office/drawing/2014/main" id="{4D666B80-76CD-E6ED-D8A2-809620DA3F83}"/>
                    </a:ext>
                  </a:extLst>
                </p:cNvPr>
                <p:cNvCxnSpPr>
                  <a:cxnSpLocks/>
                  <a:endCxn id="273" idx="0"/>
                </p:cNvCxnSpPr>
                <p:nvPr/>
              </p:nvCxnSpPr>
              <p:spPr>
                <a:xfrm>
                  <a:off x="56769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130395F8-3CDD-D46E-949F-A12771591700}"/>
                    </a:ext>
                  </a:extLst>
                </p:cNvPr>
                <p:cNvCxnSpPr>
                  <a:cxnSpLocks/>
                  <a:endCxn id="275" idx="0"/>
                </p:cNvCxnSpPr>
                <p:nvPr/>
              </p:nvCxnSpPr>
              <p:spPr>
                <a:xfrm>
                  <a:off x="6591299"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62045D98-07C6-C6C6-CFE4-7DC32DC1C3A8}"/>
                    </a:ext>
                  </a:extLst>
                </p:cNvPr>
                <p:cNvCxnSpPr>
                  <a:cxnSpLocks/>
                  <a:endCxn id="276" idx="0"/>
                </p:cNvCxnSpPr>
                <p:nvPr/>
              </p:nvCxnSpPr>
              <p:spPr>
                <a:xfrm>
                  <a:off x="70485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A28E6F1E-D8AB-6049-6722-29415A152DAA}"/>
                    </a:ext>
                  </a:extLst>
                </p:cNvPr>
                <p:cNvCxnSpPr>
                  <a:cxnSpLocks/>
                  <a:endCxn id="277" idx="0"/>
                </p:cNvCxnSpPr>
                <p:nvPr/>
              </p:nvCxnSpPr>
              <p:spPr>
                <a:xfrm>
                  <a:off x="75057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id="{9A3F8AC9-D7F4-29E9-9A01-46EB3B1E1C80}"/>
                    </a:ext>
                  </a:extLst>
                </p:cNvPr>
                <p:cNvCxnSpPr>
                  <a:cxnSpLocks/>
                  <a:endCxn id="274" idx="0"/>
                </p:cNvCxnSpPr>
                <p:nvPr/>
              </p:nvCxnSpPr>
              <p:spPr>
                <a:xfrm>
                  <a:off x="61341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nvGrpSpPr>
            <p:cNvPr id="227" name="Group 226">
              <a:extLst>
                <a:ext uri="{FF2B5EF4-FFF2-40B4-BE49-F238E27FC236}">
                  <a16:creationId xmlns:a16="http://schemas.microsoft.com/office/drawing/2014/main" id="{8B840DF0-3309-E6DE-EFAD-20D2A882B65C}"/>
                </a:ext>
              </a:extLst>
            </p:cNvPr>
            <p:cNvGrpSpPr/>
            <p:nvPr/>
          </p:nvGrpSpPr>
          <p:grpSpPr>
            <a:xfrm>
              <a:off x="3692066" y="2243328"/>
              <a:ext cx="1108299" cy="1490472"/>
              <a:chOff x="3692066" y="2243328"/>
              <a:chExt cx="1108299" cy="1490472"/>
            </a:xfrm>
          </p:grpSpPr>
          <p:grpSp>
            <p:nvGrpSpPr>
              <p:cNvPr id="254" name="Group 253">
                <a:extLst>
                  <a:ext uri="{FF2B5EF4-FFF2-40B4-BE49-F238E27FC236}">
                    <a16:creationId xmlns:a16="http://schemas.microsoft.com/office/drawing/2014/main" id="{B09A963D-D053-8871-33A0-2416C63D4472}"/>
                  </a:ext>
                </a:extLst>
              </p:cNvPr>
              <p:cNvGrpSpPr/>
              <p:nvPr/>
            </p:nvGrpSpPr>
            <p:grpSpPr>
              <a:xfrm>
                <a:off x="3692066" y="3504497"/>
                <a:ext cx="1108299" cy="229303"/>
                <a:chOff x="5486400" y="3962400"/>
                <a:chExt cx="2209800" cy="457200"/>
              </a:xfrm>
            </p:grpSpPr>
            <p:sp>
              <p:nvSpPr>
                <p:cNvPr id="261" name="DRAM">
                  <a:extLst>
                    <a:ext uri="{FF2B5EF4-FFF2-40B4-BE49-F238E27FC236}">
                      <a16:creationId xmlns:a16="http://schemas.microsoft.com/office/drawing/2014/main" id="{D2C19464-0533-09E3-18A4-976BD23F087B}"/>
                    </a:ext>
                  </a:extLst>
                </p:cNvPr>
                <p:cNvSpPr/>
                <p:nvPr/>
              </p:nvSpPr>
              <p:spPr>
                <a:xfrm>
                  <a:off x="5486400" y="3962400"/>
                  <a:ext cx="381000" cy="457200"/>
                </a:xfrm>
                <a:prstGeom prst="roundRect">
                  <a:avLst>
                    <a:gd name="adj" fmla="val 11319"/>
                  </a:avLst>
                </a:prstGeom>
                <a:solidFill>
                  <a:schemeClr val="accent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2" name="DRAM">
                  <a:extLst>
                    <a:ext uri="{FF2B5EF4-FFF2-40B4-BE49-F238E27FC236}">
                      <a16:creationId xmlns:a16="http://schemas.microsoft.com/office/drawing/2014/main" id="{2F1A6B18-6B8C-12F7-F0CC-3576E0CB4B12}"/>
                    </a:ext>
                  </a:extLst>
                </p:cNvPr>
                <p:cNvSpPr/>
                <p:nvPr/>
              </p:nvSpPr>
              <p:spPr>
                <a:xfrm>
                  <a:off x="5943600" y="3962400"/>
                  <a:ext cx="381000" cy="457200"/>
                </a:xfrm>
                <a:prstGeom prst="roundRect">
                  <a:avLst>
                    <a:gd name="adj" fmla="val 11319"/>
                  </a:avLst>
                </a:prstGeom>
                <a:solidFill>
                  <a:schemeClr val="accent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3" name="DRAM">
                  <a:extLst>
                    <a:ext uri="{FF2B5EF4-FFF2-40B4-BE49-F238E27FC236}">
                      <a16:creationId xmlns:a16="http://schemas.microsoft.com/office/drawing/2014/main" id="{E703FCF1-29CA-A8DE-AEBD-863F9ACAC6C4}"/>
                    </a:ext>
                  </a:extLst>
                </p:cNvPr>
                <p:cNvSpPr/>
                <p:nvPr/>
              </p:nvSpPr>
              <p:spPr>
                <a:xfrm>
                  <a:off x="6400800" y="3962400"/>
                  <a:ext cx="381000" cy="457200"/>
                </a:xfrm>
                <a:prstGeom prst="roundRect">
                  <a:avLst>
                    <a:gd name="adj" fmla="val 11319"/>
                  </a:avLst>
                </a:prstGeom>
                <a:solidFill>
                  <a:schemeClr val="accent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4" name="DRAM">
                  <a:extLst>
                    <a:ext uri="{FF2B5EF4-FFF2-40B4-BE49-F238E27FC236}">
                      <a16:creationId xmlns:a16="http://schemas.microsoft.com/office/drawing/2014/main" id="{9E7E5177-E65A-A12E-56DE-E33E6286FC67}"/>
                    </a:ext>
                  </a:extLst>
                </p:cNvPr>
                <p:cNvSpPr/>
                <p:nvPr/>
              </p:nvSpPr>
              <p:spPr>
                <a:xfrm>
                  <a:off x="6858000" y="3962400"/>
                  <a:ext cx="381000" cy="457200"/>
                </a:xfrm>
                <a:prstGeom prst="roundRect">
                  <a:avLst>
                    <a:gd name="adj" fmla="val 11319"/>
                  </a:avLst>
                </a:prstGeom>
                <a:solidFill>
                  <a:schemeClr val="accent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65" name="DRAM">
                  <a:extLst>
                    <a:ext uri="{FF2B5EF4-FFF2-40B4-BE49-F238E27FC236}">
                      <a16:creationId xmlns:a16="http://schemas.microsoft.com/office/drawing/2014/main" id="{461D493C-E0D8-51C7-3FD1-477C8557604F}"/>
                    </a:ext>
                  </a:extLst>
                </p:cNvPr>
                <p:cNvSpPr/>
                <p:nvPr/>
              </p:nvSpPr>
              <p:spPr>
                <a:xfrm>
                  <a:off x="7315200" y="3962400"/>
                  <a:ext cx="381000" cy="457200"/>
                </a:xfrm>
                <a:prstGeom prst="roundRect">
                  <a:avLst>
                    <a:gd name="adj" fmla="val 11319"/>
                  </a:avLst>
                </a:prstGeom>
                <a:solidFill>
                  <a:schemeClr val="accent4"/>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55" name="Group 254">
                <a:extLst>
                  <a:ext uri="{FF2B5EF4-FFF2-40B4-BE49-F238E27FC236}">
                    <a16:creationId xmlns:a16="http://schemas.microsoft.com/office/drawing/2014/main" id="{DF03980A-C8A5-A6C7-AB3D-F27A867628B6}"/>
                  </a:ext>
                </a:extLst>
              </p:cNvPr>
              <p:cNvGrpSpPr/>
              <p:nvPr/>
            </p:nvGrpSpPr>
            <p:grpSpPr>
              <a:xfrm>
                <a:off x="3787609" y="2243328"/>
                <a:ext cx="917213" cy="1261169"/>
                <a:chOff x="5676900" y="990600"/>
                <a:chExt cx="1828800" cy="2971800"/>
              </a:xfrm>
            </p:grpSpPr>
            <p:cxnSp>
              <p:nvCxnSpPr>
                <p:cNvPr id="256" name="Straight Connector 255">
                  <a:extLst>
                    <a:ext uri="{FF2B5EF4-FFF2-40B4-BE49-F238E27FC236}">
                      <a16:creationId xmlns:a16="http://schemas.microsoft.com/office/drawing/2014/main" id="{BD3D8CDE-9D2C-76ED-5983-5F09BD871F90}"/>
                    </a:ext>
                  </a:extLst>
                </p:cNvPr>
                <p:cNvCxnSpPr>
                  <a:cxnSpLocks/>
                  <a:endCxn id="261" idx="0"/>
                </p:cNvCxnSpPr>
                <p:nvPr/>
              </p:nvCxnSpPr>
              <p:spPr>
                <a:xfrm>
                  <a:off x="56769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E445551A-2D1E-76EF-61BA-BA03694B1F5D}"/>
                    </a:ext>
                  </a:extLst>
                </p:cNvPr>
                <p:cNvCxnSpPr>
                  <a:cxnSpLocks/>
                  <a:endCxn id="263" idx="0"/>
                </p:cNvCxnSpPr>
                <p:nvPr/>
              </p:nvCxnSpPr>
              <p:spPr>
                <a:xfrm>
                  <a:off x="65913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4AB4274E-0819-90CC-91FF-F5C2F2048F49}"/>
                    </a:ext>
                  </a:extLst>
                </p:cNvPr>
                <p:cNvCxnSpPr>
                  <a:cxnSpLocks/>
                  <a:endCxn id="264" idx="0"/>
                </p:cNvCxnSpPr>
                <p:nvPr/>
              </p:nvCxnSpPr>
              <p:spPr>
                <a:xfrm>
                  <a:off x="70485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D548FC3C-4F71-FA18-F4C8-543E0D1B5A95}"/>
                    </a:ext>
                  </a:extLst>
                </p:cNvPr>
                <p:cNvCxnSpPr>
                  <a:cxnSpLocks/>
                  <a:endCxn id="265" idx="0"/>
                </p:cNvCxnSpPr>
                <p:nvPr/>
              </p:nvCxnSpPr>
              <p:spPr>
                <a:xfrm>
                  <a:off x="75057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0BD29CFC-709B-0CA4-A80A-8268BC9618A7}"/>
                    </a:ext>
                  </a:extLst>
                </p:cNvPr>
                <p:cNvCxnSpPr>
                  <a:cxnSpLocks/>
                  <a:endCxn id="262" idx="0"/>
                </p:cNvCxnSpPr>
                <p:nvPr/>
              </p:nvCxnSpPr>
              <p:spPr>
                <a:xfrm>
                  <a:off x="6134100" y="990600"/>
                  <a:ext cx="0" cy="2971800"/>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grpSp>
        </p:grpSp>
      </p:grpSp>
      <p:grpSp>
        <p:nvGrpSpPr>
          <p:cNvPr id="278" name="Group 277">
            <a:extLst>
              <a:ext uri="{FF2B5EF4-FFF2-40B4-BE49-F238E27FC236}">
                <a16:creationId xmlns:a16="http://schemas.microsoft.com/office/drawing/2014/main" id="{751D7810-28AE-9675-5D77-8AA91A762EF3}"/>
              </a:ext>
            </a:extLst>
          </p:cNvPr>
          <p:cNvGrpSpPr/>
          <p:nvPr/>
        </p:nvGrpSpPr>
        <p:grpSpPr>
          <a:xfrm>
            <a:off x="1627784" y="2350920"/>
            <a:ext cx="1414038" cy="191087"/>
            <a:chOff x="1828799" y="2017072"/>
            <a:chExt cx="1414038" cy="191087"/>
          </a:xfrm>
        </p:grpSpPr>
        <p:sp>
          <p:nvSpPr>
            <p:cNvPr id="279" name="DRAM">
              <a:extLst>
                <a:ext uri="{FF2B5EF4-FFF2-40B4-BE49-F238E27FC236}">
                  <a16:creationId xmlns:a16="http://schemas.microsoft.com/office/drawing/2014/main" id="{C35A3294-BDFD-9E12-C8D2-EE371A532BA2}"/>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280" name="Straight Connector 279">
              <a:extLst>
                <a:ext uri="{FF2B5EF4-FFF2-40B4-BE49-F238E27FC236}">
                  <a16:creationId xmlns:a16="http://schemas.microsoft.com/office/drawing/2014/main" id="{3BB5EC43-D735-AFE7-E0A5-7713F28751D2}"/>
                </a:ext>
              </a:extLst>
            </p:cNvPr>
            <p:cNvCxnSpPr>
              <a:cxnSpLocks/>
              <a:stCxn id="285" idx="6"/>
              <a:endCxn id="279" idx="0"/>
            </p:cNvCxnSpPr>
            <p:nvPr/>
          </p:nvCxnSpPr>
          <p:spPr>
            <a:xfrm flipH="1">
              <a:off x="2058103" y="2112615"/>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281" name="Oval 280">
              <a:extLst>
                <a:ext uri="{FF2B5EF4-FFF2-40B4-BE49-F238E27FC236}">
                  <a16:creationId xmlns:a16="http://schemas.microsoft.com/office/drawing/2014/main" id="{879A072C-338B-12D6-4838-76398FE22BCF}"/>
                </a:ext>
              </a:extLst>
            </p:cNvPr>
            <p:cNvSpPr/>
            <p:nvPr/>
          </p:nvSpPr>
          <p:spPr>
            <a:xfrm>
              <a:off x="2134538"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2" name="Oval 281">
              <a:extLst>
                <a:ext uri="{FF2B5EF4-FFF2-40B4-BE49-F238E27FC236}">
                  <a16:creationId xmlns:a16="http://schemas.microsoft.com/office/drawing/2014/main" id="{E55D7B27-5DC1-AAA0-0DA4-5CA6F9821F1F}"/>
                </a:ext>
              </a:extLst>
            </p:cNvPr>
            <p:cNvSpPr/>
            <p:nvPr/>
          </p:nvSpPr>
          <p:spPr>
            <a:xfrm>
              <a:off x="2363841"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3" name="Oval 282">
              <a:extLst>
                <a:ext uri="{FF2B5EF4-FFF2-40B4-BE49-F238E27FC236}">
                  <a16:creationId xmlns:a16="http://schemas.microsoft.com/office/drawing/2014/main" id="{C170B65F-3D9F-0D69-73EE-EF153E8DC964}"/>
                </a:ext>
              </a:extLst>
            </p:cNvPr>
            <p:cNvSpPr/>
            <p:nvPr/>
          </p:nvSpPr>
          <p:spPr>
            <a:xfrm>
              <a:off x="2593144"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4" name="Oval 283">
              <a:extLst>
                <a:ext uri="{FF2B5EF4-FFF2-40B4-BE49-F238E27FC236}">
                  <a16:creationId xmlns:a16="http://schemas.microsoft.com/office/drawing/2014/main" id="{C3A4C91E-C5D4-40BA-C7EA-83A4FB7C3E43}"/>
                </a:ext>
              </a:extLst>
            </p:cNvPr>
            <p:cNvSpPr/>
            <p:nvPr/>
          </p:nvSpPr>
          <p:spPr>
            <a:xfrm>
              <a:off x="2822448"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85" name="Oval 284">
              <a:extLst>
                <a:ext uri="{FF2B5EF4-FFF2-40B4-BE49-F238E27FC236}">
                  <a16:creationId xmlns:a16="http://schemas.microsoft.com/office/drawing/2014/main" id="{096A691E-5AFE-95A5-99D1-5E53171BEB91}"/>
                </a:ext>
              </a:extLst>
            </p:cNvPr>
            <p:cNvSpPr/>
            <p:nvPr/>
          </p:nvSpPr>
          <p:spPr>
            <a:xfrm>
              <a:off x="3051751"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86" name="Group 285">
            <a:extLst>
              <a:ext uri="{FF2B5EF4-FFF2-40B4-BE49-F238E27FC236}">
                <a16:creationId xmlns:a16="http://schemas.microsoft.com/office/drawing/2014/main" id="{41E04434-98A9-5CCF-5F67-B1136DF1B683}"/>
              </a:ext>
            </a:extLst>
          </p:cNvPr>
          <p:cNvGrpSpPr/>
          <p:nvPr/>
        </p:nvGrpSpPr>
        <p:grpSpPr>
          <a:xfrm>
            <a:off x="3185312" y="2350920"/>
            <a:ext cx="1414038" cy="191087"/>
            <a:chOff x="3386327" y="2017072"/>
            <a:chExt cx="1414038" cy="191087"/>
          </a:xfrm>
        </p:grpSpPr>
        <p:sp>
          <p:nvSpPr>
            <p:cNvPr id="287" name="DRAM">
              <a:extLst>
                <a:ext uri="{FF2B5EF4-FFF2-40B4-BE49-F238E27FC236}">
                  <a16:creationId xmlns:a16="http://schemas.microsoft.com/office/drawing/2014/main" id="{5C80A2B5-B64C-A3F0-B2E9-643764B7C188}"/>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288" name="Straight Connector 287">
              <a:extLst>
                <a:ext uri="{FF2B5EF4-FFF2-40B4-BE49-F238E27FC236}">
                  <a16:creationId xmlns:a16="http://schemas.microsoft.com/office/drawing/2014/main" id="{4E25ACFE-4602-3A75-551D-615C41A7A20D}"/>
                </a:ext>
              </a:extLst>
            </p:cNvPr>
            <p:cNvCxnSpPr>
              <a:cxnSpLocks/>
              <a:endCxn id="287" idx="0"/>
            </p:cNvCxnSpPr>
            <p:nvPr/>
          </p:nvCxnSpPr>
          <p:spPr>
            <a:xfrm flipH="1" flipV="1">
              <a:off x="3615631" y="2112616"/>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289" name="Oval 288">
              <a:extLst>
                <a:ext uri="{FF2B5EF4-FFF2-40B4-BE49-F238E27FC236}">
                  <a16:creationId xmlns:a16="http://schemas.microsoft.com/office/drawing/2014/main" id="{1435732A-384B-BF54-7817-CFC26522B3DB}"/>
                </a:ext>
              </a:extLst>
            </p:cNvPr>
            <p:cNvSpPr/>
            <p:nvPr/>
          </p:nvSpPr>
          <p:spPr>
            <a:xfrm>
              <a:off x="3692066"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0" name="Oval 289">
              <a:extLst>
                <a:ext uri="{FF2B5EF4-FFF2-40B4-BE49-F238E27FC236}">
                  <a16:creationId xmlns:a16="http://schemas.microsoft.com/office/drawing/2014/main" id="{BC1D30A3-B202-3482-27EA-D1D86950AC92}"/>
                </a:ext>
              </a:extLst>
            </p:cNvPr>
            <p:cNvSpPr/>
            <p:nvPr/>
          </p:nvSpPr>
          <p:spPr>
            <a:xfrm>
              <a:off x="3921369"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1" name="Oval 290">
              <a:extLst>
                <a:ext uri="{FF2B5EF4-FFF2-40B4-BE49-F238E27FC236}">
                  <a16:creationId xmlns:a16="http://schemas.microsoft.com/office/drawing/2014/main" id="{BC551B06-4978-618A-DF4D-90C300541FD5}"/>
                </a:ext>
              </a:extLst>
            </p:cNvPr>
            <p:cNvSpPr/>
            <p:nvPr/>
          </p:nvSpPr>
          <p:spPr>
            <a:xfrm>
              <a:off x="4150672"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2" name="Oval 291">
              <a:extLst>
                <a:ext uri="{FF2B5EF4-FFF2-40B4-BE49-F238E27FC236}">
                  <a16:creationId xmlns:a16="http://schemas.microsoft.com/office/drawing/2014/main" id="{93459750-2AB3-AE71-EC96-277FF0E3A1AA}"/>
                </a:ext>
              </a:extLst>
            </p:cNvPr>
            <p:cNvSpPr/>
            <p:nvPr/>
          </p:nvSpPr>
          <p:spPr>
            <a:xfrm>
              <a:off x="4379976"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3" name="Oval 292">
              <a:extLst>
                <a:ext uri="{FF2B5EF4-FFF2-40B4-BE49-F238E27FC236}">
                  <a16:creationId xmlns:a16="http://schemas.microsoft.com/office/drawing/2014/main" id="{925605BB-32BB-C536-E210-5A4F49A05F8B}"/>
                </a:ext>
              </a:extLst>
            </p:cNvPr>
            <p:cNvSpPr/>
            <p:nvPr/>
          </p:nvSpPr>
          <p:spPr>
            <a:xfrm>
              <a:off x="4609279"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31" name="Group 330">
            <a:extLst>
              <a:ext uri="{FF2B5EF4-FFF2-40B4-BE49-F238E27FC236}">
                <a16:creationId xmlns:a16="http://schemas.microsoft.com/office/drawing/2014/main" id="{8B1B3ED4-45C8-77E4-07E9-3A3F07ED4419}"/>
              </a:ext>
            </a:extLst>
          </p:cNvPr>
          <p:cNvGrpSpPr/>
          <p:nvPr/>
        </p:nvGrpSpPr>
        <p:grpSpPr>
          <a:xfrm>
            <a:off x="1627784" y="1891128"/>
            <a:ext cx="1414038" cy="191087"/>
            <a:chOff x="1828799" y="2017072"/>
            <a:chExt cx="1414038" cy="191087"/>
          </a:xfrm>
        </p:grpSpPr>
        <p:sp>
          <p:nvSpPr>
            <p:cNvPr id="332" name="DRAM">
              <a:extLst>
                <a:ext uri="{FF2B5EF4-FFF2-40B4-BE49-F238E27FC236}">
                  <a16:creationId xmlns:a16="http://schemas.microsoft.com/office/drawing/2014/main" id="{7EE68B79-0BDF-D7EC-0D67-9F3EC025BF67}"/>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33" name="Straight Connector 332">
              <a:extLst>
                <a:ext uri="{FF2B5EF4-FFF2-40B4-BE49-F238E27FC236}">
                  <a16:creationId xmlns:a16="http://schemas.microsoft.com/office/drawing/2014/main" id="{FD072386-6453-5695-FF21-E665ECE2B147}"/>
                </a:ext>
              </a:extLst>
            </p:cNvPr>
            <p:cNvCxnSpPr>
              <a:cxnSpLocks/>
              <a:stCxn id="338" idx="6"/>
              <a:endCxn id="332" idx="0"/>
            </p:cNvCxnSpPr>
            <p:nvPr/>
          </p:nvCxnSpPr>
          <p:spPr>
            <a:xfrm flipH="1">
              <a:off x="2058103" y="2112615"/>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34" name="Oval 333">
              <a:extLst>
                <a:ext uri="{FF2B5EF4-FFF2-40B4-BE49-F238E27FC236}">
                  <a16:creationId xmlns:a16="http://schemas.microsoft.com/office/drawing/2014/main" id="{DE527410-678A-8F73-2277-93FB261A64FC}"/>
                </a:ext>
              </a:extLst>
            </p:cNvPr>
            <p:cNvSpPr/>
            <p:nvPr/>
          </p:nvSpPr>
          <p:spPr>
            <a:xfrm>
              <a:off x="2134538"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5" name="Oval 334">
              <a:extLst>
                <a:ext uri="{FF2B5EF4-FFF2-40B4-BE49-F238E27FC236}">
                  <a16:creationId xmlns:a16="http://schemas.microsoft.com/office/drawing/2014/main" id="{4165B646-EF15-8011-5FF9-D7EF94F4730D}"/>
                </a:ext>
              </a:extLst>
            </p:cNvPr>
            <p:cNvSpPr/>
            <p:nvPr/>
          </p:nvSpPr>
          <p:spPr>
            <a:xfrm>
              <a:off x="2363841"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6" name="Oval 335">
              <a:extLst>
                <a:ext uri="{FF2B5EF4-FFF2-40B4-BE49-F238E27FC236}">
                  <a16:creationId xmlns:a16="http://schemas.microsoft.com/office/drawing/2014/main" id="{6BAFFE52-6A53-E9E5-D685-49ACE3B9B3D4}"/>
                </a:ext>
              </a:extLst>
            </p:cNvPr>
            <p:cNvSpPr/>
            <p:nvPr/>
          </p:nvSpPr>
          <p:spPr>
            <a:xfrm>
              <a:off x="2593144"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7" name="Oval 336">
              <a:extLst>
                <a:ext uri="{FF2B5EF4-FFF2-40B4-BE49-F238E27FC236}">
                  <a16:creationId xmlns:a16="http://schemas.microsoft.com/office/drawing/2014/main" id="{367AE665-AC83-E4C2-895C-3AFED95252A2}"/>
                </a:ext>
              </a:extLst>
            </p:cNvPr>
            <p:cNvSpPr/>
            <p:nvPr/>
          </p:nvSpPr>
          <p:spPr>
            <a:xfrm>
              <a:off x="2822448"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38" name="Oval 337">
              <a:extLst>
                <a:ext uri="{FF2B5EF4-FFF2-40B4-BE49-F238E27FC236}">
                  <a16:creationId xmlns:a16="http://schemas.microsoft.com/office/drawing/2014/main" id="{056A4AF3-4049-24A4-034B-CA7773F2FD6B}"/>
                </a:ext>
              </a:extLst>
            </p:cNvPr>
            <p:cNvSpPr/>
            <p:nvPr/>
          </p:nvSpPr>
          <p:spPr>
            <a:xfrm>
              <a:off x="3051751"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39" name="Group 338">
            <a:extLst>
              <a:ext uri="{FF2B5EF4-FFF2-40B4-BE49-F238E27FC236}">
                <a16:creationId xmlns:a16="http://schemas.microsoft.com/office/drawing/2014/main" id="{7C9806C2-E998-C6D7-C941-3AAE38E8871F}"/>
              </a:ext>
            </a:extLst>
          </p:cNvPr>
          <p:cNvGrpSpPr/>
          <p:nvPr/>
        </p:nvGrpSpPr>
        <p:grpSpPr>
          <a:xfrm>
            <a:off x="3185312" y="1891128"/>
            <a:ext cx="1414038" cy="191087"/>
            <a:chOff x="3386327" y="2017072"/>
            <a:chExt cx="1414038" cy="191087"/>
          </a:xfrm>
        </p:grpSpPr>
        <p:sp>
          <p:nvSpPr>
            <p:cNvPr id="340" name="DRAM">
              <a:extLst>
                <a:ext uri="{FF2B5EF4-FFF2-40B4-BE49-F238E27FC236}">
                  <a16:creationId xmlns:a16="http://schemas.microsoft.com/office/drawing/2014/main" id="{666118CA-BD9B-ED39-50D2-2826C0C1DDEF}"/>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41" name="Straight Connector 340">
              <a:extLst>
                <a:ext uri="{FF2B5EF4-FFF2-40B4-BE49-F238E27FC236}">
                  <a16:creationId xmlns:a16="http://schemas.microsoft.com/office/drawing/2014/main" id="{B91B5FC9-1342-3446-5B8E-2EA81024FA2B}"/>
                </a:ext>
              </a:extLst>
            </p:cNvPr>
            <p:cNvCxnSpPr>
              <a:cxnSpLocks/>
              <a:endCxn id="340" idx="0"/>
            </p:cNvCxnSpPr>
            <p:nvPr/>
          </p:nvCxnSpPr>
          <p:spPr>
            <a:xfrm flipH="1" flipV="1">
              <a:off x="3615631" y="2112616"/>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42" name="Oval 341">
              <a:extLst>
                <a:ext uri="{FF2B5EF4-FFF2-40B4-BE49-F238E27FC236}">
                  <a16:creationId xmlns:a16="http://schemas.microsoft.com/office/drawing/2014/main" id="{73C07C20-BAA9-106B-CAE9-9B670868FB84}"/>
                </a:ext>
              </a:extLst>
            </p:cNvPr>
            <p:cNvSpPr/>
            <p:nvPr/>
          </p:nvSpPr>
          <p:spPr>
            <a:xfrm>
              <a:off x="3692066"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3" name="Oval 342">
              <a:extLst>
                <a:ext uri="{FF2B5EF4-FFF2-40B4-BE49-F238E27FC236}">
                  <a16:creationId xmlns:a16="http://schemas.microsoft.com/office/drawing/2014/main" id="{A83ADA2C-2FFC-48A3-D1D4-3F90792E1436}"/>
                </a:ext>
              </a:extLst>
            </p:cNvPr>
            <p:cNvSpPr/>
            <p:nvPr/>
          </p:nvSpPr>
          <p:spPr>
            <a:xfrm>
              <a:off x="3921369"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4" name="Oval 343">
              <a:extLst>
                <a:ext uri="{FF2B5EF4-FFF2-40B4-BE49-F238E27FC236}">
                  <a16:creationId xmlns:a16="http://schemas.microsoft.com/office/drawing/2014/main" id="{BF7A768D-6FA9-0465-95A7-C9FB7B87651F}"/>
                </a:ext>
              </a:extLst>
            </p:cNvPr>
            <p:cNvSpPr/>
            <p:nvPr/>
          </p:nvSpPr>
          <p:spPr>
            <a:xfrm>
              <a:off x="4150672"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5" name="Oval 344">
              <a:extLst>
                <a:ext uri="{FF2B5EF4-FFF2-40B4-BE49-F238E27FC236}">
                  <a16:creationId xmlns:a16="http://schemas.microsoft.com/office/drawing/2014/main" id="{99EEC3A4-7F24-BE05-0468-A22B85ECC12F}"/>
                </a:ext>
              </a:extLst>
            </p:cNvPr>
            <p:cNvSpPr/>
            <p:nvPr/>
          </p:nvSpPr>
          <p:spPr>
            <a:xfrm>
              <a:off x="4379976"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6" name="Oval 345">
              <a:extLst>
                <a:ext uri="{FF2B5EF4-FFF2-40B4-BE49-F238E27FC236}">
                  <a16:creationId xmlns:a16="http://schemas.microsoft.com/office/drawing/2014/main" id="{CDE2C779-A438-CB1E-9EF5-1CE337FDB528}"/>
                </a:ext>
              </a:extLst>
            </p:cNvPr>
            <p:cNvSpPr/>
            <p:nvPr/>
          </p:nvSpPr>
          <p:spPr>
            <a:xfrm>
              <a:off x="4609279" y="2017072"/>
              <a:ext cx="191086" cy="191086"/>
            </a:xfrm>
            <a:prstGeom prst="ellipse">
              <a:avLst/>
            </a:prstGeom>
            <a:solidFill>
              <a:schemeClr val="accent4"/>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63" name="Group 362">
            <a:extLst>
              <a:ext uri="{FF2B5EF4-FFF2-40B4-BE49-F238E27FC236}">
                <a16:creationId xmlns:a16="http://schemas.microsoft.com/office/drawing/2014/main" id="{03D2156D-53C1-3291-762A-E3E769A325C9}"/>
              </a:ext>
            </a:extLst>
          </p:cNvPr>
          <p:cNvGrpSpPr/>
          <p:nvPr/>
        </p:nvGrpSpPr>
        <p:grpSpPr>
          <a:xfrm>
            <a:off x="1627784" y="2120734"/>
            <a:ext cx="1414038" cy="191087"/>
            <a:chOff x="1828799" y="2017072"/>
            <a:chExt cx="1414038" cy="191087"/>
          </a:xfrm>
        </p:grpSpPr>
        <p:sp>
          <p:nvSpPr>
            <p:cNvPr id="364" name="DRAM">
              <a:extLst>
                <a:ext uri="{FF2B5EF4-FFF2-40B4-BE49-F238E27FC236}">
                  <a16:creationId xmlns:a16="http://schemas.microsoft.com/office/drawing/2014/main" id="{A33476AE-7D06-4E1D-1B7D-97E59F879668}"/>
                </a:ext>
              </a:extLst>
            </p:cNvPr>
            <p:cNvSpPr/>
            <p:nvPr/>
          </p:nvSpPr>
          <p:spPr>
            <a:xfrm rot="5400000">
              <a:off x="1847908"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65" name="Straight Connector 364">
              <a:extLst>
                <a:ext uri="{FF2B5EF4-FFF2-40B4-BE49-F238E27FC236}">
                  <a16:creationId xmlns:a16="http://schemas.microsoft.com/office/drawing/2014/main" id="{1EF0EBBB-D2DF-53FC-DAC4-10D3F8354D02}"/>
                </a:ext>
              </a:extLst>
            </p:cNvPr>
            <p:cNvCxnSpPr>
              <a:cxnSpLocks/>
              <a:stCxn id="370" idx="6"/>
              <a:endCxn id="364" idx="0"/>
            </p:cNvCxnSpPr>
            <p:nvPr/>
          </p:nvCxnSpPr>
          <p:spPr>
            <a:xfrm flipH="1">
              <a:off x="2058103" y="2112615"/>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66" name="Oval 365">
              <a:extLst>
                <a:ext uri="{FF2B5EF4-FFF2-40B4-BE49-F238E27FC236}">
                  <a16:creationId xmlns:a16="http://schemas.microsoft.com/office/drawing/2014/main" id="{BB3EAAC7-A09E-3CDA-3AE9-710BB8289FF7}"/>
                </a:ext>
              </a:extLst>
            </p:cNvPr>
            <p:cNvSpPr/>
            <p:nvPr/>
          </p:nvSpPr>
          <p:spPr>
            <a:xfrm>
              <a:off x="2134538"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7" name="Oval 366">
              <a:extLst>
                <a:ext uri="{FF2B5EF4-FFF2-40B4-BE49-F238E27FC236}">
                  <a16:creationId xmlns:a16="http://schemas.microsoft.com/office/drawing/2014/main" id="{6632B356-D188-8AAB-A0D4-C288F31747E5}"/>
                </a:ext>
              </a:extLst>
            </p:cNvPr>
            <p:cNvSpPr/>
            <p:nvPr/>
          </p:nvSpPr>
          <p:spPr>
            <a:xfrm>
              <a:off x="2363841"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8" name="Oval 367">
              <a:extLst>
                <a:ext uri="{FF2B5EF4-FFF2-40B4-BE49-F238E27FC236}">
                  <a16:creationId xmlns:a16="http://schemas.microsoft.com/office/drawing/2014/main" id="{60B64B00-9738-5F63-2EE8-20C8ABAC0D89}"/>
                </a:ext>
              </a:extLst>
            </p:cNvPr>
            <p:cNvSpPr/>
            <p:nvPr/>
          </p:nvSpPr>
          <p:spPr>
            <a:xfrm>
              <a:off x="2593144"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9" name="Oval 368">
              <a:extLst>
                <a:ext uri="{FF2B5EF4-FFF2-40B4-BE49-F238E27FC236}">
                  <a16:creationId xmlns:a16="http://schemas.microsoft.com/office/drawing/2014/main" id="{C95BA703-DAF0-035F-9AB1-4BF32675062B}"/>
                </a:ext>
              </a:extLst>
            </p:cNvPr>
            <p:cNvSpPr/>
            <p:nvPr/>
          </p:nvSpPr>
          <p:spPr>
            <a:xfrm>
              <a:off x="2822448"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0" name="Oval 369">
              <a:extLst>
                <a:ext uri="{FF2B5EF4-FFF2-40B4-BE49-F238E27FC236}">
                  <a16:creationId xmlns:a16="http://schemas.microsoft.com/office/drawing/2014/main" id="{28A21BD4-37FE-E7C7-123C-CCE1B237055E}"/>
                </a:ext>
              </a:extLst>
            </p:cNvPr>
            <p:cNvSpPr/>
            <p:nvPr/>
          </p:nvSpPr>
          <p:spPr>
            <a:xfrm>
              <a:off x="3051751"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71" name="Group 370">
            <a:extLst>
              <a:ext uri="{FF2B5EF4-FFF2-40B4-BE49-F238E27FC236}">
                <a16:creationId xmlns:a16="http://schemas.microsoft.com/office/drawing/2014/main" id="{6DB68126-E3CB-0E33-EA5A-3A5D6B094E52}"/>
              </a:ext>
            </a:extLst>
          </p:cNvPr>
          <p:cNvGrpSpPr/>
          <p:nvPr/>
        </p:nvGrpSpPr>
        <p:grpSpPr>
          <a:xfrm>
            <a:off x="3185312" y="2120734"/>
            <a:ext cx="1414038" cy="191087"/>
            <a:chOff x="3386327" y="2017072"/>
            <a:chExt cx="1414038" cy="191087"/>
          </a:xfrm>
        </p:grpSpPr>
        <p:sp>
          <p:nvSpPr>
            <p:cNvPr id="372" name="DRAM">
              <a:extLst>
                <a:ext uri="{FF2B5EF4-FFF2-40B4-BE49-F238E27FC236}">
                  <a16:creationId xmlns:a16="http://schemas.microsoft.com/office/drawing/2014/main" id="{29A80598-D0EC-5775-86EE-43E2E1FB6CEF}"/>
                </a:ext>
              </a:extLst>
            </p:cNvPr>
            <p:cNvSpPr/>
            <p:nvPr/>
          </p:nvSpPr>
          <p:spPr>
            <a:xfrm rot="5400000">
              <a:off x="3405436" y="1997964"/>
              <a:ext cx="191086" cy="229303"/>
            </a:xfrm>
            <a:prstGeom prst="roundRect">
              <a:avLst>
                <a:gd name="adj" fmla="val 11319"/>
              </a:avLst>
            </a:prstGeom>
            <a:solidFill>
              <a:schemeClr val="accent1">
                <a:lumMod val="60000"/>
                <a:lumOff val="40000"/>
              </a:schemeClr>
            </a:solidFill>
            <a:ln w="254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73" name="Straight Connector 372">
              <a:extLst>
                <a:ext uri="{FF2B5EF4-FFF2-40B4-BE49-F238E27FC236}">
                  <a16:creationId xmlns:a16="http://schemas.microsoft.com/office/drawing/2014/main" id="{F42B0436-F9FD-8CDF-CCD5-78F4C72F1BF6}"/>
                </a:ext>
              </a:extLst>
            </p:cNvPr>
            <p:cNvCxnSpPr>
              <a:cxnSpLocks/>
              <a:endCxn id="372" idx="0"/>
            </p:cNvCxnSpPr>
            <p:nvPr/>
          </p:nvCxnSpPr>
          <p:spPr>
            <a:xfrm flipH="1" flipV="1">
              <a:off x="3615631" y="2112616"/>
              <a:ext cx="1184734" cy="1"/>
            </a:xfrm>
            <a:prstGeom prst="line">
              <a:avLst/>
            </a:prstGeom>
            <a:solidFill>
              <a:schemeClr val="tx1">
                <a:lumMod val="65000"/>
                <a:lumOff val="35000"/>
              </a:schemeClr>
            </a:solidFill>
            <a:ln w="25400" cap="rnd">
              <a:solidFill>
                <a:srgbClr val="C00000"/>
              </a:solidFill>
              <a:round/>
            </a:ln>
          </p:spPr>
          <p:style>
            <a:lnRef idx="1">
              <a:schemeClr val="accent1"/>
            </a:lnRef>
            <a:fillRef idx="0">
              <a:schemeClr val="accent1"/>
            </a:fillRef>
            <a:effectRef idx="0">
              <a:schemeClr val="accent1"/>
            </a:effectRef>
            <a:fontRef idx="minor">
              <a:schemeClr val="tx1"/>
            </a:fontRef>
          </p:style>
        </p:cxnSp>
        <p:sp>
          <p:nvSpPr>
            <p:cNvPr id="374" name="Oval 373">
              <a:extLst>
                <a:ext uri="{FF2B5EF4-FFF2-40B4-BE49-F238E27FC236}">
                  <a16:creationId xmlns:a16="http://schemas.microsoft.com/office/drawing/2014/main" id="{895AA001-B87F-4D73-257A-892D7F7E91E2}"/>
                </a:ext>
              </a:extLst>
            </p:cNvPr>
            <p:cNvSpPr/>
            <p:nvPr/>
          </p:nvSpPr>
          <p:spPr>
            <a:xfrm>
              <a:off x="3692066"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5" name="Oval 374">
              <a:extLst>
                <a:ext uri="{FF2B5EF4-FFF2-40B4-BE49-F238E27FC236}">
                  <a16:creationId xmlns:a16="http://schemas.microsoft.com/office/drawing/2014/main" id="{EC220833-140A-6751-410A-E409792A18A0}"/>
                </a:ext>
              </a:extLst>
            </p:cNvPr>
            <p:cNvSpPr/>
            <p:nvPr/>
          </p:nvSpPr>
          <p:spPr>
            <a:xfrm>
              <a:off x="3921369"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6" name="Oval 375">
              <a:extLst>
                <a:ext uri="{FF2B5EF4-FFF2-40B4-BE49-F238E27FC236}">
                  <a16:creationId xmlns:a16="http://schemas.microsoft.com/office/drawing/2014/main" id="{EBBCDD01-3E41-9C17-E672-F4EDE43F9363}"/>
                </a:ext>
              </a:extLst>
            </p:cNvPr>
            <p:cNvSpPr/>
            <p:nvPr/>
          </p:nvSpPr>
          <p:spPr>
            <a:xfrm>
              <a:off x="4150672"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7" name="Oval 376">
              <a:extLst>
                <a:ext uri="{FF2B5EF4-FFF2-40B4-BE49-F238E27FC236}">
                  <a16:creationId xmlns:a16="http://schemas.microsoft.com/office/drawing/2014/main" id="{99CA265E-A624-86F0-8FB0-C8DDE9CA6C8E}"/>
                </a:ext>
              </a:extLst>
            </p:cNvPr>
            <p:cNvSpPr/>
            <p:nvPr/>
          </p:nvSpPr>
          <p:spPr>
            <a:xfrm>
              <a:off x="4379976"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8" name="Oval 377">
              <a:extLst>
                <a:ext uri="{FF2B5EF4-FFF2-40B4-BE49-F238E27FC236}">
                  <a16:creationId xmlns:a16="http://schemas.microsoft.com/office/drawing/2014/main" id="{3ABCE4AB-361A-42F9-B07B-7AFD362BF2E2}"/>
                </a:ext>
              </a:extLst>
            </p:cNvPr>
            <p:cNvSpPr/>
            <p:nvPr/>
          </p:nvSpPr>
          <p:spPr>
            <a:xfrm>
              <a:off x="4609279" y="2017072"/>
              <a:ext cx="191086" cy="191086"/>
            </a:xfrm>
            <a:prstGeom prst="ellipse">
              <a:avLst/>
            </a:prstGeom>
            <a:solidFill>
              <a:schemeClr val="accent2"/>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sp>
        <p:nvSpPr>
          <p:cNvPr id="330" name="TextBox 329">
            <a:extLst>
              <a:ext uri="{FF2B5EF4-FFF2-40B4-BE49-F238E27FC236}">
                <a16:creationId xmlns:a16="http://schemas.microsoft.com/office/drawing/2014/main" id="{170B0079-999B-634A-50ED-EC07C4B48580}"/>
              </a:ext>
            </a:extLst>
          </p:cNvPr>
          <p:cNvSpPr txBox="1"/>
          <p:nvPr/>
        </p:nvSpPr>
        <p:spPr>
          <a:xfrm>
            <a:off x="4310776" y="1052317"/>
            <a:ext cx="4305183" cy="457200"/>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segmented global wordline</a:t>
            </a:r>
          </a:p>
        </p:txBody>
      </p:sp>
      <p:sp>
        <p:nvSpPr>
          <p:cNvPr id="320" name="Rectangle 319">
            <a:extLst>
              <a:ext uri="{FF2B5EF4-FFF2-40B4-BE49-F238E27FC236}">
                <a16:creationId xmlns:a16="http://schemas.microsoft.com/office/drawing/2014/main" id="{44C2EA2F-00A4-DCDF-747B-A44DEA526E5E}"/>
              </a:ext>
            </a:extLst>
          </p:cNvPr>
          <p:cNvSpPr/>
          <p:nvPr/>
        </p:nvSpPr>
        <p:spPr>
          <a:xfrm>
            <a:off x="-14722" y="3568396"/>
            <a:ext cx="9143999" cy="461665"/>
          </a:xfrm>
          <a:prstGeom prst="rect">
            <a:avLst/>
          </a:prstGeom>
          <a:noFill/>
        </p:spPr>
        <p:txBody>
          <a:bodyPr wrap="square">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400" b="1" dirty="0">
                <a:solidFill>
                  <a:prstClr val="black"/>
                </a:solidFill>
                <a:latin typeface="Avenir Next" panose="020B0503020202020204" pitchFamily="34" charset="0"/>
                <a:cs typeface="Gill Sans MT"/>
              </a:rPr>
              <a:t>Use f</a:t>
            </a:r>
            <a:r>
              <a:rPr kumimoji="0" lang="en-US" sz="2400" b="1" i="0" u="none" strike="noStrike" kern="1200" cap="none" spc="0" normalizeH="0" baseline="0" noProof="0" dirty="0" err="1">
                <a:ln>
                  <a:noFill/>
                </a:ln>
                <a:solidFill>
                  <a:prstClr val="black"/>
                </a:solidFill>
                <a:effectLst/>
                <a:uLnTx/>
                <a:uFillTx/>
                <a:latin typeface="Avenir Next" panose="020B0503020202020204" pitchFamily="34" charset="0"/>
                <a:ea typeface="+mn-ea"/>
                <a:cs typeface="Gill Sans MT"/>
              </a:rPr>
              <a:t>ine</a:t>
            </a:r>
            <a:r>
              <a:rPr kumimoji="0" lang="en-US" sz="2400" b="1" i="0" u="none" strike="noStrike" kern="1200" cap="none" spc="0" normalizeH="0" baseline="0" noProof="0" dirty="0">
                <a:ln>
                  <a:noFill/>
                </a:ln>
                <a:solidFill>
                  <a:prstClr val="black"/>
                </a:solidFill>
                <a:effectLst/>
                <a:uLnTx/>
                <a:uFillTx/>
                <a:latin typeface="Avenir Next" panose="020B0503020202020204" pitchFamily="34" charset="0"/>
                <a:ea typeface="+mn-ea"/>
                <a:cs typeface="Gill Sans MT"/>
              </a:rPr>
              <a:t>-grained DRAM for processing-using-DRAM: </a:t>
            </a:r>
          </a:p>
        </p:txBody>
      </p:sp>
      <p:grpSp>
        <p:nvGrpSpPr>
          <p:cNvPr id="2" name="Group 1">
            <a:extLst>
              <a:ext uri="{FF2B5EF4-FFF2-40B4-BE49-F238E27FC236}">
                <a16:creationId xmlns:a16="http://schemas.microsoft.com/office/drawing/2014/main" id="{CA353D25-7C61-28E5-1100-1CC7B4D8880D}"/>
              </a:ext>
            </a:extLst>
          </p:cNvPr>
          <p:cNvGrpSpPr/>
          <p:nvPr/>
        </p:nvGrpSpPr>
        <p:grpSpPr>
          <a:xfrm>
            <a:off x="7530" y="3929127"/>
            <a:ext cx="9470110" cy="1612035"/>
            <a:chOff x="549218" y="3454216"/>
            <a:chExt cx="8426174" cy="1627778"/>
          </a:xfrm>
        </p:grpSpPr>
        <p:sp>
          <p:nvSpPr>
            <p:cNvPr id="3" name="TextBox 2">
              <a:extLst>
                <a:ext uri="{FF2B5EF4-FFF2-40B4-BE49-F238E27FC236}">
                  <a16:creationId xmlns:a16="http://schemas.microsoft.com/office/drawing/2014/main" id="{411F4A0B-A23D-C33A-7950-12FA9B0D025F}"/>
                </a:ext>
              </a:extLst>
            </p:cNvPr>
            <p:cNvSpPr txBox="1"/>
            <p:nvPr/>
          </p:nvSpPr>
          <p:spPr>
            <a:xfrm>
              <a:off x="549218" y="3454216"/>
              <a:ext cx="474011"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1</a:t>
              </a:r>
            </a:p>
          </p:txBody>
        </p:sp>
        <p:sp>
          <p:nvSpPr>
            <p:cNvPr id="5" name="TextBox 4">
              <a:extLst>
                <a:ext uri="{FF2B5EF4-FFF2-40B4-BE49-F238E27FC236}">
                  <a16:creationId xmlns:a16="http://schemas.microsoft.com/office/drawing/2014/main" id="{348D7EEB-F02B-39FC-5EC9-DAEF6ABE8039}"/>
                </a:ext>
              </a:extLst>
            </p:cNvPr>
            <p:cNvSpPr txBox="1"/>
            <p:nvPr/>
          </p:nvSpPr>
          <p:spPr>
            <a:xfrm>
              <a:off x="974390" y="3528082"/>
              <a:ext cx="8001002" cy="155391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Improves SIMD utilization </a:t>
              </a:r>
              <a:endParaRPr kumimoji="0" lang="en-US" sz="2200" b="0"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endParaRP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for a single PUD operation, only access the DRAM mats with target data</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for multiple PUD operations, execute independent operations concurrently</a:t>
              </a:r>
              <a:b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b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 </a:t>
              </a:r>
              <a:r>
                <a:rPr kumimoji="0" lang="en-US" sz="18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multiple instruction, multiple data (MIMD) execution model </a:t>
              </a:r>
            </a:p>
            <a:p>
              <a:pPr marL="342900" marR="0" lvl="0" indent="-342900" algn="l" defTabSz="914400" rtl="0" eaLnBrk="1" fontAlgn="auto" latinLnBrk="0" hangingPunct="1">
                <a:lnSpc>
                  <a:spcPct val="100000"/>
                </a:lnSpc>
                <a:spcBef>
                  <a:spcPts val="0"/>
                </a:spcBef>
                <a:spcAft>
                  <a:spcPts val="0"/>
                </a:spcAft>
                <a:buClrTx/>
                <a:buSzTx/>
                <a:buFontTx/>
                <a:buChar char="-"/>
                <a:tabLst/>
                <a:defRPr/>
              </a:pPr>
              <a:endParaRPr kumimoji="0" lang="en-US" sz="1800" b="0" i="0" u="none" strike="noStrike" kern="1200" cap="none" spc="0" normalizeH="0" baseline="0" noProof="0" dirty="0">
                <a:ln>
                  <a:noFill/>
                </a:ln>
                <a:solidFill>
                  <a:srgbClr val="C00000"/>
                </a:solidFill>
                <a:effectLst/>
                <a:uLnTx/>
                <a:uFillTx/>
                <a:latin typeface="Avenir Next" panose="020B0503020202020204" pitchFamily="34" charset="0"/>
                <a:ea typeface="+mn-ea"/>
                <a:cs typeface="Gill Sans MT"/>
              </a:endParaRPr>
            </a:p>
          </p:txBody>
        </p:sp>
      </p:grpSp>
      <p:grpSp>
        <p:nvGrpSpPr>
          <p:cNvPr id="222" name="Group 221">
            <a:extLst>
              <a:ext uri="{FF2B5EF4-FFF2-40B4-BE49-F238E27FC236}">
                <a16:creationId xmlns:a16="http://schemas.microsoft.com/office/drawing/2014/main" id="{CA463EB3-29EF-E48C-7F93-8A36AAAFF4CC}"/>
              </a:ext>
            </a:extLst>
          </p:cNvPr>
          <p:cNvGrpSpPr/>
          <p:nvPr/>
        </p:nvGrpSpPr>
        <p:grpSpPr>
          <a:xfrm>
            <a:off x="5052233" y="1671022"/>
            <a:ext cx="2665827" cy="1402792"/>
            <a:chOff x="2134538" y="2243328"/>
            <a:chExt cx="2665827" cy="1490472"/>
          </a:xfrm>
        </p:grpSpPr>
        <p:grpSp>
          <p:nvGrpSpPr>
            <p:cNvPr id="233" name="Group 232">
              <a:extLst>
                <a:ext uri="{FF2B5EF4-FFF2-40B4-BE49-F238E27FC236}">
                  <a16:creationId xmlns:a16="http://schemas.microsoft.com/office/drawing/2014/main" id="{EC7A130A-037A-B46D-37B2-1B1AA2CBB091}"/>
                </a:ext>
              </a:extLst>
            </p:cNvPr>
            <p:cNvGrpSpPr/>
            <p:nvPr/>
          </p:nvGrpSpPr>
          <p:grpSpPr>
            <a:xfrm>
              <a:off x="2134538" y="2243328"/>
              <a:ext cx="1108299" cy="1490472"/>
              <a:chOff x="2134538" y="2243328"/>
              <a:chExt cx="1108299" cy="1490472"/>
            </a:xfrm>
          </p:grpSpPr>
          <p:grpSp>
            <p:nvGrpSpPr>
              <p:cNvPr id="247" name="Group 246">
                <a:extLst>
                  <a:ext uri="{FF2B5EF4-FFF2-40B4-BE49-F238E27FC236}">
                    <a16:creationId xmlns:a16="http://schemas.microsoft.com/office/drawing/2014/main" id="{86C16793-43EB-366C-EFA8-7054F8644B1C}"/>
                  </a:ext>
                </a:extLst>
              </p:cNvPr>
              <p:cNvGrpSpPr/>
              <p:nvPr/>
            </p:nvGrpSpPr>
            <p:grpSpPr>
              <a:xfrm>
                <a:off x="2134538" y="3504497"/>
                <a:ext cx="1108299" cy="229303"/>
                <a:chOff x="5486400" y="3962400"/>
                <a:chExt cx="2209800" cy="457200"/>
              </a:xfrm>
            </p:grpSpPr>
            <p:sp>
              <p:nvSpPr>
                <p:cNvPr id="294" name="DRAM">
                  <a:extLst>
                    <a:ext uri="{FF2B5EF4-FFF2-40B4-BE49-F238E27FC236}">
                      <a16:creationId xmlns:a16="http://schemas.microsoft.com/office/drawing/2014/main" id="{1A473BC3-230D-0F94-13FC-E75C927123C2}"/>
                    </a:ext>
                  </a:extLst>
                </p:cNvPr>
                <p:cNvSpPr/>
                <p:nvPr/>
              </p:nvSpPr>
              <p:spPr>
                <a:xfrm>
                  <a:off x="54864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5" name="DRAM">
                  <a:extLst>
                    <a:ext uri="{FF2B5EF4-FFF2-40B4-BE49-F238E27FC236}">
                      <a16:creationId xmlns:a16="http://schemas.microsoft.com/office/drawing/2014/main" id="{439924DB-28CB-D5E3-4874-3D9B78DA362B}"/>
                    </a:ext>
                  </a:extLst>
                </p:cNvPr>
                <p:cNvSpPr/>
                <p:nvPr/>
              </p:nvSpPr>
              <p:spPr>
                <a:xfrm>
                  <a:off x="59436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6" name="DRAM">
                  <a:extLst>
                    <a:ext uri="{FF2B5EF4-FFF2-40B4-BE49-F238E27FC236}">
                      <a16:creationId xmlns:a16="http://schemas.microsoft.com/office/drawing/2014/main" id="{5250AA90-06BB-85A5-1A59-2A63CDB5501C}"/>
                    </a:ext>
                  </a:extLst>
                </p:cNvPr>
                <p:cNvSpPr/>
                <p:nvPr/>
              </p:nvSpPr>
              <p:spPr>
                <a:xfrm>
                  <a:off x="64008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7" name="DRAM">
                  <a:extLst>
                    <a:ext uri="{FF2B5EF4-FFF2-40B4-BE49-F238E27FC236}">
                      <a16:creationId xmlns:a16="http://schemas.microsoft.com/office/drawing/2014/main" id="{B9E1949F-7857-10B1-89E6-61D6FFA00C56}"/>
                    </a:ext>
                  </a:extLst>
                </p:cNvPr>
                <p:cNvSpPr/>
                <p:nvPr/>
              </p:nvSpPr>
              <p:spPr>
                <a:xfrm>
                  <a:off x="68580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98" name="DRAM">
                  <a:extLst>
                    <a:ext uri="{FF2B5EF4-FFF2-40B4-BE49-F238E27FC236}">
                      <a16:creationId xmlns:a16="http://schemas.microsoft.com/office/drawing/2014/main" id="{40B46F78-EB64-C5A8-EDC2-AE4B4E98061B}"/>
                    </a:ext>
                  </a:extLst>
                </p:cNvPr>
                <p:cNvSpPr/>
                <p:nvPr/>
              </p:nvSpPr>
              <p:spPr>
                <a:xfrm>
                  <a:off x="73152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48" name="Group 247">
                <a:extLst>
                  <a:ext uri="{FF2B5EF4-FFF2-40B4-BE49-F238E27FC236}">
                    <a16:creationId xmlns:a16="http://schemas.microsoft.com/office/drawing/2014/main" id="{7057E7EF-43F8-7654-6627-4F946840DC10}"/>
                  </a:ext>
                </a:extLst>
              </p:cNvPr>
              <p:cNvGrpSpPr/>
              <p:nvPr/>
            </p:nvGrpSpPr>
            <p:grpSpPr>
              <a:xfrm>
                <a:off x="2230081" y="2243328"/>
                <a:ext cx="917213" cy="1261169"/>
                <a:chOff x="5676900" y="990600"/>
                <a:chExt cx="1828800" cy="2971800"/>
              </a:xfrm>
            </p:grpSpPr>
            <p:cxnSp>
              <p:nvCxnSpPr>
                <p:cNvPr id="249" name="Straight Connector 248">
                  <a:extLst>
                    <a:ext uri="{FF2B5EF4-FFF2-40B4-BE49-F238E27FC236}">
                      <a16:creationId xmlns:a16="http://schemas.microsoft.com/office/drawing/2014/main" id="{4E3D9DA7-DA56-F5C5-AA92-E3DABA7CBFC9}"/>
                    </a:ext>
                  </a:extLst>
                </p:cNvPr>
                <p:cNvCxnSpPr>
                  <a:cxnSpLocks/>
                  <a:endCxn id="294" idx="0"/>
                </p:cNvCxnSpPr>
                <p:nvPr/>
              </p:nvCxnSpPr>
              <p:spPr>
                <a:xfrm>
                  <a:off x="56769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87422FE9-DC21-1578-91C9-76BC15C38F3D}"/>
                    </a:ext>
                  </a:extLst>
                </p:cNvPr>
                <p:cNvCxnSpPr>
                  <a:cxnSpLocks/>
                  <a:endCxn id="296" idx="0"/>
                </p:cNvCxnSpPr>
                <p:nvPr/>
              </p:nvCxnSpPr>
              <p:spPr>
                <a:xfrm>
                  <a:off x="6591299"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D5027420-D0C9-ECBF-8512-1D07632A9527}"/>
                    </a:ext>
                  </a:extLst>
                </p:cNvPr>
                <p:cNvCxnSpPr>
                  <a:cxnSpLocks/>
                  <a:endCxn id="297" idx="0"/>
                </p:cNvCxnSpPr>
                <p:nvPr/>
              </p:nvCxnSpPr>
              <p:spPr>
                <a:xfrm>
                  <a:off x="70485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79C66344-C314-5963-7623-2D57BE747A69}"/>
                    </a:ext>
                  </a:extLst>
                </p:cNvPr>
                <p:cNvCxnSpPr>
                  <a:cxnSpLocks/>
                  <a:endCxn id="298" idx="0"/>
                </p:cNvCxnSpPr>
                <p:nvPr/>
              </p:nvCxnSpPr>
              <p:spPr>
                <a:xfrm>
                  <a:off x="75057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0A7B4DE0-7B2C-05F7-7F68-0BB48BD09599}"/>
                    </a:ext>
                  </a:extLst>
                </p:cNvPr>
                <p:cNvCxnSpPr>
                  <a:cxnSpLocks/>
                  <a:endCxn id="295" idx="0"/>
                </p:cNvCxnSpPr>
                <p:nvPr/>
              </p:nvCxnSpPr>
              <p:spPr>
                <a:xfrm>
                  <a:off x="61341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grpSp>
        </p:grpSp>
        <p:grpSp>
          <p:nvGrpSpPr>
            <p:cNvPr id="234" name="Group 233">
              <a:extLst>
                <a:ext uri="{FF2B5EF4-FFF2-40B4-BE49-F238E27FC236}">
                  <a16:creationId xmlns:a16="http://schemas.microsoft.com/office/drawing/2014/main" id="{30BAA28D-3E8F-EE0D-ECD3-1B91698ECA9A}"/>
                </a:ext>
              </a:extLst>
            </p:cNvPr>
            <p:cNvGrpSpPr/>
            <p:nvPr/>
          </p:nvGrpSpPr>
          <p:grpSpPr>
            <a:xfrm>
              <a:off x="3692066" y="2243328"/>
              <a:ext cx="1108299" cy="1490472"/>
              <a:chOff x="3692066" y="2243328"/>
              <a:chExt cx="1108299" cy="1490472"/>
            </a:xfrm>
          </p:grpSpPr>
          <p:grpSp>
            <p:nvGrpSpPr>
              <p:cNvPr id="235" name="Group 234">
                <a:extLst>
                  <a:ext uri="{FF2B5EF4-FFF2-40B4-BE49-F238E27FC236}">
                    <a16:creationId xmlns:a16="http://schemas.microsoft.com/office/drawing/2014/main" id="{5FBC66E6-15E8-6588-43F1-BCE0278680C6}"/>
                  </a:ext>
                </a:extLst>
              </p:cNvPr>
              <p:cNvGrpSpPr/>
              <p:nvPr/>
            </p:nvGrpSpPr>
            <p:grpSpPr>
              <a:xfrm>
                <a:off x="3692066" y="3504497"/>
                <a:ext cx="1108299" cy="229303"/>
                <a:chOff x="5486400" y="3962400"/>
                <a:chExt cx="2209800" cy="457200"/>
              </a:xfrm>
            </p:grpSpPr>
            <p:sp>
              <p:nvSpPr>
                <p:cNvPr id="242" name="DRAM">
                  <a:extLst>
                    <a:ext uri="{FF2B5EF4-FFF2-40B4-BE49-F238E27FC236}">
                      <a16:creationId xmlns:a16="http://schemas.microsoft.com/office/drawing/2014/main" id="{BF5F35A0-1A2B-7251-383C-8B634052D258}"/>
                    </a:ext>
                  </a:extLst>
                </p:cNvPr>
                <p:cNvSpPr/>
                <p:nvPr/>
              </p:nvSpPr>
              <p:spPr>
                <a:xfrm>
                  <a:off x="54864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3" name="DRAM">
                  <a:extLst>
                    <a:ext uri="{FF2B5EF4-FFF2-40B4-BE49-F238E27FC236}">
                      <a16:creationId xmlns:a16="http://schemas.microsoft.com/office/drawing/2014/main" id="{2273CB65-5AA7-735F-EA55-294094F5E9A0}"/>
                    </a:ext>
                  </a:extLst>
                </p:cNvPr>
                <p:cNvSpPr/>
                <p:nvPr/>
              </p:nvSpPr>
              <p:spPr>
                <a:xfrm>
                  <a:off x="59436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4" name="DRAM">
                  <a:extLst>
                    <a:ext uri="{FF2B5EF4-FFF2-40B4-BE49-F238E27FC236}">
                      <a16:creationId xmlns:a16="http://schemas.microsoft.com/office/drawing/2014/main" id="{C473BE62-F99E-2D40-AAEF-5CB59B563C17}"/>
                    </a:ext>
                  </a:extLst>
                </p:cNvPr>
                <p:cNvSpPr/>
                <p:nvPr/>
              </p:nvSpPr>
              <p:spPr>
                <a:xfrm>
                  <a:off x="64008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5" name="DRAM">
                  <a:extLst>
                    <a:ext uri="{FF2B5EF4-FFF2-40B4-BE49-F238E27FC236}">
                      <a16:creationId xmlns:a16="http://schemas.microsoft.com/office/drawing/2014/main" id="{CBE5B55C-7FEE-A218-3860-3CC2DE2503C7}"/>
                    </a:ext>
                  </a:extLst>
                </p:cNvPr>
                <p:cNvSpPr/>
                <p:nvPr/>
              </p:nvSpPr>
              <p:spPr>
                <a:xfrm>
                  <a:off x="68580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246" name="DRAM">
                  <a:extLst>
                    <a:ext uri="{FF2B5EF4-FFF2-40B4-BE49-F238E27FC236}">
                      <a16:creationId xmlns:a16="http://schemas.microsoft.com/office/drawing/2014/main" id="{73F9D1E2-32BA-60C3-99C7-5FFFD95888CC}"/>
                    </a:ext>
                  </a:extLst>
                </p:cNvPr>
                <p:cNvSpPr/>
                <p:nvPr/>
              </p:nvSpPr>
              <p:spPr>
                <a:xfrm>
                  <a:off x="7315200" y="3962400"/>
                  <a:ext cx="381000" cy="457200"/>
                </a:xfrm>
                <a:prstGeom prst="roundRect">
                  <a:avLst>
                    <a:gd name="adj" fmla="val 11319"/>
                  </a:avLst>
                </a:prstGeom>
                <a:solidFill>
                  <a:schemeClr val="accent5"/>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236" name="Group 235">
                <a:extLst>
                  <a:ext uri="{FF2B5EF4-FFF2-40B4-BE49-F238E27FC236}">
                    <a16:creationId xmlns:a16="http://schemas.microsoft.com/office/drawing/2014/main" id="{4FF58F55-3F67-9C44-5204-8415974B2223}"/>
                  </a:ext>
                </a:extLst>
              </p:cNvPr>
              <p:cNvGrpSpPr/>
              <p:nvPr/>
            </p:nvGrpSpPr>
            <p:grpSpPr>
              <a:xfrm>
                <a:off x="3787609" y="2243328"/>
                <a:ext cx="917213" cy="1261169"/>
                <a:chOff x="5676900" y="990600"/>
                <a:chExt cx="1828800" cy="2971800"/>
              </a:xfrm>
            </p:grpSpPr>
            <p:cxnSp>
              <p:nvCxnSpPr>
                <p:cNvPr id="237" name="Straight Connector 236">
                  <a:extLst>
                    <a:ext uri="{FF2B5EF4-FFF2-40B4-BE49-F238E27FC236}">
                      <a16:creationId xmlns:a16="http://schemas.microsoft.com/office/drawing/2014/main" id="{4E1667B0-A512-1DC7-393B-7E07CFCB0351}"/>
                    </a:ext>
                  </a:extLst>
                </p:cNvPr>
                <p:cNvCxnSpPr>
                  <a:cxnSpLocks/>
                  <a:endCxn id="242" idx="0"/>
                </p:cNvCxnSpPr>
                <p:nvPr/>
              </p:nvCxnSpPr>
              <p:spPr>
                <a:xfrm>
                  <a:off x="56769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5E78D5D0-708A-43ED-F3EB-1F55953360E5}"/>
                    </a:ext>
                  </a:extLst>
                </p:cNvPr>
                <p:cNvCxnSpPr>
                  <a:cxnSpLocks/>
                  <a:endCxn id="244" idx="0"/>
                </p:cNvCxnSpPr>
                <p:nvPr/>
              </p:nvCxnSpPr>
              <p:spPr>
                <a:xfrm>
                  <a:off x="65913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65DEDC74-64DA-96EF-57D4-0743E79A567B}"/>
                    </a:ext>
                  </a:extLst>
                </p:cNvPr>
                <p:cNvCxnSpPr>
                  <a:cxnSpLocks/>
                  <a:endCxn id="245" idx="0"/>
                </p:cNvCxnSpPr>
                <p:nvPr/>
              </p:nvCxnSpPr>
              <p:spPr>
                <a:xfrm>
                  <a:off x="70485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92EBAB71-455D-A06D-51F8-8036B96C052A}"/>
                    </a:ext>
                  </a:extLst>
                </p:cNvPr>
                <p:cNvCxnSpPr>
                  <a:cxnSpLocks/>
                  <a:endCxn id="246" idx="0"/>
                </p:cNvCxnSpPr>
                <p:nvPr/>
              </p:nvCxnSpPr>
              <p:spPr>
                <a:xfrm>
                  <a:off x="75057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0F71D95D-86A7-96EE-10CC-AD438161307B}"/>
                    </a:ext>
                  </a:extLst>
                </p:cNvPr>
                <p:cNvCxnSpPr>
                  <a:cxnSpLocks/>
                  <a:endCxn id="243" idx="0"/>
                </p:cNvCxnSpPr>
                <p:nvPr/>
              </p:nvCxnSpPr>
              <p:spPr>
                <a:xfrm>
                  <a:off x="6134100" y="990600"/>
                  <a:ext cx="0" cy="2971800"/>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grpSp>
        </p:grpSp>
      </p:grpSp>
      <p:grpSp>
        <p:nvGrpSpPr>
          <p:cNvPr id="299" name="Group 298">
            <a:extLst>
              <a:ext uri="{FF2B5EF4-FFF2-40B4-BE49-F238E27FC236}">
                <a16:creationId xmlns:a16="http://schemas.microsoft.com/office/drawing/2014/main" id="{5B5930AB-7FA8-4984-8DC8-98A2257581F3}"/>
              </a:ext>
            </a:extLst>
          </p:cNvPr>
          <p:cNvGrpSpPr/>
          <p:nvPr/>
        </p:nvGrpSpPr>
        <p:grpSpPr>
          <a:xfrm>
            <a:off x="4746494" y="2348779"/>
            <a:ext cx="1414038" cy="191087"/>
            <a:chOff x="1828799" y="2017072"/>
            <a:chExt cx="1414038" cy="191087"/>
          </a:xfrm>
        </p:grpSpPr>
        <p:sp>
          <p:nvSpPr>
            <p:cNvPr id="300" name="DRAM">
              <a:extLst>
                <a:ext uri="{FF2B5EF4-FFF2-40B4-BE49-F238E27FC236}">
                  <a16:creationId xmlns:a16="http://schemas.microsoft.com/office/drawing/2014/main" id="{EEB69EEB-6484-8A1C-291B-F424321A43E5}"/>
                </a:ext>
              </a:extLst>
            </p:cNvPr>
            <p:cNvSpPr/>
            <p:nvPr/>
          </p:nvSpPr>
          <p:spPr>
            <a:xfrm rot="5400000">
              <a:off x="1847908"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01" name="Straight Connector 300">
              <a:extLst>
                <a:ext uri="{FF2B5EF4-FFF2-40B4-BE49-F238E27FC236}">
                  <a16:creationId xmlns:a16="http://schemas.microsoft.com/office/drawing/2014/main" id="{3449373D-F574-DADF-B86D-D21E178FD5ED}"/>
                </a:ext>
              </a:extLst>
            </p:cNvPr>
            <p:cNvCxnSpPr>
              <a:cxnSpLocks/>
              <a:stCxn id="306" idx="6"/>
              <a:endCxn id="300" idx="0"/>
            </p:cNvCxnSpPr>
            <p:nvPr/>
          </p:nvCxnSpPr>
          <p:spPr>
            <a:xfrm flipH="1">
              <a:off x="2058103" y="2112615"/>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02" name="Oval 301">
              <a:extLst>
                <a:ext uri="{FF2B5EF4-FFF2-40B4-BE49-F238E27FC236}">
                  <a16:creationId xmlns:a16="http://schemas.microsoft.com/office/drawing/2014/main" id="{7FE75F60-128B-FA7B-DDC5-8A3A2A82136C}"/>
                </a:ext>
              </a:extLst>
            </p:cNvPr>
            <p:cNvSpPr/>
            <p:nvPr/>
          </p:nvSpPr>
          <p:spPr>
            <a:xfrm>
              <a:off x="2134538"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3" name="Oval 302">
              <a:extLst>
                <a:ext uri="{FF2B5EF4-FFF2-40B4-BE49-F238E27FC236}">
                  <a16:creationId xmlns:a16="http://schemas.microsoft.com/office/drawing/2014/main" id="{C1623163-142A-1844-18F4-7C652BE4F422}"/>
                </a:ext>
              </a:extLst>
            </p:cNvPr>
            <p:cNvSpPr/>
            <p:nvPr/>
          </p:nvSpPr>
          <p:spPr>
            <a:xfrm>
              <a:off x="2363841"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4" name="Oval 303">
              <a:extLst>
                <a:ext uri="{FF2B5EF4-FFF2-40B4-BE49-F238E27FC236}">
                  <a16:creationId xmlns:a16="http://schemas.microsoft.com/office/drawing/2014/main" id="{BAA3CC2C-A7E5-565F-C84F-959511C7778C}"/>
                </a:ext>
              </a:extLst>
            </p:cNvPr>
            <p:cNvSpPr/>
            <p:nvPr/>
          </p:nvSpPr>
          <p:spPr>
            <a:xfrm>
              <a:off x="2593144"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5" name="Oval 304">
              <a:extLst>
                <a:ext uri="{FF2B5EF4-FFF2-40B4-BE49-F238E27FC236}">
                  <a16:creationId xmlns:a16="http://schemas.microsoft.com/office/drawing/2014/main" id="{5D5FFA11-8EE4-398C-8EED-0E3C15625299}"/>
                </a:ext>
              </a:extLst>
            </p:cNvPr>
            <p:cNvSpPr/>
            <p:nvPr/>
          </p:nvSpPr>
          <p:spPr>
            <a:xfrm>
              <a:off x="2822448"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06" name="Oval 305">
              <a:extLst>
                <a:ext uri="{FF2B5EF4-FFF2-40B4-BE49-F238E27FC236}">
                  <a16:creationId xmlns:a16="http://schemas.microsoft.com/office/drawing/2014/main" id="{AD625DF6-DDA1-0D42-A126-8E845F45DB4D}"/>
                </a:ext>
              </a:extLst>
            </p:cNvPr>
            <p:cNvSpPr/>
            <p:nvPr/>
          </p:nvSpPr>
          <p:spPr>
            <a:xfrm>
              <a:off x="3051751"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07" name="Group 306">
            <a:extLst>
              <a:ext uri="{FF2B5EF4-FFF2-40B4-BE49-F238E27FC236}">
                <a16:creationId xmlns:a16="http://schemas.microsoft.com/office/drawing/2014/main" id="{5D8BF13D-3021-99A0-3A06-AFA3325AB9B6}"/>
              </a:ext>
            </a:extLst>
          </p:cNvPr>
          <p:cNvGrpSpPr/>
          <p:nvPr/>
        </p:nvGrpSpPr>
        <p:grpSpPr>
          <a:xfrm>
            <a:off x="6304022" y="2348779"/>
            <a:ext cx="1414038" cy="191087"/>
            <a:chOff x="3386327" y="2017072"/>
            <a:chExt cx="1414038" cy="191087"/>
          </a:xfrm>
        </p:grpSpPr>
        <p:sp>
          <p:nvSpPr>
            <p:cNvPr id="308" name="DRAM">
              <a:extLst>
                <a:ext uri="{FF2B5EF4-FFF2-40B4-BE49-F238E27FC236}">
                  <a16:creationId xmlns:a16="http://schemas.microsoft.com/office/drawing/2014/main" id="{2797F0D6-0071-2EC9-477F-91E2FA97542B}"/>
                </a:ext>
              </a:extLst>
            </p:cNvPr>
            <p:cNvSpPr/>
            <p:nvPr/>
          </p:nvSpPr>
          <p:spPr>
            <a:xfrm rot="5400000">
              <a:off x="3405436"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09" name="Straight Connector 308">
              <a:extLst>
                <a:ext uri="{FF2B5EF4-FFF2-40B4-BE49-F238E27FC236}">
                  <a16:creationId xmlns:a16="http://schemas.microsoft.com/office/drawing/2014/main" id="{72A17121-F215-FC4C-5F0D-147420C6F530}"/>
                </a:ext>
              </a:extLst>
            </p:cNvPr>
            <p:cNvCxnSpPr>
              <a:cxnSpLocks/>
              <a:endCxn id="308" idx="0"/>
            </p:cNvCxnSpPr>
            <p:nvPr/>
          </p:nvCxnSpPr>
          <p:spPr>
            <a:xfrm flipH="1" flipV="1">
              <a:off x="3615631" y="2112616"/>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10" name="Oval 309">
              <a:extLst>
                <a:ext uri="{FF2B5EF4-FFF2-40B4-BE49-F238E27FC236}">
                  <a16:creationId xmlns:a16="http://schemas.microsoft.com/office/drawing/2014/main" id="{B04BB8EF-FF45-3E88-5AC3-DABAFF29990B}"/>
                </a:ext>
              </a:extLst>
            </p:cNvPr>
            <p:cNvSpPr/>
            <p:nvPr/>
          </p:nvSpPr>
          <p:spPr>
            <a:xfrm>
              <a:off x="3692066"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1" name="Oval 310">
              <a:extLst>
                <a:ext uri="{FF2B5EF4-FFF2-40B4-BE49-F238E27FC236}">
                  <a16:creationId xmlns:a16="http://schemas.microsoft.com/office/drawing/2014/main" id="{DFF2D600-2A90-4B09-D774-E77A5478D12E}"/>
                </a:ext>
              </a:extLst>
            </p:cNvPr>
            <p:cNvSpPr/>
            <p:nvPr/>
          </p:nvSpPr>
          <p:spPr>
            <a:xfrm>
              <a:off x="3921369"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2" name="Oval 311">
              <a:extLst>
                <a:ext uri="{FF2B5EF4-FFF2-40B4-BE49-F238E27FC236}">
                  <a16:creationId xmlns:a16="http://schemas.microsoft.com/office/drawing/2014/main" id="{0B5F992A-FBCA-0AA5-2355-B8D3BF5AE140}"/>
                </a:ext>
              </a:extLst>
            </p:cNvPr>
            <p:cNvSpPr/>
            <p:nvPr/>
          </p:nvSpPr>
          <p:spPr>
            <a:xfrm>
              <a:off x="4150672"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3" name="Oval 312">
              <a:extLst>
                <a:ext uri="{FF2B5EF4-FFF2-40B4-BE49-F238E27FC236}">
                  <a16:creationId xmlns:a16="http://schemas.microsoft.com/office/drawing/2014/main" id="{52474A84-EAB0-CEF0-5100-0452DCB951DF}"/>
                </a:ext>
              </a:extLst>
            </p:cNvPr>
            <p:cNvSpPr/>
            <p:nvPr/>
          </p:nvSpPr>
          <p:spPr>
            <a:xfrm>
              <a:off x="4379976"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4" name="Oval 313">
              <a:extLst>
                <a:ext uri="{FF2B5EF4-FFF2-40B4-BE49-F238E27FC236}">
                  <a16:creationId xmlns:a16="http://schemas.microsoft.com/office/drawing/2014/main" id="{391E094B-D796-D7A6-665F-0B7805DA5804}"/>
                </a:ext>
              </a:extLst>
            </p:cNvPr>
            <p:cNvSpPr/>
            <p:nvPr/>
          </p:nvSpPr>
          <p:spPr>
            <a:xfrm>
              <a:off x="4609279"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15" name="Group 314">
            <a:extLst>
              <a:ext uri="{FF2B5EF4-FFF2-40B4-BE49-F238E27FC236}">
                <a16:creationId xmlns:a16="http://schemas.microsoft.com/office/drawing/2014/main" id="{2A22309F-BAE1-9CCB-E37F-0E66C3061C46}"/>
              </a:ext>
            </a:extLst>
          </p:cNvPr>
          <p:cNvGrpSpPr/>
          <p:nvPr/>
        </p:nvGrpSpPr>
        <p:grpSpPr>
          <a:xfrm>
            <a:off x="4746494" y="1888987"/>
            <a:ext cx="1414038" cy="191087"/>
            <a:chOff x="1828799" y="2017072"/>
            <a:chExt cx="1414038" cy="191087"/>
          </a:xfrm>
        </p:grpSpPr>
        <p:sp>
          <p:nvSpPr>
            <p:cNvPr id="316" name="DRAM">
              <a:extLst>
                <a:ext uri="{FF2B5EF4-FFF2-40B4-BE49-F238E27FC236}">
                  <a16:creationId xmlns:a16="http://schemas.microsoft.com/office/drawing/2014/main" id="{3F9F3A9F-49F1-99C5-2CFC-39BB52644487}"/>
                </a:ext>
              </a:extLst>
            </p:cNvPr>
            <p:cNvSpPr/>
            <p:nvPr/>
          </p:nvSpPr>
          <p:spPr>
            <a:xfrm rot="5400000">
              <a:off x="1847908"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17" name="Straight Connector 316">
              <a:extLst>
                <a:ext uri="{FF2B5EF4-FFF2-40B4-BE49-F238E27FC236}">
                  <a16:creationId xmlns:a16="http://schemas.microsoft.com/office/drawing/2014/main" id="{F03D4FEA-C087-D158-29D9-48AAE4164D75}"/>
                </a:ext>
              </a:extLst>
            </p:cNvPr>
            <p:cNvCxnSpPr>
              <a:cxnSpLocks/>
              <a:stCxn id="323" idx="6"/>
              <a:endCxn id="316" idx="0"/>
            </p:cNvCxnSpPr>
            <p:nvPr/>
          </p:nvCxnSpPr>
          <p:spPr>
            <a:xfrm flipH="1">
              <a:off x="2058103" y="2112615"/>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18" name="Oval 317">
              <a:extLst>
                <a:ext uri="{FF2B5EF4-FFF2-40B4-BE49-F238E27FC236}">
                  <a16:creationId xmlns:a16="http://schemas.microsoft.com/office/drawing/2014/main" id="{79608F25-B0BC-86E0-F6F3-FB2640A494A1}"/>
                </a:ext>
              </a:extLst>
            </p:cNvPr>
            <p:cNvSpPr/>
            <p:nvPr/>
          </p:nvSpPr>
          <p:spPr>
            <a:xfrm>
              <a:off x="2134538"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19" name="Oval 318">
              <a:extLst>
                <a:ext uri="{FF2B5EF4-FFF2-40B4-BE49-F238E27FC236}">
                  <a16:creationId xmlns:a16="http://schemas.microsoft.com/office/drawing/2014/main" id="{7CA1F1F7-0BB5-53BE-20F1-13A9B6E4B50B}"/>
                </a:ext>
              </a:extLst>
            </p:cNvPr>
            <p:cNvSpPr/>
            <p:nvPr/>
          </p:nvSpPr>
          <p:spPr>
            <a:xfrm>
              <a:off x="2363841"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1" name="Oval 320">
              <a:extLst>
                <a:ext uri="{FF2B5EF4-FFF2-40B4-BE49-F238E27FC236}">
                  <a16:creationId xmlns:a16="http://schemas.microsoft.com/office/drawing/2014/main" id="{C9417EED-4E14-247A-2132-F6B280789BA8}"/>
                </a:ext>
              </a:extLst>
            </p:cNvPr>
            <p:cNvSpPr/>
            <p:nvPr/>
          </p:nvSpPr>
          <p:spPr>
            <a:xfrm>
              <a:off x="2593144"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2" name="Oval 321">
              <a:extLst>
                <a:ext uri="{FF2B5EF4-FFF2-40B4-BE49-F238E27FC236}">
                  <a16:creationId xmlns:a16="http://schemas.microsoft.com/office/drawing/2014/main" id="{E20CE618-582B-BCD0-797B-C2B9BDD0EF92}"/>
                </a:ext>
              </a:extLst>
            </p:cNvPr>
            <p:cNvSpPr/>
            <p:nvPr/>
          </p:nvSpPr>
          <p:spPr>
            <a:xfrm>
              <a:off x="2822448"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3" name="Oval 322">
              <a:extLst>
                <a:ext uri="{FF2B5EF4-FFF2-40B4-BE49-F238E27FC236}">
                  <a16:creationId xmlns:a16="http://schemas.microsoft.com/office/drawing/2014/main" id="{B9A56D1D-A4D5-AD1F-D0C7-3085EA24528A}"/>
                </a:ext>
              </a:extLst>
            </p:cNvPr>
            <p:cNvSpPr/>
            <p:nvPr/>
          </p:nvSpPr>
          <p:spPr>
            <a:xfrm>
              <a:off x="3051751"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24" name="Group 323">
            <a:extLst>
              <a:ext uri="{FF2B5EF4-FFF2-40B4-BE49-F238E27FC236}">
                <a16:creationId xmlns:a16="http://schemas.microsoft.com/office/drawing/2014/main" id="{0B269F79-A9A7-1A98-24E6-E2C683FF78AD}"/>
              </a:ext>
            </a:extLst>
          </p:cNvPr>
          <p:cNvGrpSpPr/>
          <p:nvPr/>
        </p:nvGrpSpPr>
        <p:grpSpPr>
          <a:xfrm>
            <a:off x="6304022" y="1888987"/>
            <a:ext cx="1414038" cy="191087"/>
            <a:chOff x="3386327" y="2017072"/>
            <a:chExt cx="1414038" cy="191087"/>
          </a:xfrm>
        </p:grpSpPr>
        <p:sp>
          <p:nvSpPr>
            <p:cNvPr id="325" name="DRAM">
              <a:extLst>
                <a:ext uri="{FF2B5EF4-FFF2-40B4-BE49-F238E27FC236}">
                  <a16:creationId xmlns:a16="http://schemas.microsoft.com/office/drawing/2014/main" id="{D6004F7B-C33E-286B-97B7-5813A5D1A7DF}"/>
                </a:ext>
              </a:extLst>
            </p:cNvPr>
            <p:cNvSpPr/>
            <p:nvPr/>
          </p:nvSpPr>
          <p:spPr>
            <a:xfrm rot="5400000">
              <a:off x="3405436"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26" name="Straight Connector 325">
              <a:extLst>
                <a:ext uri="{FF2B5EF4-FFF2-40B4-BE49-F238E27FC236}">
                  <a16:creationId xmlns:a16="http://schemas.microsoft.com/office/drawing/2014/main" id="{F191CCBE-A787-5BE0-E95F-1692A3F88A27}"/>
                </a:ext>
              </a:extLst>
            </p:cNvPr>
            <p:cNvCxnSpPr>
              <a:cxnSpLocks/>
              <a:endCxn id="325" idx="0"/>
            </p:cNvCxnSpPr>
            <p:nvPr/>
          </p:nvCxnSpPr>
          <p:spPr>
            <a:xfrm flipH="1" flipV="1">
              <a:off x="3615631" y="2112616"/>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27" name="Oval 326">
              <a:extLst>
                <a:ext uri="{FF2B5EF4-FFF2-40B4-BE49-F238E27FC236}">
                  <a16:creationId xmlns:a16="http://schemas.microsoft.com/office/drawing/2014/main" id="{6E72FD5C-E289-C91F-42EE-C43E10CF066F}"/>
                </a:ext>
              </a:extLst>
            </p:cNvPr>
            <p:cNvSpPr/>
            <p:nvPr/>
          </p:nvSpPr>
          <p:spPr>
            <a:xfrm>
              <a:off x="3692066"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8" name="Oval 327">
              <a:extLst>
                <a:ext uri="{FF2B5EF4-FFF2-40B4-BE49-F238E27FC236}">
                  <a16:creationId xmlns:a16="http://schemas.microsoft.com/office/drawing/2014/main" id="{6ADCD851-7199-82EB-969E-CE7D1B970FE9}"/>
                </a:ext>
              </a:extLst>
            </p:cNvPr>
            <p:cNvSpPr/>
            <p:nvPr/>
          </p:nvSpPr>
          <p:spPr>
            <a:xfrm>
              <a:off x="3921369"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29" name="Oval 328">
              <a:extLst>
                <a:ext uri="{FF2B5EF4-FFF2-40B4-BE49-F238E27FC236}">
                  <a16:creationId xmlns:a16="http://schemas.microsoft.com/office/drawing/2014/main" id="{33EFDD3B-CAFE-17B6-510A-78ADDEEC3E9B}"/>
                </a:ext>
              </a:extLst>
            </p:cNvPr>
            <p:cNvSpPr/>
            <p:nvPr/>
          </p:nvSpPr>
          <p:spPr>
            <a:xfrm>
              <a:off x="4150672"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7" name="Oval 346">
              <a:extLst>
                <a:ext uri="{FF2B5EF4-FFF2-40B4-BE49-F238E27FC236}">
                  <a16:creationId xmlns:a16="http://schemas.microsoft.com/office/drawing/2014/main" id="{682F40D4-E54C-8E86-02FD-FC5E73682339}"/>
                </a:ext>
              </a:extLst>
            </p:cNvPr>
            <p:cNvSpPr/>
            <p:nvPr/>
          </p:nvSpPr>
          <p:spPr>
            <a:xfrm>
              <a:off x="4379976"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48" name="Oval 347">
              <a:extLst>
                <a:ext uri="{FF2B5EF4-FFF2-40B4-BE49-F238E27FC236}">
                  <a16:creationId xmlns:a16="http://schemas.microsoft.com/office/drawing/2014/main" id="{FCCB6128-FE7C-4F39-022C-C07DC8677DFA}"/>
                </a:ext>
              </a:extLst>
            </p:cNvPr>
            <p:cNvSpPr/>
            <p:nvPr/>
          </p:nvSpPr>
          <p:spPr>
            <a:xfrm>
              <a:off x="4609279" y="2017072"/>
              <a:ext cx="191086" cy="191086"/>
            </a:xfrm>
            <a:prstGeom prst="ellipse">
              <a:avLst/>
            </a:prstGeom>
            <a:solidFill>
              <a:schemeClr val="accent5"/>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49" name="Group 348">
            <a:extLst>
              <a:ext uri="{FF2B5EF4-FFF2-40B4-BE49-F238E27FC236}">
                <a16:creationId xmlns:a16="http://schemas.microsoft.com/office/drawing/2014/main" id="{874D1307-59AE-A358-28A8-7D9BB717EEAE}"/>
              </a:ext>
            </a:extLst>
          </p:cNvPr>
          <p:cNvGrpSpPr/>
          <p:nvPr/>
        </p:nvGrpSpPr>
        <p:grpSpPr>
          <a:xfrm>
            <a:off x="4746494" y="2118593"/>
            <a:ext cx="1414038" cy="191087"/>
            <a:chOff x="1828799" y="2017072"/>
            <a:chExt cx="1414038" cy="191087"/>
          </a:xfrm>
        </p:grpSpPr>
        <p:sp>
          <p:nvSpPr>
            <p:cNvPr id="350" name="DRAM">
              <a:extLst>
                <a:ext uri="{FF2B5EF4-FFF2-40B4-BE49-F238E27FC236}">
                  <a16:creationId xmlns:a16="http://schemas.microsoft.com/office/drawing/2014/main" id="{EF257035-C3DF-6ED7-9E0E-5ABB6681C97E}"/>
                </a:ext>
              </a:extLst>
            </p:cNvPr>
            <p:cNvSpPr/>
            <p:nvPr/>
          </p:nvSpPr>
          <p:spPr>
            <a:xfrm rot="5400000">
              <a:off x="1847908"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51" name="Straight Connector 350">
              <a:extLst>
                <a:ext uri="{FF2B5EF4-FFF2-40B4-BE49-F238E27FC236}">
                  <a16:creationId xmlns:a16="http://schemas.microsoft.com/office/drawing/2014/main" id="{AE6DB108-D261-E80D-1963-23789D705207}"/>
                </a:ext>
              </a:extLst>
            </p:cNvPr>
            <p:cNvCxnSpPr>
              <a:cxnSpLocks/>
              <a:stCxn id="356" idx="6"/>
              <a:endCxn id="350" idx="0"/>
            </p:cNvCxnSpPr>
            <p:nvPr/>
          </p:nvCxnSpPr>
          <p:spPr>
            <a:xfrm flipH="1">
              <a:off x="2058103" y="2112615"/>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52" name="Oval 351">
              <a:extLst>
                <a:ext uri="{FF2B5EF4-FFF2-40B4-BE49-F238E27FC236}">
                  <a16:creationId xmlns:a16="http://schemas.microsoft.com/office/drawing/2014/main" id="{7F09A63D-392A-5384-F511-CE704376196C}"/>
                </a:ext>
              </a:extLst>
            </p:cNvPr>
            <p:cNvSpPr/>
            <p:nvPr/>
          </p:nvSpPr>
          <p:spPr>
            <a:xfrm>
              <a:off x="2134538"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3" name="Oval 352">
              <a:extLst>
                <a:ext uri="{FF2B5EF4-FFF2-40B4-BE49-F238E27FC236}">
                  <a16:creationId xmlns:a16="http://schemas.microsoft.com/office/drawing/2014/main" id="{ED3B2E97-7984-4986-BBB0-A7C2E6E1D690}"/>
                </a:ext>
              </a:extLst>
            </p:cNvPr>
            <p:cNvSpPr/>
            <p:nvPr/>
          </p:nvSpPr>
          <p:spPr>
            <a:xfrm>
              <a:off x="2363841"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4" name="Oval 353">
              <a:extLst>
                <a:ext uri="{FF2B5EF4-FFF2-40B4-BE49-F238E27FC236}">
                  <a16:creationId xmlns:a16="http://schemas.microsoft.com/office/drawing/2014/main" id="{3E111E80-3032-B6AE-2D6E-FBACB291AB22}"/>
                </a:ext>
              </a:extLst>
            </p:cNvPr>
            <p:cNvSpPr/>
            <p:nvPr/>
          </p:nvSpPr>
          <p:spPr>
            <a:xfrm>
              <a:off x="2593144"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5" name="Oval 354">
              <a:extLst>
                <a:ext uri="{FF2B5EF4-FFF2-40B4-BE49-F238E27FC236}">
                  <a16:creationId xmlns:a16="http://schemas.microsoft.com/office/drawing/2014/main" id="{BD7CB9A4-2DE1-D71E-1C35-00FD5D5D2196}"/>
                </a:ext>
              </a:extLst>
            </p:cNvPr>
            <p:cNvSpPr/>
            <p:nvPr/>
          </p:nvSpPr>
          <p:spPr>
            <a:xfrm>
              <a:off x="2822448"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56" name="Oval 355">
              <a:extLst>
                <a:ext uri="{FF2B5EF4-FFF2-40B4-BE49-F238E27FC236}">
                  <a16:creationId xmlns:a16="http://schemas.microsoft.com/office/drawing/2014/main" id="{88458397-ABAB-CFFD-3B27-06D51122EB63}"/>
                </a:ext>
              </a:extLst>
            </p:cNvPr>
            <p:cNvSpPr/>
            <p:nvPr/>
          </p:nvSpPr>
          <p:spPr>
            <a:xfrm>
              <a:off x="3051751"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57" name="Group 356">
            <a:extLst>
              <a:ext uri="{FF2B5EF4-FFF2-40B4-BE49-F238E27FC236}">
                <a16:creationId xmlns:a16="http://schemas.microsoft.com/office/drawing/2014/main" id="{19866068-FC27-C1A0-BF21-383DBB4FE667}"/>
              </a:ext>
            </a:extLst>
          </p:cNvPr>
          <p:cNvGrpSpPr/>
          <p:nvPr/>
        </p:nvGrpSpPr>
        <p:grpSpPr>
          <a:xfrm>
            <a:off x="6304022" y="2118593"/>
            <a:ext cx="1414038" cy="191087"/>
            <a:chOff x="3386327" y="2017072"/>
            <a:chExt cx="1414038" cy="191087"/>
          </a:xfrm>
        </p:grpSpPr>
        <p:sp>
          <p:nvSpPr>
            <p:cNvPr id="358" name="DRAM">
              <a:extLst>
                <a:ext uri="{FF2B5EF4-FFF2-40B4-BE49-F238E27FC236}">
                  <a16:creationId xmlns:a16="http://schemas.microsoft.com/office/drawing/2014/main" id="{62FDF9B2-FD1E-8432-660A-125AF0278BA6}"/>
                </a:ext>
              </a:extLst>
            </p:cNvPr>
            <p:cNvSpPr/>
            <p:nvPr/>
          </p:nvSpPr>
          <p:spPr>
            <a:xfrm rot="5400000">
              <a:off x="3405436" y="1997964"/>
              <a:ext cx="191086" cy="229303"/>
            </a:xfrm>
            <a:prstGeom prst="roundRect">
              <a:avLst>
                <a:gd name="adj" fmla="val 11319"/>
              </a:avLst>
            </a:prstGeom>
            <a:solidFill>
              <a:srgbClr val="FFD5B3"/>
            </a:solidFill>
            <a:ln w="25400">
              <a:solidFill>
                <a:srgbClr val="FF71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cxnSp>
          <p:nvCxnSpPr>
            <p:cNvPr id="359" name="Straight Connector 358">
              <a:extLst>
                <a:ext uri="{FF2B5EF4-FFF2-40B4-BE49-F238E27FC236}">
                  <a16:creationId xmlns:a16="http://schemas.microsoft.com/office/drawing/2014/main" id="{E692EA09-2ADC-2B06-6C69-BA7F98A8E1C9}"/>
                </a:ext>
              </a:extLst>
            </p:cNvPr>
            <p:cNvCxnSpPr>
              <a:cxnSpLocks/>
              <a:endCxn id="358" idx="0"/>
            </p:cNvCxnSpPr>
            <p:nvPr/>
          </p:nvCxnSpPr>
          <p:spPr>
            <a:xfrm flipH="1" flipV="1">
              <a:off x="3615631" y="2112616"/>
              <a:ext cx="1184734" cy="1"/>
            </a:xfrm>
            <a:prstGeom prst="line">
              <a:avLst/>
            </a:prstGeom>
            <a:solidFill>
              <a:schemeClr val="tx1">
                <a:lumMod val="65000"/>
                <a:lumOff val="35000"/>
              </a:schemeClr>
            </a:solidFill>
            <a:ln w="25400" cap="rnd">
              <a:solidFill>
                <a:srgbClr val="FF7100"/>
              </a:solidFill>
              <a:round/>
            </a:ln>
          </p:spPr>
          <p:style>
            <a:lnRef idx="1">
              <a:schemeClr val="accent1"/>
            </a:lnRef>
            <a:fillRef idx="0">
              <a:schemeClr val="accent1"/>
            </a:fillRef>
            <a:effectRef idx="0">
              <a:schemeClr val="accent1"/>
            </a:effectRef>
            <a:fontRef idx="minor">
              <a:schemeClr val="tx1"/>
            </a:fontRef>
          </p:style>
        </p:cxnSp>
        <p:sp>
          <p:nvSpPr>
            <p:cNvPr id="360" name="Oval 359">
              <a:extLst>
                <a:ext uri="{FF2B5EF4-FFF2-40B4-BE49-F238E27FC236}">
                  <a16:creationId xmlns:a16="http://schemas.microsoft.com/office/drawing/2014/main" id="{F5053594-705B-FAC7-5105-1E52CAF8FD73}"/>
                </a:ext>
              </a:extLst>
            </p:cNvPr>
            <p:cNvSpPr/>
            <p:nvPr/>
          </p:nvSpPr>
          <p:spPr>
            <a:xfrm>
              <a:off x="3692066"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1" name="Oval 360">
              <a:extLst>
                <a:ext uri="{FF2B5EF4-FFF2-40B4-BE49-F238E27FC236}">
                  <a16:creationId xmlns:a16="http://schemas.microsoft.com/office/drawing/2014/main" id="{7840ACBD-9195-815A-0118-FDCBB943F9F3}"/>
                </a:ext>
              </a:extLst>
            </p:cNvPr>
            <p:cNvSpPr/>
            <p:nvPr/>
          </p:nvSpPr>
          <p:spPr>
            <a:xfrm>
              <a:off x="3921369"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62" name="Oval 361">
              <a:extLst>
                <a:ext uri="{FF2B5EF4-FFF2-40B4-BE49-F238E27FC236}">
                  <a16:creationId xmlns:a16="http://schemas.microsoft.com/office/drawing/2014/main" id="{87B0E762-B92C-2CFA-5127-9A3A0C861824}"/>
                </a:ext>
              </a:extLst>
            </p:cNvPr>
            <p:cNvSpPr/>
            <p:nvPr/>
          </p:nvSpPr>
          <p:spPr>
            <a:xfrm>
              <a:off x="4150672"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79" name="Oval 378">
              <a:extLst>
                <a:ext uri="{FF2B5EF4-FFF2-40B4-BE49-F238E27FC236}">
                  <a16:creationId xmlns:a16="http://schemas.microsoft.com/office/drawing/2014/main" id="{0F20546C-9417-397E-F334-4E1FD5DF5E64}"/>
                </a:ext>
              </a:extLst>
            </p:cNvPr>
            <p:cNvSpPr/>
            <p:nvPr/>
          </p:nvSpPr>
          <p:spPr>
            <a:xfrm>
              <a:off x="4379976"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sp>
          <p:nvSpPr>
            <p:cNvPr id="380" name="Oval 379">
              <a:extLst>
                <a:ext uri="{FF2B5EF4-FFF2-40B4-BE49-F238E27FC236}">
                  <a16:creationId xmlns:a16="http://schemas.microsoft.com/office/drawing/2014/main" id="{F8DF46E2-F40D-17BF-D7D2-4A322064E9B4}"/>
                </a:ext>
              </a:extLst>
            </p:cNvPr>
            <p:cNvSpPr/>
            <p:nvPr/>
          </p:nvSpPr>
          <p:spPr>
            <a:xfrm>
              <a:off x="4609279" y="2017072"/>
              <a:ext cx="191086" cy="191086"/>
            </a:xfrm>
            <a:prstGeom prst="ellipse">
              <a:avLst/>
            </a:prstGeom>
            <a:solidFill>
              <a:schemeClr val="accent6"/>
            </a:solidFill>
            <a:ln w="25400">
              <a:solidFill>
                <a:srgbClr val="FF7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panose="020B0503020202020204" pitchFamily="34" charset="0"/>
                <a:ea typeface="+mn-ea"/>
                <a:cs typeface="+mn-cs"/>
              </a:endParaRPr>
            </a:p>
          </p:txBody>
        </p:sp>
      </p:grpSp>
      <p:grpSp>
        <p:nvGrpSpPr>
          <p:cNvPr id="397" name="Group 396">
            <a:extLst>
              <a:ext uri="{FF2B5EF4-FFF2-40B4-BE49-F238E27FC236}">
                <a16:creationId xmlns:a16="http://schemas.microsoft.com/office/drawing/2014/main" id="{7C4CCB0E-D7D5-2702-8229-836279B7CA56}"/>
              </a:ext>
            </a:extLst>
          </p:cNvPr>
          <p:cNvGrpSpPr/>
          <p:nvPr/>
        </p:nvGrpSpPr>
        <p:grpSpPr>
          <a:xfrm>
            <a:off x="787942" y="2970901"/>
            <a:ext cx="6938410" cy="647381"/>
            <a:chOff x="757719" y="4572696"/>
            <a:chExt cx="6938410" cy="647381"/>
          </a:xfrm>
        </p:grpSpPr>
        <p:grpSp>
          <p:nvGrpSpPr>
            <p:cNvPr id="398" name="Group 397">
              <a:extLst>
                <a:ext uri="{FF2B5EF4-FFF2-40B4-BE49-F238E27FC236}">
                  <a16:creationId xmlns:a16="http://schemas.microsoft.com/office/drawing/2014/main" id="{3C188E67-B9AE-89B6-378C-4250591B7210}"/>
                </a:ext>
              </a:extLst>
            </p:cNvPr>
            <p:cNvGrpSpPr/>
            <p:nvPr/>
          </p:nvGrpSpPr>
          <p:grpSpPr>
            <a:xfrm>
              <a:off x="1906102" y="4572696"/>
              <a:ext cx="5790027" cy="251465"/>
              <a:chOff x="1906102" y="4572696"/>
              <a:chExt cx="5790027" cy="251465"/>
            </a:xfrm>
          </p:grpSpPr>
          <p:grpSp>
            <p:nvGrpSpPr>
              <p:cNvPr id="400" name="Group 399">
                <a:extLst>
                  <a:ext uri="{FF2B5EF4-FFF2-40B4-BE49-F238E27FC236}">
                    <a16:creationId xmlns:a16="http://schemas.microsoft.com/office/drawing/2014/main" id="{0916FE0C-FC13-6EFD-8FC3-539A563EF145}"/>
                  </a:ext>
                </a:extLst>
              </p:cNvPr>
              <p:cNvGrpSpPr/>
              <p:nvPr/>
            </p:nvGrpSpPr>
            <p:grpSpPr>
              <a:xfrm>
                <a:off x="1906102" y="4572696"/>
                <a:ext cx="5790027" cy="251465"/>
                <a:chOff x="1906102" y="4605667"/>
                <a:chExt cx="5790027" cy="251465"/>
              </a:xfrm>
            </p:grpSpPr>
            <p:cxnSp>
              <p:nvCxnSpPr>
                <p:cNvPr id="402" name="Straight Connector 401">
                  <a:extLst>
                    <a:ext uri="{FF2B5EF4-FFF2-40B4-BE49-F238E27FC236}">
                      <a16:creationId xmlns:a16="http://schemas.microsoft.com/office/drawing/2014/main" id="{D53F069B-1FEC-2848-9B09-4186F9949EE7}"/>
                    </a:ext>
                  </a:extLst>
                </p:cNvPr>
                <p:cNvCxnSpPr/>
                <p:nvPr/>
              </p:nvCxnSpPr>
              <p:spPr>
                <a:xfrm flipH="1">
                  <a:off x="1906102"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3" name="Straight Connector 402">
                  <a:extLst>
                    <a:ext uri="{FF2B5EF4-FFF2-40B4-BE49-F238E27FC236}">
                      <a16:creationId xmlns:a16="http://schemas.microsoft.com/office/drawing/2014/main" id="{B2ADFD02-2F5B-E85A-3699-91F445F00C08}"/>
                    </a:ext>
                  </a:extLst>
                </p:cNvPr>
                <p:cNvCxnSpPr/>
                <p:nvPr/>
              </p:nvCxnSpPr>
              <p:spPr>
                <a:xfrm flipH="1">
                  <a:off x="3463630"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4" name="Straight Connector 403">
                  <a:extLst>
                    <a:ext uri="{FF2B5EF4-FFF2-40B4-BE49-F238E27FC236}">
                      <a16:creationId xmlns:a16="http://schemas.microsoft.com/office/drawing/2014/main" id="{E27B028C-52D6-2246-A54C-C1741C9D91CA}"/>
                    </a:ext>
                  </a:extLst>
                </p:cNvPr>
                <p:cNvCxnSpPr/>
                <p:nvPr/>
              </p:nvCxnSpPr>
              <p:spPr>
                <a:xfrm flipH="1">
                  <a:off x="5030302" y="4612936"/>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5" name="Straight Connector 404">
                  <a:extLst>
                    <a:ext uri="{FF2B5EF4-FFF2-40B4-BE49-F238E27FC236}">
                      <a16:creationId xmlns:a16="http://schemas.microsoft.com/office/drawing/2014/main" id="{1529CB80-7815-390D-F606-94065A9DD083}"/>
                    </a:ext>
                  </a:extLst>
                </p:cNvPr>
                <p:cNvCxnSpPr/>
                <p:nvPr/>
              </p:nvCxnSpPr>
              <p:spPr>
                <a:xfrm flipH="1">
                  <a:off x="6587830" y="4605667"/>
                  <a:ext cx="1108299"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6" name="Straight Connector 405">
                  <a:extLst>
                    <a:ext uri="{FF2B5EF4-FFF2-40B4-BE49-F238E27FC236}">
                      <a16:creationId xmlns:a16="http://schemas.microsoft.com/office/drawing/2014/main" id="{F3614106-0999-2540-5224-7A6FC588CA86}"/>
                    </a:ext>
                  </a:extLst>
                </p:cNvPr>
                <p:cNvCxnSpPr>
                  <a:cxnSpLocks/>
                </p:cNvCxnSpPr>
                <p:nvPr/>
              </p:nvCxnSpPr>
              <p:spPr>
                <a:xfrm flipV="1">
                  <a:off x="2460251" y="4615982"/>
                  <a:ext cx="0" cy="226344"/>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7" name="Straight Connector 406">
                  <a:extLst>
                    <a:ext uri="{FF2B5EF4-FFF2-40B4-BE49-F238E27FC236}">
                      <a16:creationId xmlns:a16="http://schemas.microsoft.com/office/drawing/2014/main" id="{6EB0CC8A-3783-81DF-5489-B254212D4FBF}"/>
                    </a:ext>
                  </a:extLst>
                </p:cNvPr>
                <p:cNvCxnSpPr>
                  <a:cxnSpLocks/>
                </p:cNvCxnSpPr>
                <p:nvPr/>
              </p:nvCxnSpPr>
              <p:spPr>
                <a:xfrm flipV="1">
                  <a:off x="4017779"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8" name="Straight Connector 407">
                  <a:extLst>
                    <a:ext uri="{FF2B5EF4-FFF2-40B4-BE49-F238E27FC236}">
                      <a16:creationId xmlns:a16="http://schemas.microsoft.com/office/drawing/2014/main" id="{BA014CE8-A11E-778C-3C0C-2050730C48A7}"/>
                    </a:ext>
                  </a:extLst>
                </p:cNvPr>
                <p:cNvCxnSpPr>
                  <a:cxnSpLocks/>
                </p:cNvCxnSpPr>
                <p:nvPr/>
              </p:nvCxnSpPr>
              <p:spPr>
                <a:xfrm flipV="1">
                  <a:off x="5584451"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cxnSp>
              <p:nvCxnSpPr>
                <p:cNvPr id="409" name="Straight Connector 408">
                  <a:extLst>
                    <a:ext uri="{FF2B5EF4-FFF2-40B4-BE49-F238E27FC236}">
                      <a16:creationId xmlns:a16="http://schemas.microsoft.com/office/drawing/2014/main" id="{26258DE8-F8BD-07C0-6395-22A14F841263}"/>
                    </a:ext>
                  </a:extLst>
                </p:cNvPr>
                <p:cNvCxnSpPr>
                  <a:cxnSpLocks/>
                </p:cNvCxnSpPr>
                <p:nvPr/>
              </p:nvCxnSpPr>
              <p:spPr>
                <a:xfrm flipV="1">
                  <a:off x="7141979" y="4615982"/>
                  <a:ext cx="0" cy="24115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grpSp>
          <p:cxnSp>
            <p:nvCxnSpPr>
              <p:cNvPr id="401" name="Straight Connector 400">
                <a:extLst>
                  <a:ext uri="{FF2B5EF4-FFF2-40B4-BE49-F238E27FC236}">
                    <a16:creationId xmlns:a16="http://schemas.microsoft.com/office/drawing/2014/main" id="{84FDC660-A3C9-59F4-CAD8-D1BBD9F1D343}"/>
                  </a:ext>
                </a:extLst>
              </p:cNvPr>
              <p:cNvCxnSpPr>
                <a:cxnSpLocks/>
              </p:cNvCxnSpPr>
              <p:nvPr/>
            </p:nvCxnSpPr>
            <p:spPr>
              <a:xfrm>
                <a:off x="2135695" y="4824161"/>
                <a:ext cx="5397405" cy="0"/>
              </a:xfrm>
              <a:prstGeom prst="line">
                <a:avLst/>
              </a:prstGeom>
              <a:solidFill>
                <a:schemeClr val="tx1">
                  <a:lumMod val="65000"/>
                  <a:lumOff val="35000"/>
                </a:schemeClr>
              </a:solidFill>
              <a:ln w="38100" cap="rnd">
                <a:solidFill>
                  <a:schemeClr val="tx1">
                    <a:lumMod val="85000"/>
                    <a:lumOff val="15000"/>
                  </a:schemeClr>
                </a:solidFill>
                <a:round/>
                <a:tailEnd w="lg" len="sm"/>
              </a:ln>
            </p:spPr>
            <p:style>
              <a:lnRef idx="1">
                <a:schemeClr val="accent1"/>
              </a:lnRef>
              <a:fillRef idx="0">
                <a:schemeClr val="accent1"/>
              </a:fillRef>
              <a:effectRef idx="0">
                <a:schemeClr val="accent1"/>
              </a:effectRef>
              <a:fontRef idx="minor">
                <a:schemeClr val="tx1"/>
              </a:fontRef>
            </p:style>
          </p:cxnSp>
        </p:grpSp>
        <p:sp>
          <p:nvSpPr>
            <p:cNvPr id="399" name="TextBox 398">
              <a:extLst>
                <a:ext uri="{FF2B5EF4-FFF2-40B4-BE49-F238E27FC236}">
                  <a16:creationId xmlns:a16="http://schemas.microsoft.com/office/drawing/2014/main" id="{A6935B6E-1105-0B0A-7DCB-F72B40152E3C}"/>
                </a:ext>
              </a:extLst>
            </p:cNvPr>
            <p:cNvSpPr txBox="1"/>
            <p:nvPr/>
          </p:nvSpPr>
          <p:spPr>
            <a:xfrm>
              <a:off x="757719" y="4762877"/>
              <a:ext cx="3672585" cy="457200"/>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global sense amplifier </a:t>
              </a:r>
            </a:p>
          </p:txBody>
        </p:sp>
      </p:grpSp>
      <p:grpSp>
        <p:nvGrpSpPr>
          <p:cNvPr id="220" name="Group 219">
            <a:extLst>
              <a:ext uri="{FF2B5EF4-FFF2-40B4-BE49-F238E27FC236}">
                <a16:creationId xmlns:a16="http://schemas.microsoft.com/office/drawing/2014/main" id="{A6C02B7B-3574-9113-4CDC-B4122C166732}"/>
              </a:ext>
            </a:extLst>
          </p:cNvPr>
          <p:cNvGrpSpPr/>
          <p:nvPr/>
        </p:nvGrpSpPr>
        <p:grpSpPr>
          <a:xfrm>
            <a:off x="3239" y="5150643"/>
            <a:ext cx="9470110" cy="781038"/>
            <a:chOff x="549218" y="3454216"/>
            <a:chExt cx="8426174" cy="788666"/>
          </a:xfrm>
        </p:grpSpPr>
        <p:sp>
          <p:nvSpPr>
            <p:cNvPr id="221" name="TextBox 220">
              <a:extLst>
                <a:ext uri="{FF2B5EF4-FFF2-40B4-BE49-F238E27FC236}">
                  <a16:creationId xmlns:a16="http://schemas.microsoft.com/office/drawing/2014/main" id="{7E095E66-B7A3-3BC8-A6E1-DB69A134CA51}"/>
                </a:ext>
              </a:extLst>
            </p:cNvPr>
            <p:cNvSpPr txBox="1"/>
            <p:nvPr/>
          </p:nvSpPr>
          <p:spPr>
            <a:xfrm>
              <a:off x="549218" y="3454216"/>
              <a:ext cx="474011"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2</a:t>
              </a:r>
            </a:p>
          </p:txBody>
        </p:sp>
        <p:sp>
          <p:nvSpPr>
            <p:cNvPr id="223" name="TextBox 222">
              <a:extLst>
                <a:ext uri="{FF2B5EF4-FFF2-40B4-BE49-F238E27FC236}">
                  <a16:creationId xmlns:a16="http://schemas.microsoft.com/office/drawing/2014/main" id="{0B9BBA30-6AAB-BE80-7885-94A7F9C043CA}"/>
                </a:ext>
              </a:extLst>
            </p:cNvPr>
            <p:cNvSpPr txBox="1"/>
            <p:nvPr/>
          </p:nvSpPr>
          <p:spPr>
            <a:xfrm>
              <a:off x="974390" y="3528082"/>
              <a:ext cx="8001002"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Enables low-cost interconnects for vector reduction </a:t>
              </a:r>
              <a:endParaRPr kumimoji="0" lang="en-US" sz="2200" b="0"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endParaRP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global and local data buses can be used for inter-/intra-mat communication    </a:t>
              </a:r>
              <a:endParaRPr kumimoji="0" lang="en-US" sz="1800" b="0" i="0" u="none" strike="noStrike" kern="1200" cap="none" spc="0" normalizeH="0" baseline="0" noProof="0" dirty="0">
                <a:ln>
                  <a:noFill/>
                </a:ln>
                <a:solidFill>
                  <a:srgbClr val="C00000"/>
                </a:solidFill>
                <a:effectLst/>
                <a:uLnTx/>
                <a:uFillTx/>
                <a:latin typeface="Avenir Next" panose="020B0503020202020204" pitchFamily="34" charset="0"/>
                <a:ea typeface="+mn-ea"/>
                <a:cs typeface="Gill Sans MT"/>
              </a:endParaRPr>
            </a:p>
          </p:txBody>
        </p:sp>
      </p:grpSp>
      <p:grpSp>
        <p:nvGrpSpPr>
          <p:cNvPr id="228" name="Group 227">
            <a:extLst>
              <a:ext uri="{FF2B5EF4-FFF2-40B4-BE49-F238E27FC236}">
                <a16:creationId xmlns:a16="http://schemas.microsoft.com/office/drawing/2014/main" id="{E46F4404-BC62-B4F3-ACCD-5494AB90A171}"/>
              </a:ext>
            </a:extLst>
          </p:cNvPr>
          <p:cNvGrpSpPr/>
          <p:nvPr/>
        </p:nvGrpSpPr>
        <p:grpSpPr>
          <a:xfrm>
            <a:off x="7336" y="5831862"/>
            <a:ext cx="9470110" cy="781038"/>
            <a:chOff x="549218" y="3454216"/>
            <a:chExt cx="8426174" cy="788666"/>
          </a:xfrm>
        </p:grpSpPr>
        <p:sp>
          <p:nvSpPr>
            <p:cNvPr id="229" name="TextBox 228">
              <a:extLst>
                <a:ext uri="{FF2B5EF4-FFF2-40B4-BE49-F238E27FC236}">
                  <a16:creationId xmlns:a16="http://schemas.microsoft.com/office/drawing/2014/main" id="{85E81FB7-5BF8-CD34-1CFE-01872A17B084}"/>
                </a:ext>
              </a:extLst>
            </p:cNvPr>
            <p:cNvSpPr txBox="1"/>
            <p:nvPr/>
          </p:nvSpPr>
          <p:spPr>
            <a:xfrm>
              <a:off x="549218" y="3454216"/>
              <a:ext cx="474011"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3</a:t>
              </a:r>
            </a:p>
          </p:txBody>
        </p:sp>
        <p:sp>
          <p:nvSpPr>
            <p:cNvPr id="230" name="TextBox 229">
              <a:extLst>
                <a:ext uri="{FF2B5EF4-FFF2-40B4-BE49-F238E27FC236}">
                  <a16:creationId xmlns:a16="http://schemas.microsoft.com/office/drawing/2014/main" id="{2B3D6435-FF6F-8C93-2A2C-8A7668C5FA86}"/>
                </a:ext>
              </a:extLst>
            </p:cNvPr>
            <p:cNvSpPr txBox="1"/>
            <p:nvPr/>
          </p:nvSpPr>
          <p:spPr>
            <a:xfrm>
              <a:off x="974390" y="3528082"/>
              <a:ext cx="8001002"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rPr>
                <a:t>Eases programmability </a:t>
              </a:r>
              <a:endParaRPr kumimoji="0" lang="en-US" sz="2200" b="0" i="0" u="none" strike="noStrike" kern="1200" cap="none" spc="0" normalizeH="0" baseline="0" noProof="0" dirty="0">
                <a:ln>
                  <a:noFill/>
                </a:ln>
                <a:solidFill>
                  <a:srgbClr val="1982C3"/>
                </a:solidFill>
                <a:effectLst/>
                <a:uLnTx/>
                <a:uFillTx/>
                <a:latin typeface="Avenir Next" panose="020B0503020202020204" pitchFamily="34" charset="0"/>
                <a:ea typeface="+mn-ea"/>
                <a:cs typeface="Gill Sans MT"/>
              </a:endParaRP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Gill Sans MT"/>
                </a:rPr>
                <a:t>SIMD parallelism in a DRAM mat is on par with vector ISAs’ SIMD width </a:t>
              </a:r>
              <a:endParaRPr kumimoji="0" lang="en-US" sz="1800" b="0" i="0" u="none" strike="noStrike" kern="1200" cap="none" spc="0" normalizeH="0" baseline="0" noProof="0" dirty="0">
                <a:ln>
                  <a:noFill/>
                </a:ln>
                <a:solidFill>
                  <a:srgbClr val="C00000"/>
                </a:solidFill>
                <a:effectLst/>
                <a:uLnTx/>
                <a:uFillTx/>
                <a:latin typeface="Avenir Next" panose="020B0503020202020204" pitchFamily="34" charset="0"/>
                <a:ea typeface="+mn-ea"/>
                <a:cs typeface="Gill Sans MT"/>
              </a:endParaRPr>
            </a:p>
          </p:txBody>
        </p:sp>
      </p:grpSp>
      <p:sp>
        <p:nvSpPr>
          <p:cNvPr id="231" name="Rectangle 230">
            <a:extLst>
              <a:ext uri="{FF2B5EF4-FFF2-40B4-BE49-F238E27FC236}">
                <a16:creationId xmlns:a16="http://schemas.microsoft.com/office/drawing/2014/main" id="{984434A9-11B4-6C56-B5A1-632FFFC7478C}"/>
              </a:ext>
            </a:extLst>
          </p:cNvPr>
          <p:cNvSpPr/>
          <p:nvPr/>
        </p:nvSpPr>
        <p:spPr>
          <a:xfrm>
            <a:off x="7530" y="4052166"/>
            <a:ext cx="9121747" cy="1852848"/>
          </a:xfrm>
          <a:prstGeom prst="rect">
            <a:avLst/>
          </a:prstGeom>
          <a:solidFill>
            <a:schemeClr val="bg1">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2" name="Rounded Rectangle 231">
            <a:extLst>
              <a:ext uri="{FF2B5EF4-FFF2-40B4-BE49-F238E27FC236}">
                <a16:creationId xmlns:a16="http://schemas.microsoft.com/office/drawing/2014/main" id="{439A8839-CF62-F175-9023-1DA19C8B03B6}"/>
              </a:ext>
            </a:extLst>
          </p:cNvPr>
          <p:cNvSpPr/>
          <p:nvPr/>
        </p:nvSpPr>
        <p:spPr>
          <a:xfrm>
            <a:off x="1501955" y="1600005"/>
            <a:ext cx="1650846" cy="1219405"/>
          </a:xfrm>
          <a:prstGeom prst="roundRect">
            <a:avLst>
              <a:gd name="adj" fmla="val 11846"/>
            </a:avLst>
          </a:prstGeom>
          <a:noFill/>
          <a:ln w="38100">
            <a:solidFill>
              <a:schemeClr val="accent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srgbClr val="FFFFFF"/>
              </a:solidFill>
              <a:effectLst/>
              <a:uLnTx/>
              <a:uFillTx/>
              <a:latin typeface="Avenir Next" panose="020B0503020202020204" pitchFamily="34" charset="0"/>
              <a:ea typeface="+mn-ea"/>
              <a:cs typeface="+mn-cs"/>
            </a:endParaRPr>
          </a:p>
        </p:txBody>
      </p:sp>
      <p:sp>
        <p:nvSpPr>
          <p:cNvPr id="381" name="TextBox 380">
            <a:extLst>
              <a:ext uri="{FF2B5EF4-FFF2-40B4-BE49-F238E27FC236}">
                <a16:creationId xmlns:a16="http://schemas.microsoft.com/office/drawing/2014/main" id="{65261135-95BE-743B-898C-780B3D4139F1}"/>
              </a:ext>
            </a:extLst>
          </p:cNvPr>
          <p:cNvSpPr txBox="1"/>
          <p:nvPr/>
        </p:nvSpPr>
        <p:spPr>
          <a:xfrm>
            <a:off x="820194" y="1124744"/>
            <a:ext cx="3535782" cy="387103"/>
          </a:xfrm>
          <a:prstGeom prst="rect">
            <a:avLst/>
          </a:prstGeom>
          <a:noFill/>
        </p:spPr>
        <p:txBody>
          <a:bodyPr wrap="square" rtlCol="0" anchor="ctr">
            <a:noAutofit/>
          </a:bodyPr>
          <a:lstStyle/>
          <a:p>
            <a:pPr marL="0" marR="0" lvl="0" indent="0" algn="ctr" defTabSz="457200" rtl="0" eaLnBrk="1" fontAlgn="auto" latinLnBrk="0" hangingPunct="1">
              <a:lnSpc>
                <a:spcPct val="7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512 columns</a:t>
            </a:r>
          </a:p>
        </p:txBody>
      </p:sp>
    </p:spTree>
    <p:extLst>
      <p:ext uri="{BB962C8B-B14F-4D97-AF65-F5344CB8AC3E}">
        <p14:creationId xmlns:p14="http://schemas.microsoft.com/office/powerpoint/2010/main" val="1804859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28"/>
                                        </p:tgtEl>
                                        <p:attrNameLst>
                                          <p:attrName>style.visibility</p:attrName>
                                        </p:attrNameLst>
                                      </p:cBhvr>
                                      <p:to>
                                        <p:strVal val="visible"/>
                                      </p:to>
                                    </p:set>
                                    <p:animEffect transition="in" filter="fade">
                                      <p:cBhvr>
                                        <p:cTn id="7" dur="500"/>
                                        <p:tgtEl>
                                          <p:spTgt spid="22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1"/>
                                        </p:tgtEl>
                                        <p:attrNameLst>
                                          <p:attrName>style.visibility</p:attrName>
                                        </p:attrNameLst>
                                      </p:cBhvr>
                                      <p:to>
                                        <p:strVal val="visible"/>
                                      </p:to>
                                    </p:set>
                                    <p:animEffect transition="in" filter="fade">
                                      <p:cBhvr>
                                        <p:cTn id="10" dur="500"/>
                                        <p:tgtEl>
                                          <p:spTgt spid="38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32"/>
                                        </p:tgtEl>
                                        <p:attrNameLst>
                                          <p:attrName>style.visibility</p:attrName>
                                        </p:attrNameLst>
                                      </p:cBhvr>
                                      <p:to>
                                        <p:strVal val="visible"/>
                                      </p:to>
                                    </p:set>
                                    <p:animEffect transition="in" filter="fade">
                                      <p:cBhvr>
                                        <p:cTn id="13" dur="500"/>
                                        <p:tgtEl>
                                          <p:spTgt spid="2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2" grpId="0" animBg="1"/>
      <p:bldP spid="381"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BDAE3152-EF73-7C24-AA26-102709B5CCF8}"/>
              </a:ext>
            </a:extLst>
          </p:cNvPr>
          <p:cNvGrpSpPr/>
          <p:nvPr/>
        </p:nvGrpSpPr>
        <p:grpSpPr>
          <a:xfrm>
            <a:off x="371659" y="1308732"/>
            <a:ext cx="8400681" cy="1328496"/>
            <a:chOff x="371659" y="2793619"/>
            <a:chExt cx="8400681" cy="1324131"/>
          </a:xfrm>
        </p:grpSpPr>
        <p:sp>
          <p:nvSpPr>
            <p:cNvPr id="4" name="Rounded Rectangle 3">
              <a:extLst>
                <a:ext uri="{FF2B5EF4-FFF2-40B4-BE49-F238E27FC236}">
                  <a16:creationId xmlns:a16="http://schemas.microsoft.com/office/drawing/2014/main" id="{A7E6E4CA-4219-9A84-8012-2A407B6E2FA5}"/>
                </a:ext>
              </a:extLst>
            </p:cNvPr>
            <p:cNvSpPr/>
            <p:nvPr/>
          </p:nvSpPr>
          <p:spPr>
            <a:xfrm>
              <a:off x="371659" y="2796294"/>
              <a:ext cx="8400681" cy="1321456"/>
            </a:xfrm>
            <a:prstGeom prst="roundRect">
              <a:avLst>
                <a:gd name="adj" fmla="val 9020"/>
              </a:avLst>
            </a:prstGeom>
            <a:solidFill>
              <a:schemeClr val="bg1">
                <a:lumMod val="95000"/>
              </a:schemeClr>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Transparently to programmer: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sng" strike="noStrike" kern="1200" cap="none" spc="0" normalizeH="0" baseline="0" noProof="0" dirty="0">
                  <a:ln>
                    <a:noFill/>
                  </a:ln>
                  <a:solidFill>
                    <a:srgbClr val="1982C3"/>
                  </a:solidFill>
                  <a:effectLst/>
                  <a:uLnTx/>
                  <a:uFillTx/>
                  <a:latin typeface="Avenir Next" panose="020B0503020202020204" pitchFamily="34" charset="0"/>
                  <a:ea typeface="+mn-ea"/>
                  <a:cs typeface="+mn-cs"/>
                </a:rPr>
                <a:t>extract</a:t>
              </a:r>
              <a: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 SIMD parallelism from an application, and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sng" strike="noStrike" kern="1200" cap="none" spc="0" normalizeH="0" baseline="0" noProof="0" dirty="0">
                  <a:ln>
                    <a:noFill/>
                  </a:ln>
                  <a:solidFill>
                    <a:srgbClr val="1982C3"/>
                  </a:solidFill>
                  <a:effectLst/>
                  <a:uLnTx/>
                  <a:uFillTx/>
                  <a:latin typeface="Avenir Next" panose="020B0503020202020204" pitchFamily="34" charset="0"/>
                  <a:ea typeface="+mn-ea"/>
                  <a:cs typeface="+mn-cs"/>
                </a:rPr>
                <a:t>schedule</a:t>
              </a:r>
              <a:r>
                <a:rPr kumimoji="0" lang="en-US" sz="22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 PUD instructions while maximizing </a:t>
              </a:r>
              <a:r>
                <a:rPr kumimoji="0" lang="en-US" sz="2200" b="1" i="0" u="sng" strike="noStrike" kern="1200" cap="none" spc="0" normalizeH="0" baseline="0" noProof="0" dirty="0">
                  <a:ln>
                    <a:noFill/>
                  </a:ln>
                  <a:solidFill>
                    <a:srgbClr val="1982C3"/>
                  </a:solidFill>
                  <a:effectLst/>
                  <a:uLnTx/>
                  <a:uFillTx/>
                  <a:latin typeface="Avenir Next" panose="020B0503020202020204" pitchFamily="34" charset="0"/>
                  <a:ea typeface="+mn-ea"/>
                  <a:cs typeface="+mn-cs"/>
                </a:rPr>
                <a:t>utilization</a:t>
              </a:r>
              <a:r>
                <a:rPr kumimoji="0" lang="en-US" sz="1600" b="1" i="0" u="none" strike="noStrike" kern="1200" cap="none" spc="0" normalizeH="0" baseline="0" noProof="0" dirty="0">
                  <a:ln>
                    <a:noFill/>
                  </a:ln>
                  <a:solidFill>
                    <a:srgbClr val="1982C3"/>
                  </a:solidFill>
                  <a:effectLst/>
                  <a:uLnTx/>
                  <a:uFillTx/>
                  <a:latin typeface="Avenir Next" panose="020B0503020202020204" pitchFamily="34" charset="0"/>
                  <a:ea typeface="+mn-ea"/>
                  <a:cs typeface="+mn-cs"/>
                </a:rPr>
                <a:t> </a:t>
              </a:r>
            </a:p>
          </p:txBody>
        </p:sp>
        <p:sp>
          <p:nvSpPr>
            <p:cNvPr id="5" name="TextBox 4">
              <a:extLst>
                <a:ext uri="{FF2B5EF4-FFF2-40B4-BE49-F238E27FC236}">
                  <a16:creationId xmlns:a16="http://schemas.microsoft.com/office/drawing/2014/main" id="{964CD386-BCB4-2F0B-2A1B-1C4D0C6C8168}"/>
                </a:ext>
              </a:extLst>
            </p:cNvPr>
            <p:cNvSpPr txBox="1"/>
            <p:nvPr/>
          </p:nvSpPr>
          <p:spPr>
            <a:xfrm rot="16200000">
              <a:off x="-28022" y="3269681"/>
              <a:ext cx="1321456"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90000"/>
                    </a:srgbClr>
                  </a:solidFill>
                  <a:effectLst/>
                  <a:uLnTx/>
                  <a:uFillTx/>
                  <a:latin typeface="Avenir Next" panose="020B0503020202020204" pitchFamily="34" charset="0"/>
                  <a:ea typeface="+mn-ea"/>
                  <a:cs typeface="+mn-cs"/>
                </a:rPr>
                <a:t>Goal</a:t>
              </a:r>
            </a:p>
          </p:txBody>
        </p:sp>
      </p:grpSp>
      <p:sp>
        <p:nvSpPr>
          <p:cNvPr id="6" name="Up Arrow 5">
            <a:extLst>
              <a:ext uri="{FF2B5EF4-FFF2-40B4-BE49-F238E27FC236}">
                <a16:creationId xmlns:a16="http://schemas.microsoft.com/office/drawing/2014/main" id="{A8F08BDB-400B-8331-1F5B-B874FEE83E31}"/>
              </a:ext>
            </a:extLst>
          </p:cNvPr>
          <p:cNvSpPr/>
          <p:nvPr/>
        </p:nvSpPr>
        <p:spPr>
          <a:xfrm rot="10800000">
            <a:off x="4331688" y="2913587"/>
            <a:ext cx="480624" cy="555811"/>
          </a:xfrm>
          <a:prstGeom prst="up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595E">
                  <a:lumMod val="20000"/>
                  <a:lumOff val="80000"/>
                </a:srgb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312828C3-9632-A1EE-3DD3-F4DEAF77E3F2}"/>
              </a:ext>
            </a:extLst>
          </p:cNvPr>
          <p:cNvSpPr txBox="1"/>
          <p:nvPr/>
        </p:nvSpPr>
        <p:spPr>
          <a:xfrm>
            <a:off x="1" y="3628154"/>
            <a:ext cx="9144000" cy="430887"/>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Three new LLVM-based passes targeting PUD execution</a:t>
            </a:r>
          </a:p>
        </p:txBody>
      </p:sp>
      <p:sp>
        <p:nvSpPr>
          <p:cNvPr id="10" name="Title 1">
            <a:extLst>
              <a:ext uri="{FF2B5EF4-FFF2-40B4-BE49-F238E27FC236}">
                <a16:creationId xmlns:a16="http://schemas.microsoft.com/office/drawing/2014/main" id="{73FB861D-C0E5-F24A-2621-83AF84FFD801}"/>
              </a:ext>
            </a:extLst>
          </p:cNvPr>
          <p:cNvSpPr>
            <a:spLocks noGrp="1"/>
          </p:cNvSpPr>
          <p:nvPr>
            <p:ph type="title"/>
          </p:nvPr>
        </p:nvSpPr>
        <p:spPr/>
        <p:txBody>
          <a:bodyPr>
            <a:noAutofit/>
          </a:bodyPr>
          <a:lstStyle/>
          <a:p>
            <a:r>
              <a:rPr lang="en-US" sz="4000" dirty="0"/>
              <a:t>MIMDRAM: Compiler Support </a:t>
            </a:r>
          </a:p>
        </p:txBody>
      </p:sp>
      <p:grpSp>
        <p:nvGrpSpPr>
          <p:cNvPr id="15" name="Group 14">
            <a:extLst>
              <a:ext uri="{FF2B5EF4-FFF2-40B4-BE49-F238E27FC236}">
                <a16:creationId xmlns:a16="http://schemas.microsoft.com/office/drawing/2014/main" id="{4D61C165-8173-658F-0DFF-1E651D5A89E4}"/>
              </a:ext>
            </a:extLst>
          </p:cNvPr>
          <p:cNvGrpSpPr/>
          <p:nvPr/>
        </p:nvGrpSpPr>
        <p:grpSpPr>
          <a:xfrm>
            <a:off x="400623" y="4241301"/>
            <a:ext cx="8342754" cy="1926446"/>
            <a:chOff x="400623" y="4241301"/>
            <a:chExt cx="8342754" cy="1926446"/>
          </a:xfrm>
        </p:grpSpPr>
        <p:pic>
          <p:nvPicPr>
            <p:cNvPr id="8" name="Picture 7">
              <a:extLst>
                <a:ext uri="{FF2B5EF4-FFF2-40B4-BE49-F238E27FC236}">
                  <a16:creationId xmlns:a16="http://schemas.microsoft.com/office/drawing/2014/main" id="{1E9FE1CE-C6ED-97FD-DE56-A674E05E227E}"/>
                </a:ext>
              </a:extLst>
            </p:cNvPr>
            <p:cNvPicPr>
              <a:picLocks noChangeAspect="1"/>
            </p:cNvPicPr>
            <p:nvPr/>
          </p:nvPicPr>
          <p:blipFill>
            <a:blip r:embed="rId3"/>
            <a:stretch>
              <a:fillRect/>
            </a:stretch>
          </p:blipFill>
          <p:spPr>
            <a:xfrm>
              <a:off x="400623" y="4241301"/>
              <a:ext cx="8342754" cy="1926446"/>
            </a:xfrm>
            <a:prstGeom prst="rect">
              <a:avLst/>
            </a:prstGeom>
          </p:spPr>
        </p:pic>
        <p:sp>
          <p:nvSpPr>
            <p:cNvPr id="9" name="Oval 8">
              <a:extLst>
                <a:ext uri="{FF2B5EF4-FFF2-40B4-BE49-F238E27FC236}">
                  <a16:creationId xmlns:a16="http://schemas.microsoft.com/office/drawing/2014/main" id="{9B7F09A4-8F92-9029-8A3B-7BF2DB55491A}"/>
                </a:ext>
              </a:extLst>
            </p:cNvPr>
            <p:cNvSpPr/>
            <p:nvPr/>
          </p:nvSpPr>
          <p:spPr>
            <a:xfrm>
              <a:off x="2124829" y="4558843"/>
              <a:ext cx="236823" cy="217088"/>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 name="Oval 11">
              <a:extLst>
                <a:ext uri="{FF2B5EF4-FFF2-40B4-BE49-F238E27FC236}">
                  <a16:creationId xmlns:a16="http://schemas.microsoft.com/office/drawing/2014/main" id="{103C3D96-E6A9-DFB9-1A0A-4548E48A5148}"/>
                </a:ext>
              </a:extLst>
            </p:cNvPr>
            <p:cNvSpPr/>
            <p:nvPr/>
          </p:nvSpPr>
          <p:spPr>
            <a:xfrm>
              <a:off x="4575489" y="4558843"/>
              <a:ext cx="236823" cy="217088"/>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17C791A2-37C6-342B-D2EE-53544BA899F6}"/>
                </a:ext>
              </a:extLst>
            </p:cNvPr>
            <p:cNvSpPr/>
            <p:nvPr/>
          </p:nvSpPr>
          <p:spPr>
            <a:xfrm>
              <a:off x="5638800" y="4558843"/>
              <a:ext cx="236823" cy="217088"/>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774D2A2E-1453-4E4C-8549-95A4FC3A4C8F}"/>
                </a:ext>
              </a:extLst>
            </p:cNvPr>
            <p:cNvSpPr/>
            <p:nvPr/>
          </p:nvSpPr>
          <p:spPr>
            <a:xfrm>
              <a:off x="7243716" y="4545685"/>
              <a:ext cx="236824" cy="217089"/>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6914668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4506E0-0527-8923-8045-266E74F50F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A2A50C-22BB-ADF7-77D0-4751CEB6CE74}"/>
              </a:ext>
            </a:extLst>
          </p:cNvPr>
          <p:cNvSpPr>
            <a:spLocks noGrp="1"/>
          </p:cNvSpPr>
          <p:nvPr>
            <p:ph type="title"/>
          </p:nvPr>
        </p:nvSpPr>
        <p:spPr/>
        <p:txBody>
          <a:bodyPr/>
          <a:lstStyle/>
          <a:p>
            <a:r>
              <a:rPr lang="en-US" dirty="0"/>
              <a:t>MIMDRAM Perf, Energy, Perf/Watt</a:t>
            </a:r>
          </a:p>
        </p:txBody>
      </p:sp>
      <p:pic>
        <p:nvPicPr>
          <p:cNvPr id="5" name="Picture 4">
            <a:extLst>
              <a:ext uri="{FF2B5EF4-FFF2-40B4-BE49-F238E27FC236}">
                <a16:creationId xmlns:a16="http://schemas.microsoft.com/office/drawing/2014/main" id="{DE84DF6B-FE9F-8681-4C23-3DF586C22B8C}"/>
              </a:ext>
            </a:extLst>
          </p:cNvPr>
          <p:cNvPicPr>
            <a:picLocks noChangeAspect="1"/>
          </p:cNvPicPr>
          <p:nvPr/>
        </p:nvPicPr>
        <p:blipFill>
          <a:blip r:embed="rId3"/>
          <a:stretch>
            <a:fillRect/>
          </a:stretch>
        </p:blipFill>
        <p:spPr>
          <a:xfrm>
            <a:off x="1115616" y="980728"/>
            <a:ext cx="6624736" cy="4769287"/>
          </a:xfrm>
          <a:prstGeom prst="rect">
            <a:avLst/>
          </a:prstGeom>
        </p:spPr>
      </p:pic>
      <p:sp>
        <p:nvSpPr>
          <p:cNvPr id="6" name="TextBox 5">
            <a:extLst>
              <a:ext uri="{FF2B5EF4-FFF2-40B4-BE49-F238E27FC236}">
                <a16:creationId xmlns:a16="http://schemas.microsoft.com/office/drawing/2014/main" id="{8BAB03F5-C229-2BE7-B5DE-6A95AC9DFAAC}"/>
              </a:ext>
            </a:extLst>
          </p:cNvPr>
          <p:cNvSpPr txBox="1"/>
          <p:nvPr/>
        </p:nvSpPr>
        <p:spPr>
          <a:xfrm>
            <a:off x="467544" y="5949280"/>
            <a:ext cx="8186857" cy="369332"/>
          </a:xfrm>
          <a:prstGeom prst="rect">
            <a:avLst/>
          </a:prstGeom>
          <a:noFill/>
        </p:spPr>
        <p:txBody>
          <a:bodyPr wrap="none" rtlCol="0">
            <a:spAutoFit/>
          </a:bodyPr>
          <a:lstStyle/>
          <a:p>
            <a:r>
              <a:rPr lang="en-US" b="1" dirty="0">
                <a:solidFill>
                  <a:srgbClr val="0000FF"/>
                </a:solidFill>
              </a:rPr>
              <a:t>582X and 13,612X the energy efficiency of CPU and GPU, respectively</a:t>
            </a:r>
          </a:p>
        </p:txBody>
      </p:sp>
    </p:spTree>
    <p:extLst>
      <p:ext uri="{BB962C8B-B14F-4D97-AF65-F5344CB8AC3E}">
        <p14:creationId xmlns:p14="http://schemas.microsoft.com/office/powerpoint/2010/main" val="200680019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sz="4000" dirty="0">
                <a:ea typeface="ＭＳ Ｐゴシック" charset="0"/>
                <a:cs typeface="ＭＳ Ｐゴシック" charset="0"/>
              </a:rPr>
              <a:t>Capabilities of Off-The-Shelf Memory</a:t>
            </a:r>
          </a:p>
        </p:txBody>
      </p:sp>
      <p:sp>
        <p:nvSpPr>
          <p:cNvPr id="19459" name="Content Placeholder 2"/>
          <p:cNvSpPr>
            <a:spLocks noGrp="1"/>
          </p:cNvSpPr>
          <p:nvPr>
            <p:ph idx="1"/>
          </p:nvPr>
        </p:nvSpPr>
        <p:spPr>
          <a:xfrm>
            <a:off x="0" y="770468"/>
            <a:ext cx="9144000" cy="5457078"/>
          </a:xfrm>
        </p:spPr>
        <p:txBody>
          <a:bodyPr anchor="ctr"/>
          <a:lstStyle/>
          <a:p>
            <a:pPr marL="0" indent="0" algn="ctr" eaLnBrk="1" hangingPunct="1">
              <a:buNone/>
            </a:pPr>
            <a:r>
              <a:rPr lang="en-US" sz="6000" dirty="0">
                <a:solidFill>
                  <a:srgbClr val="0000FF"/>
                </a:solidFill>
                <a:latin typeface="Tahoma" charset="0"/>
                <a:ea typeface="ＭＳ Ｐゴシック" charset="0"/>
                <a:cs typeface="ＭＳ Ｐゴシック" charset="0"/>
              </a:rPr>
              <a:t>Existing DRAM Chips </a:t>
            </a:r>
          </a:p>
          <a:p>
            <a:pPr marL="0" indent="0" algn="ctr" eaLnBrk="1" hangingPunct="1">
              <a:buNone/>
            </a:pPr>
            <a:r>
              <a:rPr lang="en-US" sz="6000" dirty="0">
                <a:solidFill>
                  <a:srgbClr val="FF0000"/>
                </a:solidFill>
                <a:latin typeface="Tahoma" charset="0"/>
                <a:ea typeface="ＭＳ Ｐゴシック" charset="0"/>
                <a:cs typeface="ＭＳ Ｐゴシック" charset="0"/>
              </a:rPr>
              <a:t>Are Already Quite Capable</a:t>
            </a:r>
          </a:p>
        </p:txBody>
      </p:sp>
    </p:spTree>
    <p:extLst>
      <p:ext uri="{BB962C8B-B14F-4D97-AF65-F5344CB8AC3E}">
        <p14:creationId xmlns:p14="http://schemas.microsoft.com/office/powerpoint/2010/main" val="34198092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0C33D-C2C6-3AF3-0268-B6C4EC2E0B34}"/>
              </a:ext>
            </a:extLst>
          </p:cNvPr>
          <p:cNvSpPr>
            <a:spLocks noGrp="1"/>
          </p:cNvSpPr>
          <p:nvPr>
            <p:ph type="title"/>
          </p:nvPr>
        </p:nvSpPr>
        <p:spPr/>
        <p:txBody>
          <a:bodyPr/>
          <a:lstStyle/>
          <a:p>
            <a:r>
              <a:rPr lang="en-CH" sz="4000" dirty="0"/>
              <a:t>RowClone and MAJ3 in Real DRAM Chips</a:t>
            </a:r>
          </a:p>
        </p:txBody>
      </p:sp>
      <p:sp>
        <p:nvSpPr>
          <p:cNvPr id="3" name="Content Placeholder 2">
            <a:extLst>
              <a:ext uri="{FF2B5EF4-FFF2-40B4-BE49-F238E27FC236}">
                <a16:creationId xmlns:a16="http://schemas.microsoft.com/office/drawing/2014/main" id="{F652F77F-8509-58BE-D876-50334522A337}"/>
              </a:ext>
            </a:extLst>
          </p:cNvPr>
          <p:cNvSpPr>
            <a:spLocks noGrp="1"/>
          </p:cNvSpPr>
          <p:nvPr>
            <p:ph idx="1"/>
          </p:nvPr>
        </p:nvSpPr>
        <p:spPr>
          <a:xfrm>
            <a:off x="0" y="1405288"/>
            <a:ext cx="9143999" cy="4950428"/>
          </a:xfrm>
        </p:spPr>
        <p:txBody>
          <a:bodyPr/>
          <a:lstStyle/>
          <a:p>
            <a:r>
              <a:rPr lang="en-CH" b="1" dirty="0">
                <a:solidFill>
                  <a:schemeClr val="accent3"/>
                </a:solidFill>
              </a:rPr>
              <a:t>Key Idea: </a:t>
            </a:r>
            <a:r>
              <a:rPr lang="en-CH" dirty="0"/>
              <a:t>Violate DRAM timing parameters </a:t>
            </a:r>
            <a:br>
              <a:rPr lang="en-CH" dirty="0"/>
            </a:br>
            <a:r>
              <a:rPr lang="en-CH" dirty="0"/>
              <a:t>to mimic RowClone and Ambit’s MAJ3 operation</a:t>
            </a:r>
          </a:p>
        </p:txBody>
      </p:sp>
      <p:pic>
        <p:nvPicPr>
          <p:cNvPr id="4" name="Content Placeholder 3">
            <a:extLst>
              <a:ext uri="{FF2B5EF4-FFF2-40B4-BE49-F238E27FC236}">
                <a16:creationId xmlns:a16="http://schemas.microsoft.com/office/drawing/2014/main" id="{341161A8-9A5A-7D32-A186-AD5E6FC74DB5}"/>
              </a:ext>
            </a:extLst>
          </p:cNvPr>
          <p:cNvPicPr>
            <a:picLocks noChangeAspect="1"/>
          </p:cNvPicPr>
          <p:nvPr/>
        </p:nvPicPr>
        <p:blipFill>
          <a:blip r:embed="rId2"/>
          <a:stretch>
            <a:fillRect/>
          </a:stretch>
        </p:blipFill>
        <p:spPr>
          <a:xfrm>
            <a:off x="-1" y="2659912"/>
            <a:ext cx="9144000" cy="2268476"/>
          </a:xfrm>
          <a:prstGeom prst="rect">
            <a:avLst/>
          </a:prstGeom>
        </p:spPr>
      </p:pic>
    </p:spTree>
    <p:extLst>
      <p:ext uri="{BB962C8B-B14F-4D97-AF65-F5344CB8AC3E}">
        <p14:creationId xmlns:p14="http://schemas.microsoft.com/office/powerpoint/2010/main" val="405698417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52266-1D2C-8D48-BB34-6A3BB5936FA8}"/>
              </a:ext>
            </a:extLst>
          </p:cNvPr>
          <p:cNvSpPr>
            <a:spLocks noGrp="1"/>
          </p:cNvSpPr>
          <p:nvPr>
            <p:ph type="title"/>
          </p:nvPr>
        </p:nvSpPr>
        <p:spPr/>
        <p:txBody>
          <a:bodyPr/>
          <a:lstStyle/>
          <a:p>
            <a:r>
              <a:rPr lang="en-US" sz="4000" dirty="0"/>
              <a:t>Real Processing Using Memory Prototype</a:t>
            </a:r>
          </a:p>
        </p:txBody>
      </p:sp>
      <p:sp>
        <p:nvSpPr>
          <p:cNvPr id="3" name="Content Placeholder 2">
            <a:extLst>
              <a:ext uri="{FF2B5EF4-FFF2-40B4-BE49-F238E27FC236}">
                <a16:creationId xmlns:a16="http://schemas.microsoft.com/office/drawing/2014/main" id="{0AD70F19-4C1C-0340-B56E-AAC3CEB668A4}"/>
              </a:ext>
            </a:extLst>
          </p:cNvPr>
          <p:cNvSpPr>
            <a:spLocks noGrp="1"/>
          </p:cNvSpPr>
          <p:nvPr>
            <p:ph idx="1"/>
          </p:nvPr>
        </p:nvSpPr>
        <p:spPr>
          <a:xfrm>
            <a:off x="0" y="770467"/>
            <a:ext cx="9144000" cy="5697710"/>
          </a:xfrm>
        </p:spPr>
        <p:txBody>
          <a:bodyPr/>
          <a:lstStyle/>
          <a:p>
            <a:r>
              <a:rPr lang="en-US" dirty="0">
                <a:solidFill>
                  <a:srgbClr val="FF0000"/>
                </a:solidFill>
              </a:rPr>
              <a:t>End-to-end </a:t>
            </a:r>
            <a:r>
              <a:rPr lang="en-US" dirty="0" err="1">
                <a:solidFill>
                  <a:srgbClr val="FF0000"/>
                </a:solidFill>
              </a:rPr>
              <a:t>RowClone</a:t>
            </a:r>
            <a:r>
              <a:rPr lang="en-US" dirty="0">
                <a:solidFill>
                  <a:srgbClr val="FF0000"/>
                </a:solidFill>
              </a:rPr>
              <a:t> &amp; TRNG using off-the-shelf DRAM chips</a:t>
            </a:r>
          </a:p>
          <a:p>
            <a:r>
              <a:rPr lang="en-US" dirty="0">
                <a:solidFill>
                  <a:srgbClr val="7030A0"/>
                </a:solidFill>
              </a:rPr>
              <a:t>Idea: Violate DRAM timing parameters to mimic </a:t>
            </a:r>
            <a:r>
              <a:rPr lang="en-US" dirty="0" err="1">
                <a:solidFill>
                  <a:srgbClr val="7030A0"/>
                </a:solidFill>
              </a:rPr>
              <a:t>RowClone</a:t>
            </a:r>
            <a:endParaRPr lang="en-US" dirty="0">
              <a:solidFill>
                <a:srgbClr val="7030A0"/>
              </a:solidFill>
            </a:endParaRP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sz="900" dirty="0"/>
          </a:p>
          <a:p>
            <a:pPr marL="0" indent="0" algn="ctr">
              <a:buNone/>
            </a:pPr>
            <a:r>
              <a:rPr lang="en-US" b="1" dirty="0">
                <a:solidFill>
                  <a:srgbClr val="0000FF"/>
                </a:solidFill>
                <a:hlinkClick r:id="rId2">
                  <a:extLst>
                    <a:ext uri="{A12FA001-AC4F-418D-AE19-62706E023703}">
                      <ahyp:hlinkClr xmlns:ahyp="http://schemas.microsoft.com/office/drawing/2018/hyperlinkcolor" val="tx"/>
                    </a:ext>
                  </a:extLst>
                </a:hlinkClick>
              </a:rPr>
              <a:t>https://arxiv.org/pdf/2111.00082.pdf</a:t>
            </a:r>
            <a:r>
              <a:rPr lang="en-US" b="1" dirty="0">
                <a:solidFill>
                  <a:srgbClr val="0000FF"/>
                </a:solidFill>
              </a:rPr>
              <a:t> </a:t>
            </a: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https://github.com/cmu-safari/pidram</a:t>
            </a:r>
            <a:endParaRPr lang="en-US" b="1" dirty="0">
              <a:solidFill>
                <a:srgbClr val="0000FF"/>
              </a:solidFill>
            </a:endParaRPr>
          </a:p>
          <a:p>
            <a:pPr marL="0" indent="0" algn="ctr">
              <a:buNone/>
            </a:pPr>
            <a:r>
              <a:rPr lang="en-US" sz="2000" b="1" dirty="0">
                <a:solidFill>
                  <a:srgbClr val="0000FF"/>
                </a:solidFill>
                <a:hlinkClick r:id="rId4">
                  <a:extLst>
                    <a:ext uri="{A12FA001-AC4F-418D-AE19-62706E023703}">
                      <ahyp:hlinkClr xmlns:ahyp="http://schemas.microsoft.com/office/drawing/2018/hyperlinkcolor" val="tx"/>
                    </a:ext>
                  </a:extLst>
                </a:hlinkClick>
              </a:rPr>
              <a:t>https://www.youtube.com/watch?v=qeukNs5XI3g&amp;t=4192s</a:t>
            </a:r>
            <a:r>
              <a:rPr lang="en-US" sz="2000" b="1" dirty="0">
                <a:solidFill>
                  <a:srgbClr val="0000FF"/>
                </a:solidFill>
              </a:rPr>
              <a:t>  </a:t>
            </a:r>
          </a:p>
        </p:txBody>
      </p:sp>
      <p:pic>
        <p:nvPicPr>
          <p:cNvPr id="6" name="Picture 5">
            <a:extLst>
              <a:ext uri="{FF2B5EF4-FFF2-40B4-BE49-F238E27FC236}">
                <a16:creationId xmlns:a16="http://schemas.microsoft.com/office/drawing/2014/main" id="{4968A077-68D5-B642-B9B4-2961262DEAA6}"/>
              </a:ext>
            </a:extLst>
          </p:cNvPr>
          <p:cNvPicPr>
            <a:picLocks noChangeAspect="1"/>
          </p:cNvPicPr>
          <p:nvPr/>
        </p:nvPicPr>
        <p:blipFill>
          <a:blip r:embed="rId5"/>
          <a:stretch>
            <a:fillRect/>
          </a:stretch>
        </p:blipFill>
        <p:spPr>
          <a:xfrm>
            <a:off x="0" y="2576267"/>
            <a:ext cx="9144000" cy="1788837"/>
          </a:xfrm>
          <a:prstGeom prst="rect">
            <a:avLst/>
          </a:prstGeom>
        </p:spPr>
      </p:pic>
    </p:spTree>
    <p:extLst>
      <p:ext uri="{BB962C8B-B14F-4D97-AF65-F5344CB8AC3E}">
        <p14:creationId xmlns:p14="http://schemas.microsoft.com/office/powerpoint/2010/main" val="14976794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52266-1D2C-8D48-BB34-6A3BB5936FA8}"/>
              </a:ext>
            </a:extLst>
          </p:cNvPr>
          <p:cNvSpPr>
            <a:spLocks noGrp="1"/>
          </p:cNvSpPr>
          <p:nvPr>
            <p:ph type="title"/>
          </p:nvPr>
        </p:nvSpPr>
        <p:spPr/>
        <p:txBody>
          <a:bodyPr/>
          <a:lstStyle/>
          <a:p>
            <a:r>
              <a:rPr lang="en-US" sz="4000" dirty="0"/>
              <a:t>Real Processing Using Memory Prototype</a:t>
            </a:r>
          </a:p>
        </p:txBody>
      </p:sp>
      <p:sp>
        <p:nvSpPr>
          <p:cNvPr id="3" name="Content Placeholder 2">
            <a:extLst>
              <a:ext uri="{FF2B5EF4-FFF2-40B4-BE49-F238E27FC236}">
                <a16:creationId xmlns:a16="http://schemas.microsoft.com/office/drawing/2014/main" id="{0AD70F19-4C1C-0340-B56E-AAC3CEB668A4}"/>
              </a:ext>
            </a:extLst>
          </p:cNvPr>
          <p:cNvSpPr>
            <a:spLocks noGrp="1"/>
          </p:cNvSpPr>
          <p:nvPr>
            <p:ph idx="1"/>
          </p:nvPr>
        </p:nvSpPr>
        <p:spPr>
          <a:xfrm>
            <a:off x="0" y="962526"/>
            <a:ext cx="9143999" cy="5592278"/>
          </a:xfrm>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lgn="ctr">
              <a:buNone/>
            </a:pPr>
            <a:r>
              <a:rPr lang="en-US" b="1" dirty="0">
                <a:solidFill>
                  <a:srgbClr val="0000FF"/>
                </a:solidFill>
                <a:hlinkClick r:id="rId2">
                  <a:extLst>
                    <a:ext uri="{A12FA001-AC4F-418D-AE19-62706E023703}">
                      <ahyp:hlinkClr xmlns:ahyp="http://schemas.microsoft.com/office/drawing/2018/hyperlinkcolor" val="tx"/>
                    </a:ext>
                  </a:extLst>
                </a:hlinkClick>
              </a:rPr>
              <a:t>https://arxiv.org/pdf/2111.00082.pdf</a:t>
            </a:r>
            <a:r>
              <a:rPr lang="en-US" b="1" dirty="0">
                <a:solidFill>
                  <a:srgbClr val="0000FF"/>
                </a:solidFill>
              </a:rPr>
              <a:t> </a:t>
            </a: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https://github.com/cmu-safari/pidram</a:t>
            </a:r>
            <a:endParaRPr lang="en-US" b="1" dirty="0">
              <a:solidFill>
                <a:srgbClr val="0000FF"/>
              </a:solidFill>
            </a:endParaRPr>
          </a:p>
          <a:p>
            <a:pPr marL="0" lvl="0" indent="0" algn="ctr">
              <a:buClr>
                <a:srgbClr val="CC9900"/>
              </a:buClr>
              <a:buNone/>
            </a:pPr>
            <a:r>
              <a:rPr lang="en-US" sz="2000" b="1" dirty="0">
                <a:solidFill>
                  <a:srgbClr val="0000FF"/>
                </a:solidFill>
                <a:hlinkClick r:id="rId4">
                  <a:extLst>
                    <a:ext uri="{A12FA001-AC4F-418D-AE19-62706E023703}">
                      <ahyp:hlinkClr xmlns:ahyp="http://schemas.microsoft.com/office/drawing/2018/hyperlinkcolor" val="tx"/>
                    </a:ext>
                  </a:extLst>
                </a:hlinkClick>
              </a:rPr>
              <a:t>https://www.youtube.com/watch?v=qeukNs5XI3g&amp;t=4192s</a:t>
            </a:r>
            <a:r>
              <a:rPr lang="en-US" sz="2000" b="1" dirty="0">
                <a:solidFill>
                  <a:srgbClr val="0000FF"/>
                </a:solidFill>
              </a:rPr>
              <a:t>  </a:t>
            </a:r>
          </a:p>
          <a:p>
            <a:pPr marL="0" indent="0" algn="ctr">
              <a:buNone/>
            </a:pPr>
            <a:r>
              <a:rPr lang="en-US" b="1" dirty="0">
                <a:solidFill>
                  <a:srgbClr val="0000FF"/>
                </a:solidFill>
              </a:rPr>
              <a:t> </a:t>
            </a:r>
          </a:p>
        </p:txBody>
      </p:sp>
      <p:sp>
        <p:nvSpPr>
          <p:cNvPr id="20" name="TextBox 19">
            <a:extLst>
              <a:ext uri="{FF2B5EF4-FFF2-40B4-BE49-F238E27FC236}">
                <a16:creationId xmlns:a16="http://schemas.microsoft.com/office/drawing/2014/main" id="{71888F9C-ADAD-3C85-EDCD-C4077ADE1C71}"/>
              </a:ext>
            </a:extLst>
          </p:cNvPr>
          <p:cNvSpPr txBox="1"/>
          <p:nvPr/>
        </p:nvSpPr>
        <p:spPr>
          <a:xfrm>
            <a:off x="2286000" y="3002890"/>
            <a:ext cx="4572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21" name="Picture 20" descr="A picture containing text, electronics, computer&#10;&#10;Description automatically generated">
            <a:extLst>
              <a:ext uri="{FF2B5EF4-FFF2-40B4-BE49-F238E27FC236}">
                <a16:creationId xmlns:a16="http://schemas.microsoft.com/office/drawing/2014/main" id="{90A84942-0C58-EE06-5DCC-7EA31021A407}"/>
              </a:ext>
            </a:extLst>
          </p:cNvPr>
          <p:cNvPicPr>
            <a:picLocks noChangeAspect="1"/>
          </p:cNvPicPr>
          <p:nvPr/>
        </p:nvPicPr>
        <p:blipFill rotWithShape="1">
          <a:blip r:embed="rId5"/>
          <a:srcRect l="11013" r="18661"/>
          <a:stretch/>
        </p:blipFill>
        <p:spPr>
          <a:xfrm rot="5400000">
            <a:off x="2761306" y="-438353"/>
            <a:ext cx="3621387" cy="6858000"/>
          </a:xfrm>
          <a:prstGeom prst="rect">
            <a:avLst/>
          </a:prstGeom>
        </p:spPr>
      </p:pic>
      <p:sp>
        <p:nvSpPr>
          <p:cNvPr id="22" name="Freeform 21">
            <a:extLst>
              <a:ext uri="{FF2B5EF4-FFF2-40B4-BE49-F238E27FC236}">
                <a16:creationId xmlns:a16="http://schemas.microsoft.com/office/drawing/2014/main" id="{F43A5D1A-E45A-26F0-1E29-A341A2FDAFF3}"/>
              </a:ext>
            </a:extLst>
          </p:cNvPr>
          <p:cNvSpPr/>
          <p:nvPr/>
        </p:nvSpPr>
        <p:spPr>
          <a:xfrm>
            <a:off x="2950669" y="1187786"/>
            <a:ext cx="3588444" cy="1283234"/>
          </a:xfrm>
          <a:custGeom>
            <a:avLst/>
            <a:gdLst>
              <a:gd name="connsiteX0" fmla="*/ 0 w 3588444"/>
              <a:gd name="connsiteY0" fmla="*/ 23052 h 1283234"/>
              <a:gd name="connsiteX1" fmla="*/ 276625 w 3588444"/>
              <a:gd name="connsiteY1" fmla="*/ 1283234 h 1283234"/>
              <a:gd name="connsiteX2" fmla="*/ 3281082 w 3588444"/>
              <a:gd name="connsiteY2" fmla="*/ 1221762 h 1283234"/>
              <a:gd name="connsiteX3" fmla="*/ 3588444 w 3588444"/>
              <a:gd name="connsiteY3" fmla="*/ 0 h 1283234"/>
              <a:gd name="connsiteX4" fmla="*/ 0 w 3588444"/>
              <a:gd name="connsiteY4" fmla="*/ 23052 h 1283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8444" h="1283234">
                <a:moveTo>
                  <a:pt x="0" y="23052"/>
                </a:moveTo>
                <a:lnTo>
                  <a:pt x="276625" y="1283234"/>
                </a:lnTo>
                <a:lnTo>
                  <a:pt x="3281082" y="1221762"/>
                </a:lnTo>
                <a:lnTo>
                  <a:pt x="3588444" y="0"/>
                </a:lnTo>
                <a:lnTo>
                  <a:pt x="0" y="23052"/>
                </a:lnTo>
                <a:close/>
              </a:path>
            </a:pathLst>
          </a:custGeom>
          <a:noFill/>
          <a:ln w="38100">
            <a:solidFill>
              <a:srgbClr val="1E7E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3" name="Freeform 22">
            <a:extLst>
              <a:ext uri="{FF2B5EF4-FFF2-40B4-BE49-F238E27FC236}">
                <a16:creationId xmlns:a16="http://schemas.microsoft.com/office/drawing/2014/main" id="{A7A02C61-C625-DC0D-D2CF-B7212AA2C791}"/>
              </a:ext>
            </a:extLst>
          </p:cNvPr>
          <p:cNvSpPr/>
          <p:nvPr/>
        </p:nvSpPr>
        <p:spPr>
          <a:xfrm>
            <a:off x="2957639" y="1207030"/>
            <a:ext cx="1666959" cy="206347"/>
          </a:xfrm>
          <a:custGeom>
            <a:avLst/>
            <a:gdLst>
              <a:gd name="connsiteX0" fmla="*/ 0 w 1533441"/>
              <a:gd name="connsiteY0" fmla="*/ 0 h 206347"/>
              <a:gd name="connsiteX1" fmla="*/ 36414 w 1533441"/>
              <a:gd name="connsiteY1" fmla="*/ 206347 h 206347"/>
              <a:gd name="connsiteX2" fmla="*/ 1424198 w 1533441"/>
              <a:gd name="connsiteY2" fmla="*/ 206347 h 206347"/>
              <a:gd name="connsiteX3" fmla="*/ 1533441 w 1533441"/>
              <a:gd name="connsiteY3" fmla="*/ 12138 h 206347"/>
              <a:gd name="connsiteX4" fmla="*/ 0 w 1533441"/>
              <a:gd name="connsiteY4" fmla="*/ 0 h 2063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3441" h="206347">
                <a:moveTo>
                  <a:pt x="0" y="0"/>
                </a:moveTo>
                <a:lnTo>
                  <a:pt x="36414" y="206347"/>
                </a:lnTo>
                <a:lnTo>
                  <a:pt x="1424198" y="206347"/>
                </a:lnTo>
                <a:lnTo>
                  <a:pt x="1533441" y="12138"/>
                </a:lnTo>
                <a:lnTo>
                  <a:pt x="0" y="0"/>
                </a:lnTo>
                <a:close/>
              </a:path>
            </a:pathLst>
          </a:custGeom>
          <a:solidFill>
            <a:srgbClr val="1E7E42"/>
          </a:solidFill>
          <a:ln>
            <a:solidFill>
              <a:srgbClr val="1E7E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Host Machine</a:t>
            </a:r>
          </a:p>
        </p:txBody>
      </p:sp>
      <p:sp>
        <p:nvSpPr>
          <p:cNvPr id="24" name="Freeform 23">
            <a:extLst>
              <a:ext uri="{FF2B5EF4-FFF2-40B4-BE49-F238E27FC236}">
                <a16:creationId xmlns:a16="http://schemas.microsoft.com/office/drawing/2014/main" id="{88B03DE1-9BDF-A27F-7BB8-8DB98C14839E}"/>
              </a:ext>
            </a:extLst>
          </p:cNvPr>
          <p:cNvSpPr/>
          <p:nvPr/>
        </p:nvSpPr>
        <p:spPr>
          <a:xfrm>
            <a:off x="1917700" y="2431906"/>
            <a:ext cx="5029200" cy="1339850"/>
          </a:xfrm>
          <a:custGeom>
            <a:avLst/>
            <a:gdLst>
              <a:gd name="connsiteX0" fmla="*/ 666750 w 5029200"/>
              <a:gd name="connsiteY0" fmla="*/ 95250 h 1339850"/>
              <a:gd name="connsiteX1" fmla="*/ 0 w 5029200"/>
              <a:gd name="connsiteY1" fmla="*/ 1339850 h 1339850"/>
              <a:gd name="connsiteX2" fmla="*/ 5029200 w 5029200"/>
              <a:gd name="connsiteY2" fmla="*/ 1270000 h 1339850"/>
              <a:gd name="connsiteX3" fmla="*/ 4356100 w 5029200"/>
              <a:gd name="connsiteY3" fmla="*/ 0 h 1339850"/>
              <a:gd name="connsiteX4" fmla="*/ 666750 w 5029200"/>
              <a:gd name="connsiteY4" fmla="*/ 95250 h 1339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29200" h="1339850">
                <a:moveTo>
                  <a:pt x="666750" y="95250"/>
                </a:moveTo>
                <a:lnTo>
                  <a:pt x="0" y="1339850"/>
                </a:lnTo>
                <a:lnTo>
                  <a:pt x="5029200" y="1270000"/>
                </a:lnTo>
                <a:lnTo>
                  <a:pt x="4356100" y="0"/>
                </a:lnTo>
                <a:lnTo>
                  <a:pt x="666750" y="95250"/>
                </a:lnTo>
                <a:close/>
              </a:path>
            </a:pathLst>
          </a:custGeom>
          <a:noFill/>
          <a:ln w="38100">
            <a:solidFill>
              <a:srgbClr val="006C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5" name="Freeform 24">
            <a:extLst>
              <a:ext uri="{FF2B5EF4-FFF2-40B4-BE49-F238E27FC236}">
                <a16:creationId xmlns:a16="http://schemas.microsoft.com/office/drawing/2014/main" id="{0B27AA9E-4C4B-D9AD-ADE1-3836514327AC}"/>
              </a:ext>
            </a:extLst>
          </p:cNvPr>
          <p:cNvSpPr/>
          <p:nvPr/>
        </p:nvSpPr>
        <p:spPr>
          <a:xfrm>
            <a:off x="2443795" y="2489618"/>
            <a:ext cx="1581993" cy="303451"/>
          </a:xfrm>
          <a:custGeom>
            <a:avLst/>
            <a:gdLst>
              <a:gd name="connsiteX0" fmla="*/ 0 w 1581993"/>
              <a:gd name="connsiteY0" fmla="*/ 303451 h 303451"/>
              <a:gd name="connsiteX1" fmla="*/ 1521302 w 1581993"/>
              <a:gd name="connsiteY1" fmla="*/ 283221 h 303451"/>
              <a:gd name="connsiteX2" fmla="*/ 1581993 w 1581993"/>
              <a:gd name="connsiteY2" fmla="*/ 0 h 303451"/>
              <a:gd name="connsiteX3" fmla="*/ 145656 w 1581993"/>
              <a:gd name="connsiteY3" fmla="*/ 32368 h 303451"/>
              <a:gd name="connsiteX4" fmla="*/ 0 w 1581993"/>
              <a:gd name="connsiteY4" fmla="*/ 303451 h 3034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1993" h="303451">
                <a:moveTo>
                  <a:pt x="0" y="303451"/>
                </a:moveTo>
                <a:lnTo>
                  <a:pt x="1521302" y="283221"/>
                </a:lnTo>
                <a:lnTo>
                  <a:pt x="1581993" y="0"/>
                </a:lnTo>
                <a:lnTo>
                  <a:pt x="145656" y="32368"/>
                </a:lnTo>
                <a:lnTo>
                  <a:pt x="0" y="303451"/>
                </a:lnTo>
                <a:close/>
              </a:path>
            </a:pathLst>
          </a:custGeom>
          <a:solidFill>
            <a:srgbClr val="006CBA"/>
          </a:solidFill>
          <a:ln>
            <a:solidFill>
              <a:srgbClr val="006C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FPGA Board</a:t>
            </a:r>
          </a:p>
        </p:txBody>
      </p:sp>
      <p:sp>
        <p:nvSpPr>
          <p:cNvPr id="26" name="Freeform 25">
            <a:extLst>
              <a:ext uri="{FF2B5EF4-FFF2-40B4-BE49-F238E27FC236}">
                <a16:creationId xmlns:a16="http://schemas.microsoft.com/office/drawing/2014/main" id="{25F84937-148A-0176-98A1-3C9A01C9E3CF}"/>
              </a:ext>
            </a:extLst>
          </p:cNvPr>
          <p:cNvSpPr/>
          <p:nvPr/>
        </p:nvSpPr>
        <p:spPr>
          <a:xfrm>
            <a:off x="4381500" y="2501756"/>
            <a:ext cx="615950" cy="450850"/>
          </a:xfrm>
          <a:custGeom>
            <a:avLst/>
            <a:gdLst>
              <a:gd name="connsiteX0" fmla="*/ 0 w 615950"/>
              <a:gd name="connsiteY0" fmla="*/ 450850 h 450850"/>
              <a:gd name="connsiteX1" fmla="*/ 9525 w 615950"/>
              <a:gd name="connsiteY1" fmla="*/ 171450 h 450850"/>
              <a:gd name="connsiteX2" fmla="*/ 57150 w 615950"/>
              <a:gd name="connsiteY2" fmla="*/ 171450 h 450850"/>
              <a:gd name="connsiteX3" fmla="*/ 85725 w 615950"/>
              <a:gd name="connsiteY3" fmla="*/ 44450 h 450850"/>
              <a:gd name="connsiteX4" fmla="*/ 273050 w 615950"/>
              <a:gd name="connsiteY4" fmla="*/ 0 h 450850"/>
              <a:gd name="connsiteX5" fmla="*/ 514350 w 615950"/>
              <a:gd name="connsiteY5" fmla="*/ 63500 h 450850"/>
              <a:gd name="connsiteX6" fmla="*/ 530225 w 615950"/>
              <a:gd name="connsiteY6" fmla="*/ 133350 h 450850"/>
              <a:gd name="connsiteX7" fmla="*/ 568325 w 615950"/>
              <a:gd name="connsiteY7" fmla="*/ 161925 h 450850"/>
              <a:gd name="connsiteX8" fmla="*/ 615950 w 615950"/>
              <a:gd name="connsiteY8" fmla="*/ 450850 h 450850"/>
              <a:gd name="connsiteX9" fmla="*/ 0 w 615950"/>
              <a:gd name="connsiteY9" fmla="*/ 450850 h 450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5950" h="450850">
                <a:moveTo>
                  <a:pt x="0" y="450850"/>
                </a:moveTo>
                <a:lnTo>
                  <a:pt x="9525" y="171450"/>
                </a:lnTo>
                <a:lnTo>
                  <a:pt x="57150" y="171450"/>
                </a:lnTo>
                <a:lnTo>
                  <a:pt x="85725" y="44450"/>
                </a:lnTo>
                <a:lnTo>
                  <a:pt x="273050" y="0"/>
                </a:lnTo>
                <a:lnTo>
                  <a:pt x="514350" y="63500"/>
                </a:lnTo>
                <a:lnTo>
                  <a:pt x="530225" y="133350"/>
                </a:lnTo>
                <a:lnTo>
                  <a:pt x="568325" y="161925"/>
                </a:lnTo>
                <a:lnTo>
                  <a:pt x="615950" y="450850"/>
                </a:lnTo>
                <a:lnTo>
                  <a:pt x="0" y="450850"/>
                </a:lnTo>
                <a:close/>
              </a:path>
            </a:pathLst>
          </a:custGeom>
          <a:noFill/>
          <a:ln w="38100">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Rectangle 26">
            <a:extLst>
              <a:ext uri="{FF2B5EF4-FFF2-40B4-BE49-F238E27FC236}">
                <a16:creationId xmlns:a16="http://schemas.microsoft.com/office/drawing/2014/main" id="{7538B207-8DD0-08B2-6BAE-7EF1510E36E5}"/>
              </a:ext>
            </a:extLst>
          </p:cNvPr>
          <p:cNvSpPr/>
          <p:nvPr/>
        </p:nvSpPr>
        <p:spPr>
          <a:xfrm>
            <a:off x="4624598" y="2952606"/>
            <a:ext cx="45719" cy="361950"/>
          </a:xfrm>
          <a:prstGeom prst="rect">
            <a:avLst/>
          </a:prstGeom>
          <a:solidFill>
            <a:srgbClr val="BA4300"/>
          </a:solidFill>
          <a:ln>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8" name="Rectangle 27">
            <a:extLst>
              <a:ext uri="{FF2B5EF4-FFF2-40B4-BE49-F238E27FC236}">
                <a16:creationId xmlns:a16="http://schemas.microsoft.com/office/drawing/2014/main" id="{00C60EA2-B2F3-02F0-9E0A-294DFB2FED87}"/>
              </a:ext>
            </a:extLst>
          </p:cNvPr>
          <p:cNvSpPr/>
          <p:nvPr/>
        </p:nvSpPr>
        <p:spPr>
          <a:xfrm rot="16200000">
            <a:off x="4466483" y="3110721"/>
            <a:ext cx="45719" cy="361950"/>
          </a:xfrm>
          <a:prstGeom prst="rect">
            <a:avLst/>
          </a:prstGeom>
          <a:solidFill>
            <a:srgbClr val="BA4300"/>
          </a:solidFill>
          <a:ln>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9" name="Rectangle 28">
            <a:extLst>
              <a:ext uri="{FF2B5EF4-FFF2-40B4-BE49-F238E27FC236}">
                <a16:creationId xmlns:a16="http://schemas.microsoft.com/office/drawing/2014/main" id="{30D8093F-4D81-B331-FCCD-AD61838C4100}"/>
              </a:ext>
            </a:extLst>
          </p:cNvPr>
          <p:cNvSpPr/>
          <p:nvPr/>
        </p:nvSpPr>
        <p:spPr>
          <a:xfrm>
            <a:off x="2625725" y="3133581"/>
            <a:ext cx="1682642" cy="273050"/>
          </a:xfrm>
          <a:prstGeom prst="rect">
            <a:avLst/>
          </a:prstGeom>
          <a:solidFill>
            <a:srgbClr val="BA4300"/>
          </a:solidFill>
          <a:ln>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RISC-V System</a:t>
            </a:r>
          </a:p>
        </p:txBody>
      </p:sp>
      <p:sp>
        <p:nvSpPr>
          <p:cNvPr id="30" name="Freeform 29">
            <a:extLst>
              <a:ext uri="{FF2B5EF4-FFF2-40B4-BE49-F238E27FC236}">
                <a16:creationId xmlns:a16="http://schemas.microsoft.com/office/drawing/2014/main" id="{60099585-B42B-89A3-2611-B48DC2F571FD}"/>
              </a:ext>
            </a:extLst>
          </p:cNvPr>
          <p:cNvSpPr/>
          <p:nvPr/>
        </p:nvSpPr>
        <p:spPr>
          <a:xfrm>
            <a:off x="5105400" y="2485881"/>
            <a:ext cx="819150" cy="695325"/>
          </a:xfrm>
          <a:custGeom>
            <a:avLst/>
            <a:gdLst>
              <a:gd name="connsiteX0" fmla="*/ 127000 w 819150"/>
              <a:gd name="connsiteY0" fmla="*/ 695325 h 695325"/>
              <a:gd name="connsiteX1" fmla="*/ 0 w 819150"/>
              <a:gd name="connsiteY1" fmla="*/ 31750 h 695325"/>
              <a:gd name="connsiteX2" fmla="*/ 581025 w 819150"/>
              <a:gd name="connsiteY2" fmla="*/ 0 h 695325"/>
              <a:gd name="connsiteX3" fmla="*/ 819150 w 819150"/>
              <a:gd name="connsiteY3" fmla="*/ 660400 h 695325"/>
              <a:gd name="connsiteX4" fmla="*/ 127000 w 819150"/>
              <a:gd name="connsiteY4" fmla="*/ 695325 h 695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0" h="695325">
                <a:moveTo>
                  <a:pt x="127000" y="695325"/>
                </a:moveTo>
                <a:lnTo>
                  <a:pt x="0" y="31750"/>
                </a:lnTo>
                <a:lnTo>
                  <a:pt x="581025" y="0"/>
                </a:lnTo>
                <a:lnTo>
                  <a:pt x="819150" y="660400"/>
                </a:lnTo>
                <a:lnTo>
                  <a:pt x="127000" y="695325"/>
                </a:lnTo>
                <a:close/>
              </a:path>
            </a:pathLst>
          </a:custGeom>
          <a:noFill/>
          <a:ln w="38100">
            <a:solidFill>
              <a:srgbClr val="B726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31" name="Rectangle 30">
            <a:extLst>
              <a:ext uri="{FF2B5EF4-FFF2-40B4-BE49-F238E27FC236}">
                <a16:creationId xmlns:a16="http://schemas.microsoft.com/office/drawing/2014/main" id="{ABFB4926-DE8D-C9DB-8A39-86B2CE615D7E}"/>
              </a:ext>
            </a:extLst>
          </p:cNvPr>
          <p:cNvSpPr/>
          <p:nvPr/>
        </p:nvSpPr>
        <p:spPr>
          <a:xfrm rot="21330135">
            <a:off x="5580549" y="3164734"/>
            <a:ext cx="45719" cy="321954"/>
          </a:xfrm>
          <a:prstGeom prst="rect">
            <a:avLst/>
          </a:prstGeom>
          <a:solidFill>
            <a:srgbClr val="B726CF"/>
          </a:solidFill>
          <a:ln>
            <a:solidFill>
              <a:srgbClr val="B726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32" name="Rectangle 31">
            <a:extLst>
              <a:ext uri="{FF2B5EF4-FFF2-40B4-BE49-F238E27FC236}">
                <a16:creationId xmlns:a16="http://schemas.microsoft.com/office/drawing/2014/main" id="{4333ED37-5FD2-AB80-5473-32379CD7C9EA}"/>
              </a:ext>
            </a:extLst>
          </p:cNvPr>
          <p:cNvSpPr/>
          <p:nvPr/>
        </p:nvSpPr>
        <p:spPr>
          <a:xfrm>
            <a:off x="4572000" y="3378572"/>
            <a:ext cx="2133644" cy="273050"/>
          </a:xfrm>
          <a:prstGeom prst="rect">
            <a:avLst/>
          </a:prstGeom>
          <a:solidFill>
            <a:srgbClr val="B726CF"/>
          </a:solidFill>
          <a:ln>
            <a:solidFill>
              <a:srgbClr val="B726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PiM-Enabled DIMM</a:t>
            </a:r>
          </a:p>
        </p:txBody>
      </p:sp>
    </p:spTree>
    <p:extLst>
      <p:ext uri="{BB962C8B-B14F-4D97-AF65-F5344CB8AC3E}">
        <p14:creationId xmlns:p14="http://schemas.microsoft.com/office/powerpoint/2010/main" val="302013212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52266-1D2C-8D48-BB34-6A3BB5936FA8}"/>
              </a:ext>
            </a:extLst>
          </p:cNvPr>
          <p:cNvSpPr>
            <a:spLocks noGrp="1"/>
          </p:cNvSpPr>
          <p:nvPr>
            <p:ph type="title"/>
          </p:nvPr>
        </p:nvSpPr>
        <p:spPr/>
        <p:txBody>
          <a:bodyPr/>
          <a:lstStyle/>
          <a:p>
            <a:r>
              <a:rPr lang="en-US" sz="4000" dirty="0"/>
              <a:t>Real Processing Using Memory Prototype</a:t>
            </a:r>
          </a:p>
        </p:txBody>
      </p:sp>
      <p:sp>
        <p:nvSpPr>
          <p:cNvPr id="3" name="Content Placeholder 2">
            <a:extLst>
              <a:ext uri="{FF2B5EF4-FFF2-40B4-BE49-F238E27FC236}">
                <a16:creationId xmlns:a16="http://schemas.microsoft.com/office/drawing/2014/main" id="{0AD70F19-4C1C-0340-B56E-AAC3CEB668A4}"/>
              </a:ext>
            </a:extLst>
          </p:cNvPr>
          <p:cNvSpPr>
            <a:spLocks noGrp="1"/>
          </p:cNvSpPr>
          <p:nvPr>
            <p:ph idx="1"/>
          </p:nvPr>
        </p:nvSpPr>
        <p:spPr>
          <a:xfrm>
            <a:off x="336884" y="914400"/>
            <a:ext cx="8807116" cy="5441316"/>
          </a:xfrm>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lgn="ctr">
              <a:buNone/>
            </a:pPr>
            <a:r>
              <a:rPr lang="en-US" b="1" dirty="0">
                <a:solidFill>
                  <a:srgbClr val="0000FF"/>
                </a:solidFill>
                <a:hlinkClick r:id="rId2">
                  <a:extLst>
                    <a:ext uri="{A12FA001-AC4F-418D-AE19-62706E023703}">
                      <ahyp:hlinkClr xmlns:ahyp="http://schemas.microsoft.com/office/drawing/2018/hyperlinkcolor" val="tx"/>
                    </a:ext>
                  </a:extLst>
                </a:hlinkClick>
              </a:rPr>
              <a:t>https://arxiv.org/pdf/2111.00082.pdf</a:t>
            </a:r>
            <a:r>
              <a:rPr lang="en-US" b="1" dirty="0">
                <a:solidFill>
                  <a:srgbClr val="0000FF"/>
                </a:solidFill>
              </a:rPr>
              <a:t> </a:t>
            </a: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https://github.com/cmu-safari/pidram</a:t>
            </a:r>
            <a:endParaRPr lang="en-US" b="1" dirty="0">
              <a:solidFill>
                <a:srgbClr val="0000FF"/>
              </a:solidFill>
            </a:endParaRPr>
          </a:p>
          <a:p>
            <a:pPr marL="0" lvl="0" indent="0" algn="ctr">
              <a:buClr>
                <a:srgbClr val="CC9900"/>
              </a:buClr>
              <a:buNone/>
            </a:pPr>
            <a:r>
              <a:rPr lang="en-US" sz="2000" b="1" dirty="0">
                <a:solidFill>
                  <a:srgbClr val="0000FF"/>
                </a:solidFill>
                <a:hlinkClick r:id="rId4">
                  <a:extLst>
                    <a:ext uri="{A12FA001-AC4F-418D-AE19-62706E023703}">
                      <ahyp:hlinkClr xmlns:ahyp="http://schemas.microsoft.com/office/drawing/2018/hyperlinkcolor" val="tx"/>
                    </a:ext>
                  </a:extLst>
                </a:hlinkClick>
              </a:rPr>
              <a:t>https://www.youtube.com/watch?v=qeukNs5XI3g&amp;t=4192s</a:t>
            </a:r>
            <a:r>
              <a:rPr lang="en-US" sz="2000" b="1" dirty="0">
                <a:solidFill>
                  <a:srgbClr val="0000FF"/>
                </a:solidFill>
              </a:rPr>
              <a:t>  </a:t>
            </a:r>
          </a:p>
          <a:p>
            <a:pPr marL="0" indent="0" algn="ctr">
              <a:buNone/>
            </a:pPr>
            <a:r>
              <a:rPr lang="en-US" b="1" dirty="0">
                <a:solidFill>
                  <a:srgbClr val="0000FF"/>
                </a:solidFill>
              </a:rPr>
              <a:t> </a:t>
            </a:r>
          </a:p>
        </p:txBody>
      </p:sp>
      <p:pic>
        <p:nvPicPr>
          <p:cNvPr id="5" name="Picture 4">
            <a:extLst>
              <a:ext uri="{FF2B5EF4-FFF2-40B4-BE49-F238E27FC236}">
                <a16:creationId xmlns:a16="http://schemas.microsoft.com/office/drawing/2014/main" id="{09224E90-C360-B388-5097-BBE3A0F83251}"/>
              </a:ext>
            </a:extLst>
          </p:cNvPr>
          <p:cNvPicPr>
            <a:picLocks noChangeAspect="1"/>
          </p:cNvPicPr>
          <p:nvPr/>
        </p:nvPicPr>
        <p:blipFill>
          <a:blip r:embed="rId5"/>
          <a:stretch>
            <a:fillRect/>
          </a:stretch>
        </p:blipFill>
        <p:spPr>
          <a:xfrm>
            <a:off x="2222312" y="831719"/>
            <a:ext cx="4623175" cy="4548608"/>
          </a:xfrm>
          <a:prstGeom prst="rect">
            <a:avLst/>
          </a:prstGeom>
        </p:spPr>
      </p:pic>
    </p:spTree>
    <p:extLst>
      <p:ext uri="{BB962C8B-B14F-4D97-AF65-F5344CB8AC3E}">
        <p14:creationId xmlns:p14="http://schemas.microsoft.com/office/powerpoint/2010/main" val="260141854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PiDRAM</a:t>
            </a:r>
            <a:endParaRPr lang="en-US" dirty="0"/>
          </a:p>
        </p:txBody>
      </p:sp>
      <p:sp>
        <p:nvSpPr>
          <p:cNvPr id="3" name="Content Placeholder 2"/>
          <p:cNvSpPr>
            <a:spLocks noGrp="1"/>
          </p:cNvSpPr>
          <p:nvPr>
            <p:ph idx="1"/>
          </p:nvPr>
        </p:nvSpPr>
        <p:spPr/>
        <p:txBody>
          <a:bodyPr/>
          <a:lstStyle/>
          <a:p>
            <a:r>
              <a:rPr lang="en-US" sz="1800" b="0" i="0" dirty="0" err="1">
                <a:solidFill>
                  <a:srgbClr val="000000"/>
                </a:solidFill>
                <a:effectLst/>
                <a:latin typeface="+mj-lt"/>
              </a:rPr>
              <a:t>Ataberk</a:t>
            </a:r>
            <a:r>
              <a:rPr lang="en-US" sz="1800" b="0" i="0" dirty="0">
                <a:solidFill>
                  <a:srgbClr val="000000"/>
                </a:solidFill>
                <a:effectLst/>
                <a:latin typeface="+mj-lt"/>
              </a:rPr>
              <a:t> Olgun, Juan Gomez Luna, Konstantinos Kanellopoulos, </a:t>
            </a:r>
            <a:br>
              <a:rPr lang="en-US" sz="1800" b="0" i="0" dirty="0">
                <a:solidFill>
                  <a:srgbClr val="000000"/>
                </a:solidFill>
                <a:effectLst/>
                <a:latin typeface="+mj-lt"/>
              </a:rPr>
            </a:br>
            <a:r>
              <a:rPr lang="en-US" sz="1800" b="0" i="0" dirty="0">
                <a:solidFill>
                  <a:srgbClr val="000000"/>
                </a:solidFill>
                <a:effectLst/>
                <a:latin typeface="+mj-lt"/>
              </a:rPr>
              <a:t>Behzad Salami, Hasan Hassan, Oguz Ergin, and Onur Mutlu,</a:t>
            </a:r>
            <a:br>
              <a:rPr lang="en-US" sz="1800" dirty="0">
                <a:latin typeface="+mj-lt"/>
              </a:rPr>
            </a:br>
            <a:r>
              <a:rPr lang="en-US" sz="1800" b="1" i="0" dirty="0">
                <a:solidFill>
                  <a:srgbClr val="0000FF"/>
                </a:solidFill>
                <a:effectLst/>
                <a:latin typeface="+mj-lt"/>
                <a:hlinkClick r:id="rId2">
                  <a:extLst>
                    <a:ext uri="{A12FA001-AC4F-418D-AE19-62706E023703}">
                      <ahyp:hlinkClr xmlns:ahyp="http://schemas.microsoft.com/office/drawing/2018/hyperlinkcolor" val="tx"/>
                    </a:ext>
                  </a:extLst>
                </a:hlinkClick>
              </a:rPr>
              <a:t>"PiDRAM: A Holistic End-to-end FPGA-based Framework for Processing-in-DRAM"</a:t>
            </a:r>
            <a:br>
              <a:rPr lang="en-US" sz="1800" dirty="0">
                <a:latin typeface="+mj-lt"/>
              </a:rPr>
            </a:br>
            <a:r>
              <a:rPr lang="en-US" sz="1800" b="0" i="1" dirty="0">
                <a:solidFill>
                  <a:srgbClr val="000000"/>
                </a:solidFill>
                <a:effectLst/>
                <a:latin typeface="+mj-lt"/>
                <a:hlinkClick r:id="rId3"/>
              </a:rPr>
              <a:t>ACM Transactions on Architecture and Code Optimization</a:t>
            </a:r>
            <a:r>
              <a:rPr lang="en-US" sz="1800" b="0" i="1" dirty="0">
                <a:solidFill>
                  <a:srgbClr val="000000"/>
                </a:solidFill>
                <a:effectLst/>
                <a:latin typeface="+mj-lt"/>
              </a:rPr>
              <a:t> (</a:t>
            </a:r>
            <a:r>
              <a:rPr lang="en-US" sz="1800" b="1" i="1" dirty="0">
                <a:solidFill>
                  <a:srgbClr val="000000"/>
                </a:solidFill>
                <a:effectLst/>
                <a:latin typeface="+mj-lt"/>
              </a:rPr>
              <a:t>TACO</a:t>
            </a:r>
            <a:r>
              <a:rPr lang="en-US" sz="1800" b="0" i="1" dirty="0">
                <a:solidFill>
                  <a:srgbClr val="000000"/>
                </a:solidFill>
                <a:effectLst/>
                <a:latin typeface="+mj-lt"/>
              </a:rPr>
              <a:t>)</a:t>
            </a:r>
            <a:r>
              <a:rPr lang="en-US" sz="1800" b="0" i="0" dirty="0">
                <a:solidFill>
                  <a:srgbClr val="000000"/>
                </a:solidFill>
                <a:effectLst/>
                <a:latin typeface="+mj-lt"/>
              </a:rPr>
              <a:t>, March 2023.</a:t>
            </a:r>
            <a:br>
              <a:rPr lang="en-US" sz="1800" dirty="0">
                <a:latin typeface="+mj-lt"/>
              </a:rPr>
            </a:br>
            <a:r>
              <a:rPr lang="en-US" sz="1800" b="0" i="0" dirty="0">
                <a:solidFill>
                  <a:srgbClr val="000000"/>
                </a:solidFill>
                <a:effectLst/>
                <a:latin typeface="+mj-lt"/>
              </a:rPr>
              <a:t>[</a:t>
            </a:r>
            <a:r>
              <a:rPr lang="en-US" sz="1800" b="0" i="0" dirty="0">
                <a:effectLst/>
                <a:latin typeface="+mj-lt"/>
                <a:hlinkClick r:id="rId4"/>
              </a:rPr>
              <a:t>arXiv version</a:t>
            </a:r>
            <a:r>
              <a:rPr lang="en-US" sz="1800" b="0" i="0" dirty="0">
                <a:solidFill>
                  <a:srgbClr val="000000"/>
                </a:solidFill>
                <a:effectLst/>
                <a:latin typeface="+mj-lt"/>
              </a:rPr>
              <a:t>]</a:t>
            </a:r>
            <a:br>
              <a:rPr lang="en-US" sz="1800" dirty="0">
                <a:latin typeface="+mj-lt"/>
              </a:rPr>
            </a:br>
            <a:r>
              <a:rPr lang="en-US" sz="1800" b="0" i="0" dirty="0">
                <a:solidFill>
                  <a:srgbClr val="000000"/>
                </a:solidFill>
                <a:effectLst/>
                <a:latin typeface="+mj-lt"/>
              </a:rPr>
              <a:t>Presented at the </a:t>
            </a:r>
            <a:r>
              <a:rPr lang="en-US" sz="1800" b="0" i="0" dirty="0">
                <a:effectLst/>
                <a:latin typeface="+mj-lt"/>
                <a:hlinkClick r:id="rId5"/>
              </a:rPr>
              <a:t>18th HiPEAC Conference</a:t>
            </a:r>
            <a:r>
              <a:rPr lang="en-US" sz="1800" b="0" i="0" dirty="0">
                <a:solidFill>
                  <a:srgbClr val="000000"/>
                </a:solidFill>
                <a:effectLst/>
                <a:latin typeface="+mj-lt"/>
              </a:rPr>
              <a:t>, Toulouse, France, January 2023.</a:t>
            </a:r>
            <a:br>
              <a:rPr lang="en-US" sz="1800" b="0" i="0" dirty="0">
                <a:solidFill>
                  <a:srgbClr val="000000"/>
                </a:solidFill>
                <a:effectLst/>
                <a:latin typeface="+mj-lt"/>
              </a:rPr>
            </a:br>
            <a:r>
              <a:rPr lang="en-US" sz="1800" b="0" i="0" dirty="0">
                <a:solidFill>
                  <a:srgbClr val="000000"/>
                </a:solidFill>
                <a:effectLst/>
                <a:latin typeface="+mj-lt"/>
              </a:rPr>
              <a:t>[</a:t>
            </a:r>
            <a:r>
              <a:rPr lang="en-US" sz="1800" b="0" i="0" dirty="0">
                <a:effectLst/>
                <a:latin typeface="+mj-lt"/>
                <a:hlinkClick r:id="rId6"/>
              </a:rPr>
              <a:t>Slides (pptx)</a:t>
            </a:r>
            <a:r>
              <a:rPr lang="en-US" sz="1800" b="0" i="0" dirty="0">
                <a:solidFill>
                  <a:srgbClr val="000000"/>
                </a:solidFill>
                <a:effectLst/>
                <a:latin typeface="+mj-lt"/>
              </a:rPr>
              <a:t> </a:t>
            </a:r>
            <a:r>
              <a:rPr lang="en-US" sz="1800" b="0" i="0" dirty="0">
                <a:effectLst/>
                <a:latin typeface="+mj-lt"/>
                <a:hlinkClick r:id="rId7"/>
              </a:rPr>
              <a:t>(pdf)</a:t>
            </a:r>
            <a:r>
              <a:rPr lang="en-US" sz="1800" b="0" i="0" dirty="0">
                <a:solidFill>
                  <a:srgbClr val="000000"/>
                </a:solidFill>
                <a:effectLst/>
                <a:latin typeface="+mj-lt"/>
              </a:rPr>
              <a:t>]</a:t>
            </a:r>
            <a:br>
              <a:rPr lang="en-US" sz="1800" dirty="0">
                <a:latin typeface="+mj-lt"/>
              </a:rPr>
            </a:br>
            <a:r>
              <a:rPr lang="en-US" sz="1800" b="0" i="0" dirty="0">
                <a:solidFill>
                  <a:srgbClr val="000000"/>
                </a:solidFill>
                <a:effectLst/>
                <a:latin typeface="+mj-lt"/>
              </a:rPr>
              <a:t>[</a:t>
            </a:r>
            <a:r>
              <a:rPr lang="en-US" sz="1800" b="0" i="0" dirty="0">
                <a:effectLst/>
                <a:latin typeface="+mj-lt"/>
                <a:hlinkClick r:id="rId8"/>
              </a:rPr>
              <a:t>Longer Lecture Slides (pptx)</a:t>
            </a:r>
            <a:r>
              <a:rPr lang="en-US" sz="1800" b="0" i="0" dirty="0">
                <a:solidFill>
                  <a:srgbClr val="000000"/>
                </a:solidFill>
                <a:effectLst/>
                <a:latin typeface="+mj-lt"/>
              </a:rPr>
              <a:t> </a:t>
            </a:r>
            <a:r>
              <a:rPr lang="en-US" sz="1800" b="0" i="0" dirty="0">
                <a:effectLst/>
                <a:latin typeface="+mj-lt"/>
                <a:hlinkClick r:id="rId9"/>
              </a:rPr>
              <a:t>(pdf)</a:t>
            </a:r>
            <a:r>
              <a:rPr lang="en-US" sz="1800" b="0" i="0" dirty="0">
                <a:solidFill>
                  <a:srgbClr val="000000"/>
                </a:solidFill>
                <a:effectLst/>
                <a:latin typeface="+mj-lt"/>
              </a:rPr>
              <a:t>]</a:t>
            </a:r>
            <a:br>
              <a:rPr lang="en-US" sz="1800" dirty="0">
                <a:latin typeface="+mj-lt"/>
              </a:rPr>
            </a:br>
            <a:r>
              <a:rPr lang="en-US" sz="1800" b="0" i="0" dirty="0">
                <a:solidFill>
                  <a:srgbClr val="000000"/>
                </a:solidFill>
                <a:effectLst/>
                <a:latin typeface="+mj-lt"/>
              </a:rPr>
              <a:t>[</a:t>
            </a:r>
            <a:r>
              <a:rPr lang="en-US" sz="1800" b="0" i="0" dirty="0">
                <a:effectLst/>
                <a:latin typeface="+mj-lt"/>
                <a:hlinkClick r:id="rId10"/>
              </a:rPr>
              <a:t>Lecture Video</a:t>
            </a:r>
            <a:r>
              <a:rPr lang="en-US" sz="1800" b="0" i="0" dirty="0">
                <a:solidFill>
                  <a:srgbClr val="000000"/>
                </a:solidFill>
                <a:effectLst/>
                <a:latin typeface="+mj-lt"/>
              </a:rPr>
              <a:t> (40 minutes)]</a:t>
            </a:r>
            <a:br>
              <a:rPr lang="en-US" sz="1800" dirty="0">
                <a:latin typeface="+mj-lt"/>
              </a:rPr>
            </a:br>
            <a:r>
              <a:rPr lang="en-US" sz="1800" b="0" i="0" dirty="0">
                <a:solidFill>
                  <a:srgbClr val="000000"/>
                </a:solidFill>
                <a:effectLst/>
                <a:latin typeface="+mj-lt"/>
              </a:rPr>
              <a:t>[</a:t>
            </a:r>
            <a:r>
              <a:rPr lang="en-US" sz="1800" b="0" i="0" dirty="0">
                <a:effectLst/>
                <a:latin typeface="+mj-lt"/>
                <a:hlinkClick r:id="rId11"/>
              </a:rPr>
              <a:t>PiDRAM Source Code</a:t>
            </a:r>
            <a:r>
              <a:rPr lang="en-US" sz="1800" b="0" i="0" dirty="0">
                <a:solidFill>
                  <a:srgbClr val="000000"/>
                </a:solidFill>
                <a:effectLst/>
                <a:latin typeface="+mj-lt"/>
              </a:rPr>
              <a:t>]</a:t>
            </a:r>
            <a:endParaRPr lang="en-US" sz="1800" dirty="0">
              <a:latin typeface="+mj-lt"/>
            </a:endParaRPr>
          </a:p>
        </p:txBody>
      </p:sp>
      <p:pic>
        <p:nvPicPr>
          <p:cNvPr id="5" name="Picture 4">
            <a:extLst>
              <a:ext uri="{FF2B5EF4-FFF2-40B4-BE49-F238E27FC236}">
                <a16:creationId xmlns:a16="http://schemas.microsoft.com/office/drawing/2014/main" id="{A5AD6CB6-DDCC-9D55-05AF-42F9FC75EFE3}"/>
              </a:ext>
            </a:extLst>
          </p:cNvPr>
          <p:cNvPicPr>
            <a:picLocks noChangeAspect="1"/>
          </p:cNvPicPr>
          <p:nvPr/>
        </p:nvPicPr>
        <p:blipFill>
          <a:blip r:embed="rId12"/>
          <a:stretch>
            <a:fillRect/>
          </a:stretch>
        </p:blipFill>
        <p:spPr>
          <a:xfrm>
            <a:off x="139904" y="3989645"/>
            <a:ext cx="8609949" cy="1878534"/>
          </a:xfrm>
          <a:prstGeom prst="rect">
            <a:avLst/>
          </a:prstGeom>
        </p:spPr>
      </p:pic>
    </p:spTree>
    <p:extLst>
      <p:ext uri="{BB962C8B-B14F-4D97-AF65-F5344CB8AC3E}">
        <p14:creationId xmlns:p14="http://schemas.microsoft.com/office/powerpoint/2010/main" val="32662366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DD58CA-53B3-2899-649D-4056014909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06B4D2-606D-2095-30C9-C60F07BE7743}"/>
              </a:ext>
            </a:extLst>
          </p:cNvPr>
          <p:cNvSpPr>
            <a:spLocks noGrp="1"/>
          </p:cNvSpPr>
          <p:nvPr>
            <p:ph type="title"/>
          </p:nvPr>
        </p:nvSpPr>
        <p:spPr/>
        <p:txBody>
          <a:bodyPr/>
          <a:lstStyle/>
          <a:p>
            <a:r>
              <a:rPr lang="en-US" sz="2800" dirty="0"/>
              <a:t>Focus on Recent Real DRAM Chip-based </a:t>
            </a:r>
            <a:r>
              <a:rPr lang="en-US" sz="2800" dirty="0" err="1"/>
              <a:t>PuD</a:t>
            </a:r>
            <a:r>
              <a:rPr lang="en-US" sz="2800" dirty="0"/>
              <a:t> Works</a:t>
            </a:r>
          </a:p>
        </p:txBody>
      </p:sp>
      <p:pic>
        <p:nvPicPr>
          <p:cNvPr id="4" name="Resim 2">
            <a:extLst>
              <a:ext uri="{FF2B5EF4-FFF2-40B4-BE49-F238E27FC236}">
                <a16:creationId xmlns:a16="http://schemas.microsoft.com/office/drawing/2014/main" id="{3196117E-E8EE-F2F8-F067-E4A9AA07DD9B}"/>
              </a:ext>
            </a:extLst>
          </p:cNvPr>
          <p:cNvPicPr>
            <a:picLocks noChangeAspect="1"/>
          </p:cNvPicPr>
          <p:nvPr/>
        </p:nvPicPr>
        <p:blipFill rotWithShape="1">
          <a:blip r:embed="rId2"/>
          <a:srcRect t="7214" b="59910"/>
          <a:stretch>
            <a:fillRect/>
          </a:stretch>
        </p:blipFill>
        <p:spPr>
          <a:xfrm>
            <a:off x="1231486" y="1205947"/>
            <a:ext cx="6681027" cy="1443333"/>
          </a:xfrm>
          <a:prstGeom prst="roundRect">
            <a:avLst>
              <a:gd name="adj" fmla="val 0"/>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Picture 4">
            <a:extLst>
              <a:ext uri="{FF2B5EF4-FFF2-40B4-BE49-F238E27FC236}">
                <a16:creationId xmlns:a16="http://schemas.microsoft.com/office/drawing/2014/main" id="{2D0433A0-FF1E-1C87-E834-4EBDB819F120}"/>
              </a:ext>
            </a:extLst>
          </p:cNvPr>
          <p:cNvPicPr>
            <a:picLocks noChangeAspect="1"/>
          </p:cNvPicPr>
          <p:nvPr/>
        </p:nvPicPr>
        <p:blipFill>
          <a:blip r:embed="rId3"/>
          <a:srcRect t="2255" b="57819"/>
          <a:stretch>
            <a:fillRect/>
          </a:stretch>
        </p:blipFill>
        <p:spPr>
          <a:xfrm>
            <a:off x="1231486" y="2811549"/>
            <a:ext cx="6681027" cy="1740171"/>
          </a:xfrm>
          <a:prstGeom prst="roundRect">
            <a:avLst>
              <a:gd name="adj" fmla="val 0"/>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5">
            <a:extLst>
              <a:ext uri="{FF2B5EF4-FFF2-40B4-BE49-F238E27FC236}">
                <a16:creationId xmlns:a16="http://schemas.microsoft.com/office/drawing/2014/main" id="{3BDA444C-70D4-27EC-A401-59CA22315D78}"/>
              </a:ext>
            </a:extLst>
          </p:cNvPr>
          <p:cNvPicPr>
            <a:picLocks noChangeAspect="1"/>
          </p:cNvPicPr>
          <p:nvPr/>
        </p:nvPicPr>
        <p:blipFill>
          <a:blip r:embed="rId4"/>
          <a:srcRect b="66229"/>
          <a:stretch>
            <a:fillRect/>
          </a:stretch>
        </p:blipFill>
        <p:spPr>
          <a:xfrm>
            <a:off x="1231486" y="4847871"/>
            <a:ext cx="6681027" cy="1561818"/>
          </a:xfrm>
          <a:prstGeom prst="roundRect">
            <a:avLst>
              <a:gd name="adj" fmla="val 0"/>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Rectangle 6">
            <a:extLst>
              <a:ext uri="{FF2B5EF4-FFF2-40B4-BE49-F238E27FC236}">
                <a16:creationId xmlns:a16="http://schemas.microsoft.com/office/drawing/2014/main" id="{CA0169EB-70A7-8418-BB9E-A4F68D5F30CF}"/>
              </a:ext>
            </a:extLst>
          </p:cNvPr>
          <p:cNvSpPr/>
          <p:nvPr/>
        </p:nvSpPr>
        <p:spPr>
          <a:xfrm>
            <a:off x="1218234" y="863231"/>
            <a:ext cx="6681027" cy="342716"/>
          </a:xfrm>
          <a:prstGeom prst="rect">
            <a:avLst/>
          </a:prstGeom>
          <a:solidFill>
            <a:schemeClr val="accent3"/>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mj-lt"/>
                <a:ea typeface="Cambria" panose="02040503050406030204" pitchFamily="18" charset="0"/>
                <a:cs typeface="Cascadia Mono" panose="020B0609020000020004" pitchFamily="49" charset="0"/>
              </a:rPr>
              <a:t>HPCA 2024</a:t>
            </a:r>
          </a:p>
        </p:txBody>
      </p:sp>
      <p:sp>
        <p:nvSpPr>
          <p:cNvPr id="8" name="Rectangle 7">
            <a:extLst>
              <a:ext uri="{FF2B5EF4-FFF2-40B4-BE49-F238E27FC236}">
                <a16:creationId xmlns:a16="http://schemas.microsoft.com/office/drawing/2014/main" id="{F4694D4E-068A-7101-D4A6-8B58A04481A8}"/>
              </a:ext>
            </a:extLst>
          </p:cNvPr>
          <p:cNvSpPr/>
          <p:nvPr/>
        </p:nvSpPr>
        <p:spPr>
          <a:xfrm>
            <a:off x="1218234" y="2820638"/>
            <a:ext cx="6681027" cy="342716"/>
          </a:xfrm>
          <a:prstGeom prst="rect">
            <a:avLst/>
          </a:prstGeom>
          <a:solidFill>
            <a:schemeClr val="accent3"/>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mj-lt"/>
                <a:ea typeface="Cambria" panose="02040503050406030204" pitchFamily="18" charset="0"/>
                <a:cs typeface="Cascadia Mono" panose="020B0609020000020004" pitchFamily="49" charset="0"/>
              </a:rPr>
              <a:t>DSN 2024</a:t>
            </a:r>
          </a:p>
        </p:txBody>
      </p:sp>
      <p:sp>
        <p:nvSpPr>
          <p:cNvPr id="9" name="Rectangle 8">
            <a:extLst>
              <a:ext uri="{FF2B5EF4-FFF2-40B4-BE49-F238E27FC236}">
                <a16:creationId xmlns:a16="http://schemas.microsoft.com/office/drawing/2014/main" id="{391D18D8-2FDE-2E1C-3F07-136D2E1ED297}"/>
              </a:ext>
            </a:extLst>
          </p:cNvPr>
          <p:cNvSpPr/>
          <p:nvPr/>
        </p:nvSpPr>
        <p:spPr>
          <a:xfrm>
            <a:off x="1218234" y="4718577"/>
            <a:ext cx="6694279" cy="342716"/>
          </a:xfrm>
          <a:prstGeom prst="rect">
            <a:avLst/>
          </a:prstGeom>
          <a:solidFill>
            <a:schemeClr val="accent3"/>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mj-lt"/>
                <a:ea typeface="Cambria" panose="02040503050406030204" pitchFamily="18" charset="0"/>
                <a:cs typeface="Cascadia Mono" panose="020B0609020000020004" pitchFamily="49" charset="0"/>
              </a:rPr>
              <a:t>ISCA 2025</a:t>
            </a:r>
          </a:p>
        </p:txBody>
      </p:sp>
    </p:spTree>
    <p:extLst>
      <p:ext uri="{BB962C8B-B14F-4D97-AF65-F5344CB8AC3E}">
        <p14:creationId xmlns:p14="http://schemas.microsoft.com/office/powerpoint/2010/main" val="98923416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6DBB85-5EC9-D5A6-076A-707C255ACE18}"/>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DB4A9247-D77C-6918-3F2D-A2A70555EB55}"/>
              </a:ext>
            </a:extLst>
          </p:cNvPr>
          <p:cNvSpPr txBox="1">
            <a:spLocks/>
          </p:cNvSpPr>
          <p:nvPr/>
        </p:nvSpPr>
        <p:spPr>
          <a:xfrm>
            <a:off x="0" y="-39804"/>
            <a:ext cx="9174845" cy="2962508"/>
          </a:xfrm>
          <a:prstGeom prst="rect">
            <a:avLst/>
          </a:prstGeom>
          <a:solidFill>
            <a:schemeClr val="accent5">
              <a:lumMod val="50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6600" b="1">
              <a:solidFill>
                <a:srgbClr val="70AD47"/>
              </a:solidFill>
              <a:latin typeface="Aptos Display" panose="020B0004020202020204" pitchFamily="34" charset="0"/>
            </a:endParaRPr>
          </a:p>
        </p:txBody>
      </p:sp>
      <p:sp>
        <p:nvSpPr>
          <p:cNvPr id="102" name="Title 1">
            <a:extLst>
              <a:ext uri="{FF2B5EF4-FFF2-40B4-BE49-F238E27FC236}">
                <a16:creationId xmlns:a16="http://schemas.microsoft.com/office/drawing/2014/main" id="{58E742D3-2531-8C3F-A1CB-5D4B23F8CBE5}"/>
              </a:ext>
            </a:extLst>
          </p:cNvPr>
          <p:cNvSpPr>
            <a:spLocks noGrp="1"/>
          </p:cNvSpPr>
          <p:nvPr>
            <p:ph type="ctrTitle" idx="4294967295"/>
          </p:nvPr>
        </p:nvSpPr>
        <p:spPr>
          <a:xfrm>
            <a:off x="0" y="415925"/>
            <a:ext cx="9144000" cy="2051050"/>
          </a:xfrm>
          <a:prstGeom prst="rect">
            <a:avLst/>
          </a:prstGeom>
          <a:noFill/>
        </p:spPr>
        <p:txBody>
          <a:bodyPr anchor="ctr">
            <a:noAutofit/>
          </a:bodyPr>
          <a:lstStyle/>
          <a:p>
            <a:pPr algn="ctr">
              <a:lnSpc>
                <a:spcPct val="100000"/>
              </a:lnSpc>
            </a:pPr>
            <a:r>
              <a:rPr lang="en-US" sz="4000" b="1" i="1" dirty="0">
                <a:solidFill>
                  <a:schemeClr val="bg1"/>
                </a:solidFill>
                <a:latin typeface="Aptos Display" panose="020B0004020202020204" pitchFamily="34" charset="0"/>
              </a:rPr>
              <a:t>Functionally-Complete Boolean Logic</a:t>
            </a:r>
            <a:br>
              <a:rPr lang="en-US" sz="4000" b="1" i="1" dirty="0">
                <a:solidFill>
                  <a:schemeClr val="bg1"/>
                </a:solidFill>
                <a:latin typeface="Aptos Display" panose="020B0004020202020204" pitchFamily="34" charset="0"/>
              </a:rPr>
            </a:br>
            <a:r>
              <a:rPr lang="en-US" sz="4000" b="1" i="1" dirty="0">
                <a:solidFill>
                  <a:schemeClr val="bg1"/>
                </a:solidFill>
                <a:latin typeface="Aptos Display" panose="020B0004020202020204" pitchFamily="34" charset="0"/>
              </a:rPr>
              <a:t>in Real DRAM Chips </a:t>
            </a:r>
            <a:br>
              <a:rPr lang="en-US" sz="3600" b="1" i="1" dirty="0">
                <a:solidFill>
                  <a:schemeClr val="bg1"/>
                </a:solidFill>
                <a:latin typeface="Aptos Display" panose="020B0004020202020204" pitchFamily="34" charset="0"/>
              </a:rPr>
            </a:br>
            <a:r>
              <a:rPr lang="en-US" sz="3200" b="1" i="1" dirty="0">
                <a:solidFill>
                  <a:schemeClr val="bg1">
                    <a:lumMod val="85000"/>
                  </a:schemeClr>
                </a:solidFill>
                <a:latin typeface="Aptos Display" panose="020B0004020202020204" pitchFamily="34" charset="0"/>
              </a:rPr>
              <a:t>Experimental Characterization and Analysis</a:t>
            </a:r>
            <a:endParaRPr lang="en-US" sz="1800" b="1" i="1" dirty="0">
              <a:solidFill>
                <a:schemeClr val="bg1">
                  <a:lumMod val="85000"/>
                </a:schemeClr>
              </a:solidFill>
              <a:latin typeface="Aptos Display" panose="020B0004020202020204" pitchFamily="34" charset="0"/>
              <a:cs typeface="Cambria"/>
            </a:endParaRPr>
          </a:p>
        </p:txBody>
      </p:sp>
      <p:sp>
        <p:nvSpPr>
          <p:cNvPr id="103" name="Subtitle 2">
            <a:extLst>
              <a:ext uri="{FF2B5EF4-FFF2-40B4-BE49-F238E27FC236}">
                <a16:creationId xmlns:a16="http://schemas.microsoft.com/office/drawing/2014/main" id="{3457633B-04C1-3EAA-A5F2-D7C54EF674ED}"/>
              </a:ext>
            </a:extLst>
          </p:cNvPr>
          <p:cNvSpPr>
            <a:spLocks noGrp="1"/>
          </p:cNvSpPr>
          <p:nvPr>
            <p:ph type="subTitle" idx="4294967295"/>
          </p:nvPr>
        </p:nvSpPr>
        <p:spPr>
          <a:xfrm>
            <a:off x="0" y="4958468"/>
            <a:ext cx="9144000" cy="415925"/>
          </a:xfrm>
          <a:prstGeom prst="rect">
            <a:avLst/>
          </a:prstGeom>
        </p:spPr>
        <p:txBody>
          <a:bodyPr anchor="ctr">
            <a:noAutofit/>
          </a:bodyPr>
          <a:lstStyle/>
          <a:p>
            <a:pPr marL="0" indent="0" algn="ctr">
              <a:buNone/>
            </a:pPr>
            <a:r>
              <a:rPr lang="en-US" sz="2400" dirty="0">
                <a:latin typeface="Aptos Display" panose="020B0004020202020204" pitchFamily="34" charset="0"/>
                <a:cs typeface="Cambria"/>
              </a:rPr>
              <a:t>Juan Gómez–Luna    </a:t>
            </a:r>
            <a:r>
              <a:rPr lang="en-US" sz="2400" dirty="0">
                <a:latin typeface="Aptos Display" panose="020B0004020202020204" pitchFamily="34" charset="0"/>
              </a:rPr>
              <a:t>Mohammad Sadr    </a:t>
            </a:r>
            <a:r>
              <a:rPr lang="en-US" sz="2400" dirty="0">
                <a:latin typeface="Aptos Display" panose="020B0004020202020204" pitchFamily="34" charset="0"/>
                <a:cs typeface="Cambria"/>
              </a:rPr>
              <a:t>Onur </a:t>
            </a:r>
            <a:r>
              <a:rPr lang="en-US" sz="2400" dirty="0" err="1">
                <a:latin typeface="Aptos Display" panose="020B0004020202020204" pitchFamily="34" charset="0"/>
                <a:cs typeface="Cambria"/>
              </a:rPr>
              <a:t>Mutlu</a:t>
            </a:r>
            <a:endParaRPr lang="en-US" sz="2400" dirty="0">
              <a:latin typeface="Aptos Display" panose="020B0004020202020204" pitchFamily="34" charset="0"/>
              <a:cs typeface="Cambria"/>
            </a:endParaRPr>
          </a:p>
        </p:txBody>
      </p:sp>
      <p:pic>
        <p:nvPicPr>
          <p:cNvPr id="2" name="Graphic 1">
            <a:extLst>
              <a:ext uri="{FF2B5EF4-FFF2-40B4-BE49-F238E27FC236}">
                <a16:creationId xmlns:a16="http://schemas.microsoft.com/office/drawing/2014/main" id="{2DC0AF5E-9A0E-47EA-73DD-A1078BACFEB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7366" y="6098730"/>
            <a:ext cx="2875694" cy="553229"/>
          </a:xfrm>
          <a:prstGeom prst="rect">
            <a:avLst/>
          </a:prstGeom>
        </p:spPr>
      </p:pic>
      <p:pic>
        <p:nvPicPr>
          <p:cNvPr id="3" name="Picture 2">
            <a:extLst>
              <a:ext uri="{FF2B5EF4-FFF2-40B4-BE49-F238E27FC236}">
                <a16:creationId xmlns:a16="http://schemas.microsoft.com/office/drawing/2014/main" id="{B966DD6C-516F-3AD0-6E73-52E01427A7CE}"/>
              </a:ext>
            </a:extLst>
          </p:cNvPr>
          <p:cNvPicPr>
            <a:picLocks noChangeAspect="1"/>
          </p:cNvPicPr>
          <p:nvPr/>
        </p:nvPicPr>
        <p:blipFill rotWithShape="1">
          <a:blip r:embed="rId4"/>
          <a:srcRect l="11820" t="33599" r="12247" b="30996"/>
          <a:stretch/>
        </p:blipFill>
        <p:spPr>
          <a:xfrm>
            <a:off x="5778421" y="6098730"/>
            <a:ext cx="3215631" cy="553229"/>
          </a:xfrm>
          <a:prstGeom prst="rect">
            <a:avLst/>
          </a:prstGeom>
        </p:spPr>
      </p:pic>
      <p:sp>
        <p:nvSpPr>
          <p:cNvPr id="4" name="Subtitle 2">
            <a:extLst>
              <a:ext uri="{FF2B5EF4-FFF2-40B4-BE49-F238E27FC236}">
                <a16:creationId xmlns:a16="http://schemas.microsoft.com/office/drawing/2014/main" id="{D6EF89F8-6455-5E87-5E22-1245D12FFAD5}"/>
              </a:ext>
            </a:extLst>
          </p:cNvPr>
          <p:cNvSpPr txBox="1">
            <a:spLocks/>
          </p:cNvSpPr>
          <p:nvPr/>
        </p:nvSpPr>
        <p:spPr>
          <a:xfrm>
            <a:off x="-22032" y="3467096"/>
            <a:ext cx="9144000" cy="415811"/>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latin typeface="Aptos Display" panose="020B0004020202020204" pitchFamily="34" charset="0"/>
              </a:rPr>
              <a:t>Ismail Emir Yüksel    </a:t>
            </a:r>
          </a:p>
        </p:txBody>
      </p:sp>
      <p:sp>
        <p:nvSpPr>
          <p:cNvPr id="5" name="Subtitle 2">
            <a:extLst>
              <a:ext uri="{FF2B5EF4-FFF2-40B4-BE49-F238E27FC236}">
                <a16:creationId xmlns:a16="http://schemas.microsoft.com/office/drawing/2014/main" id="{B72FC6D5-9CEE-667C-B45F-EE7BF600E5E3}"/>
              </a:ext>
            </a:extLst>
          </p:cNvPr>
          <p:cNvSpPr txBox="1">
            <a:spLocks/>
          </p:cNvSpPr>
          <p:nvPr/>
        </p:nvSpPr>
        <p:spPr>
          <a:xfrm>
            <a:off x="-5225" y="3965657"/>
            <a:ext cx="9144000" cy="434201"/>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latin typeface="Aptos Display" panose="020B0004020202020204" pitchFamily="34" charset="0"/>
                <a:cs typeface="Cambria"/>
              </a:rPr>
              <a:t>     Yahya C. </a:t>
            </a:r>
            <a:r>
              <a:rPr lang="en-US" sz="2400" dirty="0" err="1">
                <a:latin typeface="Aptos Display" panose="020B0004020202020204" pitchFamily="34" charset="0"/>
                <a:cs typeface="Cambria"/>
              </a:rPr>
              <a:t>Tugrul</a:t>
            </a:r>
            <a:r>
              <a:rPr lang="en-US" sz="2400" dirty="0">
                <a:latin typeface="Aptos Display" panose="020B0004020202020204" pitchFamily="34" charset="0"/>
                <a:cs typeface="Cambria"/>
              </a:rPr>
              <a:t>    </a:t>
            </a:r>
            <a:r>
              <a:rPr lang="en-US" sz="2400" dirty="0" err="1">
                <a:latin typeface="Aptos Display" panose="020B0004020202020204" pitchFamily="34" charset="0"/>
                <a:cs typeface="Cambria"/>
              </a:rPr>
              <a:t>Ataberk</a:t>
            </a:r>
            <a:r>
              <a:rPr lang="en-US" sz="2400" dirty="0">
                <a:latin typeface="Aptos Display" panose="020B0004020202020204" pitchFamily="34" charset="0"/>
                <a:cs typeface="Cambria"/>
              </a:rPr>
              <a:t> </a:t>
            </a:r>
            <a:r>
              <a:rPr lang="en-US" sz="2400" dirty="0" err="1">
                <a:latin typeface="Aptos Display" panose="020B0004020202020204" pitchFamily="34" charset="0"/>
                <a:cs typeface="Cambria"/>
              </a:rPr>
              <a:t>Olgun</a:t>
            </a:r>
            <a:r>
              <a:rPr lang="en-US" sz="2400" dirty="0">
                <a:latin typeface="Aptos Display" panose="020B0004020202020204" pitchFamily="34" charset="0"/>
                <a:cs typeface="Cambria"/>
              </a:rPr>
              <a:t>    F. Nisa </a:t>
            </a:r>
            <a:r>
              <a:rPr lang="en-US" sz="2400" dirty="0" err="1">
                <a:latin typeface="Aptos Display" panose="020B0004020202020204" pitchFamily="34" charset="0"/>
                <a:cs typeface="Cambria"/>
              </a:rPr>
              <a:t>Bostancı</a:t>
            </a:r>
            <a:endParaRPr lang="en-US" sz="2400" dirty="0">
              <a:latin typeface="Aptos Display" panose="020B0004020202020204" pitchFamily="34" charset="0"/>
              <a:cs typeface="Cambria"/>
            </a:endParaRPr>
          </a:p>
        </p:txBody>
      </p:sp>
      <p:sp>
        <p:nvSpPr>
          <p:cNvPr id="6" name="Subtitle 2">
            <a:extLst>
              <a:ext uri="{FF2B5EF4-FFF2-40B4-BE49-F238E27FC236}">
                <a16:creationId xmlns:a16="http://schemas.microsoft.com/office/drawing/2014/main" id="{3946C7CC-A0AB-CC87-A059-64C8E5AA7D84}"/>
              </a:ext>
            </a:extLst>
          </p:cNvPr>
          <p:cNvSpPr txBox="1">
            <a:spLocks/>
          </p:cNvSpPr>
          <p:nvPr/>
        </p:nvSpPr>
        <p:spPr>
          <a:xfrm>
            <a:off x="1499" y="4461870"/>
            <a:ext cx="9144000" cy="434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latin typeface="Aptos Display" panose="020B0004020202020204" pitchFamily="34" charset="0"/>
              </a:rPr>
              <a:t>   A. </a:t>
            </a:r>
            <a:r>
              <a:rPr lang="en-US" sz="2400" dirty="0" err="1">
                <a:latin typeface="Aptos Display" panose="020B0004020202020204" pitchFamily="34" charset="0"/>
              </a:rPr>
              <a:t>Giray</a:t>
            </a:r>
            <a:r>
              <a:rPr lang="en-US" sz="2400" dirty="0">
                <a:latin typeface="Aptos Display" panose="020B0004020202020204" pitchFamily="34" charset="0"/>
              </a:rPr>
              <a:t> </a:t>
            </a:r>
            <a:r>
              <a:rPr lang="en-US" sz="2400" dirty="0" err="1">
                <a:latin typeface="Aptos Display" panose="020B0004020202020204" pitchFamily="34" charset="0"/>
              </a:rPr>
              <a:t>Yaglıkçı</a:t>
            </a:r>
            <a:r>
              <a:rPr lang="en-US" sz="2400" dirty="0">
                <a:latin typeface="Aptos Display" panose="020B0004020202020204" pitchFamily="34" charset="0"/>
              </a:rPr>
              <a:t>    Geraldo F. </a:t>
            </a:r>
            <a:r>
              <a:rPr lang="en-US" sz="2400" noProof="1">
                <a:latin typeface="Aptos Display" panose="020B0004020202020204" pitchFamily="34" charset="0"/>
              </a:rPr>
              <a:t>Oliveira    Haocong</a:t>
            </a:r>
            <a:r>
              <a:rPr lang="en-US" sz="2400" dirty="0">
                <a:latin typeface="Aptos Display" panose="020B0004020202020204" pitchFamily="34" charset="0"/>
              </a:rPr>
              <a:t> Luo  </a:t>
            </a:r>
          </a:p>
        </p:txBody>
      </p:sp>
    </p:spTree>
    <p:extLst>
      <p:ext uri="{BB962C8B-B14F-4D97-AF65-F5344CB8AC3E}">
        <p14:creationId xmlns:p14="http://schemas.microsoft.com/office/powerpoint/2010/main" val="230875002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5B617-D06F-D122-4413-A8ACEDE3E575}"/>
            </a:ext>
          </a:extLst>
        </p:cNvPr>
        <p:cNvGrpSpPr/>
        <p:nvPr/>
      </p:nvGrpSpPr>
      <p:grpSpPr>
        <a:xfrm>
          <a:off x="0" y="0"/>
          <a:ext cx="0" cy="0"/>
          <a:chOff x="0" y="0"/>
          <a:chExt cx="0" cy="0"/>
        </a:xfrm>
      </p:grpSpPr>
      <p:sp>
        <p:nvSpPr>
          <p:cNvPr id="5" name="Content Placeholder 2" descr=" 5">
            <a:extLst>
              <a:ext uri="{FF2B5EF4-FFF2-40B4-BE49-F238E27FC236}">
                <a16:creationId xmlns:a16="http://schemas.microsoft.com/office/drawing/2014/main" id="{8735B0DC-7AD7-CC61-060C-2CA9A1226B0F}"/>
              </a:ext>
            </a:extLst>
          </p:cNvPr>
          <p:cNvSpPr txBox="1">
            <a:spLocks/>
          </p:cNvSpPr>
          <p:nvPr/>
        </p:nvSpPr>
        <p:spPr>
          <a:xfrm>
            <a:off x="52135" y="710028"/>
            <a:ext cx="9091865" cy="582311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400"/>
              </a:spcBef>
              <a:buClr>
                <a:schemeClr val="tx1"/>
              </a:buClr>
              <a:buNone/>
              <a:defRPr/>
            </a:pPr>
            <a:r>
              <a:rPr lang="en-US" sz="2200" b="1" u="sng" dirty="0">
                <a:solidFill>
                  <a:schemeClr val="accent4">
                    <a:lumMod val="75000"/>
                  </a:schemeClr>
                </a:solidFill>
                <a:latin typeface="Aptos Display" panose="020B0004020202020204" pitchFamily="34" charset="0"/>
              </a:rPr>
              <a:t>Motivation</a:t>
            </a:r>
            <a:r>
              <a:rPr lang="en-US" sz="2200" b="1" dirty="0">
                <a:solidFill>
                  <a:schemeClr val="accent4">
                    <a:lumMod val="75000"/>
                  </a:schemeClr>
                </a:solidFill>
                <a:latin typeface="Aptos Display" panose="020B0004020202020204" pitchFamily="34" charset="0"/>
              </a:rPr>
              <a:t>: Processing-using-DRAM </a:t>
            </a:r>
            <a:r>
              <a:rPr lang="en-US" sz="2200" dirty="0">
                <a:latin typeface="Aptos Display" panose="020B0004020202020204" pitchFamily="34" charset="0"/>
              </a:rPr>
              <a:t>can</a:t>
            </a:r>
            <a:r>
              <a:rPr lang="en-US" sz="2200" b="1" dirty="0">
                <a:solidFill>
                  <a:schemeClr val="accent4">
                    <a:lumMod val="75000"/>
                  </a:schemeClr>
                </a:solidFill>
                <a:latin typeface="Aptos Display" panose="020B0004020202020204" pitchFamily="34" charset="0"/>
              </a:rPr>
              <a:t> </a:t>
            </a:r>
            <a:r>
              <a:rPr lang="en-US" sz="2200" dirty="0">
                <a:latin typeface="Aptos Display" panose="020B0004020202020204" pitchFamily="34" charset="0"/>
              </a:rPr>
              <a:t>alleviate </a:t>
            </a:r>
            <a:br>
              <a:rPr lang="en-US" sz="2200" dirty="0">
                <a:latin typeface="Aptos Display" panose="020B0004020202020204" pitchFamily="34" charset="0"/>
              </a:rPr>
            </a:br>
            <a:r>
              <a:rPr lang="en-US" sz="2200" dirty="0">
                <a:latin typeface="Aptos Display" panose="020B0004020202020204" pitchFamily="34" charset="0"/>
              </a:rPr>
              <a:t>the performance and energy bottlenecks caused by </a:t>
            </a:r>
            <a:r>
              <a:rPr lang="en-US" sz="2200" b="1" dirty="0">
                <a:solidFill>
                  <a:schemeClr val="accent4">
                    <a:lumMod val="75000"/>
                  </a:schemeClr>
                </a:solidFill>
                <a:latin typeface="Aptos Display" panose="020B0004020202020204" pitchFamily="34" charset="0"/>
              </a:rPr>
              <a:t>data movement  </a:t>
            </a:r>
          </a:p>
          <a:p>
            <a:pPr marL="674370" lvl="1" indent="-274320">
              <a:spcBef>
                <a:spcPts val="400"/>
              </a:spcBef>
              <a:buClr>
                <a:schemeClr val="tx1"/>
              </a:buClr>
              <a:defRPr/>
            </a:pPr>
            <a:r>
              <a:rPr lang="en-US" sz="2200" b="1" dirty="0">
                <a:solidFill>
                  <a:schemeClr val="accent4">
                    <a:lumMod val="75000"/>
                  </a:schemeClr>
                </a:solidFill>
                <a:latin typeface="Aptos Display" panose="020B0004020202020204" pitchFamily="34" charset="0"/>
              </a:rPr>
              <a:t>Prior works </a:t>
            </a:r>
            <a:r>
              <a:rPr lang="en-US" sz="2200" dirty="0">
                <a:latin typeface="Aptos Display" panose="020B0004020202020204" pitchFamily="34" charset="0"/>
              </a:rPr>
              <a:t>show that </a:t>
            </a:r>
            <a:r>
              <a:rPr lang="en-US" sz="2200" b="1" dirty="0">
                <a:solidFill>
                  <a:schemeClr val="accent4">
                    <a:lumMod val="75000"/>
                  </a:schemeClr>
                </a:solidFill>
                <a:latin typeface="Aptos Display" panose="020B0004020202020204" pitchFamily="34" charset="0"/>
              </a:rPr>
              <a:t>existing DRAM chips </a:t>
            </a:r>
            <a:r>
              <a:rPr lang="en-US" sz="2200" dirty="0">
                <a:latin typeface="Aptos Display" panose="020B0004020202020204" pitchFamily="34" charset="0"/>
              </a:rPr>
              <a:t>can perform </a:t>
            </a:r>
            <a:br>
              <a:rPr lang="en-US" sz="2200" b="1" dirty="0">
                <a:solidFill>
                  <a:schemeClr val="accent4">
                    <a:lumMod val="75000"/>
                  </a:schemeClr>
                </a:solidFill>
                <a:latin typeface="Aptos Display" panose="020B0004020202020204" pitchFamily="34" charset="0"/>
              </a:rPr>
            </a:br>
            <a:r>
              <a:rPr lang="en-US" sz="2200" b="1" dirty="0">
                <a:solidFill>
                  <a:schemeClr val="accent4">
                    <a:lumMod val="75000"/>
                  </a:schemeClr>
                </a:solidFill>
                <a:latin typeface="Aptos Display" panose="020B0004020202020204" pitchFamily="34" charset="0"/>
              </a:rPr>
              <a:t>three-input majority </a:t>
            </a:r>
            <a:r>
              <a:rPr lang="en-US" sz="2200" dirty="0">
                <a:latin typeface="Aptos Display" panose="020B0004020202020204" pitchFamily="34" charset="0"/>
              </a:rPr>
              <a:t>and</a:t>
            </a:r>
            <a:r>
              <a:rPr lang="en-US" sz="2200" b="1" dirty="0">
                <a:solidFill>
                  <a:schemeClr val="accent4">
                    <a:lumMod val="75000"/>
                  </a:schemeClr>
                </a:solidFill>
                <a:latin typeface="Aptos Display" panose="020B0004020202020204" pitchFamily="34" charset="0"/>
              </a:rPr>
              <a:t> two-input AND </a:t>
            </a:r>
            <a:r>
              <a:rPr lang="en-US" sz="2200" b="1" dirty="0" err="1">
                <a:solidFill>
                  <a:schemeClr val="accent4">
                    <a:lumMod val="75000"/>
                  </a:schemeClr>
                </a:solidFill>
                <a:latin typeface="Aptos Display" panose="020B0004020202020204" pitchFamily="34" charset="0"/>
              </a:rPr>
              <a:t>and</a:t>
            </a:r>
            <a:r>
              <a:rPr lang="en-US" sz="2200" b="1" dirty="0">
                <a:solidFill>
                  <a:schemeClr val="accent4">
                    <a:lumMod val="75000"/>
                  </a:schemeClr>
                </a:solidFill>
                <a:latin typeface="Aptos Display" panose="020B0004020202020204" pitchFamily="34" charset="0"/>
              </a:rPr>
              <a:t> OR </a:t>
            </a:r>
            <a:r>
              <a:rPr lang="en-US" sz="2200" dirty="0">
                <a:latin typeface="Aptos Display" panose="020B0004020202020204" pitchFamily="34" charset="0"/>
              </a:rPr>
              <a:t>operations</a:t>
            </a:r>
            <a:endParaRPr lang="en-US" sz="2200" b="1" dirty="0">
              <a:solidFill>
                <a:schemeClr val="accent4">
                  <a:lumMod val="75000"/>
                </a:schemeClr>
              </a:solidFill>
              <a:latin typeface="Aptos Display" panose="020B0004020202020204" pitchFamily="34" charset="0"/>
            </a:endParaRPr>
          </a:p>
          <a:p>
            <a:pPr marL="0" indent="0">
              <a:spcBef>
                <a:spcPts val="400"/>
              </a:spcBef>
              <a:buClr>
                <a:schemeClr val="tx1"/>
              </a:buClr>
              <a:buNone/>
              <a:defRPr/>
            </a:pPr>
            <a:r>
              <a:rPr lang="en-US" sz="2200" b="1" u="sng" dirty="0">
                <a:solidFill>
                  <a:srgbClr val="FF0000"/>
                </a:solidFill>
                <a:latin typeface="Aptos Display" panose="020B0004020202020204" pitchFamily="34" charset="0"/>
              </a:rPr>
              <a:t>Problem</a:t>
            </a:r>
            <a:r>
              <a:rPr lang="en-US" sz="2200" b="1" dirty="0">
                <a:solidFill>
                  <a:srgbClr val="FF0000"/>
                </a:solidFill>
                <a:latin typeface="Aptos Display" panose="020B0004020202020204" pitchFamily="34" charset="0"/>
              </a:rPr>
              <a:t>: Proof-of-concept </a:t>
            </a:r>
            <a:r>
              <a:rPr lang="en-US" sz="2200" dirty="0">
                <a:latin typeface="Aptos Display" panose="020B0004020202020204" pitchFamily="34" charset="0"/>
              </a:rPr>
              <a:t>demonstrations on</a:t>
            </a:r>
            <a:br>
              <a:rPr lang="en-US" sz="2200" dirty="0">
                <a:latin typeface="Aptos Display" panose="020B0004020202020204" pitchFamily="34" charset="0"/>
              </a:rPr>
            </a:br>
            <a:r>
              <a:rPr lang="en-US" sz="2200" b="1" dirty="0">
                <a:solidFill>
                  <a:srgbClr val="FF0000"/>
                </a:solidFill>
                <a:latin typeface="Aptos Display" panose="020B0004020202020204" pitchFamily="34" charset="0"/>
              </a:rPr>
              <a:t>commercial off-the-shelf (COTS) </a:t>
            </a:r>
            <a:r>
              <a:rPr lang="en-US" sz="2200" dirty="0">
                <a:latin typeface="Aptos Display" panose="020B0004020202020204" pitchFamily="34" charset="0"/>
              </a:rPr>
              <a:t>DRAM chips do not provide </a:t>
            </a:r>
          </a:p>
          <a:p>
            <a:pPr marL="674370" lvl="1" indent="-274320">
              <a:spcBef>
                <a:spcPts val="400"/>
              </a:spcBef>
              <a:buClr>
                <a:schemeClr val="tx1"/>
              </a:buClr>
              <a:defRPr/>
            </a:pPr>
            <a:r>
              <a:rPr lang="en-US" sz="2200" b="1" dirty="0">
                <a:solidFill>
                  <a:srgbClr val="FF0000"/>
                </a:solidFill>
                <a:latin typeface="Aptos Display" panose="020B0004020202020204" pitchFamily="34" charset="0"/>
              </a:rPr>
              <a:t>functionally-complete</a:t>
            </a:r>
            <a:r>
              <a:rPr lang="en-US" sz="2200" dirty="0">
                <a:latin typeface="Aptos Display" panose="020B0004020202020204" pitchFamily="34" charset="0"/>
              </a:rPr>
              <a:t> operations (e.g., NAND or NOR)</a:t>
            </a:r>
          </a:p>
          <a:p>
            <a:pPr marL="674370" lvl="1" indent="-274320">
              <a:spcBef>
                <a:spcPts val="400"/>
              </a:spcBef>
              <a:buClr>
                <a:schemeClr val="tx1"/>
              </a:buClr>
              <a:defRPr/>
            </a:pPr>
            <a:r>
              <a:rPr lang="en-US" sz="2200" b="1" dirty="0">
                <a:solidFill>
                  <a:srgbClr val="FF0000"/>
                </a:solidFill>
                <a:latin typeface="Aptos Display" panose="020B0004020202020204" pitchFamily="34" charset="0"/>
              </a:rPr>
              <a:t>NOT operation</a:t>
            </a:r>
            <a:endParaRPr lang="en-US" sz="2200" dirty="0">
              <a:latin typeface="Aptos Display" panose="020B0004020202020204" pitchFamily="34" charset="0"/>
            </a:endParaRPr>
          </a:p>
          <a:p>
            <a:pPr marL="674370" lvl="1" indent="-274320">
              <a:spcBef>
                <a:spcPts val="400"/>
              </a:spcBef>
              <a:buClr>
                <a:schemeClr val="tx1"/>
              </a:buClr>
              <a:defRPr/>
            </a:pPr>
            <a:r>
              <a:rPr lang="en-US" sz="2200" b="1" dirty="0">
                <a:solidFill>
                  <a:srgbClr val="FF0000"/>
                </a:solidFill>
                <a:latin typeface="Aptos Display" panose="020B0004020202020204" pitchFamily="34" charset="0"/>
              </a:rPr>
              <a:t>AND </a:t>
            </a:r>
            <a:r>
              <a:rPr lang="en-US" sz="2200" dirty="0" err="1">
                <a:latin typeface="Aptos Display" panose="020B0004020202020204" pitchFamily="34" charset="0"/>
              </a:rPr>
              <a:t>and</a:t>
            </a:r>
            <a:r>
              <a:rPr lang="en-US" sz="2200" b="1" dirty="0">
                <a:solidFill>
                  <a:srgbClr val="FF0000"/>
                </a:solidFill>
                <a:latin typeface="Aptos Display" panose="020B0004020202020204" pitchFamily="34" charset="0"/>
              </a:rPr>
              <a:t> OR </a:t>
            </a:r>
            <a:r>
              <a:rPr lang="en-US" sz="2200" dirty="0">
                <a:latin typeface="Aptos Display" panose="020B0004020202020204" pitchFamily="34" charset="0"/>
              </a:rPr>
              <a:t>operations with </a:t>
            </a:r>
            <a:r>
              <a:rPr lang="en-US" sz="2200" b="1" dirty="0">
                <a:solidFill>
                  <a:srgbClr val="FF0000"/>
                </a:solidFill>
                <a:latin typeface="Aptos Display" panose="020B0004020202020204" pitchFamily="34" charset="0"/>
              </a:rPr>
              <a:t>more than two inputs</a:t>
            </a:r>
          </a:p>
          <a:p>
            <a:pPr marL="0" indent="0">
              <a:spcBef>
                <a:spcPts val="400"/>
              </a:spcBef>
              <a:buClr>
                <a:schemeClr val="tx1"/>
              </a:buClr>
              <a:buNone/>
              <a:defRPr/>
            </a:pPr>
            <a:r>
              <a:rPr lang="en-US" sz="2200" b="1" u="sng" dirty="0">
                <a:solidFill>
                  <a:srgbClr val="0070C0"/>
                </a:solidFill>
                <a:latin typeface="Aptos Display" panose="020B0004020202020204" pitchFamily="34" charset="0"/>
              </a:rPr>
              <a:t>Experimental Study</a:t>
            </a:r>
            <a:r>
              <a:rPr lang="en-US" sz="2200" b="1" dirty="0">
                <a:solidFill>
                  <a:srgbClr val="0070C0"/>
                </a:solidFill>
                <a:latin typeface="Aptos Display" panose="020B0004020202020204" pitchFamily="34" charset="0"/>
              </a:rPr>
              <a:t>: 256 DDR4 chips </a:t>
            </a:r>
            <a:r>
              <a:rPr lang="en-US" sz="2200" dirty="0">
                <a:latin typeface="Aptos Display" panose="020B0004020202020204" pitchFamily="34" charset="0"/>
              </a:rPr>
              <a:t>from </a:t>
            </a:r>
            <a:r>
              <a:rPr lang="en-US" sz="2200" b="1" dirty="0">
                <a:solidFill>
                  <a:srgbClr val="0070C0"/>
                </a:solidFill>
                <a:latin typeface="Aptos Display" panose="020B0004020202020204" pitchFamily="34" charset="0"/>
              </a:rPr>
              <a:t>two major manufacturers</a:t>
            </a:r>
          </a:p>
          <a:p>
            <a:pPr marL="0" indent="0">
              <a:spcBef>
                <a:spcPts val="400"/>
              </a:spcBef>
              <a:buClr>
                <a:schemeClr val="tx1"/>
              </a:buClr>
              <a:buNone/>
              <a:defRPr/>
            </a:pPr>
            <a:r>
              <a:rPr lang="en-US" sz="2200" b="1" u="sng" dirty="0">
                <a:solidFill>
                  <a:srgbClr val="7030A0"/>
                </a:solidFill>
                <a:latin typeface="Aptos Display" panose="020B0004020202020204" pitchFamily="34" charset="0"/>
              </a:rPr>
              <a:t>Key Results</a:t>
            </a:r>
            <a:r>
              <a:rPr lang="en-US" sz="2200" b="1" dirty="0">
                <a:solidFill>
                  <a:srgbClr val="7030A0"/>
                </a:solidFill>
                <a:latin typeface="Aptos Display" panose="020B0004020202020204" pitchFamily="34" charset="0"/>
              </a:rPr>
              <a:t>:  </a:t>
            </a:r>
          </a:p>
          <a:p>
            <a:pPr marL="674370" lvl="1" indent="-274320">
              <a:spcBef>
                <a:spcPts val="400"/>
              </a:spcBef>
              <a:defRPr/>
            </a:pPr>
            <a:r>
              <a:rPr lang="en-US" sz="2200" dirty="0">
                <a:latin typeface="Aptos Display" panose="020B0004020202020204" pitchFamily="34" charset="0"/>
              </a:rPr>
              <a:t>COTS DRAM chips can perform </a:t>
            </a:r>
            <a:r>
              <a:rPr lang="en-US" sz="2200" b="1" dirty="0">
                <a:solidFill>
                  <a:srgbClr val="7030A0"/>
                </a:solidFill>
                <a:latin typeface="Aptos Display" panose="020B0004020202020204" pitchFamily="34" charset="0"/>
              </a:rPr>
              <a:t>NOT</a:t>
            </a:r>
            <a:r>
              <a:rPr lang="en-US" sz="2200" dirty="0">
                <a:latin typeface="Aptos Display" panose="020B0004020202020204" pitchFamily="34" charset="0"/>
              </a:rPr>
              <a:t> and </a:t>
            </a:r>
            <a:br>
              <a:rPr lang="en-US" sz="2200" dirty="0">
                <a:latin typeface="Aptos Display" panose="020B0004020202020204" pitchFamily="34" charset="0"/>
              </a:rPr>
            </a:br>
            <a:r>
              <a:rPr lang="en-US" sz="2200" b="1" dirty="0">
                <a:solidFill>
                  <a:srgbClr val="7030A0"/>
                </a:solidFill>
                <a:latin typeface="Aptos Display" panose="020B0004020202020204" pitchFamily="34" charset="0"/>
              </a:rPr>
              <a:t>{2, 4, 8, 16}-input AND, NAND, OR, and NOR</a:t>
            </a:r>
            <a:r>
              <a:rPr lang="en-US" sz="2200" b="1" dirty="0">
                <a:latin typeface="Aptos Display" panose="020B0004020202020204" pitchFamily="34" charset="0"/>
              </a:rPr>
              <a:t> </a:t>
            </a:r>
            <a:r>
              <a:rPr lang="en-US" sz="2200" dirty="0">
                <a:latin typeface="Aptos Display" panose="020B0004020202020204" pitchFamily="34" charset="0"/>
              </a:rPr>
              <a:t>operations</a:t>
            </a:r>
            <a:br>
              <a:rPr lang="en-US" sz="2200" dirty="0">
                <a:latin typeface="Aptos Display" panose="020B0004020202020204" pitchFamily="34" charset="0"/>
              </a:rPr>
            </a:br>
            <a:r>
              <a:rPr lang="en-US" sz="2200" dirty="0">
                <a:latin typeface="Aptos Display" panose="020B0004020202020204" pitchFamily="34" charset="0"/>
              </a:rPr>
              <a:t>with </a:t>
            </a:r>
            <a:r>
              <a:rPr lang="en-US" sz="2200" b="1" dirty="0">
                <a:solidFill>
                  <a:srgbClr val="7030A0"/>
                </a:solidFill>
                <a:latin typeface="Aptos Display" panose="020B0004020202020204" pitchFamily="34" charset="0"/>
              </a:rPr>
              <a:t>very high reliability (&gt;94% success rate) </a:t>
            </a:r>
          </a:p>
          <a:p>
            <a:pPr marL="674370" lvl="1" indent="-274320">
              <a:spcBef>
                <a:spcPts val="400"/>
              </a:spcBef>
              <a:defRPr/>
            </a:pPr>
            <a:r>
              <a:rPr lang="en-US" sz="2200" b="1" dirty="0">
                <a:solidFill>
                  <a:srgbClr val="7030A0"/>
                </a:solidFill>
                <a:latin typeface="Aptos Display" panose="020B0004020202020204" pitchFamily="34" charset="0"/>
              </a:rPr>
              <a:t>Data</a:t>
            </a:r>
            <a:r>
              <a:rPr lang="en-US" sz="2200" dirty="0">
                <a:latin typeface="Aptos Display" panose="020B0004020202020204" pitchFamily="34" charset="0"/>
              </a:rPr>
              <a:t> </a:t>
            </a:r>
            <a:r>
              <a:rPr lang="en-US" sz="2200" b="1" dirty="0">
                <a:solidFill>
                  <a:srgbClr val="7030A0"/>
                </a:solidFill>
                <a:latin typeface="Aptos Display" panose="020B0004020202020204" pitchFamily="34" charset="0"/>
              </a:rPr>
              <a:t>pattern </a:t>
            </a:r>
            <a:r>
              <a:rPr lang="en-US" sz="2200" dirty="0">
                <a:latin typeface="Aptos Display" panose="020B0004020202020204" pitchFamily="34" charset="0"/>
              </a:rPr>
              <a:t>and </a:t>
            </a:r>
            <a:r>
              <a:rPr lang="en-US" sz="2200" b="1" dirty="0">
                <a:solidFill>
                  <a:srgbClr val="7030A0"/>
                </a:solidFill>
                <a:latin typeface="Aptos Display" panose="020B0004020202020204" pitchFamily="34" charset="0"/>
              </a:rPr>
              <a:t>temperature</a:t>
            </a:r>
            <a:r>
              <a:rPr lang="en-US" sz="2200" dirty="0">
                <a:latin typeface="Aptos Display" panose="020B0004020202020204" pitchFamily="34" charset="0"/>
              </a:rPr>
              <a:t> only slightly affect</a:t>
            </a:r>
            <a:br>
              <a:rPr lang="en-US" sz="2200" dirty="0">
                <a:latin typeface="Aptos Display" panose="020B0004020202020204" pitchFamily="34" charset="0"/>
              </a:rPr>
            </a:br>
            <a:r>
              <a:rPr lang="en-US" sz="2200" dirty="0">
                <a:latin typeface="Aptos Display" panose="020B0004020202020204" pitchFamily="34" charset="0"/>
              </a:rPr>
              <a:t>the reliability of these operations </a:t>
            </a:r>
            <a:r>
              <a:rPr lang="en-US" sz="2200" b="1" dirty="0">
                <a:solidFill>
                  <a:srgbClr val="7030A0"/>
                </a:solidFill>
                <a:latin typeface="Aptos Display" panose="020B0004020202020204" pitchFamily="34" charset="0"/>
              </a:rPr>
              <a:t>(&lt;1.98% decrease in success rate)</a:t>
            </a:r>
          </a:p>
          <a:p>
            <a:pPr marL="0" indent="0">
              <a:spcBef>
                <a:spcPts val="400"/>
              </a:spcBef>
              <a:buNone/>
              <a:defRPr/>
            </a:pPr>
            <a:endParaRPr lang="en-US" sz="2200" b="1" dirty="0">
              <a:latin typeface="Aptos Display" panose="020B0004020202020204" pitchFamily="34" charset="0"/>
            </a:endParaRPr>
          </a:p>
          <a:p>
            <a:pPr marL="274320" lvl="0" indent="-274320">
              <a:spcBef>
                <a:spcPts val="400"/>
              </a:spcBef>
              <a:defRPr/>
            </a:pPr>
            <a:endParaRPr kumimoji="0" lang="en-US" sz="2200" i="0" u="none" strike="noStrike" kern="1200" cap="none" spc="0" normalizeH="0" baseline="0" noProof="0" dirty="0">
              <a:ln>
                <a:noFill/>
              </a:ln>
              <a:solidFill>
                <a:srgbClr val="ED7D31"/>
              </a:solidFill>
              <a:effectLst/>
              <a:uLnTx/>
              <a:uFillTx/>
              <a:latin typeface="Aptos Display" panose="020B0004020202020204" pitchFamily="34" charset="0"/>
            </a:endParaRPr>
          </a:p>
        </p:txBody>
      </p:sp>
      <p:sp>
        <p:nvSpPr>
          <p:cNvPr id="6" name="Title 1" descr=" 6">
            <a:extLst>
              <a:ext uri="{FF2B5EF4-FFF2-40B4-BE49-F238E27FC236}">
                <a16:creationId xmlns:a16="http://schemas.microsoft.com/office/drawing/2014/main" id="{2031086A-8541-9360-C366-076468152ADB}"/>
              </a:ext>
            </a:extLst>
          </p:cNvPr>
          <p:cNvSpPr txBox="1">
            <a:spLocks/>
          </p:cNvSpPr>
          <p:nvPr/>
        </p:nvSpPr>
        <p:spPr>
          <a:xfrm>
            <a:off x="0" y="3035"/>
            <a:ext cx="8229600" cy="889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b="1" i="0" u="none" strike="noStrike" kern="1200" cap="none" spc="0" normalizeH="0" baseline="0" noProof="0" dirty="0">
              <a:ln>
                <a:noFill/>
              </a:ln>
              <a:solidFill>
                <a:schemeClr val="accent5">
                  <a:lumMod val="75000"/>
                </a:schemeClr>
              </a:solidFill>
              <a:effectLst/>
              <a:uLnTx/>
              <a:uFillTx/>
              <a:latin typeface="Aptos Display" panose="020B0004020202020204" pitchFamily="34" charset="0"/>
            </a:endParaRPr>
          </a:p>
        </p:txBody>
      </p:sp>
      <p:sp>
        <p:nvSpPr>
          <p:cNvPr id="2" name="Title 1">
            <a:extLst>
              <a:ext uri="{FF2B5EF4-FFF2-40B4-BE49-F238E27FC236}">
                <a16:creationId xmlns:a16="http://schemas.microsoft.com/office/drawing/2014/main" id="{B5CB4F65-F2D4-0EE4-C73B-98598F091CC7}"/>
              </a:ext>
            </a:extLst>
          </p:cNvPr>
          <p:cNvSpPr>
            <a:spLocks noGrp="1"/>
          </p:cNvSpPr>
          <p:nvPr>
            <p:ph type="title"/>
          </p:nvPr>
        </p:nvSpPr>
        <p:spPr>
          <a:xfrm>
            <a:off x="0" y="79448"/>
            <a:ext cx="8987622" cy="630580"/>
          </a:xfrm>
        </p:spPr>
        <p:txBody>
          <a:bodyPr/>
          <a:lstStyle/>
          <a:p>
            <a:r>
              <a:rPr lang="en-US" sz="4400" dirty="0">
                <a:solidFill>
                  <a:schemeClr val="accent5">
                    <a:lumMod val="75000"/>
                  </a:schemeClr>
                </a:solidFill>
                <a:latin typeface="Aptos Display" panose="020B0004020202020204" pitchFamily="34" charset="0"/>
                <a:ea typeface="Cambria" panose="02040503050406030204" pitchFamily="18" charset="0"/>
              </a:rPr>
              <a:t>Executive Summary</a:t>
            </a:r>
          </a:p>
        </p:txBody>
      </p:sp>
    </p:spTree>
    <p:extLst>
      <p:ext uri="{BB962C8B-B14F-4D97-AF65-F5344CB8AC3E}">
        <p14:creationId xmlns:p14="http://schemas.microsoft.com/office/powerpoint/2010/main" val="664356959"/>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30326-47A0-D4EE-87FE-1CC1203DAF2D}"/>
            </a:ext>
          </a:extLst>
        </p:cNvPr>
        <p:cNvGrpSpPr/>
        <p:nvPr/>
      </p:nvGrpSpPr>
      <p:grpSpPr>
        <a:xfrm>
          <a:off x="0" y="0"/>
          <a:ext cx="0" cy="0"/>
          <a:chOff x="0" y="0"/>
          <a:chExt cx="0" cy="0"/>
        </a:xfrm>
      </p:grpSpPr>
      <p:grpSp>
        <p:nvGrpSpPr>
          <p:cNvPr id="27" name="Grup 26">
            <a:extLst>
              <a:ext uri="{FF2B5EF4-FFF2-40B4-BE49-F238E27FC236}">
                <a16:creationId xmlns:a16="http://schemas.microsoft.com/office/drawing/2014/main" id="{44F02015-EFE1-4AF6-6873-E3916812F572}"/>
              </a:ext>
            </a:extLst>
          </p:cNvPr>
          <p:cNvGrpSpPr/>
          <p:nvPr/>
        </p:nvGrpSpPr>
        <p:grpSpPr>
          <a:xfrm>
            <a:off x="5351809" y="3010833"/>
            <a:ext cx="3430031" cy="2724110"/>
            <a:chOff x="5351809" y="3010833"/>
            <a:chExt cx="3430031" cy="2724110"/>
          </a:xfrm>
        </p:grpSpPr>
        <p:cxnSp>
          <p:nvCxnSpPr>
            <p:cNvPr id="40" name="Düz Bağlayıcı 226">
              <a:extLst>
                <a:ext uri="{FF2B5EF4-FFF2-40B4-BE49-F238E27FC236}">
                  <a16:creationId xmlns:a16="http://schemas.microsoft.com/office/drawing/2014/main" id="{D05807FB-BF2F-5A7D-DF04-1AB159F5C152}"/>
                </a:ext>
              </a:extLst>
            </p:cNvPr>
            <p:cNvCxnSpPr>
              <a:cxnSpLocks/>
            </p:cNvCxnSpPr>
            <p:nvPr/>
          </p:nvCxnSpPr>
          <p:spPr>
            <a:xfrm flipV="1">
              <a:off x="5351809" y="3038507"/>
              <a:ext cx="747183" cy="566993"/>
            </a:xfrm>
            <a:prstGeom prst="line">
              <a:avLst/>
            </a:prstGeom>
            <a:ln w="38100">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41" name="Düz Bağlayıcı 226">
              <a:extLst>
                <a:ext uri="{FF2B5EF4-FFF2-40B4-BE49-F238E27FC236}">
                  <a16:creationId xmlns:a16="http://schemas.microsoft.com/office/drawing/2014/main" id="{FFDF8D5E-6D59-78E2-8577-3099FB8B6661}"/>
                </a:ext>
              </a:extLst>
            </p:cNvPr>
            <p:cNvCxnSpPr>
              <a:cxnSpLocks/>
              <a:stCxn id="19" idx="3"/>
            </p:cNvCxnSpPr>
            <p:nvPr/>
          </p:nvCxnSpPr>
          <p:spPr>
            <a:xfrm>
              <a:off x="5371294" y="4385962"/>
              <a:ext cx="706970" cy="1331168"/>
            </a:xfrm>
            <a:prstGeom prst="line">
              <a:avLst/>
            </a:prstGeom>
            <a:ln w="38100">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
          <p:nvSpPr>
            <p:cNvPr id="130" name="Dikdörtgen 251">
              <a:extLst>
                <a:ext uri="{FF2B5EF4-FFF2-40B4-BE49-F238E27FC236}">
                  <a16:creationId xmlns:a16="http://schemas.microsoft.com/office/drawing/2014/main" id="{5C998915-4466-C4F5-BAA1-4E5908D17382}"/>
                </a:ext>
              </a:extLst>
            </p:cNvPr>
            <p:cNvSpPr/>
            <p:nvPr/>
          </p:nvSpPr>
          <p:spPr>
            <a:xfrm>
              <a:off x="6025291" y="3010833"/>
              <a:ext cx="2756549" cy="2724110"/>
            </a:xfrm>
            <a:prstGeom prst="roundRect">
              <a:avLst>
                <a:gd name="adj" fmla="val 4605"/>
              </a:avLst>
            </a:prstGeom>
            <a:solidFill>
              <a:schemeClr val="bg1"/>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lumMod val="50000"/>
                    <a:lumOff val="50000"/>
                  </a:schemeClr>
                </a:solidFill>
                <a:latin typeface="Aptos Display" panose="020B0004020202020204" pitchFamily="34" charset="0"/>
                <a:ea typeface="Cambria" panose="02040503050406030204" pitchFamily="18" charset="0"/>
                <a:cs typeface="Cascadia Mono" panose="020B0609020000020004" pitchFamily="49" charset="0"/>
              </a:endParaRPr>
            </a:p>
          </p:txBody>
        </p:sp>
        <p:cxnSp>
          <p:nvCxnSpPr>
            <p:cNvPr id="156" name="Düz Bağlayıcı 440">
              <a:extLst>
                <a:ext uri="{FF2B5EF4-FFF2-40B4-BE49-F238E27FC236}">
                  <a16:creationId xmlns:a16="http://schemas.microsoft.com/office/drawing/2014/main" id="{E766C33C-7ED7-DF24-7C8D-28F09F88DAA5}"/>
                </a:ext>
              </a:extLst>
            </p:cNvPr>
            <p:cNvCxnSpPr>
              <a:cxnSpLocks/>
            </p:cNvCxnSpPr>
            <p:nvPr/>
          </p:nvCxnSpPr>
          <p:spPr>
            <a:xfrm>
              <a:off x="7155961" y="3854149"/>
              <a:ext cx="45" cy="58625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57" name="Düz Bağlayıcı 440">
              <a:extLst>
                <a:ext uri="{FF2B5EF4-FFF2-40B4-BE49-F238E27FC236}">
                  <a16:creationId xmlns:a16="http://schemas.microsoft.com/office/drawing/2014/main" id="{7252A486-5F09-86B3-0A54-B75FAD59C260}"/>
                </a:ext>
              </a:extLst>
            </p:cNvPr>
            <p:cNvCxnSpPr>
              <a:cxnSpLocks/>
            </p:cNvCxnSpPr>
            <p:nvPr/>
          </p:nvCxnSpPr>
          <p:spPr>
            <a:xfrm>
              <a:off x="8154518" y="3854149"/>
              <a:ext cx="45" cy="58625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59" name="Düz Bağlayıcı 440">
              <a:extLst>
                <a:ext uri="{FF2B5EF4-FFF2-40B4-BE49-F238E27FC236}">
                  <a16:creationId xmlns:a16="http://schemas.microsoft.com/office/drawing/2014/main" id="{9B634C16-ED2D-9D7D-F183-32D35753BC21}"/>
                </a:ext>
              </a:extLst>
            </p:cNvPr>
            <p:cNvCxnSpPr>
              <a:cxnSpLocks/>
            </p:cNvCxnSpPr>
            <p:nvPr/>
          </p:nvCxnSpPr>
          <p:spPr>
            <a:xfrm>
              <a:off x="6656660" y="3696257"/>
              <a:ext cx="0" cy="32946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60" name="Düz Bağlayıcı 440">
              <a:extLst>
                <a:ext uri="{FF2B5EF4-FFF2-40B4-BE49-F238E27FC236}">
                  <a16:creationId xmlns:a16="http://schemas.microsoft.com/office/drawing/2014/main" id="{2B9807FF-C5F9-ADE0-B8D2-C275F7C51A94}"/>
                </a:ext>
              </a:extLst>
            </p:cNvPr>
            <p:cNvCxnSpPr>
              <a:cxnSpLocks/>
            </p:cNvCxnSpPr>
            <p:nvPr/>
          </p:nvCxnSpPr>
          <p:spPr>
            <a:xfrm>
              <a:off x="7155961" y="3696257"/>
              <a:ext cx="0" cy="32946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61" name="Düz Bağlayıcı 440">
              <a:extLst>
                <a:ext uri="{FF2B5EF4-FFF2-40B4-BE49-F238E27FC236}">
                  <a16:creationId xmlns:a16="http://schemas.microsoft.com/office/drawing/2014/main" id="{3E920AC5-718D-7FDE-DC06-39B96C5EBA6C}"/>
                </a:ext>
              </a:extLst>
            </p:cNvPr>
            <p:cNvCxnSpPr>
              <a:cxnSpLocks/>
            </p:cNvCxnSpPr>
            <p:nvPr/>
          </p:nvCxnSpPr>
          <p:spPr>
            <a:xfrm>
              <a:off x="7655261" y="3696257"/>
              <a:ext cx="0" cy="32946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62" name="Düz Bağlayıcı 440">
              <a:extLst>
                <a:ext uri="{FF2B5EF4-FFF2-40B4-BE49-F238E27FC236}">
                  <a16:creationId xmlns:a16="http://schemas.microsoft.com/office/drawing/2014/main" id="{19982BBD-E5D3-91AA-CF00-5D7EBA8D655B}"/>
                </a:ext>
              </a:extLst>
            </p:cNvPr>
            <p:cNvCxnSpPr>
              <a:cxnSpLocks/>
            </p:cNvCxnSpPr>
            <p:nvPr/>
          </p:nvCxnSpPr>
          <p:spPr>
            <a:xfrm>
              <a:off x="8154951" y="3696257"/>
              <a:ext cx="0" cy="32946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66" name="Düz Bağlayıcı 440">
              <a:extLst>
                <a:ext uri="{FF2B5EF4-FFF2-40B4-BE49-F238E27FC236}">
                  <a16:creationId xmlns:a16="http://schemas.microsoft.com/office/drawing/2014/main" id="{FEC1A84D-6BE4-AA3D-023D-B2E11D79F995}"/>
                </a:ext>
              </a:extLst>
            </p:cNvPr>
            <p:cNvCxnSpPr>
              <a:cxnSpLocks/>
            </p:cNvCxnSpPr>
            <p:nvPr/>
          </p:nvCxnSpPr>
          <p:spPr>
            <a:xfrm>
              <a:off x="6232747" y="4014659"/>
              <a:ext cx="2393127" cy="0"/>
            </a:xfrm>
            <a:prstGeom prst="line">
              <a:avLst/>
            </a:prstGeom>
            <a:ln w="38100" cap="rnd">
              <a:solidFill>
                <a:srgbClr val="2F5597"/>
              </a:solidFill>
              <a:prstDash val="solid"/>
            </a:ln>
          </p:spPr>
          <p:style>
            <a:lnRef idx="1">
              <a:schemeClr val="accent1"/>
            </a:lnRef>
            <a:fillRef idx="0">
              <a:schemeClr val="accent1"/>
            </a:fillRef>
            <a:effectRef idx="0">
              <a:schemeClr val="accent1"/>
            </a:effectRef>
            <a:fontRef idx="minor">
              <a:schemeClr val="tx1"/>
            </a:fontRef>
          </p:style>
        </p:cxnSp>
        <p:sp>
          <p:nvSpPr>
            <p:cNvPr id="179" name="Oval 178">
              <a:extLst>
                <a:ext uri="{FF2B5EF4-FFF2-40B4-BE49-F238E27FC236}">
                  <a16:creationId xmlns:a16="http://schemas.microsoft.com/office/drawing/2014/main" id="{75EDA0D6-7587-C010-68C0-B9FC78AC443A}"/>
                </a:ext>
              </a:extLst>
            </p:cNvPr>
            <p:cNvSpPr/>
            <p:nvPr/>
          </p:nvSpPr>
          <p:spPr>
            <a:xfrm>
              <a:off x="6490565" y="3849926"/>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Aptos Display" panose="020B0004020202020204" pitchFamily="34" charset="0"/>
                <a:ea typeface="Cambria" panose="02040503050406030204" pitchFamily="18" charset="0"/>
              </a:endParaRPr>
            </a:p>
          </p:txBody>
        </p:sp>
        <p:sp>
          <p:nvSpPr>
            <p:cNvPr id="180" name="Oval 179">
              <a:extLst>
                <a:ext uri="{FF2B5EF4-FFF2-40B4-BE49-F238E27FC236}">
                  <a16:creationId xmlns:a16="http://schemas.microsoft.com/office/drawing/2014/main" id="{FEC658AB-38DE-A3C6-64EB-4EDBA41CB42C}"/>
                </a:ext>
              </a:extLst>
            </p:cNvPr>
            <p:cNvSpPr/>
            <p:nvPr/>
          </p:nvSpPr>
          <p:spPr>
            <a:xfrm>
              <a:off x="6989864" y="3849926"/>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Aptos Display" panose="020B0004020202020204" pitchFamily="34" charset="0"/>
                <a:ea typeface="Cambria" panose="02040503050406030204" pitchFamily="18" charset="0"/>
              </a:endParaRPr>
            </a:p>
          </p:txBody>
        </p:sp>
        <p:sp>
          <p:nvSpPr>
            <p:cNvPr id="181" name="Oval 180">
              <a:extLst>
                <a:ext uri="{FF2B5EF4-FFF2-40B4-BE49-F238E27FC236}">
                  <a16:creationId xmlns:a16="http://schemas.microsoft.com/office/drawing/2014/main" id="{F3CC9C38-DE38-1398-1258-84E01F86BE15}"/>
                </a:ext>
              </a:extLst>
            </p:cNvPr>
            <p:cNvSpPr/>
            <p:nvPr/>
          </p:nvSpPr>
          <p:spPr>
            <a:xfrm>
              <a:off x="7489164" y="3849926"/>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Aptos Display" panose="020B0004020202020204" pitchFamily="34" charset="0"/>
                <a:ea typeface="Cambria" panose="02040503050406030204" pitchFamily="18" charset="0"/>
              </a:endParaRPr>
            </a:p>
          </p:txBody>
        </p:sp>
        <p:sp>
          <p:nvSpPr>
            <p:cNvPr id="182" name="Oval 181">
              <a:extLst>
                <a:ext uri="{FF2B5EF4-FFF2-40B4-BE49-F238E27FC236}">
                  <a16:creationId xmlns:a16="http://schemas.microsoft.com/office/drawing/2014/main" id="{34981E63-002D-2793-EDE8-D74CDCF79B76}"/>
                </a:ext>
              </a:extLst>
            </p:cNvPr>
            <p:cNvSpPr/>
            <p:nvPr/>
          </p:nvSpPr>
          <p:spPr>
            <a:xfrm>
              <a:off x="7988855" y="3849926"/>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Aptos Display" panose="020B0004020202020204" pitchFamily="34" charset="0"/>
                <a:ea typeface="Cambria" panose="02040503050406030204" pitchFamily="18" charset="0"/>
              </a:endParaRPr>
            </a:p>
          </p:txBody>
        </p:sp>
        <p:cxnSp>
          <p:nvCxnSpPr>
            <p:cNvPr id="185" name="Düz Bağlayıcı 440">
              <a:extLst>
                <a:ext uri="{FF2B5EF4-FFF2-40B4-BE49-F238E27FC236}">
                  <a16:creationId xmlns:a16="http://schemas.microsoft.com/office/drawing/2014/main" id="{AB65DBB7-F6B5-ED0C-C437-E078947EC27C}"/>
                </a:ext>
              </a:extLst>
            </p:cNvPr>
            <p:cNvCxnSpPr>
              <a:cxnSpLocks/>
            </p:cNvCxnSpPr>
            <p:nvPr/>
          </p:nvCxnSpPr>
          <p:spPr>
            <a:xfrm>
              <a:off x="6656660" y="3357921"/>
              <a:ext cx="0" cy="32946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86" name="Düz Bağlayıcı 440">
              <a:extLst>
                <a:ext uri="{FF2B5EF4-FFF2-40B4-BE49-F238E27FC236}">
                  <a16:creationId xmlns:a16="http://schemas.microsoft.com/office/drawing/2014/main" id="{60087287-4DEC-62A1-AF96-D3C1BE4A8D85}"/>
                </a:ext>
              </a:extLst>
            </p:cNvPr>
            <p:cNvCxnSpPr>
              <a:cxnSpLocks/>
            </p:cNvCxnSpPr>
            <p:nvPr/>
          </p:nvCxnSpPr>
          <p:spPr>
            <a:xfrm>
              <a:off x="7155961" y="3357921"/>
              <a:ext cx="0" cy="32946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87" name="Düz Bağlayıcı 440">
              <a:extLst>
                <a:ext uri="{FF2B5EF4-FFF2-40B4-BE49-F238E27FC236}">
                  <a16:creationId xmlns:a16="http://schemas.microsoft.com/office/drawing/2014/main" id="{549EED4A-62E4-2F56-4852-A474F64CF348}"/>
                </a:ext>
              </a:extLst>
            </p:cNvPr>
            <p:cNvCxnSpPr>
              <a:cxnSpLocks/>
            </p:cNvCxnSpPr>
            <p:nvPr/>
          </p:nvCxnSpPr>
          <p:spPr>
            <a:xfrm>
              <a:off x="7655261" y="3357921"/>
              <a:ext cx="0" cy="32946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88" name="Düz Bağlayıcı 440">
              <a:extLst>
                <a:ext uri="{FF2B5EF4-FFF2-40B4-BE49-F238E27FC236}">
                  <a16:creationId xmlns:a16="http://schemas.microsoft.com/office/drawing/2014/main" id="{D5D2A6B3-0AC1-C15D-78FE-F230FF6B325E}"/>
                </a:ext>
              </a:extLst>
            </p:cNvPr>
            <p:cNvCxnSpPr>
              <a:cxnSpLocks/>
            </p:cNvCxnSpPr>
            <p:nvPr/>
          </p:nvCxnSpPr>
          <p:spPr>
            <a:xfrm>
              <a:off x="8154951" y="3357921"/>
              <a:ext cx="0" cy="32946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89" name="Düz Bağlayıcı 440">
              <a:extLst>
                <a:ext uri="{FF2B5EF4-FFF2-40B4-BE49-F238E27FC236}">
                  <a16:creationId xmlns:a16="http://schemas.microsoft.com/office/drawing/2014/main" id="{417C0FC5-2A94-02F6-480A-BDA183F790D5}"/>
                </a:ext>
              </a:extLst>
            </p:cNvPr>
            <p:cNvCxnSpPr>
              <a:cxnSpLocks/>
            </p:cNvCxnSpPr>
            <p:nvPr/>
          </p:nvCxnSpPr>
          <p:spPr>
            <a:xfrm>
              <a:off x="6232747" y="3605504"/>
              <a:ext cx="2393127" cy="0"/>
            </a:xfrm>
            <a:prstGeom prst="line">
              <a:avLst/>
            </a:prstGeom>
            <a:ln w="38100" cap="rnd">
              <a:solidFill>
                <a:srgbClr val="2F5597"/>
              </a:solidFill>
              <a:prstDash val="solid"/>
            </a:ln>
          </p:spPr>
          <p:style>
            <a:lnRef idx="1">
              <a:schemeClr val="accent1"/>
            </a:lnRef>
            <a:fillRef idx="0">
              <a:schemeClr val="accent1"/>
            </a:fillRef>
            <a:effectRef idx="0">
              <a:schemeClr val="accent1"/>
            </a:effectRef>
            <a:fontRef idx="minor">
              <a:schemeClr val="tx1"/>
            </a:fontRef>
          </p:style>
        </p:cxnSp>
        <p:sp>
          <p:nvSpPr>
            <p:cNvPr id="194" name="Oval 193">
              <a:extLst>
                <a:ext uri="{FF2B5EF4-FFF2-40B4-BE49-F238E27FC236}">
                  <a16:creationId xmlns:a16="http://schemas.microsoft.com/office/drawing/2014/main" id="{FE8B9E37-2EBF-9DE1-F05D-89B30014DC0C}"/>
                </a:ext>
              </a:extLst>
            </p:cNvPr>
            <p:cNvSpPr/>
            <p:nvPr/>
          </p:nvSpPr>
          <p:spPr>
            <a:xfrm>
              <a:off x="6490565" y="3440772"/>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Aptos Display" panose="020B0004020202020204" pitchFamily="34" charset="0"/>
                <a:ea typeface="Cambria" panose="02040503050406030204" pitchFamily="18" charset="0"/>
              </a:endParaRPr>
            </a:p>
          </p:txBody>
        </p:sp>
        <p:sp>
          <p:nvSpPr>
            <p:cNvPr id="195" name="Oval 194">
              <a:extLst>
                <a:ext uri="{FF2B5EF4-FFF2-40B4-BE49-F238E27FC236}">
                  <a16:creationId xmlns:a16="http://schemas.microsoft.com/office/drawing/2014/main" id="{96BBAC31-9B1B-194C-0F25-338050E01A16}"/>
                </a:ext>
              </a:extLst>
            </p:cNvPr>
            <p:cNvSpPr/>
            <p:nvPr/>
          </p:nvSpPr>
          <p:spPr>
            <a:xfrm>
              <a:off x="6989864" y="3440772"/>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Aptos Display" panose="020B0004020202020204" pitchFamily="34" charset="0"/>
                <a:ea typeface="Cambria" panose="02040503050406030204" pitchFamily="18" charset="0"/>
              </a:endParaRPr>
            </a:p>
          </p:txBody>
        </p:sp>
        <p:sp>
          <p:nvSpPr>
            <p:cNvPr id="196" name="Oval 195">
              <a:extLst>
                <a:ext uri="{FF2B5EF4-FFF2-40B4-BE49-F238E27FC236}">
                  <a16:creationId xmlns:a16="http://schemas.microsoft.com/office/drawing/2014/main" id="{34D8101F-6AF1-499A-31AB-BF7CF83E26DF}"/>
                </a:ext>
              </a:extLst>
            </p:cNvPr>
            <p:cNvSpPr/>
            <p:nvPr/>
          </p:nvSpPr>
          <p:spPr>
            <a:xfrm>
              <a:off x="7988855" y="3440772"/>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Aptos Display" panose="020B0004020202020204" pitchFamily="34" charset="0"/>
                <a:ea typeface="Cambria" panose="02040503050406030204" pitchFamily="18" charset="0"/>
              </a:endParaRPr>
            </a:p>
          </p:txBody>
        </p:sp>
        <p:cxnSp>
          <p:nvCxnSpPr>
            <p:cNvPr id="199" name="Düz Bağlayıcı 440">
              <a:extLst>
                <a:ext uri="{FF2B5EF4-FFF2-40B4-BE49-F238E27FC236}">
                  <a16:creationId xmlns:a16="http://schemas.microsoft.com/office/drawing/2014/main" id="{EDDF8FD2-0336-E306-3F3F-921F455EBAE6}"/>
                </a:ext>
              </a:extLst>
            </p:cNvPr>
            <p:cNvCxnSpPr>
              <a:cxnSpLocks/>
            </p:cNvCxnSpPr>
            <p:nvPr/>
          </p:nvCxnSpPr>
          <p:spPr>
            <a:xfrm rot="10800000">
              <a:off x="7687290" y="4672824"/>
              <a:ext cx="45" cy="58625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0" name="Düz Bağlayıcı 440">
              <a:extLst>
                <a:ext uri="{FF2B5EF4-FFF2-40B4-BE49-F238E27FC236}">
                  <a16:creationId xmlns:a16="http://schemas.microsoft.com/office/drawing/2014/main" id="{B66B4278-709E-E520-18A6-E03FEFFA7E82}"/>
                </a:ext>
              </a:extLst>
            </p:cNvPr>
            <p:cNvCxnSpPr>
              <a:cxnSpLocks/>
            </p:cNvCxnSpPr>
            <p:nvPr/>
          </p:nvCxnSpPr>
          <p:spPr>
            <a:xfrm rot="10800000">
              <a:off x="6688734" y="4672824"/>
              <a:ext cx="45" cy="58625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1" name="Düz Bağlayıcı 440">
              <a:extLst>
                <a:ext uri="{FF2B5EF4-FFF2-40B4-BE49-F238E27FC236}">
                  <a16:creationId xmlns:a16="http://schemas.microsoft.com/office/drawing/2014/main" id="{549CBBF5-BB14-13C5-FC89-50A78D4CBF68}"/>
                </a:ext>
              </a:extLst>
            </p:cNvPr>
            <p:cNvCxnSpPr>
              <a:cxnSpLocks/>
            </p:cNvCxnSpPr>
            <p:nvPr/>
          </p:nvCxnSpPr>
          <p:spPr>
            <a:xfrm rot="10800000">
              <a:off x="8186633" y="5087505"/>
              <a:ext cx="0" cy="32946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2" name="Düz Bağlayıcı 440">
              <a:extLst>
                <a:ext uri="{FF2B5EF4-FFF2-40B4-BE49-F238E27FC236}">
                  <a16:creationId xmlns:a16="http://schemas.microsoft.com/office/drawing/2014/main" id="{77CEEEB1-0784-85FA-AD2A-8C181613E8F4}"/>
                </a:ext>
              </a:extLst>
            </p:cNvPr>
            <p:cNvCxnSpPr>
              <a:cxnSpLocks/>
            </p:cNvCxnSpPr>
            <p:nvPr/>
          </p:nvCxnSpPr>
          <p:spPr>
            <a:xfrm rot="10800000">
              <a:off x="7687335" y="5087505"/>
              <a:ext cx="0" cy="32946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3" name="Düz Bağlayıcı 440">
              <a:extLst>
                <a:ext uri="{FF2B5EF4-FFF2-40B4-BE49-F238E27FC236}">
                  <a16:creationId xmlns:a16="http://schemas.microsoft.com/office/drawing/2014/main" id="{002F8BC5-F6E8-C087-518B-7174FD20047B}"/>
                </a:ext>
              </a:extLst>
            </p:cNvPr>
            <p:cNvCxnSpPr>
              <a:cxnSpLocks/>
            </p:cNvCxnSpPr>
            <p:nvPr/>
          </p:nvCxnSpPr>
          <p:spPr>
            <a:xfrm rot="10800000">
              <a:off x="7188035" y="5087505"/>
              <a:ext cx="0" cy="32946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4" name="Düz Bağlayıcı 440">
              <a:extLst>
                <a:ext uri="{FF2B5EF4-FFF2-40B4-BE49-F238E27FC236}">
                  <a16:creationId xmlns:a16="http://schemas.microsoft.com/office/drawing/2014/main" id="{3E870951-30EB-6925-DADB-777A34BF2527}"/>
                </a:ext>
              </a:extLst>
            </p:cNvPr>
            <p:cNvCxnSpPr>
              <a:cxnSpLocks/>
            </p:cNvCxnSpPr>
            <p:nvPr/>
          </p:nvCxnSpPr>
          <p:spPr>
            <a:xfrm rot="10800000">
              <a:off x="6688343" y="5087505"/>
              <a:ext cx="0" cy="32946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205" name="Düz Bağlayıcı 440">
              <a:extLst>
                <a:ext uri="{FF2B5EF4-FFF2-40B4-BE49-F238E27FC236}">
                  <a16:creationId xmlns:a16="http://schemas.microsoft.com/office/drawing/2014/main" id="{7616153D-9200-F14F-CF5D-2198837AA69F}"/>
                </a:ext>
              </a:extLst>
            </p:cNvPr>
            <p:cNvCxnSpPr>
              <a:cxnSpLocks/>
            </p:cNvCxnSpPr>
            <p:nvPr/>
          </p:nvCxnSpPr>
          <p:spPr>
            <a:xfrm flipH="1">
              <a:off x="6232747" y="5098567"/>
              <a:ext cx="2393127" cy="0"/>
            </a:xfrm>
            <a:prstGeom prst="line">
              <a:avLst/>
            </a:prstGeom>
            <a:ln w="38100" cap="rnd">
              <a:solidFill>
                <a:srgbClr val="2F5597"/>
              </a:solidFill>
              <a:prstDash val="solid"/>
            </a:ln>
          </p:spPr>
          <p:style>
            <a:lnRef idx="1">
              <a:schemeClr val="accent1"/>
            </a:lnRef>
            <a:fillRef idx="0">
              <a:schemeClr val="accent1"/>
            </a:fillRef>
            <a:effectRef idx="0">
              <a:schemeClr val="accent1"/>
            </a:effectRef>
            <a:fontRef idx="minor">
              <a:schemeClr val="tx1"/>
            </a:fontRef>
          </p:style>
        </p:cxnSp>
        <p:sp>
          <p:nvSpPr>
            <p:cNvPr id="206" name="Oval 205">
              <a:extLst>
                <a:ext uri="{FF2B5EF4-FFF2-40B4-BE49-F238E27FC236}">
                  <a16:creationId xmlns:a16="http://schemas.microsoft.com/office/drawing/2014/main" id="{CFA5CA2F-B118-6E06-6DEA-C98D09F4A8DA}"/>
                </a:ext>
              </a:extLst>
            </p:cNvPr>
            <p:cNvSpPr/>
            <p:nvPr/>
          </p:nvSpPr>
          <p:spPr>
            <a:xfrm rot="10800000">
              <a:off x="8020539" y="4933836"/>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Aptos Display" panose="020B0004020202020204" pitchFamily="34" charset="0"/>
                <a:ea typeface="Cambria" panose="02040503050406030204" pitchFamily="18" charset="0"/>
              </a:endParaRPr>
            </a:p>
          </p:txBody>
        </p:sp>
        <p:sp>
          <p:nvSpPr>
            <p:cNvPr id="207" name="Oval 206">
              <a:extLst>
                <a:ext uri="{FF2B5EF4-FFF2-40B4-BE49-F238E27FC236}">
                  <a16:creationId xmlns:a16="http://schemas.microsoft.com/office/drawing/2014/main" id="{F3862243-1D0E-F736-9412-31C6AA461273}"/>
                </a:ext>
              </a:extLst>
            </p:cNvPr>
            <p:cNvSpPr/>
            <p:nvPr/>
          </p:nvSpPr>
          <p:spPr>
            <a:xfrm rot="10800000">
              <a:off x="7521237" y="4933836"/>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Aptos Display" panose="020B0004020202020204" pitchFamily="34" charset="0"/>
                <a:ea typeface="Cambria" panose="02040503050406030204" pitchFamily="18" charset="0"/>
              </a:endParaRPr>
            </a:p>
          </p:txBody>
        </p:sp>
        <p:sp>
          <p:nvSpPr>
            <p:cNvPr id="208" name="Oval 207">
              <a:extLst>
                <a:ext uri="{FF2B5EF4-FFF2-40B4-BE49-F238E27FC236}">
                  <a16:creationId xmlns:a16="http://schemas.microsoft.com/office/drawing/2014/main" id="{4C66884B-1681-ED34-A0A4-295459AFD792}"/>
                </a:ext>
              </a:extLst>
            </p:cNvPr>
            <p:cNvSpPr/>
            <p:nvPr/>
          </p:nvSpPr>
          <p:spPr>
            <a:xfrm rot="10800000">
              <a:off x="7021939" y="4933836"/>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Aptos Display" panose="020B0004020202020204" pitchFamily="34" charset="0"/>
                <a:ea typeface="Cambria" panose="02040503050406030204" pitchFamily="18" charset="0"/>
              </a:endParaRPr>
            </a:p>
          </p:txBody>
        </p:sp>
        <p:sp>
          <p:nvSpPr>
            <p:cNvPr id="209" name="Oval 208">
              <a:extLst>
                <a:ext uri="{FF2B5EF4-FFF2-40B4-BE49-F238E27FC236}">
                  <a16:creationId xmlns:a16="http://schemas.microsoft.com/office/drawing/2014/main" id="{062E3B2C-BEF8-9640-BC82-0B03D3BD25B1}"/>
                </a:ext>
              </a:extLst>
            </p:cNvPr>
            <p:cNvSpPr/>
            <p:nvPr/>
          </p:nvSpPr>
          <p:spPr>
            <a:xfrm rot="10800000">
              <a:off x="6522247" y="4933836"/>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Aptos Display" panose="020B0004020202020204" pitchFamily="34" charset="0"/>
                <a:ea typeface="Cambria" panose="02040503050406030204" pitchFamily="18" charset="0"/>
              </a:endParaRPr>
            </a:p>
          </p:txBody>
        </p:sp>
        <p:sp>
          <p:nvSpPr>
            <p:cNvPr id="219" name="Dikdörtgen 256">
              <a:extLst>
                <a:ext uri="{FF2B5EF4-FFF2-40B4-BE49-F238E27FC236}">
                  <a16:creationId xmlns:a16="http://schemas.microsoft.com/office/drawing/2014/main" id="{7EB29613-27F4-9AA2-C504-F86ABEF7E449}"/>
                </a:ext>
              </a:extLst>
            </p:cNvPr>
            <p:cNvSpPr/>
            <p:nvPr/>
          </p:nvSpPr>
          <p:spPr>
            <a:xfrm>
              <a:off x="6518706" y="4341859"/>
              <a:ext cx="803350" cy="430228"/>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220" name="Dikdörtgen 256">
              <a:extLst>
                <a:ext uri="{FF2B5EF4-FFF2-40B4-BE49-F238E27FC236}">
                  <a16:creationId xmlns:a16="http://schemas.microsoft.com/office/drawing/2014/main" id="{0CFAC792-881D-7898-5045-93AAA8A68F54}"/>
                </a:ext>
              </a:extLst>
            </p:cNvPr>
            <p:cNvSpPr/>
            <p:nvPr/>
          </p:nvSpPr>
          <p:spPr>
            <a:xfrm>
              <a:off x="7517696" y="4341859"/>
              <a:ext cx="803350" cy="430228"/>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cxnSp>
          <p:nvCxnSpPr>
            <p:cNvPr id="224" name="Düz Bağlayıcı 440">
              <a:extLst>
                <a:ext uri="{FF2B5EF4-FFF2-40B4-BE49-F238E27FC236}">
                  <a16:creationId xmlns:a16="http://schemas.microsoft.com/office/drawing/2014/main" id="{4607B5FA-2742-9AD6-54F7-B94C457E35B7}"/>
                </a:ext>
              </a:extLst>
            </p:cNvPr>
            <p:cNvCxnSpPr>
              <a:cxnSpLocks/>
            </p:cNvCxnSpPr>
            <p:nvPr/>
          </p:nvCxnSpPr>
          <p:spPr>
            <a:xfrm>
              <a:off x="7655261" y="3357921"/>
              <a:ext cx="0" cy="32946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sp>
          <p:nvSpPr>
            <p:cNvPr id="226" name="Oval 225">
              <a:extLst>
                <a:ext uri="{FF2B5EF4-FFF2-40B4-BE49-F238E27FC236}">
                  <a16:creationId xmlns:a16="http://schemas.microsoft.com/office/drawing/2014/main" id="{DF08154E-4472-8C15-9E96-35F89AA1362C}"/>
                </a:ext>
              </a:extLst>
            </p:cNvPr>
            <p:cNvSpPr/>
            <p:nvPr/>
          </p:nvSpPr>
          <p:spPr>
            <a:xfrm>
              <a:off x="7489164" y="3440772"/>
              <a:ext cx="332193" cy="329464"/>
            </a:xfrm>
            <a:prstGeom prst="ellipse">
              <a:avLst/>
            </a:prstGeom>
            <a:solidFill>
              <a:srgbClr val="DADEFE"/>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Aptos Display" panose="020B0004020202020204" pitchFamily="34" charset="0"/>
                <a:ea typeface="Cambria" panose="02040503050406030204" pitchFamily="18" charset="0"/>
              </a:endParaRPr>
            </a:p>
          </p:txBody>
        </p:sp>
      </p:grpSp>
      <p:grpSp>
        <p:nvGrpSpPr>
          <p:cNvPr id="4" name="Grup 3">
            <a:extLst>
              <a:ext uri="{FF2B5EF4-FFF2-40B4-BE49-F238E27FC236}">
                <a16:creationId xmlns:a16="http://schemas.microsoft.com/office/drawing/2014/main" id="{102375C9-48E2-8A64-46F3-3EE76935C2FF}"/>
              </a:ext>
            </a:extLst>
          </p:cNvPr>
          <p:cNvGrpSpPr/>
          <p:nvPr/>
        </p:nvGrpSpPr>
        <p:grpSpPr>
          <a:xfrm>
            <a:off x="1877478" y="819639"/>
            <a:ext cx="6400800" cy="1502194"/>
            <a:chOff x="1877478" y="819639"/>
            <a:chExt cx="6400800" cy="1502194"/>
          </a:xfrm>
        </p:grpSpPr>
        <p:sp>
          <p:nvSpPr>
            <p:cNvPr id="5" name="Rounded Rectangle 4">
              <a:extLst>
                <a:ext uri="{FF2B5EF4-FFF2-40B4-BE49-F238E27FC236}">
                  <a16:creationId xmlns:a16="http://schemas.microsoft.com/office/drawing/2014/main" id="{CB66BDC8-EA5C-F2B2-28EC-273128D549A2}"/>
                </a:ext>
              </a:extLst>
            </p:cNvPr>
            <p:cNvSpPr/>
            <p:nvPr/>
          </p:nvSpPr>
          <p:spPr>
            <a:xfrm rot="10800000">
              <a:off x="1877478" y="1246498"/>
              <a:ext cx="6400800" cy="1075335"/>
            </a:xfrm>
            <a:prstGeom prst="roundRect">
              <a:avLst>
                <a:gd name="adj" fmla="val 7500"/>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ptos Display" panose="020B0004020202020204" pitchFamily="34" charset="0"/>
                <a:ea typeface="Cambria" panose="02040503050406030204" pitchFamily="18" charset="0"/>
              </a:endParaRPr>
            </a:p>
          </p:txBody>
        </p:sp>
        <p:sp>
          <p:nvSpPr>
            <p:cNvPr id="7" name="Rounded Rectangle 6">
              <a:extLst>
                <a:ext uri="{FF2B5EF4-FFF2-40B4-BE49-F238E27FC236}">
                  <a16:creationId xmlns:a16="http://schemas.microsoft.com/office/drawing/2014/main" id="{3D0EB690-67E1-EA06-D18B-084F673A0F57}"/>
                </a:ext>
              </a:extLst>
            </p:cNvPr>
            <p:cNvSpPr/>
            <p:nvPr/>
          </p:nvSpPr>
          <p:spPr>
            <a:xfrm rot="10800000">
              <a:off x="7363878" y="1411456"/>
              <a:ext cx="609600" cy="670804"/>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ptos Display" panose="020B0004020202020204" pitchFamily="34" charset="0"/>
                <a:ea typeface="Cambria" panose="02040503050406030204" pitchFamily="18" charset="0"/>
              </a:endParaRPr>
            </a:p>
          </p:txBody>
        </p:sp>
        <p:sp>
          <p:nvSpPr>
            <p:cNvPr id="8" name="Rounded Rectangle 7">
              <a:extLst>
                <a:ext uri="{FF2B5EF4-FFF2-40B4-BE49-F238E27FC236}">
                  <a16:creationId xmlns:a16="http://schemas.microsoft.com/office/drawing/2014/main" id="{C3969551-774D-8180-7B2F-E4EDCA71B36B}"/>
                </a:ext>
              </a:extLst>
            </p:cNvPr>
            <p:cNvSpPr/>
            <p:nvPr/>
          </p:nvSpPr>
          <p:spPr>
            <a:xfrm rot="10800000">
              <a:off x="6700938" y="1411456"/>
              <a:ext cx="609600" cy="670804"/>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ptos Display" panose="020B0004020202020204" pitchFamily="34" charset="0"/>
                <a:ea typeface="Cambria" panose="02040503050406030204" pitchFamily="18" charset="0"/>
              </a:endParaRPr>
            </a:p>
          </p:txBody>
        </p:sp>
        <p:sp>
          <p:nvSpPr>
            <p:cNvPr id="9" name="Rounded Rectangle 8">
              <a:extLst>
                <a:ext uri="{FF2B5EF4-FFF2-40B4-BE49-F238E27FC236}">
                  <a16:creationId xmlns:a16="http://schemas.microsoft.com/office/drawing/2014/main" id="{60246E6F-9350-5558-EB1E-7C811310C731}"/>
                </a:ext>
              </a:extLst>
            </p:cNvPr>
            <p:cNvSpPr/>
            <p:nvPr/>
          </p:nvSpPr>
          <p:spPr>
            <a:xfrm rot="10800000">
              <a:off x="6026568" y="1411456"/>
              <a:ext cx="609600" cy="670804"/>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ptos Display" panose="020B0004020202020204" pitchFamily="34" charset="0"/>
                <a:ea typeface="Cambria" panose="02040503050406030204" pitchFamily="18" charset="0"/>
              </a:endParaRPr>
            </a:p>
          </p:txBody>
        </p:sp>
        <p:sp>
          <p:nvSpPr>
            <p:cNvPr id="10" name="Rounded Rectangle 9">
              <a:extLst>
                <a:ext uri="{FF2B5EF4-FFF2-40B4-BE49-F238E27FC236}">
                  <a16:creationId xmlns:a16="http://schemas.microsoft.com/office/drawing/2014/main" id="{35C2168C-5ABF-761C-E641-CFB10907767F}"/>
                </a:ext>
              </a:extLst>
            </p:cNvPr>
            <p:cNvSpPr/>
            <p:nvPr/>
          </p:nvSpPr>
          <p:spPr>
            <a:xfrm rot="10800000">
              <a:off x="5371248" y="1411456"/>
              <a:ext cx="609600" cy="670804"/>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ptos Display" panose="020B0004020202020204" pitchFamily="34" charset="0"/>
                <a:ea typeface="Cambria" panose="02040503050406030204" pitchFamily="18" charset="0"/>
              </a:endParaRPr>
            </a:p>
          </p:txBody>
        </p:sp>
        <p:sp>
          <p:nvSpPr>
            <p:cNvPr id="11" name="Rounded Rectangle 10">
              <a:extLst>
                <a:ext uri="{FF2B5EF4-FFF2-40B4-BE49-F238E27FC236}">
                  <a16:creationId xmlns:a16="http://schemas.microsoft.com/office/drawing/2014/main" id="{502EBF49-6C59-F157-3A29-D429E45ADA1A}"/>
                </a:ext>
              </a:extLst>
            </p:cNvPr>
            <p:cNvSpPr/>
            <p:nvPr/>
          </p:nvSpPr>
          <p:spPr>
            <a:xfrm rot="10800000">
              <a:off x="4140618" y="1411456"/>
              <a:ext cx="609600" cy="670804"/>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ptos Display" panose="020B0004020202020204" pitchFamily="34" charset="0"/>
                <a:ea typeface="Cambria" panose="02040503050406030204" pitchFamily="18" charset="0"/>
              </a:endParaRPr>
            </a:p>
          </p:txBody>
        </p:sp>
        <p:sp>
          <p:nvSpPr>
            <p:cNvPr id="12" name="Rounded Rectangle 11">
              <a:extLst>
                <a:ext uri="{FF2B5EF4-FFF2-40B4-BE49-F238E27FC236}">
                  <a16:creationId xmlns:a16="http://schemas.microsoft.com/office/drawing/2014/main" id="{F0A617C0-0F89-EF2C-4018-03B90DC2D492}"/>
                </a:ext>
              </a:extLst>
            </p:cNvPr>
            <p:cNvSpPr/>
            <p:nvPr/>
          </p:nvSpPr>
          <p:spPr>
            <a:xfrm rot="10800000">
              <a:off x="3477678" y="1411456"/>
              <a:ext cx="609600" cy="670804"/>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ptos Display" panose="020B0004020202020204" pitchFamily="34" charset="0"/>
                <a:ea typeface="Cambria" panose="02040503050406030204" pitchFamily="18" charset="0"/>
              </a:endParaRPr>
            </a:p>
          </p:txBody>
        </p:sp>
        <p:sp>
          <p:nvSpPr>
            <p:cNvPr id="13" name="Rounded Rectangle 12">
              <a:extLst>
                <a:ext uri="{FF2B5EF4-FFF2-40B4-BE49-F238E27FC236}">
                  <a16:creationId xmlns:a16="http://schemas.microsoft.com/office/drawing/2014/main" id="{A654871E-4AF4-E1B7-C7AE-3020AEC4C019}"/>
                </a:ext>
              </a:extLst>
            </p:cNvPr>
            <p:cNvSpPr/>
            <p:nvPr/>
          </p:nvSpPr>
          <p:spPr>
            <a:xfrm rot="10800000">
              <a:off x="2803308" y="1411456"/>
              <a:ext cx="609600" cy="670804"/>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ptos Display" panose="020B0004020202020204" pitchFamily="34" charset="0"/>
                <a:ea typeface="Cambria" panose="02040503050406030204" pitchFamily="18" charset="0"/>
              </a:endParaRPr>
            </a:p>
          </p:txBody>
        </p:sp>
        <p:sp>
          <p:nvSpPr>
            <p:cNvPr id="14" name="Rounded Rectangle 13">
              <a:extLst>
                <a:ext uri="{FF2B5EF4-FFF2-40B4-BE49-F238E27FC236}">
                  <a16:creationId xmlns:a16="http://schemas.microsoft.com/office/drawing/2014/main" id="{1732DF23-CB0B-57C3-E2EE-79938CCDFF85}"/>
                </a:ext>
              </a:extLst>
            </p:cNvPr>
            <p:cNvSpPr/>
            <p:nvPr/>
          </p:nvSpPr>
          <p:spPr>
            <a:xfrm rot="10800000">
              <a:off x="2147988" y="1411456"/>
              <a:ext cx="609600" cy="670804"/>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ptos Display" panose="020B0004020202020204" pitchFamily="34" charset="0"/>
                <a:ea typeface="Cambria" panose="02040503050406030204" pitchFamily="18" charset="0"/>
              </a:endParaRPr>
            </a:p>
          </p:txBody>
        </p:sp>
        <p:sp>
          <p:nvSpPr>
            <p:cNvPr id="163" name="TextBox 162">
              <a:extLst>
                <a:ext uri="{FF2B5EF4-FFF2-40B4-BE49-F238E27FC236}">
                  <a16:creationId xmlns:a16="http://schemas.microsoft.com/office/drawing/2014/main" id="{028F9A18-590D-A2FA-2739-A60F67800863}"/>
                </a:ext>
              </a:extLst>
            </p:cNvPr>
            <p:cNvSpPr txBox="1"/>
            <p:nvPr/>
          </p:nvSpPr>
          <p:spPr>
            <a:xfrm>
              <a:off x="4055392" y="819639"/>
              <a:ext cx="2053318"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a:solidFill>
                    <a:prstClr val="black">
                      <a:lumMod val="75000"/>
                      <a:lumOff val="25000"/>
                    </a:prstClr>
                  </a:solidFill>
                  <a:latin typeface="Aptos Display" panose="020B0004020202020204" pitchFamily="34" charset="0"/>
                  <a:ea typeface="Cambria" panose="02040503050406030204" pitchFamily="18" charset="0"/>
                </a:rPr>
                <a:t>DRAM Module</a:t>
              </a:r>
              <a:endParaRPr kumimoji="0" lang="en-US" sz="2400" b="1" i="0" u="none" strike="noStrike" kern="1200" cap="none" spc="0" normalizeH="0" baseline="0" noProof="0">
                <a:ln>
                  <a:noFill/>
                </a:ln>
                <a:solidFill>
                  <a:prstClr val="black">
                    <a:lumMod val="75000"/>
                    <a:lumOff val="25000"/>
                  </a:prstClr>
                </a:solidFill>
                <a:effectLst/>
                <a:uLnTx/>
                <a:uFillTx/>
                <a:latin typeface="Aptos Display" panose="020B0004020202020204" pitchFamily="34" charset="0"/>
                <a:ea typeface="Cambria" panose="02040503050406030204" pitchFamily="18" charset="0"/>
              </a:endParaRPr>
            </a:p>
          </p:txBody>
        </p:sp>
      </p:grpSp>
      <p:sp>
        <p:nvSpPr>
          <p:cNvPr id="2" name="Title 1">
            <a:extLst>
              <a:ext uri="{FF2B5EF4-FFF2-40B4-BE49-F238E27FC236}">
                <a16:creationId xmlns:a16="http://schemas.microsoft.com/office/drawing/2014/main" id="{2D2F9172-C824-C88A-6037-FF65DC20AD15}"/>
              </a:ext>
            </a:extLst>
          </p:cNvPr>
          <p:cNvSpPr>
            <a:spLocks noGrp="1"/>
          </p:cNvSpPr>
          <p:nvPr>
            <p:ph type="title"/>
          </p:nvPr>
        </p:nvSpPr>
        <p:spPr/>
        <p:txBody>
          <a:bodyPr/>
          <a:lstStyle/>
          <a:p>
            <a:r>
              <a:rPr lang="en-US" sz="4400" dirty="0">
                <a:solidFill>
                  <a:schemeClr val="accent5">
                    <a:lumMod val="75000"/>
                  </a:schemeClr>
                </a:solidFill>
                <a:latin typeface="Aptos Display" panose="020B0004020202020204" pitchFamily="34" charset="0"/>
                <a:ea typeface="Cambria" panose="02040503050406030204" pitchFamily="18" charset="0"/>
              </a:rPr>
              <a:t>DRAM Organization</a:t>
            </a:r>
          </a:p>
        </p:txBody>
      </p:sp>
      <p:sp>
        <p:nvSpPr>
          <p:cNvPr id="164" name="TextBox 163">
            <a:extLst>
              <a:ext uri="{FF2B5EF4-FFF2-40B4-BE49-F238E27FC236}">
                <a16:creationId xmlns:a16="http://schemas.microsoft.com/office/drawing/2014/main" id="{746637D0-2E3D-F338-0CF7-0EEDE093D3E0}"/>
              </a:ext>
            </a:extLst>
          </p:cNvPr>
          <p:cNvSpPr txBox="1"/>
          <p:nvPr/>
        </p:nvSpPr>
        <p:spPr>
          <a:xfrm>
            <a:off x="318918" y="1331359"/>
            <a:ext cx="1070678"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75000"/>
                    <a:lumOff val="25000"/>
                  </a:prstClr>
                </a:solidFill>
                <a:effectLst/>
                <a:uLnTx/>
                <a:uFillTx/>
                <a:latin typeface="Aptos Display" panose="020B0004020202020204" pitchFamily="34" charset="0"/>
                <a:ea typeface="Cambria" panose="02040503050406030204" pitchFamily="18" charset="0"/>
              </a:rPr>
              <a:t>DRAM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75000"/>
                    <a:lumOff val="25000"/>
                  </a:prstClr>
                </a:solidFill>
                <a:effectLst/>
                <a:uLnTx/>
                <a:uFillTx/>
                <a:latin typeface="Aptos Display" panose="020B0004020202020204" pitchFamily="34" charset="0"/>
                <a:ea typeface="Cambria" panose="02040503050406030204" pitchFamily="18" charset="0"/>
              </a:rPr>
              <a:t>Chip</a:t>
            </a:r>
          </a:p>
        </p:txBody>
      </p:sp>
      <p:cxnSp>
        <p:nvCxnSpPr>
          <p:cNvPr id="165" name="Straight Arrow Connector 164">
            <a:extLst>
              <a:ext uri="{FF2B5EF4-FFF2-40B4-BE49-F238E27FC236}">
                <a16:creationId xmlns:a16="http://schemas.microsoft.com/office/drawing/2014/main" id="{DC783DDB-8B1A-1776-D47C-D86029AB3380}"/>
              </a:ext>
            </a:extLst>
          </p:cNvPr>
          <p:cNvCxnSpPr>
            <a:cxnSpLocks/>
            <a:stCxn id="164" idx="3"/>
            <a:endCxn id="14" idx="3"/>
          </p:cNvCxnSpPr>
          <p:nvPr/>
        </p:nvCxnSpPr>
        <p:spPr>
          <a:xfrm>
            <a:off x="1389596" y="1746858"/>
            <a:ext cx="758392" cy="0"/>
          </a:xfrm>
          <a:prstGeom prst="straightConnector1">
            <a:avLst/>
          </a:prstGeom>
          <a:ln w="38100">
            <a:solidFill>
              <a:schemeClr val="accent2"/>
            </a:solidFill>
            <a:prstDash val="dash"/>
            <a:tailEnd type="triangle"/>
          </a:ln>
        </p:spPr>
        <p:style>
          <a:lnRef idx="1">
            <a:schemeClr val="accent1"/>
          </a:lnRef>
          <a:fillRef idx="0">
            <a:schemeClr val="accent1"/>
          </a:fillRef>
          <a:effectRef idx="0">
            <a:schemeClr val="accent1"/>
          </a:effectRef>
          <a:fontRef idx="minor">
            <a:schemeClr val="tx1"/>
          </a:fontRef>
        </p:style>
      </p:cxnSp>
      <p:grpSp>
        <p:nvGrpSpPr>
          <p:cNvPr id="25" name="Grup 24">
            <a:extLst>
              <a:ext uri="{FF2B5EF4-FFF2-40B4-BE49-F238E27FC236}">
                <a16:creationId xmlns:a16="http://schemas.microsoft.com/office/drawing/2014/main" id="{8E5A6964-BFC3-3D70-B9A2-4130928E3751}"/>
              </a:ext>
            </a:extLst>
          </p:cNvPr>
          <p:cNvGrpSpPr/>
          <p:nvPr/>
        </p:nvGrpSpPr>
        <p:grpSpPr>
          <a:xfrm>
            <a:off x="329369" y="1823723"/>
            <a:ext cx="2520000" cy="4425910"/>
            <a:chOff x="329369" y="1823723"/>
            <a:chExt cx="2520000" cy="4425910"/>
          </a:xfrm>
        </p:grpSpPr>
        <p:sp>
          <p:nvSpPr>
            <p:cNvPr id="65" name="Metin kutusu 64">
              <a:extLst>
                <a:ext uri="{FF2B5EF4-FFF2-40B4-BE49-F238E27FC236}">
                  <a16:creationId xmlns:a16="http://schemas.microsoft.com/office/drawing/2014/main" id="{563EEB65-39EE-4C43-200D-9BDB35E94459}"/>
                </a:ext>
              </a:extLst>
            </p:cNvPr>
            <p:cNvSpPr txBox="1"/>
            <p:nvPr/>
          </p:nvSpPr>
          <p:spPr>
            <a:xfrm>
              <a:off x="354906" y="5787968"/>
              <a:ext cx="2462633" cy="461665"/>
            </a:xfrm>
            <a:prstGeom prst="rect">
              <a:avLst/>
            </a:prstGeom>
            <a:noFill/>
          </p:spPr>
          <p:txBody>
            <a:bodyPr wrap="square" rtlCol="0">
              <a:spAutoFit/>
            </a:bodyPr>
            <a:lstStyle/>
            <a:p>
              <a:pPr algn="ctr"/>
              <a:r>
                <a:rPr lang="en-US" sz="2400" b="1">
                  <a:solidFill>
                    <a:schemeClr val="bg1">
                      <a:lumMod val="50000"/>
                    </a:schemeClr>
                  </a:solidFill>
                  <a:latin typeface="Aptos Display" panose="020B0004020202020204" pitchFamily="34" charset="0"/>
                  <a:ea typeface="Cambria" panose="02040503050406030204" pitchFamily="18" charset="0"/>
                  <a:cs typeface="Cascadia Mono" panose="020B0609020000020004" pitchFamily="49" charset="0"/>
                </a:rPr>
                <a:t>DRAM Chip</a:t>
              </a:r>
              <a:endParaRPr lang="en-US" sz="3200" b="1">
                <a:solidFill>
                  <a:schemeClr val="bg1">
                    <a:lumMod val="50000"/>
                  </a:schemeClr>
                </a:solidFill>
                <a:latin typeface="Aptos Display" panose="020B0004020202020204" pitchFamily="34" charset="0"/>
                <a:ea typeface="Cambria" panose="02040503050406030204" pitchFamily="18" charset="0"/>
                <a:cs typeface="Cascadia Mono" panose="020B0609020000020004" pitchFamily="49" charset="0"/>
              </a:endParaRPr>
            </a:p>
          </p:txBody>
        </p:sp>
        <p:grpSp>
          <p:nvGrpSpPr>
            <p:cNvPr id="15" name="Grup 14">
              <a:extLst>
                <a:ext uri="{FF2B5EF4-FFF2-40B4-BE49-F238E27FC236}">
                  <a16:creationId xmlns:a16="http://schemas.microsoft.com/office/drawing/2014/main" id="{FE8B0FFD-7959-33E7-70FE-C6874ECE7DE5}"/>
                </a:ext>
              </a:extLst>
            </p:cNvPr>
            <p:cNvGrpSpPr/>
            <p:nvPr/>
          </p:nvGrpSpPr>
          <p:grpSpPr>
            <a:xfrm>
              <a:off x="329369" y="1823723"/>
              <a:ext cx="2520000" cy="3922979"/>
              <a:chOff x="329369" y="1823723"/>
              <a:chExt cx="2520000" cy="3922979"/>
            </a:xfrm>
          </p:grpSpPr>
          <p:cxnSp>
            <p:nvCxnSpPr>
              <p:cNvPr id="16" name="Straight Connector 15">
                <a:extLst>
                  <a:ext uri="{FF2B5EF4-FFF2-40B4-BE49-F238E27FC236}">
                    <a16:creationId xmlns:a16="http://schemas.microsoft.com/office/drawing/2014/main" id="{2D123D0C-630A-2E2B-8210-DE16D852C9D9}"/>
                  </a:ext>
                </a:extLst>
              </p:cNvPr>
              <p:cNvCxnSpPr>
                <a:cxnSpLocks/>
              </p:cNvCxnSpPr>
              <p:nvPr/>
            </p:nvCxnSpPr>
            <p:spPr>
              <a:xfrm>
                <a:off x="2741370" y="2039956"/>
                <a:ext cx="76169" cy="977272"/>
              </a:xfrm>
              <a:prstGeom prst="line">
                <a:avLst/>
              </a:prstGeom>
              <a:ln w="38100">
                <a:solidFill>
                  <a:schemeClr val="accent2"/>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340A8A2-5A39-3D5F-8B59-E69B75C30B51}"/>
                  </a:ext>
                </a:extLst>
              </p:cNvPr>
              <p:cNvCxnSpPr>
                <a:cxnSpLocks/>
              </p:cNvCxnSpPr>
              <p:nvPr/>
            </p:nvCxnSpPr>
            <p:spPr>
              <a:xfrm flipH="1">
                <a:off x="354906" y="2032195"/>
                <a:ext cx="1824109" cy="995551"/>
              </a:xfrm>
              <a:prstGeom prst="line">
                <a:avLst/>
              </a:prstGeom>
              <a:ln w="38100">
                <a:solidFill>
                  <a:schemeClr val="accent2"/>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58759A34-9090-51B2-4B85-1584D66A88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1976047" y="1823723"/>
                <a:ext cx="685800" cy="685800"/>
              </a:xfrm>
              <a:prstGeom prst="rect">
                <a:avLst/>
              </a:prstGeom>
            </p:spPr>
          </p:pic>
          <p:sp>
            <p:nvSpPr>
              <p:cNvPr id="42" name="Dikdörtgen 234">
                <a:extLst>
                  <a:ext uri="{FF2B5EF4-FFF2-40B4-BE49-F238E27FC236}">
                    <a16:creationId xmlns:a16="http://schemas.microsoft.com/office/drawing/2014/main" id="{3E2E40D0-4685-702F-3749-69B75CBF11E7}"/>
                  </a:ext>
                </a:extLst>
              </p:cNvPr>
              <p:cNvSpPr/>
              <p:nvPr/>
            </p:nvSpPr>
            <p:spPr>
              <a:xfrm rot="16200000">
                <a:off x="225127" y="3122460"/>
                <a:ext cx="2728484" cy="2520000"/>
              </a:xfrm>
              <a:prstGeom prst="roundRect">
                <a:avLst>
                  <a:gd name="adj" fmla="val 2984"/>
                </a:avLst>
              </a:prstGeom>
              <a:solidFill>
                <a:schemeClr val="bg1">
                  <a:lumMod val="75000"/>
                  <a:alpha val="52000"/>
                </a:schemeClr>
              </a:solidFill>
              <a:ln w="38100">
                <a:solidFill>
                  <a:schemeClr val="tx2"/>
                </a:solid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43" name="Metin kutusu 42">
                <a:extLst>
                  <a:ext uri="{FF2B5EF4-FFF2-40B4-BE49-F238E27FC236}">
                    <a16:creationId xmlns:a16="http://schemas.microsoft.com/office/drawing/2014/main" id="{F2D2A935-6FF4-D2B9-A876-6C5D89F257CB}"/>
                  </a:ext>
                </a:extLst>
              </p:cNvPr>
              <p:cNvSpPr txBox="1"/>
              <p:nvPr/>
            </p:nvSpPr>
            <p:spPr>
              <a:xfrm>
                <a:off x="1904287" y="4936323"/>
                <a:ext cx="303756" cy="390684"/>
              </a:xfrm>
              <a:prstGeom prst="rect">
                <a:avLst/>
              </a:prstGeom>
              <a:noFill/>
            </p:spPr>
            <p:txBody>
              <a:bodyPr wrap="square" rtlCol="0">
                <a:spAutoFit/>
              </a:bodyPr>
              <a:lstStyle/>
              <a:p>
                <a:pPr algn="ctr">
                  <a:lnSpc>
                    <a:spcPct val="50000"/>
                  </a:lnSpc>
                </a:pPr>
                <a:r>
                  <a:rPr lang="en-US" sz="3200">
                    <a:latin typeface="Aptos Display" panose="020B0004020202020204" pitchFamily="34" charset="0"/>
                    <a:ea typeface="Cambria" panose="02040503050406030204" pitchFamily="18" charset="0"/>
                    <a:cs typeface="Cascadia Mono" panose="020B0609020000020004" pitchFamily="49" charset="0"/>
                  </a:rPr>
                  <a:t>…</a:t>
                </a:r>
                <a:endParaRPr lang="en-US">
                  <a:latin typeface="Aptos Display" panose="020B0004020202020204" pitchFamily="34" charset="0"/>
                  <a:ea typeface="Cambria" panose="02040503050406030204" pitchFamily="18" charset="0"/>
                  <a:cs typeface="Cascadia Mono" panose="020B0609020000020004" pitchFamily="49" charset="0"/>
                </a:endParaRPr>
              </a:p>
            </p:txBody>
          </p:sp>
          <p:sp>
            <p:nvSpPr>
              <p:cNvPr id="44" name="Metin kutusu 43">
                <a:extLst>
                  <a:ext uri="{FF2B5EF4-FFF2-40B4-BE49-F238E27FC236}">
                    <a16:creationId xmlns:a16="http://schemas.microsoft.com/office/drawing/2014/main" id="{918C3BCD-F241-D2A9-D0E4-4CF01D3F20FE}"/>
                  </a:ext>
                </a:extLst>
              </p:cNvPr>
              <p:cNvSpPr txBox="1"/>
              <p:nvPr/>
            </p:nvSpPr>
            <p:spPr>
              <a:xfrm>
                <a:off x="1895983" y="3494342"/>
                <a:ext cx="303756" cy="390684"/>
              </a:xfrm>
              <a:prstGeom prst="rect">
                <a:avLst/>
              </a:prstGeom>
              <a:noFill/>
            </p:spPr>
            <p:txBody>
              <a:bodyPr wrap="square" rtlCol="0">
                <a:spAutoFit/>
              </a:bodyPr>
              <a:lstStyle/>
              <a:p>
                <a:pPr algn="ctr">
                  <a:lnSpc>
                    <a:spcPct val="50000"/>
                  </a:lnSpc>
                </a:pPr>
                <a:r>
                  <a:rPr lang="en-US" sz="3200">
                    <a:latin typeface="Aptos Display" panose="020B0004020202020204" pitchFamily="34" charset="0"/>
                    <a:ea typeface="Cambria" panose="02040503050406030204" pitchFamily="18" charset="0"/>
                    <a:cs typeface="Cascadia Mono" panose="020B0609020000020004" pitchFamily="49" charset="0"/>
                  </a:rPr>
                  <a:t>…</a:t>
                </a:r>
                <a:endParaRPr lang="en-US">
                  <a:latin typeface="Aptos Display" panose="020B0004020202020204" pitchFamily="34" charset="0"/>
                  <a:ea typeface="Cambria" panose="02040503050406030204" pitchFamily="18" charset="0"/>
                  <a:cs typeface="Cascadia Mono" panose="020B0609020000020004" pitchFamily="49" charset="0"/>
                </a:endParaRPr>
              </a:p>
            </p:txBody>
          </p:sp>
          <p:cxnSp>
            <p:nvCxnSpPr>
              <p:cNvPr id="45" name="Düz Bağlayıcı 44">
                <a:extLst>
                  <a:ext uri="{FF2B5EF4-FFF2-40B4-BE49-F238E27FC236}">
                    <a16:creationId xmlns:a16="http://schemas.microsoft.com/office/drawing/2014/main" id="{42C9D720-FE81-A328-7B24-7030B99E0B4F}"/>
                  </a:ext>
                </a:extLst>
              </p:cNvPr>
              <p:cNvCxnSpPr>
                <a:cxnSpLocks/>
                <a:stCxn id="69" idx="2"/>
                <a:endCxn id="42" idx="2"/>
              </p:cNvCxnSpPr>
              <p:nvPr/>
            </p:nvCxnSpPr>
            <p:spPr>
              <a:xfrm flipV="1">
                <a:off x="411459" y="4382460"/>
                <a:ext cx="2437910" cy="9665"/>
              </a:xfrm>
              <a:prstGeom prst="line">
                <a:avLst/>
              </a:prstGeom>
              <a:ln w="28575">
                <a:solidFill>
                  <a:srgbClr val="C00000"/>
                </a:solidFill>
                <a:prstDash val="solid"/>
              </a:ln>
            </p:spPr>
            <p:style>
              <a:lnRef idx="1">
                <a:schemeClr val="accent1"/>
              </a:lnRef>
              <a:fillRef idx="0">
                <a:schemeClr val="accent1"/>
              </a:fillRef>
              <a:effectRef idx="0">
                <a:schemeClr val="accent1"/>
              </a:effectRef>
              <a:fontRef idx="minor">
                <a:schemeClr val="tx1"/>
              </a:fontRef>
            </p:style>
          </p:cxnSp>
          <p:cxnSp>
            <p:nvCxnSpPr>
              <p:cNvPr id="61" name="Düz Bağlayıcı 60">
                <a:extLst>
                  <a:ext uri="{FF2B5EF4-FFF2-40B4-BE49-F238E27FC236}">
                    <a16:creationId xmlns:a16="http://schemas.microsoft.com/office/drawing/2014/main" id="{DD3ACFC3-3C9C-BEE1-C5F4-FC7C19A5B95C}"/>
                  </a:ext>
                </a:extLst>
              </p:cNvPr>
              <p:cNvCxnSpPr>
                <a:cxnSpLocks/>
              </p:cNvCxnSpPr>
              <p:nvPr/>
            </p:nvCxnSpPr>
            <p:spPr>
              <a:xfrm flipV="1">
                <a:off x="933457" y="4588706"/>
                <a:ext cx="1" cy="2"/>
              </a:xfrm>
              <a:prstGeom prst="line">
                <a:avLst/>
              </a:prstGeom>
              <a:ln w="3810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62" name="Düz Bağlayıcı 61">
                <a:extLst>
                  <a:ext uri="{FF2B5EF4-FFF2-40B4-BE49-F238E27FC236}">
                    <a16:creationId xmlns:a16="http://schemas.microsoft.com/office/drawing/2014/main" id="{4F3899B6-F2C2-08B4-4A9A-B67D922F3543}"/>
                  </a:ext>
                </a:extLst>
              </p:cNvPr>
              <p:cNvCxnSpPr>
                <a:cxnSpLocks/>
              </p:cNvCxnSpPr>
              <p:nvPr/>
            </p:nvCxnSpPr>
            <p:spPr>
              <a:xfrm flipV="1">
                <a:off x="1441381" y="4588706"/>
                <a:ext cx="1" cy="2"/>
              </a:xfrm>
              <a:prstGeom prst="line">
                <a:avLst/>
              </a:prstGeom>
              <a:ln w="3810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66" name="Düz Bağlayıcı 440">
                <a:extLst>
                  <a:ext uri="{FF2B5EF4-FFF2-40B4-BE49-F238E27FC236}">
                    <a16:creationId xmlns:a16="http://schemas.microsoft.com/office/drawing/2014/main" id="{8136517F-F18A-0EAC-FD6D-10F58489C134}"/>
                  </a:ext>
                </a:extLst>
              </p:cNvPr>
              <p:cNvCxnSpPr>
                <a:cxnSpLocks/>
                <a:stCxn id="101" idx="1"/>
                <a:endCxn id="104" idx="3"/>
              </p:cNvCxnSpPr>
              <p:nvPr/>
            </p:nvCxnSpPr>
            <p:spPr>
              <a:xfrm>
                <a:off x="1112728" y="4243157"/>
                <a:ext cx="1629" cy="299160"/>
              </a:xfrm>
              <a:prstGeom prst="line">
                <a:avLst/>
              </a:prstGeom>
              <a:ln w="28575">
                <a:solidFill>
                  <a:srgbClr val="C00000"/>
                </a:solidFill>
                <a:prstDash val="solid"/>
              </a:ln>
            </p:spPr>
            <p:style>
              <a:lnRef idx="1">
                <a:schemeClr val="accent1"/>
              </a:lnRef>
              <a:fillRef idx="0">
                <a:schemeClr val="accent1"/>
              </a:fillRef>
              <a:effectRef idx="0">
                <a:schemeClr val="accent1"/>
              </a:effectRef>
              <a:fontRef idx="minor">
                <a:schemeClr val="tx1"/>
              </a:fontRef>
            </p:style>
          </p:cxnSp>
          <p:cxnSp>
            <p:nvCxnSpPr>
              <p:cNvPr id="67" name="Düz Bağlayıcı 440">
                <a:extLst>
                  <a:ext uri="{FF2B5EF4-FFF2-40B4-BE49-F238E27FC236}">
                    <a16:creationId xmlns:a16="http://schemas.microsoft.com/office/drawing/2014/main" id="{A6527A68-C541-9D7E-E382-2464E1DB8919}"/>
                  </a:ext>
                </a:extLst>
              </p:cNvPr>
              <p:cNvCxnSpPr>
                <a:cxnSpLocks/>
                <a:stCxn id="106" idx="1"/>
                <a:endCxn id="107" idx="3"/>
              </p:cNvCxnSpPr>
              <p:nvPr/>
            </p:nvCxnSpPr>
            <p:spPr>
              <a:xfrm>
                <a:off x="1620698" y="4243157"/>
                <a:ext cx="463" cy="299160"/>
              </a:xfrm>
              <a:prstGeom prst="line">
                <a:avLst/>
              </a:prstGeom>
              <a:ln w="28575">
                <a:solidFill>
                  <a:srgbClr val="C00000"/>
                </a:solidFill>
                <a:prstDash val="solid"/>
              </a:ln>
            </p:spPr>
            <p:style>
              <a:lnRef idx="1">
                <a:schemeClr val="accent1"/>
              </a:lnRef>
              <a:fillRef idx="0">
                <a:schemeClr val="accent1"/>
              </a:fillRef>
              <a:effectRef idx="0">
                <a:schemeClr val="accent1"/>
              </a:effectRef>
              <a:fontRef idx="minor">
                <a:schemeClr val="tx1"/>
              </a:fontRef>
            </p:style>
          </p:cxnSp>
          <p:cxnSp>
            <p:nvCxnSpPr>
              <p:cNvPr id="68" name="Düz Bağlayıcı 440">
                <a:extLst>
                  <a:ext uri="{FF2B5EF4-FFF2-40B4-BE49-F238E27FC236}">
                    <a16:creationId xmlns:a16="http://schemas.microsoft.com/office/drawing/2014/main" id="{CF011E09-1084-2893-C4E4-6731AF6CB3DF}"/>
                  </a:ext>
                </a:extLst>
              </p:cNvPr>
              <p:cNvCxnSpPr>
                <a:cxnSpLocks/>
                <a:stCxn id="71" idx="1"/>
                <a:endCxn id="81" idx="3"/>
              </p:cNvCxnSpPr>
              <p:nvPr/>
            </p:nvCxnSpPr>
            <p:spPr>
              <a:xfrm>
                <a:off x="2492706" y="3121850"/>
                <a:ext cx="1" cy="1420467"/>
              </a:xfrm>
              <a:prstGeom prst="line">
                <a:avLst/>
              </a:prstGeom>
              <a:ln w="28575">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69" name="Dikdörtgen 235">
                <a:extLst>
                  <a:ext uri="{FF2B5EF4-FFF2-40B4-BE49-F238E27FC236}">
                    <a16:creationId xmlns:a16="http://schemas.microsoft.com/office/drawing/2014/main" id="{479C0251-1985-3B10-11D9-E8DFD811254D}"/>
                  </a:ext>
                </a:extLst>
              </p:cNvPr>
              <p:cNvSpPr/>
              <p:nvPr/>
            </p:nvSpPr>
            <p:spPr>
              <a:xfrm rot="5400000">
                <a:off x="-649998" y="4176727"/>
                <a:ext cx="2553707" cy="430794"/>
              </a:xfrm>
              <a:prstGeom prst="roundRect">
                <a:avLst/>
              </a:prstGeom>
              <a:solidFill>
                <a:schemeClr val="tx1">
                  <a:lumMod val="50000"/>
                  <a:lumOff val="50000"/>
                </a:schemeClr>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solidFill>
                      <a:schemeClr val="bg1"/>
                    </a:solidFill>
                    <a:latin typeface="Aptos Display" panose="020B0004020202020204" pitchFamily="34" charset="0"/>
                    <a:ea typeface="Cambria" panose="02040503050406030204" pitchFamily="18" charset="0"/>
                    <a:cs typeface="Cascadia Mono" panose="020B0609020000020004" pitchFamily="49" charset="0"/>
                  </a:rPr>
                  <a:t>Chip I/O</a:t>
                </a:r>
              </a:p>
            </p:txBody>
          </p:sp>
          <p:grpSp>
            <p:nvGrpSpPr>
              <p:cNvPr id="70" name="Group 482">
                <a:extLst>
                  <a:ext uri="{FF2B5EF4-FFF2-40B4-BE49-F238E27FC236}">
                    <a16:creationId xmlns:a16="http://schemas.microsoft.com/office/drawing/2014/main" id="{F9E1FE0B-ED7E-BC43-7346-E369EE0F35C1}"/>
                  </a:ext>
                </a:extLst>
              </p:cNvPr>
              <p:cNvGrpSpPr/>
              <p:nvPr/>
            </p:nvGrpSpPr>
            <p:grpSpPr>
              <a:xfrm>
                <a:off x="2315209" y="3121849"/>
                <a:ext cx="354995" cy="2541774"/>
                <a:chOff x="2607923" y="602081"/>
                <a:chExt cx="354995" cy="2541774"/>
              </a:xfrm>
            </p:grpSpPr>
            <p:sp>
              <p:nvSpPr>
                <p:cNvPr id="71" name="Dikdörtgen 253">
                  <a:extLst>
                    <a:ext uri="{FF2B5EF4-FFF2-40B4-BE49-F238E27FC236}">
                      <a16:creationId xmlns:a16="http://schemas.microsoft.com/office/drawing/2014/main" id="{690B7480-DF91-EFB7-0B18-AB6D32CF723A}"/>
                    </a:ext>
                  </a:extLst>
                </p:cNvPr>
                <p:cNvSpPr/>
                <p:nvPr/>
              </p:nvSpPr>
              <p:spPr>
                <a:xfrm rot="5400000">
                  <a:off x="2224766" y="985238"/>
                  <a:ext cx="1121307" cy="354994"/>
                </a:xfrm>
                <a:prstGeom prst="roundRect">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lumMod val="75000"/>
                          <a:lumOff val="25000"/>
                        </a:schemeClr>
                      </a:solidFill>
                      <a:latin typeface="Aptos Display" panose="020B0004020202020204" pitchFamily="34" charset="0"/>
                      <a:ea typeface="Cambria" panose="02040503050406030204" pitchFamily="18" charset="0"/>
                      <a:cs typeface="Cascadia Mono" panose="020B0609020000020004" pitchFamily="49" charset="0"/>
                    </a:rPr>
                    <a:t>Bank</a:t>
                  </a:r>
                </a:p>
              </p:txBody>
            </p:sp>
            <p:sp>
              <p:nvSpPr>
                <p:cNvPr id="81" name="Dikdörtgen 256">
                  <a:extLst>
                    <a:ext uri="{FF2B5EF4-FFF2-40B4-BE49-F238E27FC236}">
                      <a16:creationId xmlns:a16="http://schemas.microsoft.com/office/drawing/2014/main" id="{97E5F735-A91D-5037-1549-71CAD7AF692C}"/>
                    </a:ext>
                  </a:extLst>
                </p:cNvPr>
                <p:cNvSpPr/>
                <p:nvPr/>
              </p:nvSpPr>
              <p:spPr>
                <a:xfrm rot="16200000">
                  <a:off x="2224767" y="2405705"/>
                  <a:ext cx="1121307" cy="354994"/>
                </a:xfrm>
                <a:prstGeom prst="roundRect">
                  <a:avLst/>
                </a:prstGeom>
                <a:solidFill>
                  <a:schemeClr val="bg1"/>
                </a:solidFill>
                <a:ln w="19050">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ptos Display" panose="020B0004020202020204" pitchFamily="34" charset="0"/>
                    <a:ea typeface="Cambria" panose="02040503050406030204" pitchFamily="18" charset="0"/>
                    <a:cs typeface="Cascadia Mono" panose="020B0609020000020004" pitchFamily="49" charset="0"/>
                  </a:endParaRPr>
                </a:p>
              </p:txBody>
            </p:sp>
          </p:grpSp>
          <p:grpSp>
            <p:nvGrpSpPr>
              <p:cNvPr id="100" name="Group 480">
                <a:extLst>
                  <a:ext uri="{FF2B5EF4-FFF2-40B4-BE49-F238E27FC236}">
                    <a16:creationId xmlns:a16="http://schemas.microsoft.com/office/drawing/2014/main" id="{55DBE7CE-20E9-E027-AC9E-C666F8C0330F}"/>
                  </a:ext>
                </a:extLst>
              </p:cNvPr>
              <p:cNvGrpSpPr/>
              <p:nvPr/>
            </p:nvGrpSpPr>
            <p:grpSpPr>
              <a:xfrm>
                <a:off x="935231" y="3121849"/>
                <a:ext cx="356624" cy="2541774"/>
                <a:chOff x="1227945" y="602081"/>
                <a:chExt cx="356624" cy="2541774"/>
              </a:xfrm>
            </p:grpSpPr>
            <p:sp>
              <p:nvSpPr>
                <p:cNvPr id="101" name="Dikdörtgen 256">
                  <a:extLst>
                    <a:ext uri="{FF2B5EF4-FFF2-40B4-BE49-F238E27FC236}">
                      <a16:creationId xmlns:a16="http://schemas.microsoft.com/office/drawing/2014/main" id="{24CCDA5F-8718-0FDC-63F6-867D72CC7B94}"/>
                    </a:ext>
                  </a:extLst>
                </p:cNvPr>
                <p:cNvSpPr/>
                <p:nvPr/>
              </p:nvSpPr>
              <p:spPr>
                <a:xfrm rot="16200000">
                  <a:off x="844788" y="985238"/>
                  <a:ext cx="1121307" cy="354994"/>
                </a:xfrm>
                <a:prstGeom prst="roundRect">
                  <a:avLst/>
                </a:prstGeom>
                <a:solidFill>
                  <a:schemeClr val="bg1"/>
                </a:solidFill>
                <a:ln w="19050">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104" name="Dikdörtgen 256">
                  <a:extLst>
                    <a:ext uri="{FF2B5EF4-FFF2-40B4-BE49-F238E27FC236}">
                      <a16:creationId xmlns:a16="http://schemas.microsoft.com/office/drawing/2014/main" id="{EE4F3180-38AF-ADA5-414B-2E8BDA922E9E}"/>
                    </a:ext>
                  </a:extLst>
                </p:cNvPr>
                <p:cNvSpPr/>
                <p:nvPr/>
              </p:nvSpPr>
              <p:spPr>
                <a:xfrm rot="16200000">
                  <a:off x="846418" y="2405705"/>
                  <a:ext cx="1121307" cy="354994"/>
                </a:xfrm>
                <a:prstGeom prst="roundRect">
                  <a:avLst/>
                </a:prstGeom>
                <a:solidFill>
                  <a:schemeClr val="bg1"/>
                </a:solidFill>
                <a:ln w="19050">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ptos Display" panose="020B0004020202020204" pitchFamily="34" charset="0"/>
                    <a:ea typeface="Cambria" panose="02040503050406030204" pitchFamily="18" charset="0"/>
                    <a:cs typeface="Cascadia Mono" panose="020B0609020000020004" pitchFamily="49" charset="0"/>
                  </a:endParaRPr>
                </a:p>
              </p:txBody>
            </p:sp>
          </p:grpSp>
          <p:grpSp>
            <p:nvGrpSpPr>
              <p:cNvPr id="105" name="Group 481">
                <a:extLst>
                  <a:ext uri="{FF2B5EF4-FFF2-40B4-BE49-F238E27FC236}">
                    <a16:creationId xmlns:a16="http://schemas.microsoft.com/office/drawing/2014/main" id="{5425AEE6-8639-04B9-4302-DC3A8CCCC670}"/>
                  </a:ext>
                </a:extLst>
              </p:cNvPr>
              <p:cNvGrpSpPr/>
              <p:nvPr/>
            </p:nvGrpSpPr>
            <p:grpSpPr>
              <a:xfrm>
                <a:off x="1443201" y="3121849"/>
                <a:ext cx="355458" cy="2541774"/>
                <a:chOff x="1735915" y="602081"/>
                <a:chExt cx="355458" cy="2541774"/>
              </a:xfrm>
            </p:grpSpPr>
            <p:sp>
              <p:nvSpPr>
                <p:cNvPr id="106" name="Dikdörtgen 256">
                  <a:extLst>
                    <a:ext uri="{FF2B5EF4-FFF2-40B4-BE49-F238E27FC236}">
                      <a16:creationId xmlns:a16="http://schemas.microsoft.com/office/drawing/2014/main" id="{4B1F7E74-C5C0-A37E-43F0-35214D14C1D1}"/>
                    </a:ext>
                  </a:extLst>
                </p:cNvPr>
                <p:cNvSpPr/>
                <p:nvPr/>
              </p:nvSpPr>
              <p:spPr>
                <a:xfrm rot="16200000">
                  <a:off x="1352758" y="985238"/>
                  <a:ext cx="1121307" cy="354994"/>
                </a:xfrm>
                <a:prstGeom prst="roundRect">
                  <a:avLst/>
                </a:prstGeom>
                <a:solidFill>
                  <a:schemeClr val="bg1"/>
                </a:solidFill>
                <a:ln w="19050">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107" name="Dikdörtgen 256">
                  <a:extLst>
                    <a:ext uri="{FF2B5EF4-FFF2-40B4-BE49-F238E27FC236}">
                      <a16:creationId xmlns:a16="http://schemas.microsoft.com/office/drawing/2014/main" id="{511AEBED-00A7-BABE-E73E-9BFEBC578FD7}"/>
                    </a:ext>
                  </a:extLst>
                </p:cNvPr>
                <p:cNvSpPr/>
                <p:nvPr/>
              </p:nvSpPr>
              <p:spPr>
                <a:xfrm rot="16200000">
                  <a:off x="1353222" y="2405705"/>
                  <a:ext cx="1121307" cy="354994"/>
                </a:xfrm>
                <a:prstGeom prst="roundRect">
                  <a:avLst/>
                </a:prstGeom>
                <a:solidFill>
                  <a:schemeClr val="bg1"/>
                </a:solidFill>
                <a:ln w="19050">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ptos Display" panose="020B0004020202020204" pitchFamily="34" charset="0"/>
                    <a:ea typeface="Cambria" panose="02040503050406030204" pitchFamily="18" charset="0"/>
                    <a:cs typeface="Cascadia Mono" panose="020B0609020000020004" pitchFamily="49" charset="0"/>
                  </a:endParaRPr>
                </a:p>
              </p:txBody>
            </p:sp>
          </p:grpSp>
        </p:grpSp>
      </p:grpSp>
      <p:grpSp>
        <p:nvGrpSpPr>
          <p:cNvPr id="24" name="Grup 23">
            <a:extLst>
              <a:ext uri="{FF2B5EF4-FFF2-40B4-BE49-F238E27FC236}">
                <a16:creationId xmlns:a16="http://schemas.microsoft.com/office/drawing/2014/main" id="{F8893441-6AC0-1AE9-9EAF-458060597E9C}"/>
              </a:ext>
            </a:extLst>
          </p:cNvPr>
          <p:cNvGrpSpPr/>
          <p:nvPr/>
        </p:nvGrpSpPr>
        <p:grpSpPr>
          <a:xfrm>
            <a:off x="2648041" y="3017228"/>
            <a:ext cx="2783771" cy="3203746"/>
            <a:chOff x="2648041" y="3017228"/>
            <a:chExt cx="2783771" cy="3203746"/>
          </a:xfrm>
        </p:grpSpPr>
        <p:sp>
          <p:nvSpPr>
            <p:cNvPr id="82" name="Metin kutusu 599">
              <a:extLst>
                <a:ext uri="{FF2B5EF4-FFF2-40B4-BE49-F238E27FC236}">
                  <a16:creationId xmlns:a16="http://schemas.microsoft.com/office/drawing/2014/main" id="{5CC62724-81B5-C1A7-A1C9-85E76565661D}"/>
                </a:ext>
              </a:extLst>
            </p:cNvPr>
            <p:cNvSpPr txBox="1"/>
            <p:nvPr/>
          </p:nvSpPr>
          <p:spPr>
            <a:xfrm>
              <a:off x="3421694" y="5759309"/>
              <a:ext cx="1972880" cy="461665"/>
            </a:xfrm>
            <a:prstGeom prst="rect">
              <a:avLst/>
            </a:prstGeom>
            <a:noFill/>
          </p:spPr>
          <p:txBody>
            <a:bodyPr wrap="square" rtlCol="0">
              <a:spAutoFit/>
            </a:bodyPr>
            <a:lstStyle/>
            <a:p>
              <a:pPr algn="ctr"/>
              <a:r>
                <a:rPr lang="en-US" sz="2400" b="1">
                  <a:solidFill>
                    <a:schemeClr val="accent5">
                      <a:lumMod val="75000"/>
                    </a:schemeClr>
                  </a:solidFill>
                  <a:latin typeface="Aptos Display" panose="020B0004020202020204" pitchFamily="34" charset="0"/>
                  <a:ea typeface="Cambria" panose="02040503050406030204" pitchFamily="18" charset="0"/>
                  <a:cs typeface="Cascadia Mono" panose="020B0609020000020004" pitchFamily="49" charset="0"/>
                </a:rPr>
                <a:t>DRAM Bank</a:t>
              </a:r>
              <a:endParaRPr lang="en-US" sz="3200" b="1">
                <a:solidFill>
                  <a:schemeClr val="accent5">
                    <a:lumMod val="75000"/>
                  </a:schemeClr>
                </a:solidFill>
                <a:latin typeface="Aptos Display" panose="020B0004020202020204" pitchFamily="34" charset="0"/>
                <a:ea typeface="Cambria" panose="02040503050406030204" pitchFamily="18" charset="0"/>
                <a:cs typeface="Cascadia Mono" panose="020B0609020000020004" pitchFamily="49" charset="0"/>
              </a:endParaRPr>
            </a:p>
          </p:txBody>
        </p:sp>
        <p:grpSp>
          <p:nvGrpSpPr>
            <p:cNvPr id="23" name="Grup 22">
              <a:extLst>
                <a:ext uri="{FF2B5EF4-FFF2-40B4-BE49-F238E27FC236}">
                  <a16:creationId xmlns:a16="http://schemas.microsoft.com/office/drawing/2014/main" id="{82908A1E-F9F7-E138-AAA4-12FBE5D1DF6C}"/>
                </a:ext>
              </a:extLst>
            </p:cNvPr>
            <p:cNvGrpSpPr/>
            <p:nvPr/>
          </p:nvGrpSpPr>
          <p:grpSpPr>
            <a:xfrm>
              <a:off x="2648041" y="3017228"/>
              <a:ext cx="2783771" cy="2729473"/>
              <a:chOff x="2648041" y="3017228"/>
              <a:chExt cx="2783771" cy="2729473"/>
            </a:xfrm>
          </p:grpSpPr>
          <p:sp>
            <p:nvSpPr>
              <p:cNvPr id="39" name="Dikdörtgen 253">
                <a:extLst>
                  <a:ext uri="{FF2B5EF4-FFF2-40B4-BE49-F238E27FC236}">
                    <a16:creationId xmlns:a16="http://schemas.microsoft.com/office/drawing/2014/main" id="{EB2C4AB9-86AF-178B-F440-E1176B563F6E}"/>
                  </a:ext>
                </a:extLst>
              </p:cNvPr>
              <p:cNvSpPr/>
              <p:nvPr/>
            </p:nvSpPr>
            <p:spPr>
              <a:xfrm rot="16200000">
                <a:off x="3048784" y="3363674"/>
                <a:ext cx="2729473" cy="2036582"/>
              </a:xfrm>
              <a:prstGeom prst="roundRect">
                <a:avLst>
                  <a:gd name="adj" fmla="val 2921"/>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ptos Display" panose="020B0004020202020204" pitchFamily="34" charset="0"/>
                  <a:ea typeface="Cambria" panose="02040503050406030204" pitchFamily="18" charset="0"/>
                  <a:cs typeface="Cascadia Mono" panose="020B0609020000020004" pitchFamily="49" charset="0"/>
                </a:endParaRPr>
              </a:p>
            </p:txBody>
          </p:sp>
          <p:cxnSp>
            <p:nvCxnSpPr>
              <p:cNvPr id="64" name="Düz Bağlayıcı 63">
                <a:extLst>
                  <a:ext uri="{FF2B5EF4-FFF2-40B4-BE49-F238E27FC236}">
                    <a16:creationId xmlns:a16="http://schemas.microsoft.com/office/drawing/2014/main" id="{54F8CEC0-2E64-E37B-A6E9-AA7DD26B4D36}"/>
                  </a:ext>
                </a:extLst>
              </p:cNvPr>
              <p:cNvCxnSpPr>
                <a:cxnSpLocks/>
              </p:cNvCxnSpPr>
              <p:nvPr/>
            </p:nvCxnSpPr>
            <p:spPr>
              <a:xfrm flipV="1">
                <a:off x="3058494" y="4588706"/>
                <a:ext cx="2" cy="2"/>
              </a:xfrm>
              <a:prstGeom prst="line">
                <a:avLst/>
              </a:prstGeom>
              <a:ln w="3810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83" name="Düz Bağlayıcı 226">
                <a:extLst>
                  <a:ext uri="{FF2B5EF4-FFF2-40B4-BE49-F238E27FC236}">
                    <a16:creationId xmlns:a16="http://schemas.microsoft.com/office/drawing/2014/main" id="{1C8D10E2-0385-6922-2BAD-8E782994D5A6}"/>
                  </a:ext>
                </a:extLst>
              </p:cNvPr>
              <p:cNvCxnSpPr>
                <a:cxnSpLocks/>
              </p:cNvCxnSpPr>
              <p:nvPr/>
            </p:nvCxnSpPr>
            <p:spPr>
              <a:xfrm>
                <a:off x="2648042" y="4243157"/>
                <a:ext cx="753482" cy="1473973"/>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84" name="Düz Bağlayıcı 226">
                <a:extLst>
                  <a:ext uri="{FF2B5EF4-FFF2-40B4-BE49-F238E27FC236}">
                    <a16:creationId xmlns:a16="http://schemas.microsoft.com/office/drawing/2014/main" id="{BE0F0CCC-EC25-8701-AC5E-474A12760AF6}"/>
                  </a:ext>
                </a:extLst>
              </p:cNvPr>
              <p:cNvCxnSpPr>
                <a:cxnSpLocks/>
              </p:cNvCxnSpPr>
              <p:nvPr/>
            </p:nvCxnSpPr>
            <p:spPr>
              <a:xfrm flipV="1">
                <a:off x="2648041" y="3038507"/>
                <a:ext cx="791433" cy="10991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85" name="Dikdörtgen 251">
                <a:extLst>
                  <a:ext uri="{FF2B5EF4-FFF2-40B4-BE49-F238E27FC236}">
                    <a16:creationId xmlns:a16="http://schemas.microsoft.com/office/drawing/2014/main" id="{3C0721EA-370C-5560-F13A-36E7F6B8DDBF}"/>
                  </a:ext>
                </a:extLst>
              </p:cNvPr>
              <p:cNvSpPr/>
              <p:nvPr/>
            </p:nvSpPr>
            <p:spPr>
              <a:xfrm>
                <a:off x="3468520" y="3412559"/>
                <a:ext cx="1890000" cy="413405"/>
              </a:xfrm>
              <a:prstGeom prst="roundRect">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solidFill>
                      <a:schemeClr val="tx1">
                        <a:lumMod val="75000"/>
                        <a:lumOff val="25000"/>
                      </a:schemeClr>
                    </a:solidFill>
                    <a:latin typeface="Aptos Display" panose="020B0004020202020204" pitchFamily="34" charset="0"/>
                    <a:ea typeface="Cambria" panose="02040503050406030204" pitchFamily="18" charset="0"/>
                    <a:cs typeface="Cascadia Mono" panose="020B0609020000020004" pitchFamily="49" charset="0"/>
                  </a:rPr>
                  <a:t>Subarray </a:t>
                </a:r>
              </a:p>
            </p:txBody>
          </p:sp>
          <p:sp>
            <p:nvSpPr>
              <p:cNvPr id="86" name="Dikdörtgen 256">
                <a:extLst>
                  <a:ext uri="{FF2B5EF4-FFF2-40B4-BE49-F238E27FC236}">
                    <a16:creationId xmlns:a16="http://schemas.microsoft.com/office/drawing/2014/main" id="{D284D1B2-6FA0-0DF0-8EC6-8AE514881516}"/>
                  </a:ext>
                </a:extLst>
              </p:cNvPr>
              <p:cNvSpPr/>
              <p:nvPr/>
            </p:nvSpPr>
            <p:spPr>
              <a:xfrm>
                <a:off x="3461809" y="3093305"/>
                <a:ext cx="1890000" cy="279820"/>
              </a:xfrm>
              <a:prstGeom prst="roundRect">
                <a:avLst/>
              </a:prstGeom>
              <a:solidFill>
                <a:schemeClr val="accent1">
                  <a:lumMod val="75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latin typeface="Aptos Display" panose="020B0004020202020204" pitchFamily="34" charset="0"/>
                    <a:ea typeface="Cambria" panose="02040503050406030204" pitchFamily="18" charset="0"/>
                    <a:cs typeface="Cascadia Mono" panose="020B0609020000020004" pitchFamily="49" charset="0"/>
                  </a:rPr>
                  <a:t>Sense Amplifiers</a:t>
                </a:r>
              </a:p>
            </p:txBody>
          </p:sp>
          <p:sp>
            <p:nvSpPr>
              <p:cNvPr id="19" name="Dikdörtgen 251">
                <a:extLst>
                  <a:ext uri="{FF2B5EF4-FFF2-40B4-BE49-F238E27FC236}">
                    <a16:creationId xmlns:a16="http://schemas.microsoft.com/office/drawing/2014/main" id="{4494FCCC-CC92-923F-1382-2B44B2E712E5}"/>
                  </a:ext>
                </a:extLst>
              </p:cNvPr>
              <p:cNvSpPr/>
              <p:nvPr/>
            </p:nvSpPr>
            <p:spPr>
              <a:xfrm>
                <a:off x="3481294" y="4179259"/>
                <a:ext cx="1890000" cy="413405"/>
              </a:xfrm>
              <a:prstGeom prst="roundRect">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solidFill>
                      <a:schemeClr val="tx1">
                        <a:lumMod val="75000"/>
                        <a:lumOff val="25000"/>
                      </a:schemeClr>
                    </a:solidFill>
                    <a:latin typeface="Aptos Display" panose="020B0004020202020204" pitchFamily="34" charset="0"/>
                    <a:ea typeface="Cambria" panose="02040503050406030204" pitchFamily="18" charset="0"/>
                    <a:cs typeface="Cascadia Mono" panose="020B0609020000020004" pitchFamily="49" charset="0"/>
                  </a:rPr>
                  <a:t> </a:t>
                </a:r>
              </a:p>
            </p:txBody>
          </p:sp>
          <p:sp>
            <p:nvSpPr>
              <p:cNvPr id="20" name="Dikdörtgen 256">
                <a:extLst>
                  <a:ext uri="{FF2B5EF4-FFF2-40B4-BE49-F238E27FC236}">
                    <a16:creationId xmlns:a16="http://schemas.microsoft.com/office/drawing/2014/main" id="{8B7BB3B7-9075-2F7E-BD72-FD74E99A259C}"/>
                  </a:ext>
                </a:extLst>
              </p:cNvPr>
              <p:cNvSpPr/>
              <p:nvPr/>
            </p:nvSpPr>
            <p:spPr>
              <a:xfrm>
                <a:off x="3474583" y="3860005"/>
                <a:ext cx="1890000" cy="279820"/>
              </a:xfrm>
              <a:prstGeom prst="roundRect">
                <a:avLst/>
              </a:prstGeom>
              <a:solidFill>
                <a:schemeClr val="accent1">
                  <a:lumMod val="75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21" name="Dikdörtgen 251">
                <a:extLst>
                  <a:ext uri="{FF2B5EF4-FFF2-40B4-BE49-F238E27FC236}">
                    <a16:creationId xmlns:a16="http://schemas.microsoft.com/office/drawing/2014/main" id="{0F8E4659-7E1E-E82F-A7DF-26882B8441A3}"/>
                  </a:ext>
                </a:extLst>
              </p:cNvPr>
              <p:cNvSpPr/>
              <p:nvPr/>
            </p:nvSpPr>
            <p:spPr>
              <a:xfrm>
                <a:off x="3488005" y="5265213"/>
                <a:ext cx="1890000" cy="413405"/>
              </a:xfrm>
              <a:prstGeom prst="roundRect">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solidFill>
                      <a:schemeClr val="tx1">
                        <a:lumMod val="75000"/>
                        <a:lumOff val="25000"/>
                      </a:schemeClr>
                    </a:solidFill>
                    <a:latin typeface="Aptos Display" panose="020B0004020202020204" pitchFamily="34" charset="0"/>
                    <a:ea typeface="Cambria" panose="02040503050406030204" pitchFamily="18" charset="0"/>
                    <a:cs typeface="Cascadia Mono" panose="020B0609020000020004" pitchFamily="49" charset="0"/>
                  </a:rPr>
                  <a:t> </a:t>
                </a:r>
              </a:p>
            </p:txBody>
          </p:sp>
          <p:sp>
            <p:nvSpPr>
              <p:cNvPr id="22" name="Dikdörtgen 256">
                <a:extLst>
                  <a:ext uri="{FF2B5EF4-FFF2-40B4-BE49-F238E27FC236}">
                    <a16:creationId xmlns:a16="http://schemas.microsoft.com/office/drawing/2014/main" id="{D562FC1C-D274-0697-1ECF-759060702D3D}"/>
                  </a:ext>
                </a:extLst>
              </p:cNvPr>
              <p:cNvSpPr/>
              <p:nvPr/>
            </p:nvSpPr>
            <p:spPr>
              <a:xfrm>
                <a:off x="3481294" y="4945959"/>
                <a:ext cx="1890000" cy="279820"/>
              </a:xfrm>
              <a:prstGeom prst="roundRect">
                <a:avLst/>
              </a:prstGeom>
              <a:solidFill>
                <a:schemeClr val="accent1">
                  <a:lumMod val="75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grpSp>
      </p:grpSp>
      <p:cxnSp>
        <p:nvCxnSpPr>
          <p:cNvPr id="26" name="Düz Ok Bağlayıcısı 25">
            <a:extLst>
              <a:ext uri="{FF2B5EF4-FFF2-40B4-BE49-F238E27FC236}">
                <a16:creationId xmlns:a16="http://schemas.microsoft.com/office/drawing/2014/main" id="{FA61EA91-C269-3CD8-33BB-6D0A8DECCF82}"/>
              </a:ext>
            </a:extLst>
          </p:cNvPr>
          <p:cNvCxnSpPr>
            <a:cxnSpLocks/>
            <a:stCxn id="194" idx="7"/>
          </p:cNvCxnSpPr>
          <p:nvPr/>
        </p:nvCxnSpPr>
        <p:spPr>
          <a:xfrm flipV="1">
            <a:off x="6774109" y="3293392"/>
            <a:ext cx="215755" cy="19562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Metin kutusu 27">
            <a:extLst>
              <a:ext uri="{FF2B5EF4-FFF2-40B4-BE49-F238E27FC236}">
                <a16:creationId xmlns:a16="http://schemas.microsoft.com/office/drawing/2014/main" id="{A2E8FBE4-8A98-086B-893F-901453A15E4E}"/>
              </a:ext>
            </a:extLst>
          </p:cNvPr>
          <p:cNvSpPr txBox="1"/>
          <p:nvPr/>
        </p:nvSpPr>
        <p:spPr>
          <a:xfrm>
            <a:off x="6868263" y="3027746"/>
            <a:ext cx="1610059" cy="338554"/>
          </a:xfrm>
          <a:prstGeom prst="rect">
            <a:avLst/>
          </a:prstGeom>
          <a:noFill/>
        </p:spPr>
        <p:txBody>
          <a:bodyPr wrap="square" rtlCol="0">
            <a:spAutoFit/>
          </a:bodyPr>
          <a:lstStyle/>
          <a:p>
            <a:r>
              <a:rPr lang="en-US" sz="1600" b="1">
                <a:latin typeface="Aptos Display" panose="020B0004020202020204" pitchFamily="34" charset="0"/>
                <a:ea typeface="Cambria" panose="02040503050406030204" pitchFamily="18" charset="0"/>
              </a:rPr>
              <a:t>DRAM Cell</a:t>
            </a:r>
          </a:p>
        </p:txBody>
      </p:sp>
      <p:sp>
        <p:nvSpPr>
          <p:cNvPr id="29" name="Dikdörtgen 28">
            <a:extLst>
              <a:ext uri="{FF2B5EF4-FFF2-40B4-BE49-F238E27FC236}">
                <a16:creationId xmlns:a16="http://schemas.microsoft.com/office/drawing/2014/main" id="{3525C252-02CF-B011-F3D0-F975E681B823}"/>
              </a:ext>
            </a:extLst>
          </p:cNvPr>
          <p:cNvSpPr/>
          <p:nvPr/>
        </p:nvSpPr>
        <p:spPr>
          <a:xfrm>
            <a:off x="6312906" y="3804492"/>
            <a:ext cx="2103930" cy="390845"/>
          </a:xfrm>
          <a:prstGeom prst="rect">
            <a:avLst/>
          </a:prstGeom>
          <a:solidFill>
            <a:schemeClr val="bg1">
              <a:alpha val="86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accent2"/>
                </a:solidFill>
                <a:latin typeface="Aptos Display" panose="020B0004020202020204" pitchFamily="34" charset="0"/>
                <a:ea typeface="Cambria" panose="02040503050406030204" pitchFamily="18" charset="0"/>
              </a:rPr>
              <a:t>DRAM Row</a:t>
            </a:r>
            <a:endParaRPr lang="en-CH" sz="2400" b="1">
              <a:solidFill>
                <a:schemeClr val="accent2"/>
              </a:solidFill>
              <a:latin typeface="Aptos Display" panose="020B0004020202020204" pitchFamily="34" charset="0"/>
              <a:ea typeface="Cambria" panose="02040503050406030204" pitchFamily="18" charset="0"/>
            </a:endParaRPr>
          </a:p>
        </p:txBody>
      </p:sp>
      <p:grpSp>
        <p:nvGrpSpPr>
          <p:cNvPr id="35" name="Grup 34">
            <a:extLst>
              <a:ext uri="{FF2B5EF4-FFF2-40B4-BE49-F238E27FC236}">
                <a16:creationId xmlns:a16="http://schemas.microsoft.com/office/drawing/2014/main" id="{B10A4DF0-079C-5C42-75D0-3F1CAAB84B08}"/>
              </a:ext>
            </a:extLst>
          </p:cNvPr>
          <p:cNvGrpSpPr/>
          <p:nvPr/>
        </p:nvGrpSpPr>
        <p:grpSpPr>
          <a:xfrm>
            <a:off x="6105558" y="4814532"/>
            <a:ext cx="2494890" cy="505588"/>
            <a:chOff x="6105558" y="4814532"/>
            <a:chExt cx="2494890" cy="505588"/>
          </a:xfrm>
        </p:grpSpPr>
        <p:sp>
          <p:nvSpPr>
            <p:cNvPr id="32" name="Dikdörtgen 256">
              <a:extLst>
                <a:ext uri="{FF2B5EF4-FFF2-40B4-BE49-F238E27FC236}">
                  <a16:creationId xmlns:a16="http://schemas.microsoft.com/office/drawing/2014/main" id="{5AC965F8-79C1-881E-89FE-A7D2C99AEA2C}"/>
                </a:ext>
              </a:extLst>
            </p:cNvPr>
            <p:cNvSpPr/>
            <p:nvPr/>
          </p:nvSpPr>
          <p:spPr>
            <a:xfrm>
              <a:off x="6466687" y="4894232"/>
              <a:ext cx="1965815" cy="425888"/>
            </a:xfrm>
            <a:prstGeom prst="roundRect">
              <a:avLst/>
            </a:prstGeom>
            <a:solidFill>
              <a:schemeClr val="bg1">
                <a:alpha val="78000"/>
              </a:scheme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cxnSp>
          <p:nvCxnSpPr>
            <p:cNvPr id="33" name="Düz Bağlayıcı 440">
              <a:extLst>
                <a:ext uri="{FF2B5EF4-FFF2-40B4-BE49-F238E27FC236}">
                  <a16:creationId xmlns:a16="http://schemas.microsoft.com/office/drawing/2014/main" id="{6E153F5D-0EF0-E08A-8402-89955B0A33D5}"/>
                </a:ext>
              </a:extLst>
            </p:cNvPr>
            <p:cNvCxnSpPr>
              <a:cxnSpLocks/>
            </p:cNvCxnSpPr>
            <p:nvPr/>
          </p:nvCxnSpPr>
          <p:spPr>
            <a:xfrm flipH="1">
              <a:off x="6207321" y="5099722"/>
              <a:ext cx="2393127" cy="0"/>
            </a:xfrm>
            <a:prstGeom prst="line">
              <a:avLst/>
            </a:prstGeom>
            <a:ln w="76200" cap="rnd">
              <a:solidFill>
                <a:srgbClr val="2F5597"/>
              </a:solidFill>
              <a:prstDash val="solid"/>
            </a:ln>
          </p:spPr>
          <p:style>
            <a:lnRef idx="1">
              <a:schemeClr val="accent1"/>
            </a:lnRef>
            <a:fillRef idx="0">
              <a:schemeClr val="accent1"/>
            </a:fillRef>
            <a:effectRef idx="0">
              <a:schemeClr val="accent1"/>
            </a:effectRef>
            <a:fontRef idx="minor">
              <a:schemeClr val="tx1"/>
            </a:fontRef>
          </p:style>
        </p:cxnSp>
        <p:sp>
          <p:nvSpPr>
            <p:cNvPr id="34" name="Metin kutusu 33">
              <a:extLst>
                <a:ext uri="{FF2B5EF4-FFF2-40B4-BE49-F238E27FC236}">
                  <a16:creationId xmlns:a16="http://schemas.microsoft.com/office/drawing/2014/main" id="{55013F93-DEB4-AB16-1484-A50252774D65}"/>
                </a:ext>
              </a:extLst>
            </p:cNvPr>
            <p:cNvSpPr txBox="1"/>
            <p:nvPr/>
          </p:nvSpPr>
          <p:spPr>
            <a:xfrm>
              <a:off x="6105558" y="4814532"/>
              <a:ext cx="1103702" cy="338554"/>
            </a:xfrm>
            <a:prstGeom prst="rect">
              <a:avLst/>
            </a:prstGeom>
            <a:noFill/>
          </p:spPr>
          <p:txBody>
            <a:bodyPr wrap="square" rtlCol="0">
              <a:spAutoFit/>
            </a:bodyPr>
            <a:lstStyle/>
            <a:p>
              <a:r>
                <a:rPr lang="en-US" sz="1600" b="1" err="1">
                  <a:solidFill>
                    <a:srgbClr val="2D5597"/>
                  </a:solidFill>
                  <a:latin typeface="Aptos Display" panose="020B0004020202020204" pitchFamily="34" charset="0"/>
                  <a:ea typeface="Cambria" panose="02040503050406030204" pitchFamily="18" charset="0"/>
                </a:rPr>
                <a:t>Wordline</a:t>
              </a:r>
              <a:endParaRPr lang="en-US" sz="1600" b="1">
                <a:solidFill>
                  <a:srgbClr val="2D5597"/>
                </a:solidFill>
                <a:latin typeface="Aptos Display" panose="020B0004020202020204" pitchFamily="34" charset="0"/>
                <a:ea typeface="Cambria" panose="02040503050406030204" pitchFamily="18" charset="0"/>
              </a:endParaRPr>
            </a:p>
          </p:txBody>
        </p:sp>
      </p:grpSp>
      <p:sp>
        <p:nvSpPr>
          <p:cNvPr id="36" name="Metin kutusu 35">
            <a:extLst>
              <a:ext uri="{FF2B5EF4-FFF2-40B4-BE49-F238E27FC236}">
                <a16:creationId xmlns:a16="http://schemas.microsoft.com/office/drawing/2014/main" id="{7FC22979-D357-44E2-1376-9555D6F269B5}"/>
              </a:ext>
            </a:extLst>
          </p:cNvPr>
          <p:cNvSpPr txBox="1"/>
          <p:nvPr/>
        </p:nvSpPr>
        <p:spPr>
          <a:xfrm>
            <a:off x="7354131" y="5396389"/>
            <a:ext cx="1610059" cy="338554"/>
          </a:xfrm>
          <a:prstGeom prst="rect">
            <a:avLst/>
          </a:prstGeom>
          <a:noFill/>
        </p:spPr>
        <p:txBody>
          <a:bodyPr wrap="square" rtlCol="0">
            <a:spAutoFit/>
          </a:bodyPr>
          <a:lstStyle/>
          <a:p>
            <a:r>
              <a:rPr lang="en-US" sz="1600" b="1" err="1">
                <a:solidFill>
                  <a:srgbClr val="FF0000"/>
                </a:solidFill>
                <a:latin typeface="Aptos Display" panose="020B0004020202020204" pitchFamily="34" charset="0"/>
                <a:ea typeface="Cambria" panose="02040503050406030204" pitchFamily="18" charset="0"/>
              </a:rPr>
              <a:t>Bitline</a:t>
            </a:r>
            <a:endParaRPr lang="en-US" sz="1600" b="1">
              <a:solidFill>
                <a:srgbClr val="FF0000"/>
              </a:solidFill>
              <a:latin typeface="Aptos Display" panose="020B0004020202020204" pitchFamily="34" charset="0"/>
              <a:ea typeface="Cambria" panose="02040503050406030204" pitchFamily="18" charset="0"/>
            </a:endParaRPr>
          </a:p>
        </p:txBody>
      </p:sp>
      <p:cxnSp>
        <p:nvCxnSpPr>
          <p:cNvPr id="37" name="Düz Bağlayıcı 440">
            <a:extLst>
              <a:ext uri="{FF2B5EF4-FFF2-40B4-BE49-F238E27FC236}">
                <a16:creationId xmlns:a16="http://schemas.microsoft.com/office/drawing/2014/main" id="{C7BA1D8B-F62D-44B8-1C6F-F5FB9A1FFC1D}"/>
              </a:ext>
            </a:extLst>
          </p:cNvPr>
          <p:cNvCxnSpPr>
            <a:cxnSpLocks/>
          </p:cNvCxnSpPr>
          <p:nvPr/>
        </p:nvCxnSpPr>
        <p:spPr>
          <a:xfrm flipV="1">
            <a:off x="7687335" y="4814532"/>
            <a:ext cx="0" cy="571701"/>
          </a:xfrm>
          <a:prstGeom prst="line">
            <a:avLst/>
          </a:prstGeom>
          <a:ln w="762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sp>
        <p:nvSpPr>
          <p:cNvPr id="47" name="Dikdörtgen 256">
            <a:extLst>
              <a:ext uri="{FF2B5EF4-FFF2-40B4-BE49-F238E27FC236}">
                <a16:creationId xmlns:a16="http://schemas.microsoft.com/office/drawing/2014/main" id="{08E71C85-3204-7D13-CCCE-D291526E8B03}"/>
              </a:ext>
            </a:extLst>
          </p:cNvPr>
          <p:cNvSpPr/>
          <p:nvPr/>
        </p:nvSpPr>
        <p:spPr>
          <a:xfrm>
            <a:off x="6303577" y="4290133"/>
            <a:ext cx="2122589" cy="540007"/>
          </a:xfrm>
          <a:prstGeom prst="roundRect">
            <a:avLst/>
          </a:prstGeom>
          <a:solidFill>
            <a:schemeClr val="accent1">
              <a:lumMod val="75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Aptos Display" panose="020B0004020202020204" pitchFamily="34" charset="0"/>
                <a:ea typeface="Cambria" panose="02040503050406030204" pitchFamily="18" charset="0"/>
                <a:cs typeface="Cascadia Mono" panose="020B0609020000020004" pitchFamily="49" charset="0"/>
              </a:rPr>
              <a:t>Sense Amps.</a:t>
            </a:r>
          </a:p>
        </p:txBody>
      </p:sp>
      <p:sp>
        <p:nvSpPr>
          <p:cNvPr id="6" name="Dikdörtgen 253">
            <a:extLst>
              <a:ext uri="{FF2B5EF4-FFF2-40B4-BE49-F238E27FC236}">
                <a16:creationId xmlns:a16="http://schemas.microsoft.com/office/drawing/2014/main" id="{AFA86FC6-67D5-76F2-D805-1AE98E6619B3}"/>
              </a:ext>
            </a:extLst>
          </p:cNvPr>
          <p:cNvSpPr/>
          <p:nvPr/>
        </p:nvSpPr>
        <p:spPr>
          <a:xfrm rot="16200000">
            <a:off x="4021686" y="3045624"/>
            <a:ext cx="776957" cy="1896711"/>
          </a:xfrm>
          <a:prstGeom prst="roundRect">
            <a:avLst>
              <a:gd name="adj" fmla="val 2921"/>
            </a:avLst>
          </a:prstGeom>
          <a:solidFill>
            <a:schemeClr val="accent2">
              <a:lumMod val="20000"/>
              <a:lumOff val="80000"/>
              <a:alpha val="57000"/>
            </a:schemeClr>
          </a:solidFill>
          <a:ln w="38100">
            <a:solidFill>
              <a:schemeClr val="accent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ptos Display" panose="020B0004020202020204" pitchFamily="34" charset="0"/>
              <a:ea typeface="Cambria" panose="02040503050406030204" pitchFamily="18" charset="0"/>
              <a:cs typeface="Cascadia Mono" panose="020B0609020000020004" pitchFamily="49" charset="0"/>
            </a:endParaRPr>
          </a:p>
        </p:txBody>
      </p:sp>
    </p:spTree>
    <p:extLst>
      <p:ext uri="{BB962C8B-B14F-4D97-AF65-F5344CB8AC3E}">
        <p14:creationId xmlns:p14="http://schemas.microsoft.com/office/powerpoint/2010/main" val="349637861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FCD54-BD42-18A5-0643-FEA438D01E27}"/>
            </a:ext>
          </a:extLst>
        </p:cNvPr>
        <p:cNvGrpSpPr/>
        <p:nvPr/>
      </p:nvGrpSpPr>
      <p:grpSpPr>
        <a:xfrm>
          <a:off x="0" y="0"/>
          <a:ext cx="0" cy="0"/>
          <a:chOff x="0" y="0"/>
          <a:chExt cx="0" cy="0"/>
        </a:xfrm>
      </p:grpSpPr>
      <p:sp>
        <p:nvSpPr>
          <p:cNvPr id="347" name="Dikdörtgen 251">
            <a:extLst>
              <a:ext uri="{FF2B5EF4-FFF2-40B4-BE49-F238E27FC236}">
                <a16:creationId xmlns:a16="http://schemas.microsoft.com/office/drawing/2014/main" id="{B3B7BC18-1294-B025-2DC5-CFB854AFFAC8}"/>
              </a:ext>
            </a:extLst>
          </p:cNvPr>
          <p:cNvSpPr/>
          <p:nvPr/>
        </p:nvSpPr>
        <p:spPr>
          <a:xfrm>
            <a:off x="1277188" y="1277378"/>
            <a:ext cx="2190860" cy="3823131"/>
          </a:xfrm>
          <a:prstGeom prst="roundRect">
            <a:avLst>
              <a:gd name="adj" fmla="val 4605"/>
            </a:avLst>
          </a:prstGeom>
          <a:solidFill>
            <a:schemeClr val="bg1"/>
          </a:solidFill>
          <a:ln w="3810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lumMod val="50000"/>
                  <a:lumOff val="50000"/>
                </a:schemeClr>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2" name="Title 1">
            <a:extLst>
              <a:ext uri="{FF2B5EF4-FFF2-40B4-BE49-F238E27FC236}">
                <a16:creationId xmlns:a16="http://schemas.microsoft.com/office/drawing/2014/main" id="{5A85E489-643E-1B97-FA30-FD30179F5810}"/>
              </a:ext>
            </a:extLst>
          </p:cNvPr>
          <p:cNvSpPr>
            <a:spLocks noGrp="1"/>
          </p:cNvSpPr>
          <p:nvPr>
            <p:ph type="title"/>
          </p:nvPr>
        </p:nvSpPr>
        <p:spPr/>
        <p:txBody>
          <a:bodyPr/>
          <a:lstStyle/>
          <a:p>
            <a:r>
              <a:rPr lang="en-US" sz="4400" dirty="0">
                <a:solidFill>
                  <a:schemeClr val="accent5">
                    <a:lumMod val="75000"/>
                  </a:schemeClr>
                </a:solidFill>
                <a:latin typeface="Aptos Display" panose="020B0004020202020204" pitchFamily="34" charset="0"/>
                <a:ea typeface="Cambria" panose="02040503050406030204" pitchFamily="18" charset="0"/>
              </a:rPr>
              <a:t>DRAM Open </a:t>
            </a:r>
            <a:r>
              <a:rPr lang="en-US" sz="4400" dirty="0" err="1">
                <a:solidFill>
                  <a:schemeClr val="accent5">
                    <a:lumMod val="75000"/>
                  </a:schemeClr>
                </a:solidFill>
                <a:latin typeface="Aptos Display" panose="020B0004020202020204" pitchFamily="34" charset="0"/>
                <a:ea typeface="Cambria" panose="02040503050406030204" pitchFamily="18" charset="0"/>
              </a:rPr>
              <a:t>Bitline</a:t>
            </a:r>
            <a:r>
              <a:rPr lang="en-US" sz="4400" dirty="0">
                <a:solidFill>
                  <a:schemeClr val="accent5">
                    <a:lumMod val="75000"/>
                  </a:schemeClr>
                </a:solidFill>
                <a:latin typeface="Aptos Display" panose="020B0004020202020204" pitchFamily="34" charset="0"/>
                <a:ea typeface="Cambria" panose="02040503050406030204" pitchFamily="18" charset="0"/>
              </a:rPr>
              <a:t> Architecture</a:t>
            </a:r>
          </a:p>
        </p:txBody>
      </p:sp>
      <p:sp>
        <p:nvSpPr>
          <p:cNvPr id="241" name="Google Shape;161;p21">
            <a:extLst>
              <a:ext uri="{FF2B5EF4-FFF2-40B4-BE49-F238E27FC236}">
                <a16:creationId xmlns:a16="http://schemas.microsoft.com/office/drawing/2014/main" id="{5949BB6E-20E6-5F77-DD14-2675B5404B87}"/>
              </a:ext>
            </a:extLst>
          </p:cNvPr>
          <p:cNvSpPr/>
          <p:nvPr/>
        </p:nvSpPr>
        <p:spPr>
          <a:xfrm>
            <a:off x="1388273" y="1898742"/>
            <a:ext cx="1928100" cy="1052400"/>
          </a:xfrm>
          <a:prstGeom prst="rect">
            <a:avLst/>
          </a:prstGeom>
          <a:noFill/>
          <a:ln w="19050" cap="flat" cmpd="sng">
            <a:solidFill>
              <a:srgbClr val="0000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grpSp>
        <p:nvGrpSpPr>
          <p:cNvPr id="245" name="Google Shape;168;p21">
            <a:extLst>
              <a:ext uri="{FF2B5EF4-FFF2-40B4-BE49-F238E27FC236}">
                <a16:creationId xmlns:a16="http://schemas.microsoft.com/office/drawing/2014/main" id="{18408697-B7EF-015E-663A-48C05949F204}"/>
              </a:ext>
            </a:extLst>
          </p:cNvPr>
          <p:cNvGrpSpPr/>
          <p:nvPr/>
        </p:nvGrpSpPr>
        <p:grpSpPr>
          <a:xfrm>
            <a:off x="1388273" y="1526901"/>
            <a:ext cx="1928065" cy="3420604"/>
            <a:chOff x="3781100" y="3273142"/>
            <a:chExt cx="3015900" cy="5350546"/>
          </a:xfrm>
        </p:grpSpPr>
        <p:sp>
          <p:nvSpPr>
            <p:cNvPr id="246" name="Google Shape;169;p21">
              <a:extLst>
                <a:ext uri="{FF2B5EF4-FFF2-40B4-BE49-F238E27FC236}">
                  <a16:creationId xmlns:a16="http://schemas.microsoft.com/office/drawing/2014/main" id="{026EC0B1-604C-4317-D8F6-FD1365CC870E}"/>
                </a:ext>
              </a:extLst>
            </p:cNvPr>
            <p:cNvSpPr/>
            <p:nvPr/>
          </p:nvSpPr>
          <p:spPr>
            <a:xfrm>
              <a:off x="3781100" y="6357830"/>
              <a:ext cx="3015900" cy="1646400"/>
            </a:xfrm>
            <a:prstGeom prst="rect">
              <a:avLst/>
            </a:prstGeom>
            <a:noFill/>
            <a:ln w="19050" cap="flat" cmpd="sng">
              <a:solidFill>
                <a:srgbClr val="0000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grpSp>
          <p:nvGrpSpPr>
            <p:cNvPr id="247" name="Google Shape;170;p21">
              <a:extLst>
                <a:ext uri="{FF2B5EF4-FFF2-40B4-BE49-F238E27FC236}">
                  <a16:creationId xmlns:a16="http://schemas.microsoft.com/office/drawing/2014/main" id="{84CB92EA-7194-1D76-5AB6-CA6F3684C462}"/>
                </a:ext>
              </a:extLst>
            </p:cNvPr>
            <p:cNvGrpSpPr/>
            <p:nvPr/>
          </p:nvGrpSpPr>
          <p:grpSpPr>
            <a:xfrm>
              <a:off x="3948900" y="6158356"/>
              <a:ext cx="2641800" cy="2039897"/>
              <a:chOff x="3948900" y="6158356"/>
              <a:chExt cx="2641800" cy="2039897"/>
            </a:xfrm>
          </p:grpSpPr>
          <p:cxnSp>
            <p:nvCxnSpPr>
              <p:cNvPr id="280" name="Google Shape;171;p21">
                <a:extLst>
                  <a:ext uri="{FF2B5EF4-FFF2-40B4-BE49-F238E27FC236}">
                    <a16:creationId xmlns:a16="http://schemas.microsoft.com/office/drawing/2014/main" id="{9F77C82A-8621-E6A5-09AE-1DD50D289965}"/>
                  </a:ext>
                </a:extLst>
              </p:cNvPr>
              <p:cNvCxnSpPr/>
              <p:nvPr/>
            </p:nvCxnSpPr>
            <p:spPr>
              <a:xfrm>
                <a:off x="3948900" y="7181014"/>
                <a:ext cx="2641800" cy="0"/>
              </a:xfrm>
              <a:prstGeom prst="straightConnector1">
                <a:avLst/>
              </a:prstGeom>
              <a:noFill/>
              <a:ln w="38100" cap="flat" cmpd="sng">
                <a:solidFill>
                  <a:srgbClr val="000000"/>
                </a:solidFill>
                <a:prstDash val="solid"/>
                <a:round/>
                <a:headEnd type="none" w="med" len="med"/>
                <a:tailEnd type="none" w="med" len="med"/>
              </a:ln>
            </p:spPr>
          </p:cxnSp>
          <p:cxnSp>
            <p:nvCxnSpPr>
              <p:cNvPr id="281" name="Google Shape;172;p21">
                <a:extLst>
                  <a:ext uri="{FF2B5EF4-FFF2-40B4-BE49-F238E27FC236}">
                    <a16:creationId xmlns:a16="http://schemas.microsoft.com/office/drawing/2014/main" id="{502EDB2B-5E61-6D2A-2A43-1372897B5AFF}"/>
                  </a:ext>
                </a:extLst>
              </p:cNvPr>
              <p:cNvCxnSpPr/>
              <p:nvPr/>
            </p:nvCxnSpPr>
            <p:spPr>
              <a:xfrm>
                <a:off x="3948900" y="7676139"/>
                <a:ext cx="2641800" cy="0"/>
              </a:xfrm>
              <a:prstGeom prst="straightConnector1">
                <a:avLst/>
              </a:prstGeom>
              <a:noFill/>
              <a:ln w="38100" cap="flat" cmpd="sng">
                <a:solidFill>
                  <a:srgbClr val="000000"/>
                </a:solidFill>
                <a:prstDash val="solid"/>
                <a:round/>
                <a:headEnd type="none" w="med" len="med"/>
                <a:tailEnd type="none" w="med" len="med"/>
              </a:ln>
            </p:spPr>
          </p:cxnSp>
          <p:cxnSp>
            <p:nvCxnSpPr>
              <p:cNvPr id="282" name="Google Shape;173;p21">
                <a:extLst>
                  <a:ext uri="{FF2B5EF4-FFF2-40B4-BE49-F238E27FC236}">
                    <a16:creationId xmlns:a16="http://schemas.microsoft.com/office/drawing/2014/main" id="{29F18ECD-FB5D-F40B-DBED-3DC2784EC7E0}"/>
                  </a:ext>
                </a:extLst>
              </p:cNvPr>
              <p:cNvCxnSpPr/>
              <p:nvPr/>
            </p:nvCxnSpPr>
            <p:spPr>
              <a:xfrm>
                <a:off x="3948900" y="6685970"/>
                <a:ext cx="2641800" cy="0"/>
              </a:xfrm>
              <a:prstGeom prst="straightConnector1">
                <a:avLst/>
              </a:prstGeom>
              <a:noFill/>
              <a:ln w="38100" cap="flat" cmpd="sng">
                <a:solidFill>
                  <a:srgbClr val="000000"/>
                </a:solidFill>
                <a:prstDash val="solid"/>
                <a:round/>
                <a:headEnd type="none" w="med" len="med"/>
                <a:tailEnd type="none" w="med" len="med"/>
              </a:ln>
            </p:spPr>
          </p:cxnSp>
          <p:grpSp>
            <p:nvGrpSpPr>
              <p:cNvPr id="283" name="Google Shape;174;p21">
                <a:extLst>
                  <a:ext uri="{FF2B5EF4-FFF2-40B4-BE49-F238E27FC236}">
                    <a16:creationId xmlns:a16="http://schemas.microsoft.com/office/drawing/2014/main" id="{77D686EF-BE65-155A-388D-D5FF06FBA968}"/>
                  </a:ext>
                </a:extLst>
              </p:cNvPr>
              <p:cNvGrpSpPr/>
              <p:nvPr/>
            </p:nvGrpSpPr>
            <p:grpSpPr>
              <a:xfrm>
                <a:off x="4266825" y="6158356"/>
                <a:ext cx="2005950" cy="2039897"/>
                <a:chOff x="3854825" y="2313081"/>
                <a:chExt cx="2005950" cy="2039897"/>
              </a:xfrm>
            </p:grpSpPr>
            <p:cxnSp>
              <p:nvCxnSpPr>
                <p:cNvPr id="284" name="Google Shape;175;p21">
                  <a:extLst>
                    <a:ext uri="{FF2B5EF4-FFF2-40B4-BE49-F238E27FC236}">
                      <a16:creationId xmlns:a16="http://schemas.microsoft.com/office/drawing/2014/main" id="{1E4331F9-67EF-13D1-0944-D716C9BA5A89}"/>
                    </a:ext>
                  </a:extLst>
                </p:cNvPr>
                <p:cNvCxnSpPr>
                  <a:stCxn id="304" idx="0"/>
                </p:cNvCxnSpPr>
                <p:nvPr/>
              </p:nvCxnSpPr>
              <p:spPr>
                <a:xfrm rot="10800000">
                  <a:off x="4037675" y="2313381"/>
                  <a:ext cx="0" cy="1335900"/>
                </a:xfrm>
                <a:prstGeom prst="straightConnector1">
                  <a:avLst/>
                </a:prstGeom>
                <a:noFill/>
                <a:ln w="38100" cap="flat" cmpd="sng">
                  <a:solidFill>
                    <a:srgbClr val="000000"/>
                  </a:solidFill>
                  <a:prstDash val="solid"/>
                  <a:round/>
                  <a:headEnd type="none" w="med" len="med"/>
                  <a:tailEnd type="none" w="med" len="med"/>
                </a:ln>
              </p:spPr>
            </p:cxnSp>
            <p:cxnSp>
              <p:nvCxnSpPr>
                <p:cNvPr id="285" name="Google Shape;177;p21">
                  <a:extLst>
                    <a:ext uri="{FF2B5EF4-FFF2-40B4-BE49-F238E27FC236}">
                      <a16:creationId xmlns:a16="http://schemas.microsoft.com/office/drawing/2014/main" id="{BF29DBF4-73CA-9CF2-7E95-C4299C6B0830}"/>
                    </a:ext>
                  </a:extLst>
                </p:cNvPr>
                <p:cNvCxnSpPr/>
                <p:nvPr/>
              </p:nvCxnSpPr>
              <p:spPr>
                <a:xfrm rot="10800000">
                  <a:off x="5131175" y="2313081"/>
                  <a:ext cx="0" cy="1336200"/>
                </a:xfrm>
                <a:prstGeom prst="straightConnector1">
                  <a:avLst/>
                </a:prstGeom>
                <a:noFill/>
                <a:ln w="38100" cap="flat" cmpd="sng">
                  <a:solidFill>
                    <a:srgbClr val="000000"/>
                  </a:solidFill>
                  <a:prstDash val="solid"/>
                  <a:round/>
                  <a:headEnd type="none" w="med" len="med"/>
                  <a:tailEnd type="none" w="med" len="med"/>
                </a:ln>
              </p:spPr>
            </p:cxnSp>
            <p:cxnSp>
              <p:nvCxnSpPr>
                <p:cNvPr id="286" name="Google Shape;178;p21">
                  <a:extLst>
                    <a:ext uri="{FF2B5EF4-FFF2-40B4-BE49-F238E27FC236}">
                      <a16:creationId xmlns:a16="http://schemas.microsoft.com/office/drawing/2014/main" id="{95E34B2B-DEDE-62F2-0582-224F23CECAD9}"/>
                    </a:ext>
                  </a:extLst>
                </p:cNvPr>
                <p:cNvCxnSpPr/>
                <p:nvPr/>
              </p:nvCxnSpPr>
              <p:spPr>
                <a:xfrm rot="10800000">
                  <a:off x="4584425" y="3016778"/>
                  <a:ext cx="0" cy="1336200"/>
                </a:xfrm>
                <a:prstGeom prst="straightConnector1">
                  <a:avLst/>
                </a:prstGeom>
                <a:noFill/>
                <a:ln w="38100" cap="flat" cmpd="sng">
                  <a:solidFill>
                    <a:srgbClr val="000000"/>
                  </a:solidFill>
                  <a:prstDash val="solid"/>
                  <a:round/>
                  <a:headEnd type="none" w="med" len="med"/>
                  <a:tailEnd type="none" w="med" len="med"/>
                </a:ln>
              </p:spPr>
            </p:cxnSp>
            <p:cxnSp>
              <p:nvCxnSpPr>
                <p:cNvPr id="287" name="Google Shape;179;p21">
                  <a:extLst>
                    <a:ext uri="{FF2B5EF4-FFF2-40B4-BE49-F238E27FC236}">
                      <a16:creationId xmlns:a16="http://schemas.microsoft.com/office/drawing/2014/main" id="{1BC63AEF-F8E8-0A12-CD95-4B021985272F}"/>
                    </a:ext>
                  </a:extLst>
                </p:cNvPr>
                <p:cNvCxnSpPr/>
                <p:nvPr/>
              </p:nvCxnSpPr>
              <p:spPr>
                <a:xfrm rot="10800000">
                  <a:off x="5677925" y="3016778"/>
                  <a:ext cx="0" cy="1336200"/>
                </a:xfrm>
                <a:prstGeom prst="straightConnector1">
                  <a:avLst/>
                </a:prstGeom>
                <a:noFill/>
                <a:ln w="38100" cap="flat" cmpd="sng">
                  <a:solidFill>
                    <a:srgbClr val="000000"/>
                  </a:solidFill>
                  <a:prstDash val="solid"/>
                  <a:round/>
                  <a:headEnd type="none" w="med" len="med"/>
                  <a:tailEnd type="none" w="med" len="med"/>
                </a:ln>
              </p:spPr>
            </p:cxnSp>
            <p:grpSp>
              <p:nvGrpSpPr>
                <p:cNvPr id="288" name="Google Shape;180;p21">
                  <a:extLst>
                    <a:ext uri="{FF2B5EF4-FFF2-40B4-BE49-F238E27FC236}">
                      <a16:creationId xmlns:a16="http://schemas.microsoft.com/office/drawing/2014/main" id="{7B9538CF-5444-CCBF-60EC-ACA708B26705}"/>
                    </a:ext>
                  </a:extLst>
                </p:cNvPr>
                <p:cNvGrpSpPr/>
                <p:nvPr/>
              </p:nvGrpSpPr>
              <p:grpSpPr>
                <a:xfrm>
                  <a:off x="3854825" y="2659162"/>
                  <a:ext cx="2005950" cy="1353186"/>
                  <a:chOff x="1975325" y="1580225"/>
                  <a:chExt cx="2005950" cy="1363000"/>
                </a:xfrm>
              </p:grpSpPr>
              <p:grpSp>
                <p:nvGrpSpPr>
                  <p:cNvPr id="289" name="Google Shape;181;p21">
                    <a:extLst>
                      <a:ext uri="{FF2B5EF4-FFF2-40B4-BE49-F238E27FC236}">
                        <a16:creationId xmlns:a16="http://schemas.microsoft.com/office/drawing/2014/main" id="{78E98A52-C56C-45BA-72B3-F98FE9AEEA0E}"/>
                      </a:ext>
                    </a:extLst>
                  </p:cNvPr>
                  <p:cNvGrpSpPr/>
                  <p:nvPr/>
                </p:nvGrpSpPr>
                <p:grpSpPr>
                  <a:xfrm>
                    <a:off x="1975325" y="1580225"/>
                    <a:ext cx="365700" cy="1363000"/>
                    <a:chOff x="1975325" y="1580225"/>
                    <a:chExt cx="365700" cy="1363000"/>
                  </a:xfrm>
                </p:grpSpPr>
                <p:sp>
                  <p:nvSpPr>
                    <p:cNvPr id="302" name="Google Shape;182;p21">
                      <a:extLst>
                        <a:ext uri="{FF2B5EF4-FFF2-40B4-BE49-F238E27FC236}">
                          <a16:creationId xmlns:a16="http://schemas.microsoft.com/office/drawing/2014/main" id="{D798E81A-C7B4-8671-8093-BBD8CA84010D}"/>
                        </a:ext>
                      </a:extLst>
                    </p:cNvPr>
                    <p:cNvSpPr/>
                    <p:nvPr/>
                  </p:nvSpPr>
                  <p:spPr>
                    <a:xfrm>
                      <a:off x="1975325" y="1580225"/>
                      <a:ext cx="365700" cy="365700"/>
                    </a:xfrm>
                    <a:prstGeom prst="ellipse">
                      <a:avLst/>
                    </a:prstGeom>
                    <a:solidFill>
                      <a:srgbClr val="DADEFE"/>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sp>
                  <p:nvSpPr>
                    <p:cNvPr id="303" name="Google Shape;183;p21">
                      <a:extLst>
                        <a:ext uri="{FF2B5EF4-FFF2-40B4-BE49-F238E27FC236}">
                          <a16:creationId xmlns:a16="http://schemas.microsoft.com/office/drawing/2014/main" id="{35BBF30F-51AC-1B73-97E1-4992C45CDD46}"/>
                        </a:ext>
                      </a:extLst>
                    </p:cNvPr>
                    <p:cNvSpPr/>
                    <p:nvPr/>
                  </p:nvSpPr>
                  <p:spPr>
                    <a:xfrm>
                      <a:off x="1975325" y="2078875"/>
                      <a:ext cx="365700" cy="365700"/>
                    </a:xfrm>
                    <a:prstGeom prst="ellipse">
                      <a:avLst/>
                    </a:prstGeom>
                    <a:solidFill>
                      <a:srgbClr val="DADEFE"/>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sp>
                  <p:nvSpPr>
                    <p:cNvPr id="304" name="Google Shape;176;p21">
                      <a:extLst>
                        <a:ext uri="{FF2B5EF4-FFF2-40B4-BE49-F238E27FC236}">
                          <a16:creationId xmlns:a16="http://schemas.microsoft.com/office/drawing/2014/main" id="{AB449C39-BA24-AA55-EFCE-17E971BFEA34}"/>
                        </a:ext>
                      </a:extLst>
                    </p:cNvPr>
                    <p:cNvSpPr/>
                    <p:nvPr/>
                  </p:nvSpPr>
                  <p:spPr>
                    <a:xfrm>
                      <a:off x="1975325" y="2577525"/>
                      <a:ext cx="365700" cy="365700"/>
                    </a:xfrm>
                    <a:prstGeom prst="ellipse">
                      <a:avLst/>
                    </a:prstGeom>
                    <a:solidFill>
                      <a:srgbClr val="DADEFE"/>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grpSp>
              <p:grpSp>
                <p:nvGrpSpPr>
                  <p:cNvPr id="290" name="Google Shape;184;p21">
                    <a:extLst>
                      <a:ext uri="{FF2B5EF4-FFF2-40B4-BE49-F238E27FC236}">
                        <a16:creationId xmlns:a16="http://schemas.microsoft.com/office/drawing/2014/main" id="{236A4399-F94D-975E-EE12-94E334D86F73}"/>
                      </a:ext>
                    </a:extLst>
                  </p:cNvPr>
                  <p:cNvGrpSpPr/>
                  <p:nvPr/>
                </p:nvGrpSpPr>
                <p:grpSpPr>
                  <a:xfrm>
                    <a:off x="2522075" y="1580225"/>
                    <a:ext cx="365700" cy="1363000"/>
                    <a:chOff x="1975325" y="1580225"/>
                    <a:chExt cx="365700" cy="1363000"/>
                  </a:xfrm>
                </p:grpSpPr>
                <p:sp>
                  <p:nvSpPr>
                    <p:cNvPr id="299" name="Google Shape;185;p21">
                      <a:extLst>
                        <a:ext uri="{FF2B5EF4-FFF2-40B4-BE49-F238E27FC236}">
                          <a16:creationId xmlns:a16="http://schemas.microsoft.com/office/drawing/2014/main" id="{52EB0E82-ED79-CCF6-8200-797469DD0373}"/>
                        </a:ext>
                      </a:extLst>
                    </p:cNvPr>
                    <p:cNvSpPr/>
                    <p:nvPr/>
                  </p:nvSpPr>
                  <p:spPr>
                    <a:xfrm>
                      <a:off x="1975325" y="1580225"/>
                      <a:ext cx="365700" cy="365700"/>
                    </a:xfrm>
                    <a:prstGeom prst="ellipse">
                      <a:avLst/>
                    </a:prstGeom>
                    <a:solidFill>
                      <a:srgbClr val="DADEFE"/>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sp>
                  <p:nvSpPr>
                    <p:cNvPr id="300" name="Google Shape;186;p21">
                      <a:extLst>
                        <a:ext uri="{FF2B5EF4-FFF2-40B4-BE49-F238E27FC236}">
                          <a16:creationId xmlns:a16="http://schemas.microsoft.com/office/drawing/2014/main" id="{6270F089-F694-92DE-82AA-1508C5E8553C}"/>
                        </a:ext>
                      </a:extLst>
                    </p:cNvPr>
                    <p:cNvSpPr/>
                    <p:nvPr/>
                  </p:nvSpPr>
                  <p:spPr>
                    <a:xfrm>
                      <a:off x="1975325" y="2078875"/>
                      <a:ext cx="365700" cy="365700"/>
                    </a:xfrm>
                    <a:prstGeom prst="ellipse">
                      <a:avLst/>
                    </a:prstGeom>
                    <a:solidFill>
                      <a:srgbClr val="DADEFE"/>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sp>
                  <p:nvSpPr>
                    <p:cNvPr id="301" name="Google Shape;187;p21">
                      <a:extLst>
                        <a:ext uri="{FF2B5EF4-FFF2-40B4-BE49-F238E27FC236}">
                          <a16:creationId xmlns:a16="http://schemas.microsoft.com/office/drawing/2014/main" id="{6EE9E4AF-A270-41C9-4B38-363EFB2C2AE3}"/>
                        </a:ext>
                      </a:extLst>
                    </p:cNvPr>
                    <p:cNvSpPr/>
                    <p:nvPr/>
                  </p:nvSpPr>
                  <p:spPr>
                    <a:xfrm>
                      <a:off x="1975325" y="2577525"/>
                      <a:ext cx="365700" cy="365700"/>
                    </a:xfrm>
                    <a:prstGeom prst="ellipse">
                      <a:avLst/>
                    </a:prstGeom>
                    <a:solidFill>
                      <a:srgbClr val="DADEFE"/>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grpSp>
              <p:grpSp>
                <p:nvGrpSpPr>
                  <p:cNvPr id="291" name="Google Shape;188;p21">
                    <a:extLst>
                      <a:ext uri="{FF2B5EF4-FFF2-40B4-BE49-F238E27FC236}">
                        <a16:creationId xmlns:a16="http://schemas.microsoft.com/office/drawing/2014/main" id="{AEF0FD74-BC83-D4B3-B91A-05338C20C523}"/>
                      </a:ext>
                    </a:extLst>
                  </p:cNvPr>
                  <p:cNvGrpSpPr/>
                  <p:nvPr/>
                </p:nvGrpSpPr>
                <p:grpSpPr>
                  <a:xfrm>
                    <a:off x="3068825" y="1580225"/>
                    <a:ext cx="365700" cy="1363000"/>
                    <a:chOff x="1975325" y="1580225"/>
                    <a:chExt cx="365700" cy="1363000"/>
                  </a:xfrm>
                </p:grpSpPr>
                <p:sp>
                  <p:nvSpPr>
                    <p:cNvPr id="296" name="Google Shape;189;p21">
                      <a:extLst>
                        <a:ext uri="{FF2B5EF4-FFF2-40B4-BE49-F238E27FC236}">
                          <a16:creationId xmlns:a16="http://schemas.microsoft.com/office/drawing/2014/main" id="{5E9F92F8-5801-7D41-59D8-A4559B7DBE73}"/>
                        </a:ext>
                      </a:extLst>
                    </p:cNvPr>
                    <p:cNvSpPr/>
                    <p:nvPr/>
                  </p:nvSpPr>
                  <p:spPr>
                    <a:xfrm>
                      <a:off x="1975325" y="1580225"/>
                      <a:ext cx="365700" cy="365700"/>
                    </a:xfrm>
                    <a:prstGeom prst="ellipse">
                      <a:avLst/>
                    </a:prstGeom>
                    <a:solidFill>
                      <a:srgbClr val="DADEFE"/>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sp>
                  <p:nvSpPr>
                    <p:cNvPr id="297" name="Google Shape;190;p21">
                      <a:extLst>
                        <a:ext uri="{FF2B5EF4-FFF2-40B4-BE49-F238E27FC236}">
                          <a16:creationId xmlns:a16="http://schemas.microsoft.com/office/drawing/2014/main" id="{B67BCC4C-8C89-99CA-553E-1EDA4BE9ABB8}"/>
                        </a:ext>
                      </a:extLst>
                    </p:cNvPr>
                    <p:cNvSpPr/>
                    <p:nvPr/>
                  </p:nvSpPr>
                  <p:spPr>
                    <a:xfrm>
                      <a:off x="1975325" y="2078875"/>
                      <a:ext cx="365700" cy="365700"/>
                    </a:xfrm>
                    <a:prstGeom prst="ellipse">
                      <a:avLst/>
                    </a:prstGeom>
                    <a:solidFill>
                      <a:srgbClr val="DADEFE"/>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sp>
                  <p:nvSpPr>
                    <p:cNvPr id="298" name="Google Shape;191;p21">
                      <a:extLst>
                        <a:ext uri="{FF2B5EF4-FFF2-40B4-BE49-F238E27FC236}">
                          <a16:creationId xmlns:a16="http://schemas.microsoft.com/office/drawing/2014/main" id="{09A91A8D-4B44-02EE-A7A9-1A97A9BBC3AF}"/>
                        </a:ext>
                      </a:extLst>
                    </p:cNvPr>
                    <p:cNvSpPr/>
                    <p:nvPr/>
                  </p:nvSpPr>
                  <p:spPr>
                    <a:xfrm>
                      <a:off x="1975325" y="2577525"/>
                      <a:ext cx="365700" cy="365700"/>
                    </a:xfrm>
                    <a:prstGeom prst="ellipse">
                      <a:avLst/>
                    </a:prstGeom>
                    <a:solidFill>
                      <a:srgbClr val="DADEFE"/>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grpSp>
              <p:grpSp>
                <p:nvGrpSpPr>
                  <p:cNvPr id="292" name="Google Shape;192;p21">
                    <a:extLst>
                      <a:ext uri="{FF2B5EF4-FFF2-40B4-BE49-F238E27FC236}">
                        <a16:creationId xmlns:a16="http://schemas.microsoft.com/office/drawing/2014/main" id="{0864EF74-E1FE-4AC2-F2D7-EE3DBF7FD06D}"/>
                      </a:ext>
                    </a:extLst>
                  </p:cNvPr>
                  <p:cNvGrpSpPr/>
                  <p:nvPr/>
                </p:nvGrpSpPr>
                <p:grpSpPr>
                  <a:xfrm>
                    <a:off x="3615575" y="1580225"/>
                    <a:ext cx="365700" cy="1363000"/>
                    <a:chOff x="1975325" y="1580225"/>
                    <a:chExt cx="365700" cy="1363000"/>
                  </a:xfrm>
                </p:grpSpPr>
                <p:sp>
                  <p:nvSpPr>
                    <p:cNvPr id="293" name="Google Shape;193;p21">
                      <a:extLst>
                        <a:ext uri="{FF2B5EF4-FFF2-40B4-BE49-F238E27FC236}">
                          <a16:creationId xmlns:a16="http://schemas.microsoft.com/office/drawing/2014/main" id="{D199FB4E-B0C9-D168-9026-095F1CBAB58A}"/>
                        </a:ext>
                      </a:extLst>
                    </p:cNvPr>
                    <p:cNvSpPr/>
                    <p:nvPr/>
                  </p:nvSpPr>
                  <p:spPr>
                    <a:xfrm>
                      <a:off x="1975325" y="1580225"/>
                      <a:ext cx="365700" cy="365700"/>
                    </a:xfrm>
                    <a:prstGeom prst="ellipse">
                      <a:avLst/>
                    </a:prstGeom>
                    <a:solidFill>
                      <a:srgbClr val="DADEFE"/>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sp>
                  <p:nvSpPr>
                    <p:cNvPr id="294" name="Google Shape;194;p21">
                      <a:extLst>
                        <a:ext uri="{FF2B5EF4-FFF2-40B4-BE49-F238E27FC236}">
                          <a16:creationId xmlns:a16="http://schemas.microsoft.com/office/drawing/2014/main" id="{1BB15C9C-7CDD-3C67-0F33-EFF225D28350}"/>
                        </a:ext>
                      </a:extLst>
                    </p:cNvPr>
                    <p:cNvSpPr/>
                    <p:nvPr/>
                  </p:nvSpPr>
                  <p:spPr>
                    <a:xfrm>
                      <a:off x="1975325" y="2078875"/>
                      <a:ext cx="365700" cy="365700"/>
                    </a:xfrm>
                    <a:prstGeom prst="ellipse">
                      <a:avLst/>
                    </a:prstGeom>
                    <a:solidFill>
                      <a:srgbClr val="DADEFE"/>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sp>
                  <p:nvSpPr>
                    <p:cNvPr id="295" name="Google Shape;195;p21">
                      <a:extLst>
                        <a:ext uri="{FF2B5EF4-FFF2-40B4-BE49-F238E27FC236}">
                          <a16:creationId xmlns:a16="http://schemas.microsoft.com/office/drawing/2014/main" id="{037E531B-F339-D4BC-CDD4-C5346FD7E604}"/>
                        </a:ext>
                      </a:extLst>
                    </p:cNvPr>
                    <p:cNvSpPr/>
                    <p:nvPr/>
                  </p:nvSpPr>
                  <p:spPr>
                    <a:xfrm>
                      <a:off x="1975325" y="2577525"/>
                      <a:ext cx="365700" cy="365700"/>
                    </a:xfrm>
                    <a:prstGeom prst="ellipse">
                      <a:avLst/>
                    </a:prstGeom>
                    <a:solidFill>
                      <a:srgbClr val="DADEFE"/>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grpSp>
            </p:grpSp>
          </p:grpSp>
        </p:grpSp>
        <p:sp>
          <p:nvSpPr>
            <p:cNvPr id="248" name="Google Shape;196;p21">
              <a:extLst>
                <a:ext uri="{FF2B5EF4-FFF2-40B4-BE49-F238E27FC236}">
                  <a16:creationId xmlns:a16="http://schemas.microsoft.com/office/drawing/2014/main" id="{47DAD2F2-471A-5ADF-42BA-5ADDA05E5D1C}"/>
                </a:ext>
              </a:extLst>
            </p:cNvPr>
            <p:cNvSpPr/>
            <p:nvPr/>
          </p:nvSpPr>
          <p:spPr>
            <a:xfrm>
              <a:off x="4266825" y="5738417"/>
              <a:ext cx="912600" cy="420000"/>
            </a:xfrm>
            <a:prstGeom prst="roundRect">
              <a:avLst/>
            </a:prstGeom>
            <a:solidFill>
              <a:schemeClr val="accent1">
                <a:lumMod val="75000"/>
              </a:schemeClr>
            </a:solidFill>
            <a:ln w="2857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900" b="1">
                  <a:solidFill>
                    <a:srgbClr val="FFFFFF"/>
                  </a:solidFill>
                  <a:latin typeface="Aptos Display" panose="020B0004020202020204" pitchFamily="34" charset="0"/>
                </a:rPr>
                <a:t>SA</a:t>
              </a:r>
              <a:endParaRPr sz="1900" b="1">
                <a:solidFill>
                  <a:srgbClr val="FFFFFF"/>
                </a:solidFill>
                <a:latin typeface="Aptos Display" panose="020B0004020202020204" pitchFamily="34" charset="0"/>
              </a:endParaRPr>
            </a:p>
          </p:txBody>
        </p:sp>
        <p:sp>
          <p:nvSpPr>
            <p:cNvPr id="249" name="Google Shape;197;p21">
              <a:extLst>
                <a:ext uri="{FF2B5EF4-FFF2-40B4-BE49-F238E27FC236}">
                  <a16:creationId xmlns:a16="http://schemas.microsoft.com/office/drawing/2014/main" id="{8136FDC8-4D9B-7AEC-25AA-70AE7F2C53EC}"/>
                </a:ext>
              </a:extLst>
            </p:cNvPr>
            <p:cNvSpPr/>
            <p:nvPr/>
          </p:nvSpPr>
          <p:spPr>
            <a:xfrm>
              <a:off x="4266825" y="8203688"/>
              <a:ext cx="912600" cy="420000"/>
            </a:xfrm>
            <a:prstGeom prst="roundRect">
              <a:avLst/>
            </a:prstGeom>
            <a:solidFill>
              <a:schemeClr val="accent1">
                <a:lumMod val="75000"/>
              </a:schemeClr>
            </a:solidFill>
            <a:ln w="2857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900" b="1">
                  <a:solidFill>
                    <a:srgbClr val="FFFFFF"/>
                  </a:solidFill>
                  <a:latin typeface="Aptos Display" panose="020B0004020202020204" pitchFamily="34" charset="0"/>
                </a:rPr>
                <a:t>SA</a:t>
              </a:r>
              <a:endParaRPr sz="1900" b="1">
                <a:solidFill>
                  <a:srgbClr val="FFFFFF"/>
                </a:solidFill>
                <a:latin typeface="Aptos Display" panose="020B0004020202020204" pitchFamily="34" charset="0"/>
              </a:endParaRPr>
            </a:p>
          </p:txBody>
        </p:sp>
        <p:sp>
          <p:nvSpPr>
            <p:cNvPr id="250" name="Google Shape;198;p21">
              <a:extLst>
                <a:ext uri="{FF2B5EF4-FFF2-40B4-BE49-F238E27FC236}">
                  <a16:creationId xmlns:a16="http://schemas.microsoft.com/office/drawing/2014/main" id="{3B3B3800-01AA-5A07-7378-5F2C589113DE}"/>
                </a:ext>
              </a:extLst>
            </p:cNvPr>
            <p:cNvSpPr/>
            <p:nvPr/>
          </p:nvSpPr>
          <p:spPr>
            <a:xfrm>
              <a:off x="5360175" y="5738417"/>
              <a:ext cx="912600" cy="420000"/>
            </a:xfrm>
            <a:prstGeom prst="roundRect">
              <a:avLst/>
            </a:prstGeom>
            <a:solidFill>
              <a:schemeClr val="accent1">
                <a:lumMod val="75000"/>
              </a:schemeClr>
            </a:solidFill>
            <a:ln w="2857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900" b="1">
                  <a:solidFill>
                    <a:srgbClr val="FFFFFF"/>
                  </a:solidFill>
                  <a:latin typeface="Aptos Display" panose="020B0004020202020204" pitchFamily="34" charset="0"/>
                </a:rPr>
                <a:t>SA</a:t>
              </a:r>
              <a:endParaRPr sz="1900" b="1">
                <a:solidFill>
                  <a:srgbClr val="FFFFFF"/>
                </a:solidFill>
                <a:latin typeface="Aptos Display" panose="020B0004020202020204" pitchFamily="34" charset="0"/>
              </a:endParaRPr>
            </a:p>
          </p:txBody>
        </p:sp>
        <p:sp>
          <p:nvSpPr>
            <p:cNvPr id="251" name="Google Shape;199;p21">
              <a:extLst>
                <a:ext uri="{FF2B5EF4-FFF2-40B4-BE49-F238E27FC236}">
                  <a16:creationId xmlns:a16="http://schemas.microsoft.com/office/drawing/2014/main" id="{43E51554-1BE5-0D7E-4503-DAFBF2DA252C}"/>
                </a:ext>
              </a:extLst>
            </p:cNvPr>
            <p:cNvSpPr/>
            <p:nvPr/>
          </p:nvSpPr>
          <p:spPr>
            <a:xfrm>
              <a:off x="5360175" y="8203688"/>
              <a:ext cx="912600" cy="420000"/>
            </a:xfrm>
            <a:prstGeom prst="roundRect">
              <a:avLst/>
            </a:prstGeom>
            <a:solidFill>
              <a:schemeClr val="accent1">
                <a:lumMod val="75000"/>
              </a:schemeClr>
            </a:solidFill>
            <a:ln w="2857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900" b="1">
                  <a:solidFill>
                    <a:srgbClr val="FFFFFF"/>
                  </a:solidFill>
                  <a:latin typeface="Aptos Display" panose="020B0004020202020204" pitchFamily="34" charset="0"/>
                </a:rPr>
                <a:t>SA</a:t>
              </a:r>
              <a:endParaRPr sz="1900" b="1">
                <a:solidFill>
                  <a:srgbClr val="FFFFFF"/>
                </a:solidFill>
                <a:latin typeface="Aptos Display" panose="020B0004020202020204" pitchFamily="34" charset="0"/>
              </a:endParaRPr>
            </a:p>
          </p:txBody>
        </p:sp>
        <p:grpSp>
          <p:nvGrpSpPr>
            <p:cNvPr id="252" name="Google Shape;200;p21">
              <a:extLst>
                <a:ext uri="{FF2B5EF4-FFF2-40B4-BE49-F238E27FC236}">
                  <a16:creationId xmlns:a16="http://schemas.microsoft.com/office/drawing/2014/main" id="{54B7BBE5-63FD-3954-51E5-25917BB47C55}"/>
                </a:ext>
              </a:extLst>
            </p:cNvPr>
            <p:cNvGrpSpPr/>
            <p:nvPr/>
          </p:nvGrpSpPr>
          <p:grpSpPr>
            <a:xfrm>
              <a:off x="3948900" y="3687556"/>
              <a:ext cx="2641800" cy="2039897"/>
              <a:chOff x="3948900" y="6158356"/>
              <a:chExt cx="2641800" cy="2039897"/>
            </a:xfrm>
          </p:grpSpPr>
          <p:cxnSp>
            <p:nvCxnSpPr>
              <p:cNvPr id="255" name="Google Shape;201;p21">
                <a:extLst>
                  <a:ext uri="{FF2B5EF4-FFF2-40B4-BE49-F238E27FC236}">
                    <a16:creationId xmlns:a16="http://schemas.microsoft.com/office/drawing/2014/main" id="{3F99A594-FC86-EB44-2494-65D90F04D025}"/>
                  </a:ext>
                </a:extLst>
              </p:cNvPr>
              <p:cNvCxnSpPr/>
              <p:nvPr/>
            </p:nvCxnSpPr>
            <p:spPr>
              <a:xfrm>
                <a:off x="3948900" y="7181014"/>
                <a:ext cx="2641800" cy="0"/>
              </a:xfrm>
              <a:prstGeom prst="straightConnector1">
                <a:avLst/>
              </a:prstGeom>
              <a:noFill/>
              <a:ln w="38100" cap="flat" cmpd="sng">
                <a:solidFill>
                  <a:srgbClr val="000000"/>
                </a:solidFill>
                <a:prstDash val="solid"/>
                <a:round/>
                <a:headEnd type="none" w="med" len="med"/>
                <a:tailEnd type="none" w="med" len="med"/>
              </a:ln>
            </p:spPr>
          </p:cxnSp>
          <p:cxnSp>
            <p:nvCxnSpPr>
              <p:cNvPr id="256" name="Google Shape;202;p21">
                <a:extLst>
                  <a:ext uri="{FF2B5EF4-FFF2-40B4-BE49-F238E27FC236}">
                    <a16:creationId xmlns:a16="http://schemas.microsoft.com/office/drawing/2014/main" id="{78BA8E0E-B4E8-B200-AD0A-5B07422F34AF}"/>
                  </a:ext>
                </a:extLst>
              </p:cNvPr>
              <p:cNvCxnSpPr/>
              <p:nvPr/>
            </p:nvCxnSpPr>
            <p:spPr>
              <a:xfrm>
                <a:off x="3948900" y="7676139"/>
                <a:ext cx="2641800" cy="0"/>
              </a:xfrm>
              <a:prstGeom prst="straightConnector1">
                <a:avLst/>
              </a:prstGeom>
              <a:noFill/>
              <a:ln w="38100" cap="flat" cmpd="sng">
                <a:solidFill>
                  <a:srgbClr val="000000"/>
                </a:solidFill>
                <a:prstDash val="solid"/>
                <a:round/>
                <a:headEnd type="none" w="med" len="med"/>
                <a:tailEnd type="none" w="med" len="med"/>
              </a:ln>
            </p:spPr>
          </p:cxnSp>
          <p:cxnSp>
            <p:nvCxnSpPr>
              <p:cNvPr id="257" name="Google Shape;203;p21">
                <a:extLst>
                  <a:ext uri="{FF2B5EF4-FFF2-40B4-BE49-F238E27FC236}">
                    <a16:creationId xmlns:a16="http://schemas.microsoft.com/office/drawing/2014/main" id="{43DF34E6-A9CA-66E7-7B66-F6E8176B8389}"/>
                  </a:ext>
                </a:extLst>
              </p:cNvPr>
              <p:cNvCxnSpPr/>
              <p:nvPr/>
            </p:nvCxnSpPr>
            <p:spPr>
              <a:xfrm>
                <a:off x="3948900" y="6685970"/>
                <a:ext cx="2641800" cy="0"/>
              </a:xfrm>
              <a:prstGeom prst="straightConnector1">
                <a:avLst/>
              </a:prstGeom>
              <a:noFill/>
              <a:ln w="38100" cap="flat" cmpd="sng">
                <a:solidFill>
                  <a:srgbClr val="000000"/>
                </a:solidFill>
                <a:prstDash val="solid"/>
                <a:round/>
                <a:headEnd type="none" w="med" len="med"/>
                <a:tailEnd type="none" w="med" len="med"/>
              </a:ln>
            </p:spPr>
          </p:cxnSp>
          <p:grpSp>
            <p:nvGrpSpPr>
              <p:cNvPr id="258" name="Google Shape;204;p21">
                <a:extLst>
                  <a:ext uri="{FF2B5EF4-FFF2-40B4-BE49-F238E27FC236}">
                    <a16:creationId xmlns:a16="http://schemas.microsoft.com/office/drawing/2014/main" id="{3A04E387-26EF-CD3D-76A0-BACE2254335F}"/>
                  </a:ext>
                </a:extLst>
              </p:cNvPr>
              <p:cNvGrpSpPr/>
              <p:nvPr/>
            </p:nvGrpSpPr>
            <p:grpSpPr>
              <a:xfrm>
                <a:off x="4266825" y="6158356"/>
                <a:ext cx="2005950" cy="2039897"/>
                <a:chOff x="3854825" y="2313081"/>
                <a:chExt cx="2005950" cy="2039897"/>
              </a:xfrm>
            </p:grpSpPr>
            <p:cxnSp>
              <p:nvCxnSpPr>
                <p:cNvPr id="259" name="Google Shape;205;p21">
                  <a:extLst>
                    <a:ext uri="{FF2B5EF4-FFF2-40B4-BE49-F238E27FC236}">
                      <a16:creationId xmlns:a16="http://schemas.microsoft.com/office/drawing/2014/main" id="{61E9210E-36CD-486E-A6F4-5D54946BE21E}"/>
                    </a:ext>
                  </a:extLst>
                </p:cNvPr>
                <p:cNvCxnSpPr>
                  <a:stCxn id="279" idx="0"/>
                </p:cNvCxnSpPr>
                <p:nvPr/>
              </p:nvCxnSpPr>
              <p:spPr>
                <a:xfrm rot="10800000">
                  <a:off x="4037675" y="2313381"/>
                  <a:ext cx="0" cy="1335900"/>
                </a:xfrm>
                <a:prstGeom prst="straightConnector1">
                  <a:avLst/>
                </a:prstGeom>
                <a:noFill/>
                <a:ln w="38100" cap="flat" cmpd="sng">
                  <a:solidFill>
                    <a:srgbClr val="000000"/>
                  </a:solidFill>
                  <a:prstDash val="solid"/>
                  <a:round/>
                  <a:headEnd type="none" w="med" len="med"/>
                  <a:tailEnd type="none" w="med" len="med"/>
                </a:ln>
              </p:spPr>
            </p:cxnSp>
            <p:cxnSp>
              <p:nvCxnSpPr>
                <p:cNvPr id="260" name="Google Shape;207;p21">
                  <a:extLst>
                    <a:ext uri="{FF2B5EF4-FFF2-40B4-BE49-F238E27FC236}">
                      <a16:creationId xmlns:a16="http://schemas.microsoft.com/office/drawing/2014/main" id="{58E70FC4-47E0-CBDB-9CF1-7EF46EA9CF93}"/>
                    </a:ext>
                  </a:extLst>
                </p:cNvPr>
                <p:cNvCxnSpPr/>
                <p:nvPr/>
              </p:nvCxnSpPr>
              <p:spPr>
                <a:xfrm rot="10800000">
                  <a:off x="5131175" y="2313081"/>
                  <a:ext cx="0" cy="1336200"/>
                </a:xfrm>
                <a:prstGeom prst="straightConnector1">
                  <a:avLst/>
                </a:prstGeom>
                <a:noFill/>
                <a:ln w="38100" cap="flat" cmpd="sng">
                  <a:solidFill>
                    <a:srgbClr val="000000"/>
                  </a:solidFill>
                  <a:prstDash val="solid"/>
                  <a:round/>
                  <a:headEnd type="none" w="med" len="med"/>
                  <a:tailEnd type="none" w="med" len="med"/>
                </a:ln>
              </p:spPr>
            </p:cxnSp>
            <p:cxnSp>
              <p:nvCxnSpPr>
                <p:cNvPr id="261" name="Google Shape;208;p21">
                  <a:extLst>
                    <a:ext uri="{FF2B5EF4-FFF2-40B4-BE49-F238E27FC236}">
                      <a16:creationId xmlns:a16="http://schemas.microsoft.com/office/drawing/2014/main" id="{C6C71B2C-6877-E333-9D39-347B33CF1D89}"/>
                    </a:ext>
                  </a:extLst>
                </p:cNvPr>
                <p:cNvCxnSpPr/>
                <p:nvPr/>
              </p:nvCxnSpPr>
              <p:spPr>
                <a:xfrm rot="10800000">
                  <a:off x="4584425" y="3016778"/>
                  <a:ext cx="0" cy="1336200"/>
                </a:xfrm>
                <a:prstGeom prst="straightConnector1">
                  <a:avLst/>
                </a:prstGeom>
                <a:noFill/>
                <a:ln w="38100" cap="flat" cmpd="sng">
                  <a:solidFill>
                    <a:srgbClr val="000000"/>
                  </a:solidFill>
                  <a:prstDash val="solid"/>
                  <a:round/>
                  <a:headEnd type="none" w="med" len="med"/>
                  <a:tailEnd type="none" w="med" len="med"/>
                </a:ln>
              </p:spPr>
            </p:cxnSp>
            <p:cxnSp>
              <p:nvCxnSpPr>
                <p:cNvPr id="262" name="Google Shape;209;p21">
                  <a:extLst>
                    <a:ext uri="{FF2B5EF4-FFF2-40B4-BE49-F238E27FC236}">
                      <a16:creationId xmlns:a16="http://schemas.microsoft.com/office/drawing/2014/main" id="{8F911903-B8BD-E55E-F840-5541BBFF1D6F}"/>
                    </a:ext>
                  </a:extLst>
                </p:cNvPr>
                <p:cNvCxnSpPr/>
                <p:nvPr/>
              </p:nvCxnSpPr>
              <p:spPr>
                <a:xfrm rot="10800000">
                  <a:off x="5677925" y="3016778"/>
                  <a:ext cx="0" cy="1336200"/>
                </a:xfrm>
                <a:prstGeom prst="straightConnector1">
                  <a:avLst/>
                </a:prstGeom>
                <a:noFill/>
                <a:ln w="38100" cap="flat" cmpd="sng">
                  <a:solidFill>
                    <a:srgbClr val="000000"/>
                  </a:solidFill>
                  <a:prstDash val="solid"/>
                  <a:round/>
                  <a:headEnd type="none" w="med" len="med"/>
                  <a:tailEnd type="none" w="med" len="med"/>
                </a:ln>
              </p:spPr>
            </p:cxnSp>
            <p:grpSp>
              <p:nvGrpSpPr>
                <p:cNvPr id="263" name="Google Shape;210;p21">
                  <a:extLst>
                    <a:ext uri="{FF2B5EF4-FFF2-40B4-BE49-F238E27FC236}">
                      <a16:creationId xmlns:a16="http://schemas.microsoft.com/office/drawing/2014/main" id="{1B9A1A8D-B4B7-6F09-4427-821023EDCE45}"/>
                    </a:ext>
                  </a:extLst>
                </p:cNvPr>
                <p:cNvGrpSpPr/>
                <p:nvPr/>
              </p:nvGrpSpPr>
              <p:grpSpPr>
                <a:xfrm>
                  <a:off x="3854825" y="2659162"/>
                  <a:ext cx="2005950" cy="1353186"/>
                  <a:chOff x="1975325" y="1580225"/>
                  <a:chExt cx="2005950" cy="1363000"/>
                </a:xfrm>
              </p:grpSpPr>
              <p:grpSp>
                <p:nvGrpSpPr>
                  <p:cNvPr id="264" name="Google Shape;211;p21">
                    <a:extLst>
                      <a:ext uri="{FF2B5EF4-FFF2-40B4-BE49-F238E27FC236}">
                        <a16:creationId xmlns:a16="http://schemas.microsoft.com/office/drawing/2014/main" id="{0805B6C9-17ED-0B5E-06B2-C28CEB648E25}"/>
                      </a:ext>
                    </a:extLst>
                  </p:cNvPr>
                  <p:cNvGrpSpPr/>
                  <p:nvPr/>
                </p:nvGrpSpPr>
                <p:grpSpPr>
                  <a:xfrm>
                    <a:off x="1975325" y="1580225"/>
                    <a:ext cx="365700" cy="1363000"/>
                    <a:chOff x="1975325" y="1580225"/>
                    <a:chExt cx="365700" cy="1363000"/>
                  </a:xfrm>
                </p:grpSpPr>
                <p:sp>
                  <p:nvSpPr>
                    <p:cNvPr id="277" name="Google Shape;212;p21">
                      <a:extLst>
                        <a:ext uri="{FF2B5EF4-FFF2-40B4-BE49-F238E27FC236}">
                          <a16:creationId xmlns:a16="http://schemas.microsoft.com/office/drawing/2014/main" id="{6F259629-F53B-9DDE-9B02-58C4E5137CBC}"/>
                        </a:ext>
                      </a:extLst>
                    </p:cNvPr>
                    <p:cNvSpPr/>
                    <p:nvPr/>
                  </p:nvSpPr>
                  <p:spPr>
                    <a:xfrm>
                      <a:off x="1975325" y="1580225"/>
                      <a:ext cx="365700" cy="365700"/>
                    </a:xfrm>
                    <a:prstGeom prst="ellipse">
                      <a:avLst/>
                    </a:prstGeom>
                    <a:solidFill>
                      <a:srgbClr val="DADEFE"/>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sp>
                  <p:nvSpPr>
                    <p:cNvPr id="278" name="Google Shape;213;p21">
                      <a:extLst>
                        <a:ext uri="{FF2B5EF4-FFF2-40B4-BE49-F238E27FC236}">
                          <a16:creationId xmlns:a16="http://schemas.microsoft.com/office/drawing/2014/main" id="{5371132E-521D-8193-F558-551B30B2E653}"/>
                        </a:ext>
                      </a:extLst>
                    </p:cNvPr>
                    <p:cNvSpPr/>
                    <p:nvPr/>
                  </p:nvSpPr>
                  <p:spPr>
                    <a:xfrm>
                      <a:off x="1975325" y="2078875"/>
                      <a:ext cx="365700" cy="365700"/>
                    </a:xfrm>
                    <a:prstGeom prst="ellipse">
                      <a:avLst/>
                    </a:prstGeom>
                    <a:solidFill>
                      <a:srgbClr val="DADEFE"/>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sp>
                  <p:nvSpPr>
                    <p:cNvPr id="279" name="Google Shape;206;p21">
                      <a:extLst>
                        <a:ext uri="{FF2B5EF4-FFF2-40B4-BE49-F238E27FC236}">
                          <a16:creationId xmlns:a16="http://schemas.microsoft.com/office/drawing/2014/main" id="{90B38336-6429-24C9-6C7B-1F58816F6F1B}"/>
                        </a:ext>
                      </a:extLst>
                    </p:cNvPr>
                    <p:cNvSpPr/>
                    <p:nvPr/>
                  </p:nvSpPr>
                  <p:spPr>
                    <a:xfrm>
                      <a:off x="1975325" y="2577525"/>
                      <a:ext cx="365700" cy="365700"/>
                    </a:xfrm>
                    <a:prstGeom prst="ellipse">
                      <a:avLst/>
                    </a:prstGeom>
                    <a:solidFill>
                      <a:srgbClr val="DADEFE"/>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grpSp>
              <p:grpSp>
                <p:nvGrpSpPr>
                  <p:cNvPr id="265" name="Google Shape;214;p21">
                    <a:extLst>
                      <a:ext uri="{FF2B5EF4-FFF2-40B4-BE49-F238E27FC236}">
                        <a16:creationId xmlns:a16="http://schemas.microsoft.com/office/drawing/2014/main" id="{B4C69CA4-AD1E-E79E-0C66-2951D6DBD209}"/>
                      </a:ext>
                    </a:extLst>
                  </p:cNvPr>
                  <p:cNvGrpSpPr/>
                  <p:nvPr/>
                </p:nvGrpSpPr>
                <p:grpSpPr>
                  <a:xfrm>
                    <a:off x="2522075" y="1580225"/>
                    <a:ext cx="365700" cy="1363000"/>
                    <a:chOff x="1975325" y="1580225"/>
                    <a:chExt cx="365700" cy="1363000"/>
                  </a:xfrm>
                </p:grpSpPr>
                <p:sp>
                  <p:nvSpPr>
                    <p:cNvPr id="274" name="Google Shape;215;p21">
                      <a:extLst>
                        <a:ext uri="{FF2B5EF4-FFF2-40B4-BE49-F238E27FC236}">
                          <a16:creationId xmlns:a16="http://schemas.microsoft.com/office/drawing/2014/main" id="{E93A8084-8566-FAB8-6A11-D582113A008F}"/>
                        </a:ext>
                      </a:extLst>
                    </p:cNvPr>
                    <p:cNvSpPr/>
                    <p:nvPr/>
                  </p:nvSpPr>
                  <p:spPr>
                    <a:xfrm>
                      <a:off x="1975325" y="1580225"/>
                      <a:ext cx="365700" cy="365700"/>
                    </a:xfrm>
                    <a:prstGeom prst="ellipse">
                      <a:avLst/>
                    </a:prstGeom>
                    <a:solidFill>
                      <a:srgbClr val="DADEFE"/>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sp>
                  <p:nvSpPr>
                    <p:cNvPr id="275" name="Google Shape;216;p21">
                      <a:extLst>
                        <a:ext uri="{FF2B5EF4-FFF2-40B4-BE49-F238E27FC236}">
                          <a16:creationId xmlns:a16="http://schemas.microsoft.com/office/drawing/2014/main" id="{B9E7FEC2-10F9-4A88-1CAA-EDD6B4271C57}"/>
                        </a:ext>
                      </a:extLst>
                    </p:cNvPr>
                    <p:cNvSpPr/>
                    <p:nvPr/>
                  </p:nvSpPr>
                  <p:spPr>
                    <a:xfrm>
                      <a:off x="1975325" y="2078875"/>
                      <a:ext cx="365700" cy="365700"/>
                    </a:xfrm>
                    <a:prstGeom prst="ellipse">
                      <a:avLst/>
                    </a:prstGeom>
                    <a:solidFill>
                      <a:srgbClr val="DADEFE"/>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Aptos Display" panose="020B0004020202020204" pitchFamily="34" charset="0"/>
                      </a:endParaRPr>
                    </a:p>
                  </p:txBody>
                </p:sp>
                <p:sp>
                  <p:nvSpPr>
                    <p:cNvPr id="276" name="Google Shape;217;p21">
                      <a:extLst>
                        <a:ext uri="{FF2B5EF4-FFF2-40B4-BE49-F238E27FC236}">
                          <a16:creationId xmlns:a16="http://schemas.microsoft.com/office/drawing/2014/main" id="{1225A72B-70DC-A0A0-4A4D-A340C5753D83}"/>
                        </a:ext>
                      </a:extLst>
                    </p:cNvPr>
                    <p:cNvSpPr/>
                    <p:nvPr/>
                  </p:nvSpPr>
                  <p:spPr>
                    <a:xfrm>
                      <a:off x="1975325" y="2577525"/>
                      <a:ext cx="365700" cy="365700"/>
                    </a:xfrm>
                    <a:prstGeom prst="ellipse">
                      <a:avLst/>
                    </a:prstGeom>
                    <a:solidFill>
                      <a:srgbClr val="DADEFE"/>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grpSp>
              <p:grpSp>
                <p:nvGrpSpPr>
                  <p:cNvPr id="266" name="Google Shape;218;p21">
                    <a:extLst>
                      <a:ext uri="{FF2B5EF4-FFF2-40B4-BE49-F238E27FC236}">
                        <a16:creationId xmlns:a16="http://schemas.microsoft.com/office/drawing/2014/main" id="{AC5D83A0-719B-2EE3-60AA-FFAE7A2A9BBD}"/>
                      </a:ext>
                    </a:extLst>
                  </p:cNvPr>
                  <p:cNvGrpSpPr/>
                  <p:nvPr/>
                </p:nvGrpSpPr>
                <p:grpSpPr>
                  <a:xfrm>
                    <a:off x="3068825" y="1580225"/>
                    <a:ext cx="365700" cy="1363000"/>
                    <a:chOff x="1975325" y="1580225"/>
                    <a:chExt cx="365700" cy="1363000"/>
                  </a:xfrm>
                </p:grpSpPr>
                <p:sp>
                  <p:nvSpPr>
                    <p:cNvPr id="271" name="Google Shape;219;p21">
                      <a:extLst>
                        <a:ext uri="{FF2B5EF4-FFF2-40B4-BE49-F238E27FC236}">
                          <a16:creationId xmlns:a16="http://schemas.microsoft.com/office/drawing/2014/main" id="{5C77AFC3-9797-05F5-2305-A1BF20C0A21B}"/>
                        </a:ext>
                      </a:extLst>
                    </p:cNvPr>
                    <p:cNvSpPr/>
                    <p:nvPr/>
                  </p:nvSpPr>
                  <p:spPr>
                    <a:xfrm>
                      <a:off x="1975325" y="1580225"/>
                      <a:ext cx="365700" cy="365700"/>
                    </a:xfrm>
                    <a:prstGeom prst="ellipse">
                      <a:avLst/>
                    </a:prstGeom>
                    <a:solidFill>
                      <a:srgbClr val="DADEFE"/>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sp>
                  <p:nvSpPr>
                    <p:cNvPr id="272" name="Google Shape;220;p21">
                      <a:extLst>
                        <a:ext uri="{FF2B5EF4-FFF2-40B4-BE49-F238E27FC236}">
                          <a16:creationId xmlns:a16="http://schemas.microsoft.com/office/drawing/2014/main" id="{53989168-97C6-0458-89F3-A73A9C218834}"/>
                        </a:ext>
                      </a:extLst>
                    </p:cNvPr>
                    <p:cNvSpPr/>
                    <p:nvPr/>
                  </p:nvSpPr>
                  <p:spPr>
                    <a:xfrm>
                      <a:off x="1975325" y="2078875"/>
                      <a:ext cx="365700" cy="365700"/>
                    </a:xfrm>
                    <a:prstGeom prst="ellipse">
                      <a:avLst/>
                    </a:prstGeom>
                    <a:solidFill>
                      <a:srgbClr val="DADEFE"/>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sp>
                  <p:nvSpPr>
                    <p:cNvPr id="273" name="Google Shape;221;p21">
                      <a:extLst>
                        <a:ext uri="{FF2B5EF4-FFF2-40B4-BE49-F238E27FC236}">
                          <a16:creationId xmlns:a16="http://schemas.microsoft.com/office/drawing/2014/main" id="{7B3DE1CB-713B-913A-9587-97FAB1153BD4}"/>
                        </a:ext>
                      </a:extLst>
                    </p:cNvPr>
                    <p:cNvSpPr/>
                    <p:nvPr/>
                  </p:nvSpPr>
                  <p:spPr>
                    <a:xfrm>
                      <a:off x="1975325" y="2577525"/>
                      <a:ext cx="365700" cy="365700"/>
                    </a:xfrm>
                    <a:prstGeom prst="ellipse">
                      <a:avLst/>
                    </a:prstGeom>
                    <a:solidFill>
                      <a:srgbClr val="DADEFE"/>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grpSp>
              <p:grpSp>
                <p:nvGrpSpPr>
                  <p:cNvPr id="267" name="Google Shape;222;p21">
                    <a:extLst>
                      <a:ext uri="{FF2B5EF4-FFF2-40B4-BE49-F238E27FC236}">
                        <a16:creationId xmlns:a16="http://schemas.microsoft.com/office/drawing/2014/main" id="{BA2E408F-DDD5-CF35-8BDF-C83EA443F093}"/>
                      </a:ext>
                    </a:extLst>
                  </p:cNvPr>
                  <p:cNvGrpSpPr/>
                  <p:nvPr/>
                </p:nvGrpSpPr>
                <p:grpSpPr>
                  <a:xfrm>
                    <a:off x="3615575" y="1580225"/>
                    <a:ext cx="365700" cy="1363000"/>
                    <a:chOff x="1975325" y="1580225"/>
                    <a:chExt cx="365700" cy="1363000"/>
                  </a:xfrm>
                </p:grpSpPr>
                <p:sp>
                  <p:nvSpPr>
                    <p:cNvPr id="268" name="Google Shape;223;p21">
                      <a:extLst>
                        <a:ext uri="{FF2B5EF4-FFF2-40B4-BE49-F238E27FC236}">
                          <a16:creationId xmlns:a16="http://schemas.microsoft.com/office/drawing/2014/main" id="{6D42B998-561F-A6D5-9D8F-7E1BF4930F69}"/>
                        </a:ext>
                      </a:extLst>
                    </p:cNvPr>
                    <p:cNvSpPr/>
                    <p:nvPr/>
                  </p:nvSpPr>
                  <p:spPr>
                    <a:xfrm>
                      <a:off x="1975325" y="1580225"/>
                      <a:ext cx="365700" cy="365700"/>
                    </a:xfrm>
                    <a:prstGeom prst="ellipse">
                      <a:avLst/>
                    </a:prstGeom>
                    <a:solidFill>
                      <a:srgbClr val="DADEFE"/>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sp>
                  <p:nvSpPr>
                    <p:cNvPr id="269" name="Google Shape;224;p21">
                      <a:extLst>
                        <a:ext uri="{FF2B5EF4-FFF2-40B4-BE49-F238E27FC236}">
                          <a16:creationId xmlns:a16="http://schemas.microsoft.com/office/drawing/2014/main" id="{FB8636CB-708C-FA9B-231D-8C90F838221E}"/>
                        </a:ext>
                      </a:extLst>
                    </p:cNvPr>
                    <p:cNvSpPr/>
                    <p:nvPr/>
                  </p:nvSpPr>
                  <p:spPr>
                    <a:xfrm>
                      <a:off x="1975325" y="2078875"/>
                      <a:ext cx="365700" cy="365700"/>
                    </a:xfrm>
                    <a:prstGeom prst="ellipse">
                      <a:avLst/>
                    </a:prstGeom>
                    <a:solidFill>
                      <a:srgbClr val="DADEFE"/>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sp>
                  <p:nvSpPr>
                    <p:cNvPr id="270" name="Google Shape;225;p21">
                      <a:extLst>
                        <a:ext uri="{FF2B5EF4-FFF2-40B4-BE49-F238E27FC236}">
                          <a16:creationId xmlns:a16="http://schemas.microsoft.com/office/drawing/2014/main" id="{B1665B08-9BFB-0942-6247-84E47D516D7E}"/>
                        </a:ext>
                      </a:extLst>
                    </p:cNvPr>
                    <p:cNvSpPr/>
                    <p:nvPr/>
                  </p:nvSpPr>
                  <p:spPr>
                    <a:xfrm>
                      <a:off x="1975325" y="2577525"/>
                      <a:ext cx="365700" cy="365700"/>
                    </a:xfrm>
                    <a:prstGeom prst="ellipse">
                      <a:avLst/>
                    </a:prstGeom>
                    <a:solidFill>
                      <a:srgbClr val="DADEFE"/>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grpSp>
            </p:grpSp>
          </p:grpSp>
        </p:grpSp>
        <p:sp>
          <p:nvSpPr>
            <p:cNvPr id="253" name="Google Shape;226;p21">
              <a:extLst>
                <a:ext uri="{FF2B5EF4-FFF2-40B4-BE49-F238E27FC236}">
                  <a16:creationId xmlns:a16="http://schemas.microsoft.com/office/drawing/2014/main" id="{3C9E4A24-CCD2-E58C-D953-E9226C359F6C}"/>
                </a:ext>
              </a:extLst>
            </p:cNvPr>
            <p:cNvSpPr/>
            <p:nvPr/>
          </p:nvSpPr>
          <p:spPr>
            <a:xfrm>
              <a:off x="4266825" y="3273142"/>
              <a:ext cx="912600" cy="420000"/>
            </a:xfrm>
            <a:prstGeom prst="roundRect">
              <a:avLst/>
            </a:prstGeom>
            <a:solidFill>
              <a:schemeClr val="accent1">
                <a:lumMod val="75000"/>
              </a:schemeClr>
            </a:solidFill>
            <a:ln w="2857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900" b="1">
                  <a:solidFill>
                    <a:srgbClr val="FFFFFF"/>
                  </a:solidFill>
                  <a:latin typeface="Aptos Display" panose="020B0004020202020204" pitchFamily="34" charset="0"/>
                </a:rPr>
                <a:t>SA</a:t>
              </a:r>
              <a:endParaRPr sz="1900" b="1">
                <a:solidFill>
                  <a:srgbClr val="FFFFFF"/>
                </a:solidFill>
                <a:latin typeface="Aptos Display" panose="020B0004020202020204" pitchFamily="34" charset="0"/>
              </a:endParaRPr>
            </a:p>
          </p:txBody>
        </p:sp>
        <p:sp>
          <p:nvSpPr>
            <p:cNvPr id="254" name="Google Shape;227;p21">
              <a:extLst>
                <a:ext uri="{FF2B5EF4-FFF2-40B4-BE49-F238E27FC236}">
                  <a16:creationId xmlns:a16="http://schemas.microsoft.com/office/drawing/2014/main" id="{B0E37526-5F59-896F-307D-D64A6EF3C68B}"/>
                </a:ext>
              </a:extLst>
            </p:cNvPr>
            <p:cNvSpPr/>
            <p:nvPr/>
          </p:nvSpPr>
          <p:spPr>
            <a:xfrm>
              <a:off x="5360175" y="3273142"/>
              <a:ext cx="912600" cy="420000"/>
            </a:xfrm>
            <a:prstGeom prst="roundRect">
              <a:avLst/>
            </a:prstGeom>
            <a:solidFill>
              <a:schemeClr val="accent1">
                <a:lumMod val="75000"/>
              </a:schemeClr>
            </a:solidFill>
            <a:ln w="2857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900" b="1">
                  <a:solidFill>
                    <a:srgbClr val="FFFFFF"/>
                  </a:solidFill>
                  <a:latin typeface="Aptos Display" panose="020B0004020202020204" pitchFamily="34" charset="0"/>
                </a:rPr>
                <a:t>SA</a:t>
              </a:r>
              <a:endParaRPr sz="1900" b="1">
                <a:solidFill>
                  <a:srgbClr val="FFFFFF"/>
                </a:solidFill>
                <a:latin typeface="Aptos Display" panose="020B0004020202020204" pitchFamily="34" charset="0"/>
              </a:endParaRPr>
            </a:p>
          </p:txBody>
        </p:sp>
      </p:grpSp>
      <p:cxnSp>
        <p:nvCxnSpPr>
          <p:cNvPr id="307" name="Google Shape;231;p21">
            <a:extLst>
              <a:ext uri="{FF2B5EF4-FFF2-40B4-BE49-F238E27FC236}">
                <a16:creationId xmlns:a16="http://schemas.microsoft.com/office/drawing/2014/main" id="{C887EC9E-3F19-3CB3-1A51-831EB1BDC393}"/>
              </a:ext>
            </a:extLst>
          </p:cNvPr>
          <p:cNvCxnSpPr>
            <a:cxnSpLocks/>
          </p:cNvCxnSpPr>
          <p:nvPr/>
        </p:nvCxnSpPr>
        <p:spPr>
          <a:xfrm flipV="1">
            <a:off x="2326949" y="1411286"/>
            <a:ext cx="1999204" cy="1182899"/>
          </a:xfrm>
          <a:prstGeom prst="straightConnector1">
            <a:avLst/>
          </a:prstGeom>
          <a:noFill/>
          <a:ln w="38100" cap="flat" cmpd="sng">
            <a:solidFill>
              <a:srgbClr val="980000"/>
            </a:solidFill>
            <a:prstDash val="solid"/>
            <a:round/>
            <a:headEnd type="none" w="med" len="med"/>
            <a:tailEnd type="triangle" w="med" len="med"/>
          </a:ln>
        </p:spPr>
      </p:cxnSp>
      <p:sp>
        <p:nvSpPr>
          <p:cNvPr id="346" name="Metin kutusu 599">
            <a:extLst>
              <a:ext uri="{FF2B5EF4-FFF2-40B4-BE49-F238E27FC236}">
                <a16:creationId xmlns:a16="http://schemas.microsoft.com/office/drawing/2014/main" id="{9382A053-B80E-5484-A680-E0B33C1A03C1}"/>
              </a:ext>
            </a:extLst>
          </p:cNvPr>
          <p:cNvSpPr txBox="1"/>
          <p:nvPr/>
        </p:nvSpPr>
        <p:spPr>
          <a:xfrm>
            <a:off x="1270213" y="5134803"/>
            <a:ext cx="2197835" cy="461665"/>
          </a:xfrm>
          <a:prstGeom prst="rect">
            <a:avLst/>
          </a:prstGeom>
          <a:noFill/>
        </p:spPr>
        <p:txBody>
          <a:bodyPr wrap="square" rtlCol="0">
            <a:spAutoFit/>
          </a:bodyPr>
          <a:lstStyle/>
          <a:p>
            <a:pPr algn="ctr"/>
            <a:r>
              <a:rPr lang="en-US" sz="2400" b="1" dirty="0">
                <a:solidFill>
                  <a:schemeClr val="accent5">
                    <a:lumMod val="75000"/>
                  </a:schemeClr>
                </a:solidFill>
                <a:latin typeface="Aptos Display" panose="020B0004020202020204" pitchFamily="34" charset="0"/>
                <a:ea typeface="Cambria" panose="02040503050406030204" pitchFamily="18" charset="0"/>
                <a:cs typeface="Cascadia Mono" panose="020B0609020000020004" pitchFamily="49" charset="0"/>
              </a:rPr>
              <a:t>DRAM Bank</a:t>
            </a:r>
            <a:endParaRPr lang="en-US" sz="3200" b="1" dirty="0">
              <a:solidFill>
                <a:schemeClr val="accent5">
                  <a:lumMod val="75000"/>
                </a:schemeClr>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349" name="Google Shape;229;p21">
            <a:extLst>
              <a:ext uri="{FF2B5EF4-FFF2-40B4-BE49-F238E27FC236}">
                <a16:creationId xmlns:a16="http://schemas.microsoft.com/office/drawing/2014/main" id="{2E4000D8-8515-4E19-5A0E-0145DE1DA38E}"/>
              </a:ext>
            </a:extLst>
          </p:cNvPr>
          <p:cNvSpPr txBox="1"/>
          <p:nvPr/>
        </p:nvSpPr>
        <p:spPr>
          <a:xfrm>
            <a:off x="1423374" y="3824338"/>
            <a:ext cx="1857900" cy="395400"/>
          </a:xfrm>
          <a:prstGeom prst="rect">
            <a:avLst/>
          </a:prstGeom>
          <a:solidFill>
            <a:srgbClr val="FFFFFF">
              <a:alpha val="8596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b="1" dirty="0">
                <a:latin typeface="Aptos Display" panose="020B0004020202020204" pitchFamily="34" charset="0"/>
                <a:ea typeface="Times New Roman"/>
                <a:cs typeface="Times New Roman"/>
                <a:sym typeface="Times New Roman"/>
              </a:rPr>
              <a:t>Subarray</a:t>
            </a:r>
            <a:endParaRPr sz="2400" b="1" dirty="0">
              <a:latin typeface="Aptos Display" panose="020B0004020202020204" pitchFamily="34" charset="0"/>
              <a:ea typeface="Times New Roman"/>
              <a:cs typeface="Times New Roman"/>
              <a:sym typeface="Times New Roman"/>
            </a:endParaRPr>
          </a:p>
        </p:txBody>
      </p:sp>
      <p:sp>
        <p:nvSpPr>
          <p:cNvPr id="351" name="Google Shape;348;p22">
            <a:extLst>
              <a:ext uri="{FF2B5EF4-FFF2-40B4-BE49-F238E27FC236}">
                <a16:creationId xmlns:a16="http://schemas.microsoft.com/office/drawing/2014/main" id="{E74F8087-10C7-2925-64B4-0DCD3887C2E4}"/>
              </a:ext>
            </a:extLst>
          </p:cNvPr>
          <p:cNvSpPr/>
          <p:nvPr/>
        </p:nvSpPr>
        <p:spPr>
          <a:xfrm>
            <a:off x="1637319" y="2600315"/>
            <a:ext cx="713400" cy="1295400"/>
          </a:xfrm>
          <a:prstGeom prst="roundRect">
            <a:avLst>
              <a:gd name="adj" fmla="val 9090"/>
            </a:avLst>
          </a:prstGeom>
          <a:solidFill>
            <a:srgbClr val="980000">
              <a:alpha val="50559"/>
            </a:srgbClr>
          </a:solidFill>
          <a:ln w="38100" cap="flat" cmpd="sng">
            <a:solidFill>
              <a:srgbClr val="9800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cxnSp>
        <p:nvCxnSpPr>
          <p:cNvPr id="389" name="Google Shape;231;p21">
            <a:extLst>
              <a:ext uri="{FF2B5EF4-FFF2-40B4-BE49-F238E27FC236}">
                <a16:creationId xmlns:a16="http://schemas.microsoft.com/office/drawing/2014/main" id="{78D0843C-548E-1628-CBB1-3FA104D30DA9}"/>
              </a:ext>
            </a:extLst>
          </p:cNvPr>
          <p:cNvCxnSpPr>
            <a:cxnSpLocks/>
            <a:stCxn id="349" idx="0"/>
          </p:cNvCxnSpPr>
          <p:nvPr/>
        </p:nvCxnSpPr>
        <p:spPr>
          <a:xfrm>
            <a:off x="2352324" y="3824338"/>
            <a:ext cx="1976101" cy="1272382"/>
          </a:xfrm>
          <a:prstGeom prst="straightConnector1">
            <a:avLst/>
          </a:prstGeom>
          <a:noFill/>
          <a:ln w="38100" cap="flat" cmpd="sng">
            <a:solidFill>
              <a:srgbClr val="980000"/>
            </a:solidFill>
            <a:prstDash val="solid"/>
            <a:round/>
            <a:headEnd type="none" w="med" len="med"/>
            <a:tailEnd type="triangle" w="med" len="med"/>
          </a:ln>
        </p:spPr>
      </p:cxnSp>
      <p:grpSp>
        <p:nvGrpSpPr>
          <p:cNvPr id="232" name="Group 231">
            <a:extLst>
              <a:ext uri="{FF2B5EF4-FFF2-40B4-BE49-F238E27FC236}">
                <a16:creationId xmlns:a16="http://schemas.microsoft.com/office/drawing/2014/main" id="{71557A56-ADE9-1834-7084-89F9E982E639}"/>
              </a:ext>
            </a:extLst>
          </p:cNvPr>
          <p:cNvGrpSpPr/>
          <p:nvPr/>
        </p:nvGrpSpPr>
        <p:grpSpPr>
          <a:xfrm>
            <a:off x="4293972" y="1277379"/>
            <a:ext cx="3251100" cy="3857424"/>
            <a:chOff x="4293972" y="1277379"/>
            <a:chExt cx="3251100" cy="3857424"/>
          </a:xfrm>
        </p:grpSpPr>
        <p:cxnSp>
          <p:nvCxnSpPr>
            <p:cNvPr id="42" name="Google Shape;352;p22">
              <a:extLst>
                <a:ext uri="{FF2B5EF4-FFF2-40B4-BE49-F238E27FC236}">
                  <a16:creationId xmlns:a16="http://schemas.microsoft.com/office/drawing/2014/main" id="{0743A711-E99A-1385-E11E-9865CD0C924A}"/>
                </a:ext>
              </a:extLst>
            </p:cNvPr>
            <p:cNvCxnSpPr>
              <a:cxnSpLocks/>
              <a:endCxn id="365" idx="4"/>
            </p:cNvCxnSpPr>
            <p:nvPr/>
          </p:nvCxnSpPr>
          <p:spPr>
            <a:xfrm flipH="1" flipV="1">
              <a:off x="6236497" y="1416991"/>
              <a:ext cx="17148" cy="1254513"/>
            </a:xfrm>
            <a:prstGeom prst="straightConnector1">
              <a:avLst/>
            </a:prstGeom>
            <a:noFill/>
            <a:ln w="76200" cap="flat" cmpd="sng">
              <a:solidFill>
                <a:srgbClr val="000000"/>
              </a:solidFill>
              <a:prstDash val="solid"/>
              <a:round/>
              <a:headEnd type="none" w="med" len="med"/>
              <a:tailEnd type="none" w="med" len="med"/>
            </a:ln>
          </p:spPr>
        </p:cxnSp>
        <p:grpSp>
          <p:nvGrpSpPr>
            <p:cNvPr id="352" name="Google Shape;349;p22">
              <a:extLst>
                <a:ext uri="{FF2B5EF4-FFF2-40B4-BE49-F238E27FC236}">
                  <a16:creationId xmlns:a16="http://schemas.microsoft.com/office/drawing/2014/main" id="{095F3FDA-658D-8709-A7A1-D5901FC2FC10}"/>
                </a:ext>
              </a:extLst>
            </p:cNvPr>
            <p:cNvGrpSpPr/>
            <p:nvPr/>
          </p:nvGrpSpPr>
          <p:grpSpPr>
            <a:xfrm>
              <a:off x="4293972" y="1277379"/>
              <a:ext cx="3251100" cy="3857424"/>
              <a:chOff x="4837500" y="1353050"/>
              <a:chExt cx="3251100" cy="2752800"/>
            </a:xfrm>
          </p:grpSpPr>
          <p:sp>
            <p:nvSpPr>
              <p:cNvPr id="353" name="Google Shape;350;p22">
                <a:extLst>
                  <a:ext uri="{FF2B5EF4-FFF2-40B4-BE49-F238E27FC236}">
                    <a16:creationId xmlns:a16="http://schemas.microsoft.com/office/drawing/2014/main" id="{772C85D7-091D-0AEC-B2DA-977418A2474F}"/>
                  </a:ext>
                </a:extLst>
              </p:cNvPr>
              <p:cNvSpPr/>
              <p:nvPr/>
            </p:nvSpPr>
            <p:spPr>
              <a:xfrm>
                <a:off x="4837500" y="1353050"/>
                <a:ext cx="3251100" cy="2752800"/>
              </a:xfrm>
              <a:prstGeom prst="roundRect">
                <a:avLst>
                  <a:gd name="adj" fmla="val 9090"/>
                </a:avLst>
              </a:prstGeom>
              <a:noFill/>
              <a:ln w="38100" cap="flat" cmpd="sng">
                <a:solidFill>
                  <a:srgbClr val="9800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cxnSp>
            <p:nvCxnSpPr>
              <p:cNvPr id="354" name="Google Shape;351;p22">
                <a:extLst>
                  <a:ext uri="{FF2B5EF4-FFF2-40B4-BE49-F238E27FC236}">
                    <a16:creationId xmlns:a16="http://schemas.microsoft.com/office/drawing/2014/main" id="{6E05CF61-0A7A-5A41-16E4-C39609BB25DA}"/>
                  </a:ext>
                </a:extLst>
              </p:cNvPr>
              <p:cNvCxnSpPr>
                <a:cxnSpLocks/>
              </p:cNvCxnSpPr>
              <p:nvPr/>
            </p:nvCxnSpPr>
            <p:spPr>
              <a:xfrm>
                <a:off x="5695029" y="3706294"/>
                <a:ext cx="1731762" cy="0"/>
              </a:xfrm>
              <a:prstGeom prst="straightConnector1">
                <a:avLst/>
              </a:prstGeom>
              <a:noFill/>
              <a:ln w="76200" cap="flat" cmpd="sng">
                <a:solidFill>
                  <a:srgbClr val="000000"/>
                </a:solidFill>
                <a:prstDash val="solid"/>
                <a:round/>
                <a:headEnd type="none" w="med" len="med"/>
                <a:tailEnd type="none" w="med" len="med"/>
              </a:ln>
            </p:spPr>
          </p:cxnSp>
          <p:cxnSp>
            <p:nvCxnSpPr>
              <p:cNvPr id="355" name="Google Shape;352;p22">
                <a:extLst>
                  <a:ext uri="{FF2B5EF4-FFF2-40B4-BE49-F238E27FC236}">
                    <a16:creationId xmlns:a16="http://schemas.microsoft.com/office/drawing/2014/main" id="{11CA5D03-7A2D-C0D1-7393-2346B731B583}"/>
                  </a:ext>
                </a:extLst>
              </p:cNvPr>
              <p:cNvCxnSpPr>
                <a:cxnSpLocks/>
              </p:cNvCxnSpPr>
              <p:nvPr/>
            </p:nvCxnSpPr>
            <p:spPr>
              <a:xfrm flipV="1">
                <a:off x="6160700" y="3021136"/>
                <a:ext cx="10778" cy="984701"/>
              </a:xfrm>
              <a:prstGeom prst="straightConnector1">
                <a:avLst/>
              </a:prstGeom>
              <a:noFill/>
              <a:ln w="76200" cap="flat" cmpd="sng">
                <a:solidFill>
                  <a:srgbClr val="000000"/>
                </a:solidFill>
                <a:prstDash val="solid"/>
                <a:round/>
                <a:headEnd type="none" w="med" len="med"/>
                <a:tailEnd type="none" w="med" len="med"/>
              </a:ln>
            </p:spPr>
          </p:cxnSp>
          <p:sp>
            <p:nvSpPr>
              <p:cNvPr id="356" name="Google Shape;354;p22">
                <a:extLst>
                  <a:ext uri="{FF2B5EF4-FFF2-40B4-BE49-F238E27FC236}">
                    <a16:creationId xmlns:a16="http://schemas.microsoft.com/office/drawing/2014/main" id="{700D4D31-BB93-D13D-480E-F09700E9D514}"/>
                  </a:ext>
                </a:extLst>
              </p:cNvPr>
              <p:cNvSpPr/>
              <p:nvPr/>
            </p:nvSpPr>
            <p:spPr>
              <a:xfrm>
                <a:off x="5788485" y="2261027"/>
                <a:ext cx="1404279" cy="853588"/>
              </a:xfrm>
              <a:prstGeom prst="roundRect">
                <a:avLst/>
              </a:prstGeom>
              <a:noFill/>
              <a:ln w="76200"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500" b="1" dirty="0">
                    <a:solidFill>
                      <a:srgbClr val="FFFFFF"/>
                    </a:solidFill>
                    <a:latin typeface="Aptos Display" panose="020B0004020202020204" pitchFamily="34" charset="0"/>
                  </a:rPr>
                  <a:t>SA</a:t>
                </a:r>
                <a:endParaRPr sz="2500" b="1" dirty="0">
                  <a:solidFill>
                    <a:srgbClr val="FFFFFF"/>
                  </a:solidFill>
                  <a:latin typeface="Aptos Display" panose="020B0004020202020204" pitchFamily="34" charset="0"/>
                </a:endParaRPr>
              </a:p>
            </p:txBody>
          </p:sp>
          <p:sp>
            <p:nvSpPr>
              <p:cNvPr id="359" name="Google Shape;353;p22">
                <a:extLst>
                  <a:ext uri="{FF2B5EF4-FFF2-40B4-BE49-F238E27FC236}">
                    <a16:creationId xmlns:a16="http://schemas.microsoft.com/office/drawing/2014/main" id="{F9C9DA88-055B-832A-BFE7-B6AC938C6275}"/>
                  </a:ext>
                </a:extLst>
              </p:cNvPr>
              <p:cNvSpPr/>
              <p:nvPr/>
            </p:nvSpPr>
            <p:spPr>
              <a:xfrm>
                <a:off x="5884651" y="3493130"/>
                <a:ext cx="576000" cy="411055"/>
              </a:xfrm>
              <a:prstGeom prst="ellipse">
                <a:avLst/>
              </a:prstGeom>
              <a:solidFill>
                <a:srgbClr val="DADEFE"/>
              </a:solidFill>
              <a:ln w="762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sp>
            <p:nvSpPr>
              <p:cNvPr id="360" name="Google Shape;357;p22">
                <a:extLst>
                  <a:ext uri="{FF2B5EF4-FFF2-40B4-BE49-F238E27FC236}">
                    <a16:creationId xmlns:a16="http://schemas.microsoft.com/office/drawing/2014/main" id="{5CC646C1-A27E-70D7-7E17-B77B6E1683E8}"/>
                  </a:ext>
                </a:extLst>
              </p:cNvPr>
              <p:cNvSpPr/>
              <p:nvPr/>
            </p:nvSpPr>
            <p:spPr>
              <a:xfrm>
                <a:off x="6616765" y="3493130"/>
                <a:ext cx="576000" cy="411055"/>
              </a:xfrm>
              <a:prstGeom prst="ellipse">
                <a:avLst/>
              </a:prstGeom>
              <a:solidFill>
                <a:srgbClr val="DADEFE"/>
              </a:solidFill>
              <a:ln w="762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cxnSp>
            <p:nvCxnSpPr>
              <p:cNvPr id="363" name="Google Shape;360;p22">
                <a:extLst>
                  <a:ext uri="{FF2B5EF4-FFF2-40B4-BE49-F238E27FC236}">
                    <a16:creationId xmlns:a16="http://schemas.microsoft.com/office/drawing/2014/main" id="{8EFDAB92-CCBC-37C4-4CFD-924F94803DA6}"/>
                  </a:ext>
                </a:extLst>
              </p:cNvPr>
              <p:cNvCxnSpPr/>
              <p:nvPr/>
            </p:nvCxnSpPr>
            <p:spPr>
              <a:xfrm rot="10800000">
                <a:off x="5538683" y="1650647"/>
                <a:ext cx="1840500" cy="0"/>
              </a:xfrm>
              <a:prstGeom prst="straightConnector1">
                <a:avLst/>
              </a:prstGeom>
              <a:noFill/>
              <a:ln w="76200" cap="flat" cmpd="sng">
                <a:solidFill>
                  <a:srgbClr val="000000"/>
                </a:solidFill>
                <a:prstDash val="solid"/>
                <a:round/>
                <a:headEnd type="none" w="med" len="med"/>
                <a:tailEnd type="none" w="med" len="med"/>
              </a:ln>
            </p:spPr>
          </p:cxnSp>
          <p:sp>
            <p:nvSpPr>
              <p:cNvPr id="365" name="Google Shape;364;p22">
                <a:extLst>
                  <a:ext uri="{FF2B5EF4-FFF2-40B4-BE49-F238E27FC236}">
                    <a16:creationId xmlns:a16="http://schemas.microsoft.com/office/drawing/2014/main" id="{E71B33AD-2E9E-28C8-D6AB-D4DADA333F1F}"/>
                  </a:ext>
                </a:extLst>
              </p:cNvPr>
              <p:cNvSpPr/>
              <p:nvPr/>
            </p:nvSpPr>
            <p:spPr>
              <a:xfrm rot="10800000">
                <a:off x="6492025" y="1452682"/>
                <a:ext cx="576000" cy="411055"/>
              </a:xfrm>
              <a:prstGeom prst="ellipse">
                <a:avLst/>
              </a:prstGeom>
              <a:solidFill>
                <a:srgbClr val="DADEFE"/>
              </a:solidFill>
              <a:ln w="762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sp>
            <p:nvSpPr>
              <p:cNvPr id="366" name="Google Shape;365;p22">
                <a:extLst>
                  <a:ext uri="{FF2B5EF4-FFF2-40B4-BE49-F238E27FC236}">
                    <a16:creationId xmlns:a16="http://schemas.microsoft.com/office/drawing/2014/main" id="{60F8CBF5-00A1-88AF-CB47-4E46868A5BD3}"/>
                  </a:ext>
                </a:extLst>
              </p:cNvPr>
              <p:cNvSpPr/>
              <p:nvPr/>
            </p:nvSpPr>
            <p:spPr>
              <a:xfrm rot="10800000">
                <a:off x="5788486" y="1452682"/>
                <a:ext cx="576000" cy="411055"/>
              </a:xfrm>
              <a:prstGeom prst="ellipse">
                <a:avLst/>
              </a:prstGeom>
              <a:solidFill>
                <a:srgbClr val="DADEFE"/>
              </a:solidFill>
              <a:ln w="762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grpSp>
            <p:nvGrpSpPr>
              <p:cNvPr id="367" name="Google Shape;366;p22">
                <a:extLst>
                  <a:ext uri="{FF2B5EF4-FFF2-40B4-BE49-F238E27FC236}">
                    <a16:creationId xmlns:a16="http://schemas.microsoft.com/office/drawing/2014/main" id="{B5367789-D4EF-095B-3E28-4861BBAE01B6}"/>
                  </a:ext>
                </a:extLst>
              </p:cNvPr>
              <p:cNvGrpSpPr/>
              <p:nvPr/>
            </p:nvGrpSpPr>
            <p:grpSpPr>
              <a:xfrm>
                <a:off x="5107832" y="3181235"/>
                <a:ext cx="989200" cy="380310"/>
                <a:chOff x="1981490" y="1204518"/>
                <a:chExt cx="1208700" cy="464700"/>
              </a:xfrm>
            </p:grpSpPr>
            <p:sp>
              <p:nvSpPr>
                <p:cNvPr id="369" name="Google Shape;367;p22">
                  <a:extLst>
                    <a:ext uri="{FF2B5EF4-FFF2-40B4-BE49-F238E27FC236}">
                      <a16:creationId xmlns:a16="http://schemas.microsoft.com/office/drawing/2014/main" id="{633A9BD5-45D9-153C-0B2B-32C35103E079}"/>
                    </a:ext>
                  </a:extLst>
                </p:cNvPr>
                <p:cNvSpPr txBox="1"/>
                <p:nvPr/>
              </p:nvSpPr>
              <p:spPr>
                <a:xfrm>
                  <a:off x="1981490" y="1204518"/>
                  <a:ext cx="1208700" cy="464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dirty="0">
                      <a:latin typeface="Aptos Display" panose="020B0004020202020204" pitchFamily="34" charset="0"/>
                      <a:ea typeface="Cambria"/>
                      <a:cs typeface="Cambria"/>
                      <a:sym typeface="Cambria"/>
                    </a:rPr>
                    <a:t>bitline</a:t>
                  </a:r>
                  <a:endParaRPr sz="2000" b="1" baseline="-25000" dirty="0">
                    <a:latin typeface="Aptos Display" panose="020B0004020202020204" pitchFamily="34" charset="0"/>
                    <a:ea typeface="Cambria"/>
                    <a:cs typeface="Cambria"/>
                    <a:sym typeface="Cambria"/>
                  </a:endParaRPr>
                </a:p>
              </p:txBody>
            </p:sp>
            <p:cxnSp>
              <p:nvCxnSpPr>
                <p:cNvPr id="370" name="Google Shape;368;p22">
                  <a:extLst>
                    <a:ext uri="{FF2B5EF4-FFF2-40B4-BE49-F238E27FC236}">
                      <a16:creationId xmlns:a16="http://schemas.microsoft.com/office/drawing/2014/main" id="{F7B0077E-2420-D005-1C54-EFCDE4E3B51D}"/>
                    </a:ext>
                  </a:extLst>
                </p:cNvPr>
                <p:cNvCxnSpPr/>
                <p:nvPr/>
              </p:nvCxnSpPr>
              <p:spPr>
                <a:xfrm>
                  <a:off x="2182490" y="1331159"/>
                  <a:ext cx="806700" cy="0"/>
                </a:xfrm>
                <a:prstGeom prst="straightConnector1">
                  <a:avLst/>
                </a:prstGeom>
                <a:noFill/>
                <a:ln w="19050" cap="flat" cmpd="sng">
                  <a:solidFill>
                    <a:srgbClr val="000000"/>
                  </a:solidFill>
                  <a:prstDash val="solid"/>
                  <a:round/>
                  <a:headEnd type="none" w="med" len="med"/>
                  <a:tailEnd type="none" w="med" len="med"/>
                </a:ln>
              </p:spPr>
            </p:cxnSp>
          </p:grpSp>
          <p:sp>
            <p:nvSpPr>
              <p:cNvPr id="368" name="Google Shape;369;p22">
                <a:extLst>
                  <a:ext uri="{FF2B5EF4-FFF2-40B4-BE49-F238E27FC236}">
                    <a16:creationId xmlns:a16="http://schemas.microsoft.com/office/drawing/2014/main" id="{6F10084C-2834-1109-F0F1-EE7251892B34}"/>
                  </a:ext>
                </a:extLst>
              </p:cNvPr>
              <p:cNvSpPr txBox="1"/>
              <p:nvPr/>
            </p:nvSpPr>
            <p:spPr>
              <a:xfrm>
                <a:off x="6914046" y="1766938"/>
                <a:ext cx="989100" cy="380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dirty="0">
                    <a:latin typeface="Aptos Display" panose="020B0004020202020204" pitchFamily="34" charset="0"/>
                    <a:ea typeface="Cambria"/>
                    <a:cs typeface="Cambria"/>
                    <a:sym typeface="Cambria"/>
                  </a:rPr>
                  <a:t>bitline</a:t>
                </a:r>
                <a:endParaRPr sz="2000" b="1" baseline="-25000" dirty="0">
                  <a:latin typeface="Aptos Display" panose="020B0004020202020204" pitchFamily="34" charset="0"/>
                  <a:ea typeface="Cambria"/>
                  <a:cs typeface="Cambria"/>
                  <a:sym typeface="Cambria"/>
                </a:endParaRPr>
              </a:p>
            </p:txBody>
          </p:sp>
        </p:grpSp>
        <p:sp>
          <p:nvSpPr>
            <p:cNvPr id="16" name="Oval 15">
              <a:extLst>
                <a:ext uri="{FF2B5EF4-FFF2-40B4-BE49-F238E27FC236}">
                  <a16:creationId xmlns:a16="http://schemas.microsoft.com/office/drawing/2014/main" id="{9CB8034F-E90E-48A5-4CFD-F299AFE5ED56}"/>
                </a:ext>
              </a:extLst>
            </p:cNvPr>
            <p:cNvSpPr/>
            <p:nvPr/>
          </p:nvSpPr>
          <p:spPr>
            <a:xfrm>
              <a:off x="5972270" y="2803262"/>
              <a:ext cx="576603" cy="622994"/>
            </a:xfrm>
            <a:prstGeom prst="ellipse">
              <a:avLst/>
            </a:prstGeom>
            <a:solidFill>
              <a:schemeClr val="accent2">
                <a:lumMod val="75000"/>
                <a:alpha val="15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a typeface="Cambria" panose="02040503050406030204" pitchFamily="18" charset="0"/>
              </a:endParaRPr>
            </a:p>
          </p:txBody>
        </p:sp>
        <p:grpSp>
          <p:nvGrpSpPr>
            <p:cNvPr id="34" name="Group 33">
              <a:extLst>
                <a:ext uri="{FF2B5EF4-FFF2-40B4-BE49-F238E27FC236}">
                  <a16:creationId xmlns:a16="http://schemas.microsoft.com/office/drawing/2014/main" id="{E32685E3-E88C-FCCC-61B4-DBBF60C7827B}"/>
                </a:ext>
              </a:extLst>
            </p:cNvPr>
            <p:cNvGrpSpPr/>
            <p:nvPr/>
          </p:nvGrpSpPr>
          <p:grpSpPr>
            <a:xfrm>
              <a:off x="5441207" y="2659317"/>
              <a:ext cx="1001086" cy="1023322"/>
              <a:chOff x="4621074" y="2659317"/>
              <a:chExt cx="1001086" cy="1023322"/>
            </a:xfrm>
          </p:grpSpPr>
          <p:cxnSp>
            <p:nvCxnSpPr>
              <p:cNvPr id="36" name="Düz Bağlayıcı 567">
                <a:extLst>
                  <a:ext uri="{FF2B5EF4-FFF2-40B4-BE49-F238E27FC236}">
                    <a16:creationId xmlns:a16="http://schemas.microsoft.com/office/drawing/2014/main" id="{AA978C50-8D5D-7343-A129-A4EA5179EEC6}"/>
                  </a:ext>
                </a:extLst>
              </p:cNvPr>
              <p:cNvCxnSpPr>
                <a:cxnSpLocks/>
              </p:cNvCxnSpPr>
              <p:nvPr/>
            </p:nvCxnSpPr>
            <p:spPr>
              <a:xfrm>
                <a:off x="4798801" y="2753125"/>
                <a:ext cx="8551" cy="929514"/>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Düz Bağlayıcı 568">
                <a:extLst>
                  <a:ext uri="{FF2B5EF4-FFF2-40B4-BE49-F238E27FC236}">
                    <a16:creationId xmlns:a16="http://schemas.microsoft.com/office/drawing/2014/main" id="{159BF2A0-484E-912C-227C-E0D710FD083A}"/>
                  </a:ext>
                </a:extLst>
              </p:cNvPr>
              <p:cNvCxnSpPr>
                <a:cxnSpLocks/>
              </p:cNvCxnSpPr>
              <p:nvPr/>
            </p:nvCxnSpPr>
            <p:spPr>
              <a:xfrm flipH="1">
                <a:off x="5435526" y="2659317"/>
                <a:ext cx="922" cy="895452"/>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Düz Bağlayıcı 569">
                <a:extLst>
                  <a:ext uri="{FF2B5EF4-FFF2-40B4-BE49-F238E27FC236}">
                    <a16:creationId xmlns:a16="http://schemas.microsoft.com/office/drawing/2014/main" id="{27A6AFF1-EB15-9CCD-22E4-F1016CFBFFBB}"/>
                  </a:ext>
                </a:extLst>
              </p:cNvPr>
              <p:cNvCxnSpPr>
                <a:cxnSpLocks/>
              </p:cNvCxnSpPr>
              <p:nvPr/>
            </p:nvCxnSpPr>
            <p:spPr>
              <a:xfrm>
                <a:off x="4759363" y="2740425"/>
                <a:ext cx="681076"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Düz Bağlayıcı 570">
                <a:extLst>
                  <a:ext uri="{FF2B5EF4-FFF2-40B4-BE49-F238E27FC236}">
                    <a16:creationId xmlns:a16="http://schemas.microsoft.com/office/drawing/2014/main" id="{09CF93F8-9BD6-8950-7912-E7DC56D5D803}"/>
                  </a:ext>
                </a:extLst>
              </p:cNvPr>
              <p:cNvCxnSpPr>
                <a:cxnSpLocks/>
              </p:cNvCxnSpPr>
              <p:nvPr/>
            </p:nvCxnSpPr>
            <p:spPr>
              <a:xfrm>
                <a:off x="4797039" y="3515181"/>
                <a:ext cx="669914" cy="326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İkizkenar Üçgen 571">
                <a:extLst>
                  <a:ext uri="{FF2B5EF4-FFF2-40B4-BE49-F238E27FC236}">
                    <a16:creationId xmlns:a16="http://schemas.microsoft.com/office/drawing/2014/main" id="{00D185AE-5B4F-6F8A-82B0-7A69E58B282A}"/>
                  </a:ext>
                </a:extLst>
              </p:cNvPr>
              <p:cNvSpPr/>
              <p:nvPr/>
            </p:nvSpPr>
            <p:spPr>
              <a:xfrm>
                <a:off x="4621074" y="2982620"/>
                <a:ext cx="365067" cy="346895"/>
              </a:xfrm>
              <a:prstGeom prst="triangle">
                <a:avLst>
                  <a:gd name="adj" fmla="val 48898"/>
                </a:avLst>
              </a:prstGeom>
              <a:solidFill>
                <a:srgbClr val="DADEFE"/>
              </a:solidFill>
              <a:ln w="285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a typeface="Cambria" panose="02040503050406030204" pitchFamily="18" charset="0"/>
                </a:endParaRPr>
              </a:p>
            </p:txBody>
          </p:sp>
          <p:sp>
            <p:nvSpPr>
              <p:cNvPr id="41" name="Oval 40">
                <a:extLst>
                  <a:ext uri="{FF2B5EF4-FFF2-40B4-BE49-F238E27FC236}">
                    <a16:creationId xmlns:a16="http://schemas.microsoft.com/office/drawing/2014/main" id="{FE0F9BE3-4709-1447-5285-4BA69A1BDE26}"/>
                  </a:ext>
                </a:extLst>
              </p:cNvPr>
              <p:cNvSpPr/>
              <p:nvPr/>
            </p:nvSpPr>
            <p:spPr>
              <a:xfrm rot="16200000">
                <a:off x="4748513" y="2878797"/>
                <a:ext cx="99113" cy="91266"/>
              </a:xfrm>
              <a:prstGeom prst="ellipse">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a typeface="Cambria" panose="02040503050406030204" pitchFamily="18" charset="0"/>
                </a:endParaRPr>
              </a:p>
            </p:txBody>
          </p:sp>
          <p:sp>
            <p:nvSpPr>
              <p:cNvPr id="43" name="İkizkenar Üçgen 573">
                <a:extLst>
                  <a:ext uri="{FF2B5EF4-FFF2-40B4-BE49-F238E27FC236}">
                    <a16:creationId xmlns:a16="http://schemas.microsoft.com/office/drawing/2014/main" id="{2E5B0DD8-366F-C9FA-CB6F-9C5C07FE5969}"/>
                  </a:ext>
                </a:extLst>
              </p:cNvPr>
              <p:cNvSpPr/>
              <p:nvPr/>
            </p:nvSpPr>
            <p:spPr>
              <a:xfrm rot="10800000">
                <a:off x="5257093" y="2922352"/>
                <a:ext cx="365067" cy="346895"/>
              </a:xfrm>
              <a:prstGeom prst="triangle">
                <a:avLst>
                  <a:gd name="adj" fmla="val 48898"/>
                </a:avLst>
              </a:prstGeom>
              <a:solidFill>
                <a:srgbClr val="DADEFE"/>
              </a:solidFill>
              <a:ln w="285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a typeface="Cambria" panose="02040503050406030204" pitchFamily="18" charset="0"/>
                </a:endParaRPr>
              </a:p>
            </p:txBody>
          </p:sp>
          <p:sp>
            <p:nvSpPr>
              <p:cNvPr id="44" name="Oval 43">
                <a:extLst>
                  <a:ext uri="{FF2B5EF4-FFF2-40B4-BE49-F238E27FC236}">
                    <a16:creationId xmlns:a16="http://schemas.microsoft.com/office/drawing/2014/main" id="{A6D25455-F740-2979-690D-EB551C2A86C7}"/>
                  </a:ext>
                </a:extLst>
              </p:cNvPr>
              <p:cNvSpPr/>
              <p:nvPr/>
            </p:nvSpPr>
            <p:spPr>
              <a:xfrm rot="16200000">
                <a:off x="5390074" y="3275821"/>
                <a:ext cx="99113" cy="91266"/>
              </a:xfrm>
              <a:prstGeom prst="ellipse">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a typeface="Cambria" panose="02040503050406030204" pitchFamily="18" charset="0"/>
                </a:endParaRPr>
              </a:p>
            </p:txBody>
          </p:sp>
        </p:grpSp>
        <p:sp>
          <p:nvSpPr>
            <p:cNvPr id="228" name="Google Shape;354;p22">
              <a:extLst>
                <a:ext uri="{FF2B5EF4-FFF2-40B4-BE49-F238E27FC236}">
                  <a16:creationId xmlns:a16="http://schemas.microsoft.com/office/drawing/2014/main" id="{C4FA7DF5-E46E-2D20-3EFD-4301701F74B4}"/>
                </a:ext>
              </a:extLst>
            </p:cNvPr>
            <p:cNvSpPr/>
            <p:nvPr/>
          </p:nvSpPr>
          <p:spPr>
            <a:xfrm>
              <a:off x="5246527" y="2551272"/>
              <a:ext cx="1404279" cy="1196110"/>
            </a:xfrm>
            <a:prstGeom prst="roundRect">
              <a:avLst/>
            </a:prstGeom>
            <a:solidFill>
              <a:srgbClr val="558BB8"/>
            </a:solidFill>
            <a:ln w="76200"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2000" b="1" dirty="0">
                <a:solidFill>
                  <a:srgbClr val="FFFFFF"/>
                </a:solidFill>
                <a:latin typeface="Aptos Display" panose="020B0004020202020204" pitchFamily="34" charset="0"/>
                <a:ea typeface="Cambria" panose="02040503050406030204" pitchFamily="18" charset="0"/>
              </a:endParaRPr>
            </a:p>
          </p:txBody>
        </p:sp>
        <p:sp>
          <p:nvSpPr>
            <p:cNvPr id="229" name="Google Shape;358;p22">
              <a:extLst>
                <a:ext uri="{FF2B5EF4-FFF2-40B4-BE49-F238E27FC236}">
                  <a16:creationId xmlns:a16="http://schemas.microsoft.com/office/drawing/2014/main" id="{064D7882-C3E8-1BA8-F828-6F29D11DA145}"/>
                </a:ext>
              </a:extLst>
            </p:cNvPr>
            <p:cNvSpPr/>
            <p:nvPr/>
          </p:nvSpPr>
          <p:spPr>
            <a:xfrm>
              <a:off x="6109645" y="2383505"/>
              <a:ext cx="288000" cy="287999"/>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sp>
          <p:nvSpPr>
            <p:cNvPr id="230" name="Google Shape;356;p22">
              <a:extLst>
                <a:ext uri="{FF2B5EF4-FFF2-40B4-BE49-F238E27FC236}">
                  <a16:creationId xmlns:a16="http://schemas.microsoft.com/office/drawing/2014/main" id="{AC1195E1-CACE-D1E8-665A-877E1C44B97A}"/>
                </a:ext>
              </a:extLst>
            </p:cNvPr>
            <p:cNvSpPr/>
            <p:nvPr/>
          </p:nvSpPr>
          <p:spPr>
            <a:xfrm>
              <a:off x="5484676" y="3614821"/>
              <a:ext cx="288000" cy="287999"/>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sp>
          <p:nvSpPr>
            <p:cNvPr id="231" name="TextBox 230">
              <a:extLst>
                <a:ext uri="{FF2B5EF4-FFF2-40B4-BE49-F238E27FC236}">
                  <a16:creationId xmlns:a16="http://schemas.microsoft.com/office/drawing/2014/main" id="{57EE3F4D-5095-1DD0-26D2-51238DE3865E}"/>
                </a:ext>
              </a:extLst>
            </p:cNvPr>
            <p:cNvSpPr txBox="1"/>
            <p:nvPr/>
          </p:nvSpPr>
          <p:spPr>
            <a:xfrm>
              <a:off x="5351419" y="2775566"/>
              <a:ext cx="1191352" cy="707886"/>
            </a:xfrm>
            <a:prstGeom prst="rect">
              <a:avLst/>
            </a:prstGeom>
            <a:noFill/>
          </p:spPr>
          <p:txBody>
            <a:bodyPr wrap="none" rtlCol="0">
              <a:spAutoFit/>
            </a:bodyPr>
            <a:lstStyle/>
            <a:p>
              <a:pPr algn="ctr"/>
              <a:r>
                <a:rPr lang="en-US" sz="2000" b="1" dirty="0">
                  <a:solidFill>
                    <a:schemeClr val="bg1"/>
                  </a:solidFill>
                  <a:latin typeface="Aptos Display" panose="020B0004020202020204" pitchFamily="34" charset="0"/>
                  <a:ea typeface="Cambria" panose="02040503050406030204" pitchFamily="18" charset="0"/>
                </a:rPr>
                <a:t>Sense </a:t>
              </a:r>
            </a:p>
            <a:p>
              <a:pPr algn="ctr"/>
              <a:r>
                <a:rPr lang="en-US" sz="2000" b="1" dirty="0">
                  <a:solidFill>
                    <a:schemeClr val="bg1"/>
                  </a:solidFill>
                  <a:latin typeface="Aptos Display" panose="020B0004020202020204" pitchFamily="34" charset="0"/>
                  <a:ea typeface="Cambria" panose="02040503050406030204" pitchFamily="18" charset="0"/>
                </a:rPr>
                <a:t>Amplifier</a:t>
              </a:r>
              <a:endParaRPr lang="en-CH" sz="2000" b="1" dirty="0">
                <a:solidFill>
                  <a:schemeClr val="bg1"/>
                </a:solidFill>
                <a:latin typeface="Aptos Display" panose="020B0004020202020204" pitchFamily="34" charset="0"/>
                <a:ea typeface="Cambria" panose="02040503050406030204" pitchFamily="18" charset="0"/>
              </a:endParaRPr>
            </a:p>
          </p:txBody>
        </p:sp>
      </p:grpSp>
    </p:spTree>
    <p:extLst>
      <p:ext uri="{BB962C8B-B14F-4D97-AF65-F5344CB8AC3E}">
        <p14:creationId xmlns:p14="http://schemas.microsoft.com/office/powerpoint/2010/main" val="795148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9"/>
                                        </p:tgtEl>
                                        <p:attrNameLst>
                                          <p:attrName>style.visibility</p:attrName>
                                        </p:attrNameLst>
                                      </p:cBhvr>
                                      <p:to>
                                        <p:strVal val="visible"/>
                                      </p:to>
                                    </p:set>
                                    <p:animEffect transition="in" filter="fade">
                                      <p:cBhvr>
                                        <p:cTn id="7" dur="500"/>
                                        <p:tgtEl>
                                          <p:spTgt spid="34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51"/>
                                        </p:tgtEl>
                                        <p:attrNameLst>
                                          <p:attrName>style.visibility</p:attrName>
                                        </p:attrNameLst>
                                      </p:cBhvr>
                                      <p:to>
                                        <p:strVal val="visible"/>
                                      </p:to>
                                    </p:set>
                                    <p:animEffect transition="in" filter="fade">
                                      <p:cBhvr>
                                        <p:cTn id="11" dur="500"/>
                                        <p:tgtEl>
                                          <p:spTgt spid="35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07"/>
                                        </p:tgtEl>
                                        <p:attrNameLst>
                                          <p:attrName>style.visibility</p:attrName>
                                        </p:attrNameLst>
                                      </p:cBhvr>
                                      <p:to>
                                        <p:strVal val="visible"/>
                                      </p:to>
                                    </p:set>
                                    <p:animEffect transition="in" filter="fade">
                                      <p:cBhvr>
                                        <p:cTn id="15" dur="500"/>
                                        <p:tgtEl>
                                          <p:spTgt spid="307"/>
                                        </p:tgtEl>
                                      </p:cBhvr>
                                    </p:animEffect>
                                  </p:childTnLst>
                                </p:cTn>
                              </p:par>
                              <p:par>
                                <p:cTn id="16" presetID="10" presetClass="entr" presetSubtype="0" fill="hold" nodeType="withEffect">
                                  <p:stCondLst>
                                    <p:cond delay="0"/>
                                  </p:stCondLst>
                                  <p:childTnLst>
                                    <p:set>
                                      <p:cBhvr>
                                        <p:cTn id="17" dur="1" fill="hold">
                                          <p:stCondLst>
                                            <p:cond delay="0"/>
                                          </p:stCondLst>
                                        </p:cTn>
                                        <p:tgtEl>
                                          <p:spTgt spid="389"/>
                                        </p:tgtEl>
                                        <p:attrNameLst>
                                          <p:attrName>style.visibility</p:attrName>
                                        </p:attrNameLst>
                                      </p:cBhvr>
                                      <p:to>
                                        <p:strVal val="visible"/>
                                      </p:to>
                                    </p:set>
                                    <p:animEffect transition="in" filter="fade">
                                      <p:cBhvr>
                                        <p:cTn id="18" dur="500"/>
                                        <p:tgtEl>
                                          <p:spTgt spid="389"/>
                                        </p:tgtEl>
                                      </p:cBhvr>
                                    </p:animEffect>
                                  </p:childTnLst>
                                </p:cTn>
                              </p:par>
                              <p:par>
                                <p:cTn id="19" presetID="1" presetClass="entr" presetSubtype="0" fill="hold" nodeType="withEffect">
                                  <p:stCondLst>
                                    <p:cond delay="0"/>
                                  </p:stCondLst>
                                  <p:childTnLst>
                                    <p:set>
                                      <p:cBhvr>
                                        <p:cTn id="20" dur="1" fill="hold">
                                          <p:stCondLst>
                                            <p:cond delay="0"/>
                                          </p:stCondLst>
                                        </p:cTn>
                                        <p:tgtEl>
                                          <p:spTgt spid="2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9" grpId="0" animBg="1"/>
      <p:bldP spid="351"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147A9-B17A-1291-8143-0F3C66251572}"/>
            </a:ext>
          </a:extLst>
        </p:cNvPr>
        <p:cNvGrpSpPr/>
        <p:nvPr/>
      </p:nvGrpSpPr>
      <p:grpSpPr>
        <a:xfrm>
          <a:off x="0" y="0"/>
          <a:ext cx="0" cy="0"/>
          <a:chOff x="0" y="0"/>
          <a:chExt cx="0" cy="0"/>
        </a:xfrm>
      </p:grpSpPr>
      <p:sp>
        <p:nvSpPr>
          <p:cNvPr id="5" name="Google Shape;354;p22">
            <a:extLst>
              <a:ext uri="{FF2B5EF4-FFF2-40B4-BE49-F238E27FC236}">
                <a16:creationId xmlns:a16="http://schemas.microsoft.com/office/drawing/2014/main" id="{CBE12F7B-C124-6C45-4794-9D44751C2B12}"/>
              </a:ext>
            </a:extLst>
          </p:cNvPr>
          <p:cNvSpPr/>
          <p:nvPr/>
        </p:nvSpPr>
        <p:spPr>
          <a:xfrm>
            <a:off x="5252103" y="2551272"/>
            <a:ext cx="1404279" cy="1196110"/>
          </a:xfrm>
          <a:prstGeom prst="roundRect">
            <a:avLst/>
          </a:prstGeom>
          <a:solidFill>
            <a:srgbClr val="558BB8"/>
          </a:solidFill>
          <a:ln w="76200"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2000" b="1" dirty="0">
              <a:solidFill>
                <a:srgbClr val="FFFFFF"/>
              </a:solidFill>
              <a:latin typeface="Aptos Display" panose="020B0004020202020204" pitchFamily="34" charset="0"/>
              <a:ea typeface="Cambria" panose="02040503050406030204" pitchFamily="18" charset="0"/>
            </a:endParaRPr>
          </a:p>
        </p:txBody>
      </p:sp>
      <p:sp>
        <p:nvSpPr>
          <p:cNvPr id="7" name="Google Shape;354;p22">
            <a:extLst>
              <a:ext uri="{FF2B5EF4-FFF2-40B4-BE49-F238E27FC236}">
                <a16:creationId xmlns:a16="http://schemas.microsoft.com/office/drawing/2014/main" id="{33B1E45D-4020-1EA9-E9E6-43B9D29CE043}"/>
              </a:ext>
            </a:extLst>
          </p:cNvPr>
          <p:cNvSpPr/>
          <p:nvPr/>
        </p:nvSpPr>
        <p:spPr>
          <a:xfrm>
            <a:off x="5263805" y="2535122"/>
            <a:ext cx="1404279" cy="1196110"/>
          </a:xfrm>
          <a:prstGeom prst="roundRect">
            <a:avLst/>
          </a:prstGeom>
          <a:solidFill>
            <a:schemeClr val="bg1"/>
          </a:solidFill>
          <a:ln w="76200"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2500" b="1" dirty="0">
              <a:solidFill>
                <a:srgbClr val="FFFFFF"/>
              </a:solidFill>
              <a:latin typeface="Aptos Display" panose="020B0004020202020204" pitchFamily="34" charset="0"/>
            </a:endParaRPr>
          </a:p>
        </p:txBody>
      </p:sp>
      <p:sp>
        <p:nvSpPr>
          <p:cNvPr id="6" name="TextBox 5">
            <a:extLst>
              <a:ext uri="{FF2B5EF4-FFF2-40B4-BE49-F238E27FC236}">
                <a16:creationId xmlns:a16="http://schemas.microsoft.com/office/drawing/2014/main" id="{32868170-3597-133E-4CF2-191B5FEBE6A5}"/>
              </a:ext>
            </a:extLst>
          </p:cNvPr>
          <p:cNvSpPr txBox="1"/>
          <p:nvPr/>
        </p:nvSpPr>
        <p:spPr>
          <a:xfrm>
            <a:off x="5351419" y="2775566"/>
            <a:ext cx="1191352" cy="707886"/>
          </a:xfrm>
          <a:prstGeom prst="rect">
            <a:avLst/>
          </a:prstGeom>
          <a:noFill/>
        </p:spPr>
        <p:txBody>
          <a:bodyPr wrap="none" rtlCol="0">
            <a:spAutoFit/>
          </a:bodyPr>
          <a:lstStyle/>
          <a:p>
            <a:pPr algn="ctr"/>
            <a:r>
              <a:rPr lang="en-US" sz="2000" b="1" dirty="0">
                <a:solidFill>
                  <a:schemeClr val="bg1"/>
                </a:solidFill>
                <a:latin typeface="Aptos Display" panose="020B0004020202020204" pitchFamily="34" charset="0"/>
                <a:ea typeface="Cambria" panose="02040503050406030204" pitchFamily="18" charset="0"/>
              </a:rPr>
              <a:t>Sense </a:t>
            </a:r>
          </a:p>
          <a:p>
            <a:pPr algn="ctr"/>
            <a:r>
              <a:rPr lang="en-US" sz="2000" b="1" dirty="0">
                <a:solidFill>
                  <a:schemeClr val="bg1"/>
                </a:solidFill>
                <a:latin typeface="Aptos Display" panose="020B0004020202020204" pitchFamily="34" charset="0"/>
                <a:ea typeface="Cambria" panose="02040503050406030204" pitchFamily="18" charset="0"/>
              </a:rPr>
              <a:t>Amplifier</a:t>
            </a:r>
            <a:endParaRPr lang="en-CH" sz="2000" b="1" dirty="0">
              <a:solidFill>
                <a:schemeClr val="bg1"/>
              </a:solidFill>
              <a:latin typeface="Aptos Display" panose="020B0004020202020204" pitchFamily="34" charset="0"/>
              <a:ea typeface="Cambria" panose="02040503050406030204" pitchFamily="18" charset="0"/>
            </a:endParaRPr>
          </a:p>
        </p:txBody>
      </p:sp>
      <p:cxnSp>
        <p:nvCxnSpPr>
          <p:cNvPr id="42" name="Google Shape;352;p22">
            <a:extLst>
              <a:ext uri="{FF2B5EF4-FFF2-40B4-BE49-F238E27FC236}">
                <a16:creationId xmlns:a16="http://schemas.microsoft.com/office/drawing/2014/main" id="{13572500-202F-B9B0-570D-2943B343D1E7}"/>
              </a:ext>
            </a:extLst>
          </p:cNvPr>
          <p:cNvCxnSpPr>
            <a:cxnSpLocks/>
            <a:stCxn id="361" idx="4"/>
            <a:endCxn id="365" idx="4"/>
          </p:cNvCxnSpPr>
          <p:nvPr/>
        </p:nvCxnSpPr>
        <p:spPr>
          <a:xfrm flipH="1" flipV="1">
            <a:off x="6236497" y="1416991"/>
            <a:ext cx="17148" cy="1254513"/>
          </a:xfrm>
          <a:prstGeom prst="straightConnector1">
            <a:avLst/>
          </a:prstGeom>
          <a:noFill/>
          <a:ln w="76200" cap="flat" cmpd="sng">
            <a:solidFill>
              <a:srgbClr val="000000"/>
            </a:solidFill>
            <a:prstDash val="solid"/>
            <a:round/>
            <a:headEnd type="none" w="med" len="med"/>
            <a:tailEnd type="none" w="med" len="med"/>
          </a:ln>
        </p:spPr>
      </p:cxnSp>
      <p:sp>
        <p:nvSpPr>
          <p:cNvPr id="347" name="Dikdörtgen 251">
            <a:extLst>
              <a:ext uri="{FF2B5EF4-FFF2-40B4-BE49-F238E27FC236}">
                <a16:creationId xmlns:a16="http://schemas.microsoft.com/office/drawing/2014/main" id="{AD18C5B4-8DDB-5411-3FAB-997C55F3F9D8}"/>
              </a:ext>
            </a:extLst>
          </p:cNvPr>
          <p:cNvSpPr/>
          <p:nvPr/>
        </p:nvSpPr>
        <p:spPr>
          <a:xfrm>
            <a:off x="1277188" y="1277378"/>
            <a:ext cx="2190860" cy="3823131"/>
          </a:xfrm>
          <a:prstGeom prst="roundRect">
            <a:avLst>
              <a:gd name="adj" fmla="val 4605"/>
            </a:avLst>
          </a:prstGeom>
          <a:solidFill>
            <a:schemeClr val="bg1"/>
          </a:solidFill>
          <a:ln w="3810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lumMod val="50000"/>
                  <a:lumOff val="50000"/>
                </a:schemeClr>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2" name="Title 1">
            <a:extLst>
              <a:ext uri="{FF2B5EF4-FFF2-40B4-BE49-F238E27FC236}">
                <a16:creationId xmlns:a16="http://schemas.microsoft.com/office/drawing/2014/main" id="{0B052553-E461-E3BB-DE11-1DEBB86F383A}"/>
              </a:ext>
            </a:extLst>
          </p:cNvPr>
          <p:cNvSpPr>
            <a:spLocks noGrp="1"/>
          </p:cNvSpPr>
          <p:nvPr>
            <p:ph type="title"/>
          </p:nvPr>
        </p:nvSpPr>
        <p:spPr/>
        <p:txBody>
          <a:bodyPr/>
          <a:lstStyle/>
          <a:p>
            <a:r>
              <a:rPr lang="en-US" sz="4400" dirty="0">
                <a:solidFill>
                  <a:schemeClr val="accent5">
                    <a:lumMod val="75000"/>
                  </a:schemeClr>
                </a:solidFill>
                <a:latin typeface="Aptos Display" panose="020B0004020202020204" pitchFamily="34" charset="0"/>
                <a:ea typeface="Cambria" panose="02040503050406030204" pitchFamily="18" charset="0"/>
              </a:rPr>
              <a:t>DRAM Open </a:t>
            </a:r>
            <a:r>
              <a:rPr lang="en-US" sz="4400" dirty="0" err="1">
                <a:solidFill>
                  <a:schemeClr val="accent5">
                    <a:lumMod val="75000"/>
                  </a:schemeClr>
                </a:solidFill>
                <a:latin typeface="Aptos Display" panose="020B0004020202020204" pitchFamily="34" charset="0"/>
                <a:ea typeface="Cambria" panose="02040503050406030204" pitchFamily="18" charset="0"/>
              </a:rPr>
              <a:t>Bitline</a:t>
            </a:r>
            <a:r>
              <a:rPr lang="en-US" sz="4400" dirty="0">
                <a:solidFill>
                  <a:schemeClr val="accent5">
                    <a:lumMod val="75000"/>
                  </a:schemeClr>
                </a:solidFill>
                <a:latin typeface="Aptos Display" panose="020B0004020202020204" pitchFamily="34" charset="0"/>
                <a:ea typeface="Cambria" panose="02040503050406030204" pitchFamily="18" charset="0"/>
              </a:rPr>
              <a:t> Architecture</a:t>
            </a:r>
          </a:p>
        </p:txBody>
      </p:sp>
      <p:sp>
        <p:nvSpPr>
          <p:cNvPr id="241" name="Google Shape;161;p21">
            <a:extLst>
              <a:ext uri="{FF2B5EF4-FFF2-40B4-BE49-F238E27FC236}">
                <a16:creationId xmlns:a16="http://schemas.microsoft.com/office/drawing/2014/main" id="{72E9AE9B-6F31-5EF4-0E43-A48735F13C1D}"/>
              </a:ext>
            </a:extLst>
          </p:cNvPr>
          <p:cNvSpPr/>
          <p:nvPr/>
        </p:nvSpPr>
        <p:spPr>
          <a:xfrm>
            <a:off x="1388273" y="1898742"/>
            <a:ext cx="1928100" cy="1052400"/>
          </a:xfrm>
          <a:prstGeom prst="rect">
            <a:avLst/>
          </a:prstGeom>
          <a:noFill/>
          <a:ln w="19050" cap="flat" cmpd="sng">
            <a:solidFill>
              <a:srgbClr val="0000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grpSp>
        <p:nvGrpSpPr>
          <p:cNvPr id="245" name="Google Shape;168;p21">
            <a:extLst>
              <a:ext uri="{FF2B5EF4-FFF2-40B4-BE49-F238E27FC236}">
                <a16:creationId xmlns:a16="http://schemas.microsoft.com/office/drawing/2014/main" id="{0CF7B0DD-F0DD-B65C-7981-1A2DB3BEA715}"/>
              </a:ext>
            </a:extLst>
          </p:cNvPr>
          <p:cNvGrpSpPr/>
          <p:nvPr/>
        </p:nvGrpSpPr>
        <p:grpSpPr>
          <a:xfrm>
            <a:off x="1388273" y="1526901"/>
            <a:ext cx="1928065" cy="3420604"/>
            <a:chOff x="3781100" y="3273142"/>
            <a:chExt cx="3015900" cy="5350546"/>
          </a:xfrm>
        </p:grpSpPr>
        <p:sp>
          <p:nvSpPr>
            <p:cNvPr id="246" name="Google Shape;169;p21">
              <a:extLst>
                <a:ext uri="{FF2B5EF4-FFF2-40B4-BE49-F238E27FC236}">
                  <a16:creationId xmlns:a16="http://schemas.microsoft.com/office/drawing/2014/main" id="{7DBDA752-E518-76C8-C868-0A8859FC16F6}"/>
                </a:ext>
              </a:extLst>
            </p:cNvPr>
            <p:cNvSpPr/>
            <p:nvPr/>
          </p:nvSpPr>
          <p:spPr>
            <a:xfrm>
              <a:off x="3781100" y="6357830"/>
              <a:ext cx="3015900" cy="1646400"/>
            </a:xfrm>
            <a:prstGeom prst="rect">
              <a:avLst/>
            </a:prstGeom>
            <a:noFill/>
            <a:ln w="19050" cap="flat" cmpd="sng">
              <a:solidFill>
                <a:srgbClr val="0000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grpSp>
          <p:nvGrpSpPr>
            <p:cNvPr id="247" name="Google Shape;170;p21">
              <a:extLst>
                <a:ext uri="{FF2B5EF4-FFF2-40B4-BE49-F238E27FC236}">
                  <a16:creationId xmlns:a16="http://schemas.microsoft.com/office/drawing/2014/main" id="{527780E3-112A-2F6B-E147-1BEB96629377}"/>
                </a:ext>
              </a:extLst>
            </p:cNvPr>
            <p:cNvGrpSpPr/>
            <p:nvPr/>
          </p:nvGrpSpPr>
          <p:grpSpPr>
            <a:xfrm>
              <a:off x="3948900" y="6158356"/>
              <a:ext cx="2641800" cy="2039897"/>
              <a:chOff x="3948900" y="6158356"/>
              <a:chExt cx="2641800" cy="2039897"/>
            </a:xfrm>
          </p:grpSpPr>
          <p:cxnSp>
            <p:nvCxnSpPr>
              <p:cNvPr id="280" name="Google Shape;171;p21">
                <a:extLst>
                  <a:ext uri="{FF2B5EF4-FFF2-40B4-BE49-F238E27FC236}">
                    <a16:creationId xmlns:a16="http://schemas.microsoft.com/office/drawing/2014/main" id="{FD92CFA6-C9A4-B481-80FE-6F8A484DBFEB}"/>
                  </a:ext>
                </a:extLst>
              </p:cNvPr>
              <p:cNvCxnSpPr/>
              <p:nvPr/>
            </p:nvCxnSpPr>
            <p:spPr>
              <a:xfrm>
                <a:off x="3948900" y="7181014"/>
                <a:ext cx="2641800" cy="0"/>
              </a:xfrm>
              <a:prstGeom prst="straightConnector1">
                <a:avLst/>
              </a:prstGeom>
              <a:noFill/>
              <a:ln w="38100" cap="flat" cmpd="sng">
                <a:solidFill>
                  <a:srgbClr val="000000"/>
                </a:solidFill>
                <a:prstDash val="solid"/>
                <a:round/>
                <a:headEnd type="none" w="med" len="med"/>
                <a:tailEnd type="none" w="med" len="med"/>
              </a:ln>
            </p:spPr>
          </p:cxnSp>
          <p:cxnSp>
            <p:nvCxnSpPr>
              <p:cNvPr id="281" name="Google Shape;172;p21">
                <a:extLst>
                  <a:ext uri="{FF2B5EF4-FFF2-40B4-BE49-F238E27FC236}">
                    <a16:creationId xmlns:a16="http://schemas.microsoft.com/office/drawing/2014/main" id="{BACF9993-8DA9-E252-89FF-78BAF8E02C3B}"/>
                  </a:ext>
                </a:extLst>
              </p:cNvPr>
              <p:cNvCxnSpPr/>
              <p:nvPr/>
            </p:nvCxnSpPr>
            <p:spPr>
              <a:xfrm>
                <a:off x="3948900" y="7676139"/>
                <a:ext cx="2641800" cy="0"/>
              </a:xfrm>
              <a:prstGeom prst="straightConnector1">
                <a:avLst/>
              </a:prstGeom>
              <a:noFill/>
              <a:ln w="38100" cap="flat" cmpd="sng">
                <a:solidFill>
                  <a:srgbClr val="000000"/>
                </a:solidFill>
                <a:prstDash val="solid"/>
                <a:round/>
                <a:headEnd type="none" w="med" len="med"/>
                <a:tailEnd type="none" w="med" len="med"/>
              </a:ln>
            </p:spPr>
          </p:cxnSp>
          <p:cxnSp>
            <p:nvCxnSpPr>
              <p:cNvPr id="282" name="Google Shape;173;p21">
                <a:extLst>
                  <a:ext uri="{FF2B5EF4-FFF2-40B4-BE49-F238E27FC236}">
                    <a16:creationId xmlns:a16="http://schemas.microsoft.com/office/drawing/2014/main" id="{8E40807D-F070-7749-9F81-8DA957E8825F}"/>
                  </a:ext>
                </a:extLst>
              </p:cNvPr>
              <p:cNvCxnSpPr/>
              <p:nvPr/>
            </p:nvCxnSpPr>
            <p:spPr>
              <a:xfrm>
                <a:off x="3948900" y="6685970"/>
                <a:ext cx="2641800" cy="0"/>
              </a:xfrm>
              <a:prstGeom prst="straightConnector1">
                <a:avLst/>
              </a:prstGeom>
              <a:noFill/>
              <a:ln w="38100" cap="flat" cmpd="sng">
                <a:solidFill>
                  <a:srgbClr val="000000"/>
                </a:solidFill>
                <a:prstDash val="solid"/>
                <a:round/>
                <a:headEnd type="none" w="med" len="med"/>
                <a:tailEnd type="none" w="med" len="med"/>
              </a:ln>
            </p:spPr>
          </p:cxnSp>
          <p:grpSp>
            <p:nvGrpSpPr>
              <p:cNvPr id="283" name="Google Shape;174;p21">
                <a:extLst>
                  <a:ext uri="{FF2B5EF4-FFF2-40B4-BE49-F238E27FC236}">
                    <a16:creationId xmlns:a16="http://schemas.microsoft.com/office/drawing/2014/main" id="{478462FC-64B2-BBD5-1059-0A1C8CED09D5}"/>
                  </a:ext>
                </a:extLst>
              </p:cNvPr>
              <p:cNvGrpSpPr/>
              <p:nvPr/>
            </p:nvGrpSpPr>
            <p:grpSpPr>
              <a:xfrm>
                <a:off x="4266825" y="6158356"/>
                <a:ext cx="2005950" cy="2039897"/>
                <a:chOff x="3854825" y="2313081"/>
                <a:chExt cx="2005950" cy="2039897"/>
              </a:xfrm>
            </p:grpSpPr>
            <p:cxnSp>
              <p:nvCxnSpPr>
                <p:cNvPr id="284" name="Google Shape;175;p21">
                  <a:extLst>
                    <a:ext uri="{FF2B5EF4-FFF2-40B4-BE49-F238E27FC236}">
                      <a16:creationId xmlns:a16="http://schemas.microsoft.com/office/drawing/2014/main" id="{371B52DE-7CB5-4A75-BB42-B6BBD1604640}"/>
                    </a:ext>
                  </a:extLst>
                </p:cNvPr>
                <p:cNvCxnSpPr>
                  <a:stCxn id="304" idx="0"/>
                </p:cNvCxnSpPr>
                <p:nvPr/>
              </p:nvCxnSpPr>
              <p:spPr>
                <a:xfrm rot="10800000">
                  <a:off x="4037675" y="2313381"/>
                  <a:ext cx="0" cy="1335900"/>
                </a:xfrm>
                <a:prstGeom prst="straightConnector1">
                  <a:avLst/>
                </a:prstGeom>
                <a:noFill/>
                <a:ln w="38100" cap="flat" cmpd="sng">
                  <a:solidFill>
                    <a:srgbClr val="000000"/>
                  </a:solidFill>
                  <a:prstDash val="solid"/>
                  <a:round/>
                  <a:headEnd type="none" w="med" len="med"/>
                  <a:tailEnd type="none" w="med" len="med"/>
                </a:ln>
              </p:spPr>
            </p:cxnSp>
            <p:cxnSp>
              <p:nvCxnSpPr>
                <p:cNvPr id="285" name="Google Shape;177;p21">
                  <a:extLst>
                    <a:ext uri="{FF2B5EF4-FFF2-40B4-BE49-F238E27FC236}">
                      <a16:creationId xmlns:a16="http://schemas.microsoft.com/office/drawing/2014/main" id="{47A54DBA-70AA-9A94-48F4-260DE47EB78D}"/>
                    </a:ext>
                  </a:extLst>
                </p:cNvPr>
                <p:cNvCxnSpPr/>
                <p:nvPr/>
              </p:nvCxnSpPr>
              <p:spPr>
                <a:xfrm rot="10800000">
                  <a:off x="5131175" y="2313081"/>
                  <a:ext cx="0" cy="1336200"/>
                </a:xfrm>
                <a:prstGeom prst="straightConnector1">
                  <a:avLst/>
                </a:prstGeom>
                <a:noFill/>
                <a:ln w="38100" cap="flat" cmpd="sng">
                  <a:solidFill>
                    <a:srgbClr val="000000"/>
                  </a:solidFill>
                  <a:prstDash val="solid"/>
                  <a:round/>
                  <a:headEnd type="none" w="med" len="med"/>
                  <a:tailEnd type="none" w="med" len="med"/>
                </a:ln>
              </p:spPr>
            </p:cxnSp>
            <p:cxnSp>
              <p:nvCxnSpPr>
                <p:cNvPr id="286" name="Google Shape;178;p21">
                  <a:extLst>
                    <a:ext uri="{FF2B5EF4-FFF2-40B4-BE49-F238E27FC236}">
                      <a16:creationId xmlns:a16="http://schemas.microsoft.com/office/drawing/2014/main" id="{5DFB3CCB-42A9-FAB3-B063-F249879BAA8E}"/>
                    </a:ext>
                  </a:extLst>
                </p:cNvPr>
                <p:cNvCxnSpPr/>
                <p:nvPr/>
              </p:nvCxnSpPr>
              <p:spPr>
                <a:xfrm rot="10800000">
                  <a:off x="4584425" y="3016778"/>
                  <a:ext cx="0" cy="1336200"/>
                </a:xfrm>
                <a:prstGeom prst="straightConnector1">
                  <a:avLst/>
                </a:prstGeom>
                <a:noFill/>
                <a:ln w="38100" cap="flat" cmpd="sng">
                  <a:solidFill>
                    <a:srgbClr val="000000"/>
                  </a:solidFill>
                  <a:prstDash val="solid"/>
                  <a:round/>
                  <a:headEnd type="none" w="med" len="med"/>
                  <a:tailEnd type="none" w="med" len="med"/>
                </a:ln>
              </p:spPr>
            </p:cxnSp>
            <p:cxnSp>
              <p:nvCxnSpPr>
                <p:cNvPr id="287" name="Google Shape;179;p21">
                  <a:extLst>
                    <a:ext uri="{FF2B5EF4-FFF2-40B4-BE49-F238E27FC236}">
                      <a16:creationId xmlns:a16="http://schemas.microsoft.com/office/drawing/2014/main" id="{04CAD91F-C0CE-3E42-D6C7-B764E0B83E58}"/>
                    </a:ext>
                  </a:extLst>
                </p:cNvPr>
                <p:cNvCxnSpPr/>
                <p:nvPr/>
              </p:nvCxnSpPr>
              <p:spPr>
                <a:xfrm rot="10800000">
                  <a:off x="5677925" y="3016778"/>
                  <a:ext cx="0" cy="1336200"/>
                </a:xfrm>
                <a:prstGeom prst="straightConnector1">
                  <a:avLst/>
                </a:prstGeom>
                <a:noFill/>
                <a:ln w="38100" cap="flat" cmpd="sng">
                  <a:solidFill>
                    <a:srgbClr val="000000"/>
                  </a:solidFill>
                  <a:prstDash val="solid"/>
                  <a:round/>
                  <a:headEnd type="none" w="med" len="med"/>
                  <a:tailEnd type="none" w="med" len="med"/>
                </a:ln>
              </p:spPr>
            </p:cxnSp>
            <p:grpSp>
              <p:nvGrpSpPr>
                <p:cNvPr id="288" name="Google Shape;180;p21">
                  <a:extLst>
                    <a:ext uri="{FF2B5EF4-FFF2-40B4-BE49-F238E27FC236}">
                      <a16:creationId xmlns:a16="http://schemas.microsoft.com/office/drawing/2014/main" id="{D5079EB5-BD36-BB0A-A95F-EE729F193A52}"/>
                    </a:ext>
                  </a:extLst>
                </p:cNvPr>
                <p:cNvGrpSpPr/>
                <p:nvPr/>
              </p:nvGrpSpPr>
              <p:grpSpPr>
                <a:xfrm>
                  <a:off x="3854825" y="2659162"/>
                  <a:ext cx="2005950" cy="1353186"/>
                  <a:chOff x="1975325" y="1580225"/>
                  <a:chExt cx="2005950" cy="1363000"/>
                </a:xfrm>
              </p:grpSpPr>
              <p:grpSp>
                <p:nvGrpSpPr>
                  <p:cNvPr id="289" name="Google Shape;181;p21">
                    <a:extLst>
                      <a:ext uri="{FF2B5EF4-FFF2-40B4-BE49-F238E27FC236}">
                        <a16:creationId xmlns:a16="http://schemas.microsoft.com/office/drawing/2014/main" id="{802D2772-5DB0-0CC9-E98E-ADE44048CD66}"/>
                      </a:ext>
                    </a:extLst>
                  </p:cNvPr>
                  <p:cNvGrpSpPr/>
                  <p:nvPr/>
                </p:nvGrpSpPr>
                <p:grpSpPr>
                  <a:xfrm>
                    <a:off x="1975325" y="1580225"/>
                    <a:ext cx="365700" cy="1363000"/>
                    <a:chOff x="1975325" y="1580225"/>
                    <a:chExt cx="365700" cy="1363000"/>
                  </a:xfrm>
                </p:grpSpPr>
                <p:sp>
                  <p:nvSpPr>
                    <p:cNvPr id="302" name="Google Shape;182;p21">
                      <a:extLst>
                        <a:ext uri="{FF2B5EF4-FFF2-40B4-BE49-F238E27FC236}">
                          <a16:creationId xmlns:a16="http://schemas.microsoft.com/office/drawing/2014/main" id="{FC5AEF99-5DE1-8E96-0952-D5293B08118B}"/>
                        </a:ext>
                      </a:extLst>
                    </p:cNvPr>
                    <p:cNvSpPr/>
                    <p:nvPr/>
                  </p:nvSpPr>
                  <p:spPr>
                    <a:xfrm>
                      <a:off x="1975325" y="1580225"/>
                      <a:ext cx="365700" cy="365700"/>
                    </a:xfrm>
                    <a:prstGeom prst="ellipse">
                      <a:avLst/>
                    </a:prstGeom>
                    <a:solidFill>
                      <a:srgbClr val="DADEFE"/>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sp>
                  <p:nvSpPr>
                    <p:cNvPr id="303" name="Google Shape;183;p21">
                      <a:extLst>
                        <a:ext uri="{FF2B5EF4-FFF2-40B4-BE49-F238E27FC236}">
                          <a16:creationId xmlns:a16="http://schemas.microsoft.com/office/drawing/2014/main" id="{0FC52B4E-BF99-2F2C-2CC0-A7757B9146ED}"/>
                        </a:ext>
                      </a:extLst>
                    </p:cNvPr>
                    <p:cNvSpPr/>
                    <p:nvPr/>
                  </p:nvSpPr>
                  <p:spPr>
                    <a:xfrm>
                      <a:off x="1975325" y="2078875"/>
                      <a:ext cx="365700" cy="365700"/>
                    </a:xfrm>
                    <a:prstGeom prst="ellipse">
                      <a:avLst/>
                    </a:prstGeom>
                    <a:solidFill>
                      <a:srgbClr val="DADEFE"/>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sp>
                  <p:nvSpPr>
                    <p:cNvPr id="304" name="Google Shape;176;p21">
                      <a:extLst>
                        <a:ext uri="{FF2B5EF4-FFF2-40B4-BE49-F238E27FC236}">
                          <a16:creationId xmlns:a16="http://schemas.microsoft.com/office/drawing/2014/main" id="{140E5A73-35DD-4472-A570-775FD104632B}"/>
                        </a:ext>
                      </a:extLst>
                    </p:cNvPr>
                    <p:cNvSpPr/>
                    <p:nvPr/>
                  </p:nvSpPr>
                  <p:spPr>
                    <a:xfrm>
                      <a:off x="1975325" y="2577525"/>
                      <a:ext cx="365700" cy="365700"/>
                    </a:xfrm>
                    <a:prstGeom prst="ellipse">
                      <a:avLst/>
                    </a:prstGeom>
                    <a:solidFill>
                      <a:srgbClr val="DADEFE"/>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grpSp>
              <p:grpSp>
                <p:nvGrpSpPr>
                  <p:cNvPr id="290" name="Google Shape;184;p21">
                    <a:extLst>
                      <a:ext uri="{FF2B5EF4-FFF2-40B4-BE49-F238E27FC236}">
                        <a16:creationId xmlns:a16="http://schemas.microsoft.com/office/drawing/2014/main" id="{093BCD47-B451-B518-1A30-3341F44BEDBB}"/>
                      </a:ext>
                    </a:extLst>
                  </p:cNvPr>
                  <p:cNvGrpSpPr/>
                  <p:nvPr/>
                </p:nvGrpSpPr>
                <p:grpSpPr>
                  <a:xfrm>
                    <a:off x="2522075" y="1580225"/>
                    <a:ext cx="365700" cy="1363000"/>
                    <a:chOff x="1975325" y="1580225"/>
                    <a:chExt cx="365700" cy="1363000"/>
                  </a:xfrm>
                </p:grpSpPr>
                <p:sp>
                  <p:nvSpPr>
                    <p:cNvPr id="299" name="Google Shape;185;p21">
                      <a:extLst>
                        <a:ext uri="{FF2B5EF4-FFF2-40B4-BE49-F238E27FC236}">
                          <a16:creationId xmlns:a16="http://schemas.microsoft.com/office/drawing/2014/main" id="{03BAF137-FEA4-CD4B-C817-9558D171D331}"/>
                        </a:ext>
                      </a:extLst>
                    </p:cNvPr>
                    <p:cNvSpPr/>
                    <p:nvPr/>
                  </p:nvSpPr>
                  <p:spPr>
                    <a:xfrm>
                      <a:off x="1975325" y="1580225"/>
                      <a:ext cx="365700" cy="365700"/>
                    </a:xfrm>
                    <a:prstGeom prst="ellipse">
                      <a:avLst/>
                    </a:prstGeom>
                    <a:solidFill>
                      <a:srgbClr val="DADEFE"/>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sp>
                  <p:nvSpPr>
                    <p:cNvPr id="300" name="Google Shape;186;p21">
                      <a:extLst>
                        <a:ext uri="{FF2B5EF4-FFF2-40B4-BE49-F238E27FC236}">
                          <a16:creationId xmlns:a16="http://schemas.microsoft.com/office/drawing/2014/main" id="{C2AA1C8E-E2D7-A812-596B-2539F85ABF3E}"/>
                        </a:ext>
                      </a:extLst>
                    </p:cNvPr>
                    <p:cNvSpPr/>
                    <p:nvPr/>
                  </p:nvSpPr>
                  <p:spPr>
                    <a:xfrm>
                      <a:off x="1975325" y="2078875"/>
                      <a:ext cx="365700" cy="365700"/>
                    </a:xfrm>
                    <a:prstGeom prst="ellipse">
                      <a:avLst/>
                    </a:prstGeom>
                    <a:solidFill>
                      <a:srgbClr val="DADEFE"/>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sp>
                  <p:nvSpPr>
                    <p:cNvPr id="301" name="Google Shape;187;p21">
                      <a:extLst>
                        <a:ext uri="{FF2B5EF4-FFF2-40B4-BE49-F238E27FC236}">
                          <a16:creationId xmlns:a16="http://schemas.microsoft.com/office/drawing/2014/main" id="{CD69ABAF-F4AD-D988-9E60-808924187408}"/>
                        </a:ext>
                      </a:extLst>
                    </p:cNvPr>
                    <p:cNvSpPr/>
                    <p:nvPr/>
                  </p:nvSpPr>
                  <p:spPr>
                    <a:xfrm>
                      <a:off x="1975325" y="2577525"/>
                      <a:ext cx="365700" cy="365700"/>
                    </a:xfrm>
                    <a:prstGeom prst="ellipse">
                      <a:avLst/>
                    </a:prstGeom>
                    <a:solidFill>
                      <a:srgbClr val="DADEFE"/>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grpSp>
              <p:grpSp>
                <p:nvGrpSpPr>
                  <p:cNvPr id="291" name="Google Shape;188;p21">
                    <a:extLst>
                      <a:ext uri="{FF2B5EF4-FFF2-40B4-BE49-F238E27FC236}">
                        <a16:creationId xmlns:a16="http://schemas.microsoft.com/office/drawing/2014/main" id="{CEE1D59A-3E52-EC37-7C7D-F2A1933110A0}"/>
                      </a:ext>
                    </a:extLst>
                  </p:cNvPr>
                  <p:cNvGrpSpPr/>
                  <p:nvPr/>
                </p:nvGrpSpPr>
                <p:grpSpPr>
                  <a:xfrm>
                    <a:off x="3068825" y="1580225"/>
                    <a:ext cx="365700" cy="1363000"/>
                    <a:chOff x="1975325" y="1580225"/>
                    <a:chExt cx="365700" cy="1363000"/>
                  </a:xfrm>
                </p:grpSpPr>
                <p:sp>
                  <p:nvSpPr>
                    <p:cNvPr id="296" name="Google Shape;189;p21">
                      <a:extLst>
                        <a:ext uri="{FF2B5EF4-FFF2-40B4-BE49-F238E27FC236}">
                          <a16:creationId xmlns:a16="http://schemas.microsoft.com/office/drawing/2014/main" id="{9FE3D787-CB5E-CC0A-D77E-6B343A1DE3ED}"/>
                        </a:ext>
                      </a:extLst>
                    </p:cNvPr>
                    <p:cNvSpPr/>
                    <p:nvPr/>
                  </p:nvSpPr>
                  <p:spPr>
                    <a:xfrm>
                      <a:off x="1975325" y="1580225"/>
                      <a:ext cx="365700" cy="365700"/>
                    </a:xfrm>
                    <a:prstGeom prst="ellipse">
                      <a:avLst/>
                    </a:prstGeom>
                    <a:solidFill>
                      <a:srgbClr val="DADEFE"/>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sp>
                  <p:nvSpPr>
                    <p:cNvPr id="297" name="Google Shape;190;p21">
                      <a:extLst>
                        <a:ext uri="{FF2B5EF4-FFF2-40B4-BE49-F238E27FC236}">
                          <a16:creationId xmlns:a16="http://schemas.microsoft.com/office/drawing/2014/main" id="{7CA6C782-220B-E296-BB71-B2468A1322C5}"/>
                        </a:ext>
                      </a:extLst>
                    </p:cNvPr>
                    <p:cNvSpPr/>
                    <p:nvPr/>
                  </p:nvSpPr>
                  <p:spPr>
                    <a:xfrm>
                      <a:off x="1975325" y="2078875"/>
                      <a:ext cx="365700" cy="365700"/>
                    </a:xfrm>
                    <a:prstGeom prst="ellipse">
                      <a:avLst/>
                    </a:prstGeom>
                    <a:solidFill>
                      <a:srgbClr val="DADEFE"/>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sp>
                  <p:nvSpPr>
                    <p:cNvPr id="298" name="Google Shape;191;p21">
                      <a:extLst>
                        <a:ext uri="{FF2B5EF4-FFF2-40B4-BE49-F238E27FC236}">
                          <a16:creationId xmlns:a16="http://schemas.microsoft.com/office/drawing/2014/main" id="{5EF88CA3-EC7E-45C0-40E9-67742164D7AB}"/>
                        </a:ext>
                      </a:extLst>
                    </p:cNvPr>
                    <p:cNvSpPr/>
                    <p:nvPr/>
                  </p:nvSpPr>
                  <p:spPr>
                    <a:xfrm>
                      <a:off x="1975325" y="2577525"/>
                      <a:ext cx="365700" cy="365700"/>
                    </a:xfrm>
                    <a:prstGeom prst="ellipse">
                      <a:avLst/>
                    </a:prstGeom>
                    <a:solidFill>
                      <a:srgbClr val="DADEFE"/>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grpSp>
              <p:grpSp>
                <p:nvGrpSpPr>
                  <p:cNvPr id="292" name="Google Shape;192;p21">
                    <a:extLst>
                      <a:ext uri="{FF2B5EF4-FFF2-40B4-BE49-F238E27FC236}">
                        <a16:creationId xmlns:a16="http://schemas.microsoft.com/office/drawing/2014/main" id="{DB4B37D2-7573-9565-5979-C28687DDAF69}"/>
                      </a:ext>
                    </a:extLst>
                  </p:cNvPr>
                  <p:cNvGrpSpPr/>
                  <p:nvPr/>
                </p:nvGrpSpPr>
                <p:grpSpPr>
                  <a:xfrm>
                    <a:off x="3615575" y="1580225"/>
                    <a:ext cx="365700" cy="1363000"/>
                    <a:chOff x="1975325" y="1580225"/>
                    <a:chExt cx="365700" cy="1363000"/>
                  </a:xfrm>
                </p:grpSpPr>
                <p:sp>
                  <p:nvSpPr>
                    <p:cNvPr id="293" name="Google Shape;193;p21">
                      <a:extLst>
                        <a:ext uri="{FF2B5EF4-FFF2-40B4-BE49-F238E27FC236}">
                          <a16:creationId xmlns:a16="http://schemas.microsoft.com/office/drawing/2014/main" id="{7266D12F-A517-3EDD-2A0B-D55E4AC50C18}"/>
                        </a:ext>
                      </a:extLst>
                    </p:cNvPr>
                    <p:cNvSpPr/>
                    <p:nvPr/>
                  </p:nvSpPr>
                  <p:spPr>
                    <a:xfrm>
                      <a:off x="1975325" y="1580225"/>
                      <a:ext cx="365700" cy="365700"/>
                    </a:xfrm>
                    <a:prstGeom prst="ellipse">
                      <a:avLst/>
                    </a:prstGeom>
                    <a:solidFill>
                      <a:srgbClr val="DADEFE"/>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sp>
                  <p:nvSpPr>
                    <p:cNvPr id="294" name="Google Shape;194;p21">
                      <a:extLst>
                        <a:ext uri="{FF2B5EF4-FFF2-40B4-BE49-F238E27FC236}">
                          <a16:creationId xmlns:a16="http://schemas.microsoft.com/office/drawing/2014/main" id="{47F77DED-7DA6-8F51-4D54-9B8132915F6E}"/>
                        </a:ext>
                      </a:extLst>
                    </p:cNvPr>
                    <p:cNvSpPr/>
                    <p:nvPr/>
                  </p:nvSpPr>
                  <p:spPr>
                    <a:xfrm>
                      <a:off x="1975325" y="2078875"/>
                      <a:ext cx="365700" cy="365700"/>
                    </a:xfrm>
                    <a:prstGeom prst="ellipse">
                      <a:avLst/>
                    </a:prstGeom>
                    <a:solidFill>
                      <a:srgbClr val="DADEFE"/>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sp>
                  <p:nvSpPr>
                    <p:cNvPr id="295" name="Google Shape;195;p21">
                      <a:extLst>
                        <a:ext uri="{FF2B5EF4-FFF2-40B4-BE49-F238E27FC236}">
                          <a16:creationId xmlns:a16="http://schemas.microsoft.com/office/drawing/2014/main" id="{57A11DC2-6047-46B1-4E1E-55E3FC0AF651}"/>
                        </a:ext>
                      </a:extLst>
                    </p:cNvPr>
                    <p:cNvSpPr/>
                    <p:nvPr/>
                  </p:nvSpPr>
                  <p:spPr>
                    <a:xfrm>
                      <a:off x="1975325" y="2577525"/>
                      <a:ext cx="365700" cy="365700"/>
                    </a:xfrm>
                    <a:prstGeom prst="ellipse">
                      <a:avLst/>
                    </a:prstGeom>
                    <a:solidFill>
                      <a:srgbClr val="DADEFE"/>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grpSp>
            </p:grpSp>
          </p:grpSp>
        </p:grpSp>
        <p:sp>
          <p:nvSpPr>
            <p:cNvPr id="248" name="Google Shape;196;p21">
              <a:extLst>
                <a:ext uri="{FF2B5EF4-FFF2-40B4-BE49-F238E27FC236}">
                  <a16:creationId xmlns:a16="http://schemas.microsoft.com/office/drawing/2014/main" id="{13414152-57C1-7ABE-47D7-C173A1231BC3}"/>
                </a:ext>
              </a:extLst>
            </p:cNvPr>
            <p:cNvSpPr/>
            <p:nvPr/>
          </p:nvSpPr>
          <p:spPr>
            <a:xfrm>
              <a:off x="4266825" y="5738417"/>
              <a:ext cx="912600" cy="420000"/>
            </a:xfrm>
            <a:prstGeom prst="roundRect">
              <a:avLst/>
            </a:prstGeom>
            <a:solidFill>
              <a:schemeClr val="accent1">
                <a:lumMod val="75000"/>
              </a:schemeClr>
            </a:solidFill>
            <a:ln w="2857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900" b="1">
                  <a:solidFill>
                    <a:srgbClr val="FFFFFF"/>
                  </a:solidFill>
                  <a:latin typeface="Aptos Display" panose="020B0004020202020204" pitchFamily="34" charset="0"/>
                </a:rPr>
                <a:t>SA</a:t>
              </a:r>
              <a:endParaRPr sz="1900" b="1">
                <a:solidFill>
                  <a:srgbClr val="FFFFFF"/>
                </a:solidFill>
                <a:latin typeface="Aptos Display" panose="020B0004020202020204" pitchFamily="34" charset="0"/>
              </a:endParaRPr>
            </a:p>
          </p:txBody>
        </p:sp>
        <p:sp>
          <p:nvSpPr>
            <p:cNvPr id="249" name="Google Shape;197;p21">
              <a:extLst>
                <a:ext uri="{FF2B5EF4-FFF2-40B4-BE49-F238E27FC236}">
                  <a16:creationId xmlns:a16="http://schemas.microsoft.com/office/drawing/2014/main" id="{167690F9-0702-70C6-1426-A0EBEDF1D671}"/>
                </a:ext>
              </a:extLst>
            </p:cNvPr>
            <p:cNvSpPr/>
            <p:nvPr/>
          </p:nvSpPr>
          <p:spPr>
            <a:xfrm>
              <a:off x="4266825" y="8203688"/>
              <a:ext cx="912600" cy="420000"/>
            </a:xfrm>
            <a:prstGeom prst="roundRect">
              <a:avLst/>
            </a:prstGeom>
            <a:solidFill>
              <a:schemeClr val="accent1">
                <a:lumMod val="75000"/>
              </a:schemeClr>
            </a:solidFill>
            <a:ln w="2857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900" b="1">
                  <a:solidFill>
                    <a:srgbClr val="FFFFFF"/>
                  </a:solidFill>
                  <a:latin typeface="Aptos Display" panose="020B0004020202020204" pitchFamily="34" charset="0"/>
                </a:rPr>
                <a:t>SA</a:t>
              </a:r>
              <a:endParaRPr sz="1900" b="1">
                <a:solidFill>
                  <a:srgbClr val="FFFFFF"/>
                </a:solidFill>
                <a:latin typeface="Aptos Display" panose="020B0004020202020204" pitchFamily="34" charset="0"/>
              </a:endParaRPr>
            </a:p>
          </p:txBody>
        </p:sp>
        <p:sp>
          <p:nvSpPr>
            <p:cNvPr id="250" name="Google Shape;198;p21">
              <a:extLst>
                <a:ext uri="{FF2B5EF4-FFF2-40B4-BE49-F238E27FC236}">
                  <a16:creationId xmlns:a16="http://schemas.microsoft.com/office/drawing/2014/main" id="{67401C6A-BC5D-5DDE-BF00-9C3A6C27DF15}"/>
                </a:ext>
              </a:extLst>
            </p:cNvPr>
            <p:cNvSpPr/>
            <p:nvPr/>
          </p:nvSpPr>
          <p:spPr>
            <a:xfrm>
              <a:off x="5360175" y="5738417"/>
              <a:ext cx="912600" cy="420000"/>
            </a:xfrm>
            <a:prstGeom prst="roundRect">
              <a:avLst/>
            </a:prstGeom>
            <a:solidFill>
              <a:schemeClr val="accent1">
                <a:lumMod val="75000"/>
              </a:schemeClr>
            </a:solidFill>
            <a:ln w="2857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900" b="1">
                  <a:solidFill>
                    <a:srgbClr val="FFFFFF"/>
                  </a:solidFill>
                  <a:latin typeface="Aptos Display" panose="020B0004020202020204" pitchFamily="34" charset="0"/>
                </a:rPr>
                <a:t>SA</a:t>
              </a:r>
              <a:endParaRPr sz="1900" b="1">
                <a:solidFill>
                  <a:srgbClr val="FFFFFF"/>
                </a:solidFill>
                <a:latin typeface="Aptos Display" panose="020B0004020202020204" pitchFamily="34" charset="0"/>
              </a:endParaRPr>
            </a:p>
          </p:txBody>
        </p:sp>
        <p:sp>
          <p:nvSpPr>
            <p:cNvPr id="251" name="Google Shape;199;p21">
              <a:extLst>
                <a:ext uri="{FF2B5EF4-FFF2-40B4-BE49-F238E27FC236}">
                  <a16:creationId xmlns:a16="http://schemas.microsoft.com/office/drawing/2014/main" id="{E0FD56BA-FDA1-5D29-8D6A-52AC87452061}"/>
                </a:ext>
              </a:extLst>
            </p:cNvPr>
            <p:cNvSpPr/>
            <p:nvPr/>
          </p:nvSpPr>
          <p:spPr>
            <a:xfrm>
              <a:off x="5360175" y="8203688"/>
              <a:ext cx="912600" cy="420000"/>
            </a:xfrm>
            <a:prstGeom prst="roundRect">
              <a:avLst/>
            </a:prstGeom>
            <a:solidFill>
              <a:schemeClr val="accent1">
                <a:lumMod val="75000"/>
              </a:schemeClr>
            </a:solidFill>
            <a:ln w="2857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900" b="1">
                  <a:solidFill>
                    <a:srgbClr val="FFFFFF"/>
                  </a:solidFill>
                  <a:latin typeface="Aptos Display" panose="020B0004020202020204" pitchFamily="34" charset="0"/>
                </a:rPr>
                <a:t>SA</a:t>
              </a:r>
              <a:endParaRPr sz="1900" b="1">
                <a:solidFill>
                  <a:srgbClr val="FFFFFF"/>
                </a:solidFill>
                <a:latin typeface="Aptos Display" panose="020B0004020202020204" pitchFamily="34" charset="0"/>
              </a:endParaRPr>
            </a:p>
          </p:txBody>
        </p:sp>
        <p:grpSp>
          <p:nvGrpSpPr>
            <p:cNvPr id="252" name="Google Shape;200;p21">
              <a:extLst>
                <a:ext uri="{FF2B5EF4-FFF2-40B4-BE49-F238E27FC236}">
                  <a16:creationId xmlns:a16="http://schemas.microsoft.com/office/drawing/2014/main" id="{8A37BF7D-73E5-41A0-885A-C75D437184AA}"/>
                </a:ext>
              </a:extLst>
            </p:cNvPr>
            <p:cNvGrpSpPr/>
            <p:nvPr/>
          </p:nvGrpSpPr>
          <p:grpSpPr>
            <a:xfrm>
              <a:off x="3948900" y="3687556"/>
              <a:ext cx="2641800" cy="2039897"/>
              <a:chOff x="3948900" y="6158356"/>
              <a:chExt cx="2641800" cy="2039897"/>
            </a:xfrm>
          </p:grpSpPr>
          <p:cxnSp>
            <p:nvCxnSpPr>
              <p:cNvPr id="255" name="Google Shape;201;p21">
                <a:extLst>
                  <a:ext uri="{FF2B5EF4-FFF2-40B4-BE49-F238E27FC236}">
                    <a16:creationId xmlns:a16="http://schemas.microsoft.com/office/drawing/2014/main" id="{7532DF72-B0D7-67A5-8632-C96FA1173D59}"/>
                  </a:ext>
                </a:extLst>
              </p:cNvPr>
              <p:cNvCxnSpPr/>
              <p:nvPr/>
            </p:nvCxnSpPr>
            <p:spPr>
              <a:xfrm>
                <a:off x="3948900" y="7181014"/>
                <a:ext cx="2641800" cy="0"/>
              </a:xfrm>
              <a:prstGeom prst="straightConnector1">
                <a:avLst/>
              </a:prstGeom>
              <a:noFill/>
              <a:ln w="38100" cap="flat" cmpd="sng">
                <a:solidFill>
                  <a:srgbClr val="000000"/>
                </a:solidFill>
                <a:prstDash val="solid"/>
                <a:round/>
                <a:headEnd type="none" w="med" len="med"/>
                <a:tailEnd type="none" w="med" len="med"/>
              </a:ln>
            </p:spPr>
          </p:cxnSp>
          <p:cxnSp>
            <p:nvCxnSpPr>
              <p:cNvPr id="256" name="Google Shape;202;p21">
                <a:extLst>
                  <a:ext uri="{FF2B5EF4-FFF2-40B4-BE49-F238E27FC236}">
                    <a16:creationId xmlns:a16="http://schemas.microsoft.com/office/drawing/2014/main" id="{38838818-1CCD-274A-0978-22BF2C1F5F0A}"/>
                  </a:ext>
                </a:extLst>
              </p:cNvPr>
              <p:cNvCxnSpPr/>
              <p:nvPr/>
            </p:nvCxnSpPr>
            <p:spPr>
              <a:xfrm>
                <a:off x="3948900" y="7676139"/>
                <a:ext cx="2641800" cy="0"/>
              </a:xfrm>
              <a:prstGeom prst="straightConnector1">
                <a:avLst/>
              </a:prstGeom>
              <a:noFill/>
              <a:ln w="38100" cap="flat" cmpd="sng">
                <a:solidFill>
                  <a:srgbClr val="000000"/>
                </a:solidFill>
                <a:prstDash val="solid"/>
                <a:round/>
                <a:headEnd type="none" w="med" len="med"/>
                <a:tailEnd type="none" w="med" len="med"/>
              </a:ln>
            </p:spPr>
          </p:cxnSp>
          <p:cxnSp>
            <p:nvCxnSpPr>
              <p:cNvPr id="257" name="Google Shape;203;p21">
                <a:extLst>
                  <a:ext uri="{FF2B5EF4-FFF2-40B4-BE49-F238E27FC236}">
                    <a16:creationId xmlns:a16="http://schemas.microsoft.com/office/drawing/2014/main" id="{3B852991-92D9-B386-79C8-AD0C77A99B26}"/>
                  </a:ext>
                </a:extLst>
              </p:cNvPr>
              <p:cNvCxnSpPr/>
              <p:nvPr/>
            </p:nvCxnSpPr>
            <p:spPr>
              <a:xfrm>
                <a:off x="3948900" y="6685970"/>
                <a:ext cx="2641800" cy="0"/>
              </a:xfrm>
              <a:prstGeom prst="straightConnector1">
                <a:avLst/>
              </a:prstGeom>
              <a:noFill/>
              <a:ln w="38100" cap="flat" cmpd="sng">
                <a:solidFill>
                  <a:srgbClr val="000000"/>
                </a:solidFill>
                <a:prstDash val="solid"/>
                <a:round/>
                <a:headEnd type="none" w="med" len="med"/>
                <a:tailEnd type="none" w="med" len="med"/>
              </a:ln>
            </p:spPr>
          </p:cxnSp>
          <p:grpSp>
            <p:nvGrpSpPr>
              <p:cNvPr id="258" name="Google Shape;204;p21">
                <a:extLst>
                  <a:ext uri="{FF2B5EF4-FFF2-40B4-BE49-F238E27FC236}">
                    <a16:creationId xmlns:a16="http://schemas.microsoft.com/office/drawing/2014/main" id="{4B52330C-74E1-53A5-7DAB-6E5D6A13846A}"/>
                  </a:ext>
                </a:extLst>
              </p:cNvPr>
              <p:cNvGrpSpPr/>
              <p:nvPr/>
            </p:nvGrpSpPr>
            <p:grpSpPr>
              <a:xfrm>
                <a:off x="4266825" y="6158356"/>
                <a:ext cx="2005950" cy="2039897"/>
                <a:chOff x="3854825" y="2313081"/>
                <a:chExt cx="2005950" cy="2039897"/>
              </a:xfrm>
            </p:grpSpPr>
            <p:cxnSp>
              <p:nvCxnSpPr>
                <p:cNvPr id="259" name="Google Shape;205;p21">
                  <a:extLst>
                    <a:ext uri="{FF2B5EF4-FFF2-40B4-BE49-F238E27FC236}">
                      <a16:creationId xmlns:a16="http://schemas.microsoft.com/office/drawing/2014/main" id="{780DD03E-4E58-E74B-6D31-695EAC4D170C}"/>
                    </a:ext>
                  </a:extLst>
                </p:cNvPr>
                <p:cNvCxnSpPr>
                  <a:stCxn id="279" idx="0"/>
                </p:cNvCxnSpPr>
                <p:nvPr/>
              </p:nvCxnSpPr>
              <p:spPr>
                <a:xfrm rot="10800000">
                  <a:off x="4037675" y="2313381"/>
                  <a:ext cx="0" cy="1335900"/>
                </a:xfrm>
                <a:prstGeom prst="straightConnector1">
                  <a:avLst/>
                </a:prstGeom>
                <a:noFill/>
                <a:ln w="38100" cap="flat" cmpd="sng">
                  <a:solidFill>
                    <a:srgbClr val="000000"/>
                  </a:solidFill>
                  <a:prstDash val="solid"/>
                  <a:round/>
                  <a:headEnd type="none" w="med" len="med"/>
                  <a:tailEnd type="none" w="med" len="med"/>
                </a:ln>
              </p:spPr>
            </p:cxnSp>
            <p:cxnSp>
              <p:nvCxnSpPr>
                <p:cNvPr id="260" name="Google Shape;207;p21">
                  <a:extLst>
                    <a:ext uri="{FF2B5EF4-FFF2-40B4-BE49-F238E27FC236}">
                      <a16:creationId xmlns:a16="http://schemas.microsoft.com/office/drawing/2014/main" id="{5B6DAFA9-78B5-1CDF-4455-3DDAEE11C86B}"/>
                    </a:ext>
                  </a:extLst>
                </p:cNvPr>
                <p:cNvCxnSpPr/>
                <p:nvPr/>
              </p:nvCxnSpPr>
              <p:spPr>
                <a:xfrm rot="10800000">
                  <a:off x="5131175" y="2313081"/>
                  <a:ext cx="0" cy="1336200"/>
                </a:xfrm>
                <a:prstGeom prst="straightConnector1">
                  <a:avLst/>
                </a:prstGeom>
                <a:noFill/>
                <a:ln w="38100" cap="flat" cmpd="sng">
                  <a:solidFill>
                    <a:srgbClr val="000000"/>
                  </a:solidFill>
                  <a:prstDash val="solid"/>
                  <a:round/>
                  <a:headEnd type="none" w="med" len="med"/>
                  <a:tailEnd type="none" w="med" len="med"/>
                </a:ln>
              </p:spPr>
            </p:cxnSp>
            <p:cxnSp>
              <p:nvCxnSpPr>
                <p:cNvPr id="261" name="Google Shape;208;p21">
                  <a:extLst>
                    <a:ext uri="{FF2B5EF4-FFF2-40B4-BE49-F238E27FC236}">
                      <a16:creationId xmlns:a16="http://schemas.microsoft.com/office/drawing/2014/main" id="{9831A471-6551-E10B-2A2E-DCE32F2907F0}"/>
                    </a:ext>
                  </a:extLst>
                </p:cNvPr>
                <p:cNvCxnSpPr/>
                <p:nvPr/>
              </p:nvCxnSpPr>
              <p:spPr>
                <a:xfrm rot="10800000">
                  <a:off x="4584425" y="3016778"/>
                  <a:ext cx="0" cy="1336200"/>
                </a:xfrm>
                <a:prstGeom prst="straightConnector1">
                  <a:avLst/>
                </a:prstGeom>
                <a:noFill/>
                <a:ln w="38100" cap="flat" cmpd="sng">
                  <a:solidFill>
                    <a:srgbClr val="000000"/>
                  </a:solidFill>
                  <a:prstDash val="solid"/>
                  <a:round/>
                  <a:headEnd type="none" w="med" len="med"/>
                  <a:tailEnd type="none" w="med" len="med"/>
                </a:ln>
              </p:spPr>
            </p:cxnSp>
            <p:cxnSp>
              <p:nvCxnSpPr>
                <p:cNvPr id="262" name="Google Shape;209;p21">
                  <a:extLst>
                    <a:ext uri="{FF2B5EF4-FFF2-40B4-BE49-F238E27FC236}">
                      <a16:creationId xmlns:a16="http://schemas.microsoft.com/office/drawing/2014/main" id="{8F33C527-AA1D-EF96-0713-E766E12F3E7F}"/>
                    </a:ext>
                  </a:extLst>
                </p:cNvPr>
                <p:cNvCxnSpPr/>
                <p:nvPr/>
              </p:nvCxnSpPr>
              <p:spPr>
                <a:xfrm rot="10800000">
                  <a:off x="5677925" y="3016778"/>
                  <a:ext cx="0" cy="1336200"/>
                </a:xfrm>
                <a:prstGeom prst="straightConnector1">
                  <a:avLst/>
                </a:prstGeom>
                <a:noFill/>
                <a:ln w="38100" cap="flat" cmpd="sng">
                  <a:solidFill>
                    <a:srgbClr val="000000"/>
                  </a:solidFill>
                  <a:prstDash val="solid"/>
                  <a:round/>
                  <a:headEnd type="none" w="med" len="med"/>
                  <a:tailEnd type="none" w="med" len="med"/>
                </a:ln>
              </p:spPr>
            </p:cxnSp>
            <p:grpSp>
              <p:nvGrpSpPr>
                <p:cNvPr id="263" name="Google Shape;210;p21">
                  <a:extLst>
                    <a:ext uri="{FF2B5EF4-FFF2-40B4-BE49-F238E27FC236}">
                      <a16:creationId xmlns:a16="http://schemas.microsoft.com/office/drawing/2014/main" id="{A1FB4FD2-4EF5-0C9F-7D01-9DD43E71CA34}"/>
                    </a:ext>
                  </a:extLst>
                </p:cNvPr>
                <p:cNvGrpSpPr/>
                <p:nvPr/>
              </p:nvGrpSpPr>
              <p:grpSpPr>
                <a:xfrm>
                  <a:off x="3854825" y="2659162"/>
                  <a:ext cx="2005950" cy="1353186"/>
                  <a:chOff x="1975325" y="1580225"/>
                  <a:chExt cx="2005950" cy="1363000"/>
                </a:xfrm>
              </p:grpSpPr>
              <p:grpSp>
                <p:nvGrpSpPr>
                  <p:cNvPr id="264" name="Google Shape;211;p21">
                    <a:extLst>
                      <a:ext uri="{FF2B5EF4-FFF2-40B4-BE49-F238E27FC236}">
                        <a16:creationId xmlns:a16="http://schemas.microsoft.com/office/drawing/2014/main" id="{CCAE7089-8DF6-0269-000B-2E3E499466A0}"/>
                      </a:ext>
                    </a:extLst>
                  </p:cNvPr>
                  <p:cNvGrpSpPr/>
                  <p:nvPr/>
                </p:nvGrpSpPr>
                <p:grpSpPr>
                  <a:xfrm>
                    <a:off x="1975325" y="1580225"/>
                    <a:ext cx="365700" cy="1363000"/>
                    <a:chOff x="1975325" y="1580225"/>
                    <a:chExt cx="365700" cy="1363000"/>
                  </a:xfrm>
                </p:grpSpPr>
                <p:sp>
                  <p:nvSpPr>
                    <p:cNvPr id="277" name="Google Shape;212;p21">
                      <a:extLst>
                        <a:ext uri="{FF2B5EF4-FFF2-40B4-BE49-F238E27FC236}">
                          <a16:creationId xmlns:a16="http://schemas.microsoft.com/office/drawing/2014/main" id="{A7BC2E56-B9DA-1170-3ADF-C930632D6FDB}"/>
                        </a:ext>
                      </a:extLst>
                    </p:cNvPr>
                    <p:cNvSpPr/>
                    <p:nvPr/>
                  </p:nvSpPr>
                  <p:spPr>
                    <a:xfrm>
                      <a:off x="1975325" y="1580225"/>
                      <a:ext cx="365700" cy="365700"/>
                    </a:xfrm>
                    <a:prstGeom prst="ellipse">
                      <a:avLst/>
                    </a:prstGeom>
                    <a:solidFill>
                      <a:srgbClr val="DADEFE"/>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sp>
                  <p:nvSpPr>
                    <p:cNvPr id="278" name="Google Shape;213;p21">
                      <a:extLst>
                        <a:ext uri="{FF2B5EF4-FFF2-40B4-BE49-F238E27FC236}">
                          <a16:creationId xmlns:a16="http://schemas.microsoft.com/office/drawing/2014/main" id="{E9E33B04-201B-C16F-09AE-7F31212A5B53}"/>
                        </a:ext>
                      </a:extLst>
                    </p:cNvPr>
                    <p:cNvSpPr/>
                    <p:nvPr/>
                  </p:nvSpPr>
                  <p:spPr>
                    <a:xfrm>
                      <a:off x="1975325" y="2078875"/>
                      <a:ext cx="365700" cy="365700"/>
                    </a:xfrm>
                    <a:prstGeom prst="ellipse">
                      <a:avLst/>
                    </a:prstGeom>
                    <a:solidFill>
                      <a:srgbClr val="DADEFE"/>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sp>
                  <p:nvSpPr>
                    <p:cNvPr id="279" name="Google Shape;206;p21">
                      <a:extLst>
                        <a:ext uri="{FF2B5EF4-FFF2-40B4-BE49-F238E27FC236}">
                          <a16:creationId xmlns:a16="http://schemas.microsoft.com/office/drawing/2014/main" id="{8C065F0E-F27F-D19D-1C2A-668AD5D36C45}"/>
                        </a:ext>
                      </a:extLst>
                    </p:cNvPr>
                    <p:cNvSpPr/>
                    <p:nvPr/>
                  </p:nvSpPr>
                  <p:spPr>
                    <a:xfrm>
                      <a:off x="1975325" y="2577525"/>
                      <a:ext cx="365700" cy="365700"/>
                    </a:xfrm>
                    <a:prstGeom prst="ellipse">
                      <a:avLst/>
                    </a:prstGeom>
                    <a:solidFill>
                      <a:srgbClr val="DADEFE"/>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grpSp>
              <p:grpSp>
                <p:nvGrpSpPr>
                  <p:cNvPr id="265" name="Google Shape;214;p21">
                    <a:extLst>
                      <a:ext uri="{FF2B5EF4-FFF2-40B4-BE49-F238E27FC236}">
                        <a16:creationId xmlns:a16="http://schemas.microsoft.com/office/drawing/2014/main" id="{14574E2B-51CA-C6EF-9499-22AF89051964}"/>
                      </a:ext>
                    </a:extLst>
                  </p:cNvPr>
                  <p:cNvGrpSpPr/>
                  <p:nvPr/>
                </p:nvGrpSpPr>
                <p:grpSpPr>
                  <a:xfrm>
                    <a:off x="2522075" y="1580225"/>
                    <a:ext cx="365700" cy="1363000"/>
                    <a:chOff x="1975325" y="1580225"/>
                    <a:chExt cx="365700" cy="1363000"/>
                  </a:xfrm>
                </p:grpSpPr>
                <p:sp>
                  <p:nvSpPr>
                    <p:cNvPr id="274" name="Google Shape;215;p21">
                      <a:extLst>
                        <a:ext uri="{FF2B5EF4-FFF2-40B4-BE49-F238E27FC236}">
                          <a16:creationId xmlns:a16="http://schemas.microsoft.com/office/drawing/2014/main" id="{FE167F61-5F47-409D-4AF7-7032467EC39C}"/>
                        </a:ext>
                      </a:extLst>
                    </p:cNvPr>
                    <p:cNvSpPr/>
                    <p:nvPr/>
                  </p:nvSpPr>
                  <p:spPr>
                    <a:xfrm>
                      <a:off x="1975325" y="1580225"/>
                      <a:ext cx="365700" cy="365700"/>
                    </a:xfrm>
                    <a:prstGeom prst="ellipse">
                      <a:avLst/>
                    </a:prstGeom>
                    <a:solidFill>
                      <a:srgbClr val="DADEFE"/>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sp>
                  <p:nvSpPr>
                    <p:cNvPr id="275" name="Google Shape;216;p21">
                      <a:extLst>
                        <a:ext uri="{FF2B5EF4-FFF2-40B4-BE49-F238E27FC236}">
                          <a16:creationId xmlns:a16="http://schemas.microsoft.com/office/drawing/2014/main" id="{7A4BA6AD-96B6-65C0-8563-E0C12A48A8F4}"/>
                        </a:ext>
                      </a:extLst>
                    </p:cNvPr>
                    <p:cNvSpPr/>
                    <p:nvPr/>
                  </p:nvSpPr>
                  <p:spPr>
                    <a:xfrm>
                      <a:off x="1975325" y="2078875"/>
                      <a:ext cx="365700" cy="365700"/>
                    </a:xfrm>
                    <a:prstGeom prst="ellipse">
                      <a:avLst/>
                    </a:prstGeom>
                    <a:solidFill>
                      <a:srgbClr val="DADEFE"/>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sp>
                  <p:nvSpPr>
                    <p:cNvPr id="276" name="Google Shape;217;p21">
                      <a:extLst>
                        <a:ext uri="{FF2B5EF4-FFF2-40B4-BE49-F238E27FC236}">
                          <a16:creationId xmlns:a16="http://schemas.microsoft.com/office/drawing/2014/main" id="{538354DC-ECB7-4060-5C7C-331E4DC6511F}"/>
                        </a:ext>
                      </a:extLst>
                    </p:cNvPr>
                    <p:cNvSpPr/>
                    <p:nvPr/>
                  </p:nvSpPr>
                  <p:spPr>
                    <a:xfrm>
                      <a:off x="1975325" y="2577525"/>
                      <a:ext cx="365700" cy="365700"/>
                    </a:xfrm>
                    <a:prstGeom prst="ellipse">
                      <a:avLst/>
                    </a:prstGeom>
                    <a:solidFill>
                      <a:srgbClr val="DADEFE"/>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grpSp>
              <p:grpSp>
                <p:nvGrpSpPr>
                  <p:cNvPr id="266" name="Google Shape;218;p21">
                    <a:extLst>
                      <a:ext uri="{FF2B5EF4-FFF2-40B4-BE49-F238E27FC236}">
                        <a16:creationId xmlns:a16="http://schemas.microsoft.com/office/drawing/2014/main" id="{E968A54A-4B24-B153-124F-3FD0EE1281C9}"/>
                      </a:ext>
                    </a:extLst>
                  </p:cNvPr>
                  <p:cNvGrpSpPr/>
                  <p:nvPr/>
                </p:nvGrpSpPr>
                <p:grpSpPr>
                  <a:xfrm>
                    <a:off x="3068825" y="1580225"/>
                    <a:ext cx="365700" cy="1363000"/>
                    <a:chOff x="1975325" y="1580225"/>
                    <a:chExt cx="365700" cy="1363000"/>
                  </a:xfrm>
                </p:grpSpPr>
                <p:sp>
                  <p:nvSpPr>
                    <p:cNvPr id="271" name="Google Shape;219;p21">
                      <a:extLst>
                        <a:ext uri="{FF2B5EF4-FFF2-40B4-BE49-F238E27FC236}">
                          <a16:creationId xmlns:a16="http://schemas.microsoft.com/office/drawing/2014/main" id="{E372FCBF-203B-F29D-66D2-F7E1AB4A60EA}"/>
                        </a:ext>
                      </a:extLst>
                    </p:cNvPr>
                    <p:cNvSpPr/>
                    <p:nvPr/>
                  </p:nvSpPr>
                  <p:spPr>
                    <a:xfrm>
                      <a:off x="1975325" y="1580225"/>
                      <a:ext cx="365700" cy="365700"/>
                    </a:xfrm>
                    <a:prstGeom prst="ellipse">
                      <a:avLst/>
                    </a:prstGeom>
                    <a:solidFill>
                      <a:srgbClr val="DADEFE"/>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sp>
                  <p:nvSpPr>
                    <p:cNvPr id="272" name="Google Shape;220;p21">
                      <a:extLst>
                        <a:ext uri="{FF2B5EF4-FFF2-40B4-BE49-F238E27FC236}">
                          <a16:creationId xmlns:a16="http://schemas.microsoft.com/office/drawing/2014/main" id="{8D593050-58E7-D084-FE60-C2EC8E522081}"/>
                        </a:ext>
                      </a:extLst>
                    </p:cNvPr>
                    <p:cNvSpPr/>
                    <p:nvPr/>
                  </p:nvSpPr>
                  <p:spPr>
                    <a:xfrm>
                      <a:off x="1975325" y="2078875"/>
                      <a:ext cx="365700" cy="365700"/>
                    </a:xfrm>
                    <a:prstGeom prst="ellipse">
                      <a:avLst/>
                    </a:prstGeom>
                    <a:solidFill>
                      <a:srgbClr val="DADEFE"/>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sp>
                  <p:nvSpPr>
                    <p:cNvPr id="273" name="Google Shape;221;p21">
                      <a:extLst>
                        <a:ext uri="{FF2B5EF4-FFF2-40B4-BE49-F238E27FC236}">
                          <a16:creationId xmlns:a16="http://schemas.microsoft.com/office/drawing/2014/main" id="{90AAFD06-2C58-0AA1-D1D8-5F0BE92C314F}"/>
                        </a:ext>
                      </a:extLst>
                    </p:cNvPr>
                    <p:cNvSpPr/>
                    <p:nvPr/>
                  </p:nvSpPr>
                  <p:spPr>
                    <a:xfrm>
                      <a:off x="1975325" y="2577525"/>
                      <a:ext cx="365700" cy="365700"/>
                    </a:xfrm>
                    <a:prstGeom prst="ellipse">
                      <a:avLst/>
                    </a:prstGeom>
                    <a:solidFill>
                      <a:srgbClr val="DADEFE"/>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grpSp>
              <p:grpSp>
                <p:nvGrpSpPr>
                  <p:cNvPr id="267" name="Google Shape;222;p21">
                    <a:extLst>
                      <a:ext uri="{FF2B5EF4-FFF2-40B4-BE49-F238E27FC236}">
                        <a16:creationId xmlns:a16="http://schemas.microsoft.com/office/drawing/2014/main" id="{BBCD2178-72EE-5ABF-C6A3-A3427AD0A865}"/>
                      </a:ext>
                    </a:extLst>
                  </p:cNvPr>
                  <p:cNvGrpSpPr/>
                  <p:nvPr/>
                </p:nvGrpSpPr>
                <p:grpSpPr>
                  <a:xfrm>
                    <a:off x="3615575" y="1580225"/>
                    <a:ext cx="365700" cy="1363000"/>
                    <a:chOff x="1975325" y="1580225"/>
                    <a:chExt cx="365700" cy="1363000"/>
                  </a:xfrm>
                </p:grpSpPr>
                <p:sp>
                  <p:nvSpPr>
                    <p:cNvPr id="268" name="Google Shape;223;p21">
                      <a:extLst>
                        <a:ext uri="{FF2B5EF4-FFF2-40B4-BE49-F238E27FC236}">
                          <a16:creationId xmlns:a16="http://schemas.microsoft.com/office/drawing/2014/main" id="{39079D91-A74F-B856-D8B3-E33594BF3AE2}"/>
                        </a:ext>
                      </a:extLst>
                    </p:cNvPr>
                    <p:cNvSpPr/>
                    <p:nvPr/>
                  </p:nvSpPr>
                  <p:spPr>
                    <a:xfrm>
                      <a:off x="1975325" y="1580225"/>
                      <a:ext cx="365700" cy="365700"/>
                    </a:xfrm>
                    <a:prstGeom prst="ellipse">
                      <a:avLst/>
                    </a:prstGeom>
                    <a:solidFill>
                      <a:srgbClr val="DADEFE"/>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sp>
                  <p:nvSpPr>
                    <p:cNvPr id="269" name="Google Shape;224;p21">
                      <a:extLst>
                        <a:ext uri="{FF2B5EF4-FFF2-40B4-BE49-F238E27FC236}">
                          <a16:creationId xmlns:a16="http://schemas.microsoft.com/office/drawing/2014/main" id="{B58FE574-E6CB-6C37-3106-863ED639A221}"/>
                        </a:ext>
                      </a:extLst>
                    </p:cNvPr>
                    <p:cNvSpPr/>
                    <p:nvPr/>
                  </p:nvSpPr>
                  <p:spPr>
                    <a:xfrm>
                      <a:off x="1975325" y="2078875"/>
                      <a:ext cx="365700" cy="365700"/>
                    </a:xfrm>
                    <a:prstGeom prst="ellipse">
                      <a:avLst/>
                    </a:prstGeom>
                    <a:solidFill>
                      <a:srgbClr val="DADEFE"/>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sp>
                  <p:nvSpPr>
                    <p:cNvPr id="270" name="Google Shape;225;p21">
                      <a:extLst>
                        <a:ext uri="{FF2B5EF4-FFF2-40B4-BE49-F238E27FC236}">
                          <a16:creationId xmlns:a16="http://schemas.microsoft.com/office/drawing/2014/main" id="{E83235A6-9631-5716-2D2E-877F18426799}"/>
                        </a:ext>
                      </a:extLst>
                    </p:cNvPr>
                    <p:cNvSpPr/>
                    <p:nvPr/>
                  </p:nvSpPr>
                  <p:spPr>
                    <a:xfrm>
                      <a:off x="1975325" y="2577525"/>
                      <a:ext cx="365700" cy="365700"/>
                    </a:xfrm>
                    <a:prstGeom prst="ellipse">
                      <a:avLst/>
                    </a:prstGeom>
                    <a:solidFill>
                      <a:srgbClr val="DADEFE"/>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grpSp>
            </p:grpSp>
          </p:grpSp>
        </p:grpSp>
        <p:sp>
          <p:nvSpPr>
            <p:cNvPr id="253" name="Google Shape;226;p21">
              <a:extLst>
                <a:ext uri="{FF2B5EF4-FFF2-40B4-BE49-F238E27FC236}">
                  <a16:creationId xmlns:a16="http://schemas.microsoft.com/office/drawing/2014/main" id="{37BF08CB-D0E9-A63C-F5C6-F119ABB0E631}"/>
                </a:ext>
              </a:extLst>
            </p:cNvPr>
            <p:cNvSpPr/>
            <p:nvPr/>
          </p:nvSpPr>
          <p:spPr>
            <a:xfrm>
              <a:off x="4266825" y="3273142"/>
              <a:ext cx="912600" cy="420000"/>
            </a:xfrm>
            <a:prstGeom prst="roundRect">
              <a:avLst/>
            </a:prstGeom>
            <a:solidFill>
              <a:schemeClr val="accent1">
                <a:lumMod val="75000"/>
              </a:schemeClr>
            </a:solidFill>
            <a:ln w="2857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900" b="1">
                  <a:solidFill>
                    <a:srgbClr val="FFFFFF"/>
                  </a:solidFill>
                  <a:latin typeface="Aptos Display" panose="020B0004020202020204" pitchFamily="34" charset="0"/>
                </a:rPr>
                <a:t>SA</a:t>
              </a:r>
              <a:endParaRPr sz="1900" b="1">
                <a:solidFill>
                  <a:srgbClr val="FFFFFF"/>
                </a:solidFill>
                <a:latin typeface="Aptos Display" panose="020B0004020202020204" pitchFamily="34" charset="0"/>
              </a:endParaRPr>
            </a:p>
          </p:txBody>
        </p:sp>
        <p:sp>
          <p:nvSpPr>
            <p:cNvPr id="254" name="Google Shape;227;p21">
              <a:extLst>
                <a:ext uri="{FF2B5EF4-FFF2-40B4-BE49-F238E27FC236}">
                  <a16:creationId xmlns:a16="http://schemas.microsoft.com/office/drawing/2014/main" id="{75507D2B-2D1B-D5B7-4FE4-6A689CA02404}"/>
                </a:ext>
              </a:extLst>
            </p:cNvPr>
            <p:cNvSpPr/>
            <p:nvPr/>
          </p:nvSpPr>
          <p:spPr>
            <a:xfrm>
              <a:off x="5360175" y="3273142"/>
              <a:ext cx="912600" cy="420000"/>
            </a:xfrm>
            <a:prstGeom prst="roundRect">
              <a:avLst/>
            </a:prstGeom>
            <a:solidFill>
              <a:schemeClr val="accent1">
                <a:lumMod val="75000"/>
              </a:schemeClr>
            </a:solidFill>
            <a:ln w="2857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900" b="1">
                  <a:solidFill>
                    <a:srgbClr val="FFFFFF"/>
                  </a:solidFill>
                  <a:latin typeface="Aptos Display" panose="020B0004020202020204" pitchFamily="34" charset="0"/>
                </a:rPr>
                <a:t>SA</a:t>
              </a:r>
              <a:endParaRPr sz="1900" b="1">
                <a:solidFill>
                  <a:srgbClr val="FFFFFF"/>
                </a:solidFill>
                <a:latin typeface="Aptos Display" panose="020B0004020202020204" pitchFamily="34" charset="0"/>
              </a:endParaRPr>
            </a:p>
          </p:txBody>
        </p:sp>
      </p:grpSp>
      <p:cxnSp>
        <p:nvCxnSpPr>
          <p:cNvPr id="307" name="Google Shape;231;p21">
            <a:extLst>
              <a:ext uri="{FF2B5EF4-FFF2-40B4-BE49-F238E27FC236}">
                <a16:creationId xmlns:a16="http://schemas.microsoft.com/office/drawing/2014/main" id="{FBDD7FC3-8982-FA2C-9B41-6175EE00774B}"/>
              </a:ext>
            </a:extLst>
          </p:cNvPr>
          <p:cNvCxnSpPr>
            <a:cxnSpLocks/>
          </p:cNvCxnSpPr>
          <p:nvPr/>
        </p:nvCxnSpPr>
        <p:spPr>
          <a:xfrm flipV="1">
            <a:off x="2326949" y="1411286"/>
            <a:ext cx="1999204" cy="1182899"/>
          </a:xfrm>
          <a:prstGeom prst="straightConnector1">
            <a:avLst/>
          </a:prstGeom>
          <a:noFill/>
          <a:ln w="38100" cap="flat" cmpd="sng">
            <a:solidFill>
              <a:srgbClr val="980000"/>
            </a:solidFill>
            <a:prstDash val="solid"/>
            <a:round/>
            <a:headEnd type="none" w="med" len="med"/>
            <a:tailEnd type="triangle" w="med" len="med"/>
          </a:ln>
        </p:spPr>
      </p:cxnSp>
      <p:sp>
        <p:nvSpPr>
          <p:cNvPr id="346" name="Metin kutusu 599">
            <a:extLst>
              <a:ext uri="{FF2B5EF4-FFF2-40B4-BE49-F238E27FC236}">
                <a16:creationId xmlns:a16="http://schemas.microsoft.com/office/drawing/2014/main" id="{4D667145-D95D-7107-9488-20479217E367}"/>
              </a:ext>
            </a:extLst>
          </p:cNvPr>
          <p:cNvSpPr txBox="1"/>
          <p:nvPr/>
        </p:nvSpPr>
        <p:spPr>
          <a:xfrm>
            <a:off x="1270213" y="5134803"/>
            <a:ext cx="2197835" cy="461665"/>
          </a:xfrm>
          <a:prstGeom prst="rect">
            <a:avLst/>
          </a:prstGeom>
          <a:noFill/>
        </p:spPr>
        <p:txBody>
          <a:bodyPr wrap="square" rtlCol="0">
            <a:spAutoFit/>
          </a:bodyPr>
          <a:lstStyle/>
          <a:p>
            <a:pPr algn="ctr"/>
            <a:r>
              <a:rPr lang="en-US" sz="2400" b="1" dirty="0">
                <a:solidFill>
                  <a:schemeClr val="accent5">
                    <a:lumMod val="75000"/>
                  </a:schemeClr>
                </a:solidFill>
                <a:latin typeface="Aptos Display" panose="020B0004020202020204" pitchFamily="34" charset="0"/>
                <a:ea typeface="Cambria" panose="02040503050406030204" pitchFamily="18" charset="0"/>
                <a:cs typeface="Cascadia Mono" panose="020B0609020000020004" pitchFamily="49" charset="0"/>
              </a:rPr>
              <a:t>DRAM Bank</a:t>
            </a:r>
            <a:endParaRPr lang="en-US" sz="3200" b="1" dirty="0">
              <a:solidFill>
                <a:schemeClr val="accent5">
                  <a:lumMod val="75000"/>
                </a:schemeClr>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349" name="Google Shape;229;p21">
            <a:extLst>
              <a:ext uri="{FF2B5EF4-FFF2-40B4-BE49-F238E27FC236}">
                <a16:creationId xmlns:a16="http://schemas.microsoft.com/office/drawing/2014/main" id="{73F3647A-4570-D9AF-A31F-E59F5D4FF33B}"/>
              </a:ext>
            </a:extLst>
          </p:cNvPr>
          <p:cNvSpPr txBox="1"/>
          <p:nvPr/>
        </p:nvSpPr>
        <p:spPr>
          <a:xfrm>
            <a:off x="1423374" y="3824338"/>
            <a:ext cx="1857900" cy="395400"/>
          </a:xfrm>
          <a:prstGeom prst="rect">
            <a:avLst/>
          </a:prstGeom>
          <a:solidFill>
            <a:srgbClr val="FFFFFF">
              <a:alpha val="8596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b="1">
                <a:latin typeface="Aptos Display" panose="020B0004020202020204" pitchFamily="34" charset="0"/>
                <a:ea typeface="Times New Roman"/>
                <a:cs typeface="Times New Roman"/>
                <a:sym typeface="Times New Roman"/>
              </a:rPr>
              <a:t>Subarray</a:t>
            </a:r>
            <a:endParaRPr sz="2400" b="1">
              <a:latin typeface="Aptos Display" panose="020B0004020202020204" pitchFamily="34" charset="0"/>
              <a:ea typeface="Times New Roman"/>
              <a:cs typeface="Times New Roman"/>
              <a:sym typeface="Times New Roman"/>
            </a:endParaRPr>
          </a:p>
        </p:txBody>
      </p:sp>
      <p:sp>
        <p:nvSpPr>
          <p:cNvPr id="351" name="Google Shape;348;p22">
            <a:extLst>
              <a:ext uri="{FF2B5EF4-FFF2-40B4-BE49-F238E27FC236}">
                <a16:creationId xmlns:a16="http://schemas.microsoft.com/office/drawing/2014/main" id="{6BA92864-D63C-0589-C9CE-42882DAEDD09}"/>
              </a:ext>
            </a:extLst>
          </p:cNvPr>
          <p:cNvSpPr/>
          <p:nvPr/>
        </p:nvSpPr>
        <p:spPr>
          <a:xfrm>
            <a:off x="1637319" y="2600315"/>
            <a:ext cx="713400" cy="1295400"/>
          </a:xfrm>
          <a:prstGeom prst="roundRect">
            <a:avLst>
              <a:gd name="adj" fmla="val 9090"/>
            </a:avLst>
          </a:prstGeom>
          <a:solidFill>
            <a:srgbClr val="980000">
              <a:alpha val="50559"/>
            </a:srgbClr>
          </a:solidFill>
          <a:ln w="38100" cap="flat" cmpd="sng">
            <a:solidFill>
              <a:srgbClr val="9800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grpSp>
        <p:nvGrpSpPr>
          <p:cNvPr id="352" name="Google Shape;349;p22">
            <a:extLst>
              <a:ext uri="{FF2B5EF4-FFF2-40B4-BE49-F238E27FC236}">
                <a16:creationId xmlns:a16="http://schemas.microsoft.com/office/drawing/2014/main" id="{41ACB1F5-86F3-3CE9-8516-C145138D6CD2}"/>
              </a:ext>
            </a:extLst>
          </p:cNvPr>
          <p:cNvGrpSpPr/>
          <p:nvPr/>
        </p:nvGrpSpPr>
        <p:grpSpPr>
          <a:xfrm>
            <a:off x="4293972" y="1277379"/>
            <a:ext cx="3251100" cy="3857424"/>
            <a:chOff x="4837500" y="1353050"/>
            <a:chExt cx="3251100" cy="2752800"/>
          </a:xfrm>
        </p:grpSpPr>
        <p:sp>
          <p:nvSpPr>
            <p:cNvPr id="353" name="Google Shape;350;p22">
              <a:extLst>
                <a:ext uri="{FF2B5EF4-FFF2-40B4-BE49-F238E27FC236}">
                  <a16:creationId xmlns:a16="http://schemas.microsoft.com/office/drawing/2014/main" id="{E1D2E8AA-2991-E78A-1085-564618098C19}"/>
                </a:ext>
              </a:extLst>
            </p:cNvPr>
            <p:cNvSpPr/>
            <p:nvPr/>
          </p:nvSpPr>
          <p:spPr>
            <a:xfrm>
              <a:off x="4837500" y="1353050"/>
              <a:ext cx="3251100" cy="2752800"/>
            </a:xfrm>
            <a:prstGeom prst="roundRect">
              <a:avLst>
                <a:gd name="adj" fmla="val 9090"/>
              </a:avLst>
            </a:prstGeom>
            <a:noFill/>
            <a:ln w="38100" cap="flat" cmpd="sng">
              <a:solidFill>
                <a:srgbClr val="9800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cxnSp>
          <p:nvCxnSpPr>
            <p:cNvPr id="354" name="Google Shape;351;p22">
              <a:extLst>
                <a:ext uri="{FF2B5EF4-FFF2-40B4-BE49-F238E27FC236}">
                  <a16:creationId xmlns:a16="http://schemas.microsoft.com/office/drawing/2014/main" id="{B6797642-F5B1-AE8F-D025-A5377B58A94A}"/>
                </a:ext>
              </a:extLst>
            </p:cNvPr>
            <p:cNvCxnSpPr>
              <a:cxnSpLocks/>
            </p:cNvCxnSpPr>
            <p:nvPr/>
          </p:nvCxnSpPr>
          <p:spPr>
            <a:xfrm>
              <a:off x="5695029" y="3706294"/>
              <a:ext cx="1731762" cy="0"/>
            </a:xfrm>
            <a:prstGeom prst="straightConnector1">
              <a:avLst/>
            </a:prstGeom>
            <a:noFill/>
            <a:ln w="76200" cap="flat" cmpd="sng">
              <a:solidFill>
                <a:srgbClr val="000000"/>
              </a:solidFill>
              <a:prstDash val="solid"/>
              <a:round/>
              <a:headEnd type="none" w="med" len="med"/>
              <a:tailEnd type="none" w="med" len="med"/>
            </a:ln>
          </p:spPr>
        </p:cxnSp>
        <p:cxnSp>
          <p:nvCxnSpPr>
            <p:cNvPr id="355" name="Google Shape;352;p22">
              <a:extLst>
                <a:ext uri="{FF2B5EF4-FFF2-40B4-BE49-F238E27FC236}">
                  <a16:creationId xmlns:a16="http://schemas.microsoft.com/office/drawing/2014/main" id="{1E414A53-B030-7244-D004-0A1BA71FC780}"/>
                </a:ext>
              </a:extLst>
            </p:cNvPr>
            <p:cNvCxnSpPr>
              <a:cxnSpLocks/>
            </p:cNvCxnSpPr>
            <p:nvPr/>
          </p:nvCxnSpPr>
          <p:spPr>
            <a:xfrm flipV="1">
              <a:off x="6160700" y="3021136"/>
              <a:ext cx="10778" cy="984701"/>
            </a:xfrm>
            <a:prstGeom prst="straightConnector1">
              <a:avLst/>
            </a:prstGeom>
            <a:noFill/>
            <a:ln w="76200" cap="flat" cmpd="sng">
              <a:solidFill>
                <a:srgbClr val="000000"/>
              </a:solidFill>
              <a:prstDash val="solid"/>
              <a:round/>
              <a:headEnd type="none" w="med" len="med"/>
              <a:tailEnd type="none" w="med" len="med"/>
            </a:ln>
          </p:spPr>
        </p:cxnSp>
        <p:sp>
          <p:nvSpPr>
            <p:cNvPr id="356" name="Google Shape;354;p22">
              <a:extLst>
                <a:ext uri="{FF2B5EF4-FFF2-40B4-BE49-F238E27FC236}">
                  <a16:creationId xmlns:a16="http://schemas.microsoft.com/office/drawing/2014/main" id="{A7109744-D66D-C608-AE95-BFF76FB348C7}"/>
                </a:ext>
              </a:extLst>
            </p:cNvPr>
            <p:cNvSpPr/>
            <p:nvPr/>
          </p:nvSpPr>
          <p:spPr>
            <a:xfrm>
              <a:off x="5788485" y="2261027"/>
              <a:ext cx="1404279" cy="853588"/>
            </a:xfrm>
            <a:prstGeom prst="roundRect">
              <a:avLst/>
            </a:prstGeom>
            <a:noFill/>
            <a:ln w="76200"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2500" b="1" dirty="0">
                <a:solidFill>
                  <a:srgbClr val="FFFFFF"/>
                </a:solidFill>
                <a:latin typeface="Aptos Display" panose="020B0004020202020204" pitchFamily="34" charset="0"/>
              </a:endParaRPr>
            </a:p>
          </p:txBody>
        </p:sp>
        <p:sp>
          <p:nvSpPr>
            <p:cNvPr id="358" name="Google Shape;356;p22">
              <a:extLst>
                <a:ext uri="{FF2B5EF4-FFF2-40B4-BE49-F238E27FC236}">
                  <a16:creationId xmlns:a16="http://schemas.microsoft.com/office/drawing/2014/main" id="{7935A274-CFA2-815E-06C4-874FFE588375}"/>
                </a:ext>
              </a:extLst>
            </p:cNvPr>
            <p:cNvSpPr/>
            <p:nvPr/>
          </p:nvSpPr>
          <p:spPr>
            <a:xfrm>
              <a:off x="6028204" y="3021135"/>
              <a:ext cx="288000" cy="205527"/>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sp>
          <p:nvSpPr>
            <p:cNvPr id="359" name="Google Shape;353;p22">
              <a:extLst>
                <a:ext uri="{FF2B5EF4-FFF2-40B4-BE49-F238E27FC236}">
                  <a16:creationId xmlns:a16="http://schemas.microsoft.com/office/drawing/2014/main" id="{AEFCFAB2-C88E-7A15-A4D6-E4C8B286E16B}"/>
                </a:ext>
              </a:extLst>
            </p:cNvPr>
            <p:cNvSpPr/>
            <p:nvPr/>
          </p:nvSpPr>
          <p:spPr>
            <a:xfrm>
              <a:off x="5884651" y="3493130"/>
              <a:ext cx="576000" cy="411055"/>
            </a:xfrm>
            <a:prstGeom prst="ellipse">
              <a:avLst/>
            </a:prstGeom>
            <a:solidFill>
              <a:srgbClr val="DADEFE"/>
            </a:solidFill>
            <a:ln w="762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sp>
          <p:nvSpPr>
            <p:cNvPr id="360" name="Google Shape;357;p22">
              <a:extLst>
                <a:ext uri="{FF2B5EF4-FFF2-40B4-BE49-F238E27FC236}">
                  <a16:creationId xmlns:a16="http://schemas.microsoft.com/office/drawing/2014/main" id="{EB7CF6D5-3850-AE98-94AF-D545DF83A55D}"/>
                </a:ext>
              </a:extLst>
            </p:cNvPr>
            <p:cNvSpPr/>
            <p:nvPr/>
          </p:nvSpPr>
          <p:spPr>
            <a:xfrm>
              <a:off x="6616765" y="3493130"/>
              <a:ext cx="576000" cy="411055"/>
            </a:xfrm>
            <a:prstGeom prst="ellipse">
              <a:avLst/>
            </a:prstGeom>
            <a:solidFill>
              <a:srgbClr val="DADEFE"/>
            </a:solidFill>
            <a:ln w="762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sp>
          <p:nvSpPr>
            <p:cNvPr id="361" name="Google Shape;358;p22">
              <a:extLst>
                <a:ext uri="{FF2B5EF4-FFF2-40B4-BE49-F238E27FC236}">
                  <a16:creationId xmlns:a16="http://schemas.microsoft.com/office/drawing/2014/main" id="{3EA86E12-D74A-D429-C43B-2B734E986318}"/>
                </a:ext>
              </a:extLst>
            </p:cNvPr>
            <p:cNvSpPr/>
            <p:nvPr/>
          </p:nvSpPr>
          <p:spPr>
            <a:xfrm>
              <a:off x="6653173" y="2142422"/>
              <a:ext cx="288000" cy="205527"/>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cxnSp>
          <p:nvCxnSpPr>
            <p:cNvPr id="363" name="Google Shape;360;p22">
              <a:extLst>
                <a:ext uri="{FF2B5EF4-FFF2-40B4-BE49-F238E27FC236}">
                  <a16:creationId xmlns:a16="http://schemas.microsoft.com/office/drawing/2014/main" id="{AE008A6C-CFD7-AB2A-0471-99E3F1814225}"/>
                </a:ext>
              </a:extLst>
            </p:cNvPr>
            <p:cNvCxnSpPr/>
            <p:nvPr/>
          </p:nvCxnSpPr>
          <p:spPr>
            <a:xfrm rot="10800000">
              <a:off x="5538683" y="1650647"/>
              <a:ext cx="1840500" cy="0"/>
            </a:xfrm>
            <a:prstGeom prst="straightConnector1">
              <a:avLst/>
            </a:prstGeom>
            <a:noFill/>
            <a:ln w="76200" cap="flat" cmpd="sng">
              <a:solidFill>
                <a:srgbClr val="000000"/>
              </a:solidFill>
              <a:prstDash val="solid"/>
              <a:round/>
              <a:headEnd type="none" w="med" len="med"/>
              <a:tailEnd type="none" w="med" len="med"/>
            </a:ln>
          </p:spPr>
        </p:cxnSp>
        <p:sp>
          <p:nvSpPr>
            <p:cNvPr id="365" name="Google Shape;364;p22">
              <a:extLst>
                <a:ext uri="{FF2B5EF4-FFF2-40B4-BE49-F238E27FC236}">
                  <a16:creationId xmlns:a16="http://schemas.microsoft.com/office/drawing/2014/main" id="{1A1B7617-5D61-8FB4-0348-B20CAA7690C3}"/>
                </a:ext>
              </a:extLst>
            </p:cNvPr>
            <p:cNvSpPr/>
            <p:nvPr/>
          </p:nvSpPr>
          <p:spPr>
            <a:xfrm rot="10800000">
              <a:off x="6492025" y="1452682"/>
              <a:ext cx="576000" cy="411055"/>
            </a:xfrm>
            <a:prstGeom prst="ellipse">
              <a:avLst/>
            </a:prstGeom>
            <a:solidFill>
              <a:srgbClr val="DADEFE"/>
            </a:solidFill>
            <a:ln w="762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sp>
          <p:nvSpPr>
            <p:cNvPr id="366" name="Google Shape;365;p22">
              <a:extLst>
                <a:ext uri="{FF2B5EF4-FFF2-40B4-BE49-F238E27FC236}">
                  <a16:creationId xmlns:a16="http://schemas.microsoft.com/office/drawing/2014/main" id="{8F62449D-5EF6-5029-3701-E92F253C55B2}"/>
                </a:ext>
              </a:extLst>
            </p:cNvPr>
            <p:cNvSpPr/>
            <p:nvPr/>
          </p:nvSpPr>
          <p:spPr>
            <a:xfrm rot="10800000">
              <a:off x="5788486" y="1452682"/>
              <a:ext cx="576000" cy="411055"/>
            </a:xfrm>
            <a:prstGeom prst="ellipse">
              <a:avLst/>
            </a:prstGeom>
            <a:solidFill>
              <a:srgbClr val="DADEFE"/>
            </a:solidFill>
            <a:ln w="762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grpSp>
          <p:nvGrpSpPr>
            <p:cNvPr id="367" name="Google Shape;366;p22">
              <a:extLst>
                <a:ext uri="{FF2B5EF4-FFF2-40B4-BE49-F238E27FC236}">
                  <a16:creationId xmlns:a16="http://schemas.microsoft.com/office/drawing/2014/main" id="{2AAFE937-4DCA-0E5C-F742-70DEC10B2C27}"/>
                </a:ext>
              </a:extLst>
            </p:cNvPr>
            <p:cNvGrpSpPr/>
            <p:nvPr/>
          </p:nvGrpSpPr>
          <p:grpSpPr>
            <a:xfrm>
              <a:off x="5107832" y="3181235"/>
              <a:ext cx="989200" cy="380310"/>
              <a:chOff x="1981490" y="1204518"/>
              <a:chExt cx="1208700" cy="464700"/>
            </a:xfrm>
          </p:grpSpPr>
          <p:sp>
            <p:nvSpPr>
              <p:cNvPr id="369" name="Google Shape;367;p22">
                <a:extLst>
                  <a:ext uri="{FF2B5EF4-FFF2-40B4-BE49-F238E27FC236}">
                    <a16:creationId xmlns:a16="http://schemas.microsoft.com/office/drawing/2014/main" id="{901FF408-9CA5-C74E-BA50-B13716BAE5FD}"/>
                  </a:ext>
                </a:extLst>
              </p:cNvPr>
              <p:cNvSpPr txBox="1"/>
              <p:nvPr/>
            </p:nvSpPr>
            <p:spPr>
              <a:xfrm>
                <a:off x="1981490" y="1204518"/>
                <a:ext cx="1208700" cy="464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dirty="0">
                    <a:latin typeface="Aptos Display" panose="020B0004020202020204" pitchFamily="34" charset="0"/>
                    <a:ea typeface="Cambria"/>
                    <a:cs typeface="Cambria"/>
                    <a:sym typeface="Cambria"/>
                  </a:rPr>
                  <a:t>bitline</a:t>
                </a:r>
                <a:endParaRPr sz="2000" b="1" baseline="-25000" dirty="0">
                  <a:latin typeface="Aptos Display" panose="020B0004020202020204" pitchFamily="34" charset="0"/>
                  <a:ea typeface="Cambria"/>
                  <a:cs typeface="Cambria"/>
                  <a:sym typeface="Cambria"/>
                </a:endParaRPr>
              </a:p>
            </p:txBody>
          </p:sp>
          <p:cxnSp>
            <p:nvCxnSpPr>
              <p:cNvPr id="370" name="Google Shape;368;p22">
                <a:extLst>
                  <a:ext uri="{FF2B5EF4-FFF2-40B4-BE49-F238E27FC236}">
                    <a16:creationId xmlns:a16="http://schemas.microsoft.com/office/drawing/2014/main" id="{CD38C0C2-08AB-E02B-83FE-4FE21C83BF04}"/>
                  </a:ext>
                </a:extLst>
              </p:cNvPr>
              <p:cNvCxnSpPr/>
              <p:nvPr/>
            </p:nvCxnSpPr>
            <p:spPr>
              <a:xfrm>
                <a:off x="2182490" y="1331159"/>
                <a:ext cx="806700" cy="0"/>
              </a:xfrm>
              <a:prstGeom prst="straightConnector1">
                <a:avLst/>
              </a:prstGeom>
              <a:noFill/>
              <a:ln w="19050" cap="flat" cmpd="sng">
                <a:solidFill>
                  <a:srgbClr val="000000"/>
                </a:solidFill>
                <a:prstDash val="solid"/>
                <a:round/>
                <a:headEnd type="none" w="med" len="med"/>
                <a:tailEnd type="none" w="med" len="med"/>
              </a:ln>
            </p:spPr>
          </p:cxnSp>
        </p:grpSp>
        <p:sp>
          <p:nvSpPr>
            <p:cNvPr id="368" name="Google Shape;369;p22">
              <a:extLst>
                <a:ext uri="{FF2B5EF4-FFF2-40B4-BE49-F238E27FC236}">
                  <a16:creationId xmlns:a16="http://schemas.microsoft.com/office/drawing/2014/main" id="{BD28DE45-6829-1E2E-CFDF-439BDC2B388C}"/>
                </a:ext>
              </a:extLst>
            </p:cNvPr>
            <p:cNvSpPr txBox="1"/>
            <p:nvPr/>
          </p:nvSpPr>
          <p:spPr>
            <a:xfrm>
              <a:off x="6914046" y="1766938"/>
              <a:ext cx="989100" cy="380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dirty="0">
                  <a:latin typeface="Aptos Display" panose="020B0004020202020204" pitchFamily="34" charset="0"/>
                  <a:ea typeface="Cambria"/>
                  <a:cs typeface="Cambria"/>
                  <a:sym typeface="Cambria"/>
                </a:rPr>
                <a:t>bitline</a:t>
              </a:r>
              <a:endParaRPr sz="2000" b="1" baseline="-25000" dirty="0">
                <a:latin typeface="Aptos Display" panose="020B0004020202020204" pitchFamily="34" charset="0"/>
                <a:ea typeface="Cambria"/>
                <a:cs typeface="Cambria"/>
                <a:sym typeface="Cambria"/>
              </a:endParaRPr>
            </a:p>
          </p:txBody>
        </p:sp>
      </p:grpSp>
      <p:grpSp>
        <p:nvGrpSpPr>
          <p:cNvPr id="377" name="Google Shape;374;p22">
            <a:extLst>
              <a:ext uri="{FF2B5EF4-FFF2-40B4-BE49-F238E27FC236}">
                <a16:creationId xmlns:a16="http://schemas.microsoft.com/office/drawing/2014/main" id="{5801036F-4316-0CF1-A22D-D090FBD1E0A7}"/>
              </a:ext>
            </a:extLst>
          </p:cNvPr>
          <p:cNvGrpSpPr/>
          <p:nvPr/>
        </p:nvGrpSpPr>
        <p:grpSpPr>
          <a:xfrm>
            <a:off x="5653314" y="3933160"/>
            <a:ext cx="2625000" cy="1941000"/>
            <a:chOff x="6305700" y="2787925"/>
            <a:chExt cx="2625000" cy="1941000"/>
          </a:xfrm>
        </p:grpSpPr>
        <p:sp>
          <p:nvSpPr>
            <p:cNvPr id="378" name="Google Shape;375;p22">
              <a:extLst>
                <a:ext uri="{FF2B5EF4-FFF2-40B4-BE49-F238E27FC236}">
                  <a16:creationId xmlns:a16="http://schemas.microsoft.com/office/drawing/2014/main" id="{798B530F-9C22-6908-A07F-32444197DC64}"/>
                </a:ext>
              </a:extLst>
            </p:cNvPr>
            <p:cNvSpPr txBox="1"/>
            <p:nvPr/>
          </p:nvSpPr>
          <p:spPr>
            <a:xfrm>
              <a:off x="6305700" y="3930325"/>
              <a:ext cx="2625000" cy="798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dirty="0">
                  <a:latin typeface="Aptos Display" panose="020B0004020202020204" pitchFamily="34" charset="0"/>
                  <a:ea typeface="Cambria"/>
                  <a:cs typeface="Cambria"/>
                  <a:sym typeface="Cambria"/>
                </a:rPr>
                <a:t>Serves as the </a:t>
              </a:r>
              <a:r>
                <a:rPr lang="en" sz="2000" b="1" dirty="0">
                  <a:solidFill>
                    <a:srgbClr val="0000FF"/>
                  </a:solidFill>
                  <a:latin typeface="Aptos Display" panose="020B0004020202020204" pitchFamily="34" charset="0"/>
                  <a:ea typeface="Cambria"/>
                  <a:cs typeface="Cambria"/>
                  <a:sym typeface="Cambria"/>
                </a:rPr>
                <a:t>reference </a:t>
              </a:r>
              <a:r>
                <a:rPr lang="en" sz="2000" b="1" dirty="0">
                  <a:latin typeface="Aptos Display" panose="020B0004020202020204" pitchFamily="34" charset="0"/>
                  <a:ea typeface="Cambria"/>
                  <a:cs typeface="Cambria"/>
                  <a:sym typeface="Cambria"/>
                </a:rPr>
                <a:t>for the SA</a:t>
              </a:r>
              <a:endParaRPr sz="2000" b="1" baseline="-25000" dirty="0">
                <a:latin typeface="Aptos Display" panose="020B0004020202020204" pitchFamily="34" charset="0"/>
                <a:ea typeface="Cambria"/>
                <a:cs typeface="Cambria"/>
                <a:sym typeface="Cambria"/>
              </a:endParaRPr>
            </a:p>
          </p:txBody>
        </p:sp>
        <p:cxnSp>
          <p:nvCxnSpPr>
            <p:cNvPr id="379" name="Google Shape;376;p22">
              <a:extLst>
                <a:ext uri="{FF2B5EF4-FFF2-40B4-BE49-F238E27FC236}">
                  <a16:creationId xmlns:a16="http://schemas.microsoft.com/office/drawing/2014/main" id="{D19A782D-7B68-4D39-8693-94EA8933BC8F}"/>
                </a:ext>
              </a:extLst>
            </p:cNvPr>
            <p:cNvCxnSpPr>
              <a:stCxn id="378" idx="0"/>
            </p:cNvCxnSpPr>
            <p:nvPr/>
          </p:nvCxnSpPr>
          <p:spPr>
            <a:xfrm rot="5400000" flipH="1">
              <a:off x="6409800" y="2721925"/>
              <a:ext cx="1142400" cy="1274400"/>
            </a:xfrm>
            <a:prstGeom prst="bentConnector2">
              <a:avLst/>
            </a:prstGeom>
            <a:noFill/>
            <a:ln w="57150" cap="flat" cmpd="sng">
              <a:solidFill>
                <a:srgbClr val="000000"/>
              </a:solidFill>
              <a:prstDash val="solid"/>
              <a:round/>
              <a:headEnd type="none" w="med" len="med"/>
              <a:tailEnd type="triangle" w="med" len="med"/>
            </a:ln>
          </p:spPr>
        </p:cxnSp>
      </p:grpSp>
      <p:grpSp>
        <p:nvGrpSpPr>
          <p:cNvPr id="380" name="Google Shape;377;p22">
            <a:extLst>
              <a:ext uri="{FF2B5EF4-FFF2-40B4-BE49-F238E27FC236}">
                <a16:creationId xmlns:a16="http://schemas.microsoft.com/office/drawing/2014/main" id="{C200D878-0FAC-0F02-BE3E-0E7091E76CBF}"/>
              </a:ext>
            </a:extLst>
          </p:cNvPr>
          <p:cNvGrpSpPr/>
          <p:nvPr/>
        </p:nvGrpSpPr>
        <p:grpSpPr>
          <a:xfrm>
            <a:off x="4158758" y="832491"/>
            <a:ext cx="1927500" cy="805818"/>
            <a:chOff x="4783249" y="652075"/>
            <a:chExt cx="1927500" cy="805818"/>
          </a:xfrm>
        </p:grpSpPr>
        <p:sp>
          <p:nvSpPr>
            <p:cNvPr id="381" name="Google Shape;378;p22">
              <a:extLst>
                <a:ext uri="{FF2B5EF4-FFF2-40B4-BE49-F238E27FC236}">
                  <a16:creationId xmlns:a16="http://schemas.microsoft.com/office/drawing/2014/main" id="{ACD037FA-6D1C-9CC9-59D6-4C924B938D7A}"/>
                </a:ext>
              </a:extLst>
            </p:cNvPr>
            <p:cNvSpPr txBox="1"/>
            <p:nvPr/>
          </p:nvSpPr>
          <p:spPr>
            <a:xfrm>
              <a:off x="4783249" y="652075"/>
              <a:ext cx="1927500" cy="380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dirty="0">
                  <a:solidFill>
                    <a:srgbClr val="FF0000"/>
                  </a:solidFill>
                  <a:latin typeface="Aptos Display" panose="020B0004020202020204" pitchFamily="34" charset="0"/>
                  <a:ea typeface="Cambria"/>
                  <a:cs typeface="Cambria"/>
                  <a:sym typeface="Cambria"/>
                </a:rPr>
                <a:t>Activated</a:t>
              </a:r>
              <a:endParaRPr sz="2000" b="1" baseline="-25000" dirty="0">
                <a:solidFill>
                  <a:srgbClr val="FF0000"/>
                </a:solidFill>
                <a:latin typeface="Aptos Display" panose="020B0004020202020204" pitchFamily="34" charset="0"/>
                <a:ea typeface="Cambria"/>
                <a:cs typeface="Cambria"/>
                <a:sym typeface="Cambria"/>
              </a:endParaRPr>
            </a:p>
          </p:txBody>
        </p:sp>
        <p:cxnSp>
          <p:nvCxnSpPr>
            <p:cNvPr id="382" name="Google Shape;379;p22">
              <a:extLst>
                <a:ext uri="{FF2B5EF4-FFF2-40B4-BE49-F238E27FC236}">
                  <a16:creationId xmlns:a16="http://schemas.microsoft.com/office/drawing/2014/main" id="{0822561E-6DC1-09DE-881E-CE47A463B366}"/>
                </a:ext>
              </a:extLst>
            </p:cNvPr>
            <p:cNvCxnSpPr>
              <a:cxnSpLocks/>
            </p:cNvCxnSpPr>
            <p:nvPr/>
          </p:nvCxnSpPr>
          <p:spPr>
            <a:xfrm>
              <a:off x="5718647" y="967020"/>
              <a:ext cx="0" cy="490873"/>
            </a:xfrm>
            <a:prstGeom prst="straightConnector1">
              <a:avLst/>
            </a:prstGeom>
            <a:noFill/>
            <a:ln w="57150" cap="flat" cmpd="sng">
              <a:solidFill>
                <a:srgbClr val="000000"/>
              </a:solidFill>
              <a:prstDash val="solid"/>
              <a:round/>
              <a:headEnd type="none" w="med" len="med"/>
              <a:tailEnd type="triangle" w="med" len="med"/>
            </a:ln>
          </p:spPr>
        </p:cxnSp>
      </p:grpSp>
      <p:grpSp>
        <p:nvGrpSpPr>
          <p:cNvPr id="383" name="Google Shape;380;p22">
            <a:extLst>
              <a:ext uri="{FF2B5EF4-FFF2-40B4-BE49-F238E27FC236}">
                <a16:creationId xmlns:a16="http://schemas.microsoft.com/office/drawing/2014/main" id="{8D86F6C1-7E09-1D75-1A32-6A0900F230C9}"/>
              </a:ext>
            </a:extLst>
          </p:cNvPr>
          <p:cNvGrpSpPr/>
          <p:nvPr/>
        </p:nvGrpSpPr>
        <p:grpSpPr>
          <a:xfrm>
            <a:off x="3806817" y="4545577"/>
            <a:ext cx="1927500" cy="1209361"/>
            <a:chOff x="5029350" y="307739"/>
            <a:chExt cx="1927500" cy="1209361"/>
          </a:xfrm>
        </p:grpSpPr>
        <p:sp>
          <p:nvSpPr>
            <p:cNvPr id="384" name="Google Shape;381;p22">
              <a:extLst>
                <a:ext uri="{FF2B5EF4-FFF2-40B4-BE49-F238E27FC236}">
                  <a16:creationId xmlns:a16="http://schemas.microsoft.com/office/drawing/2014/main" id="{4CDE999E-1001-40BA-BAA9-61C3C163759F}"/>
                </a:ext>
              </a:extLst>
            </p:cNvPr>
            <p:cNvSpPr txBox="1"/>
            <p:nvPr/>
          </p:nvSpPr>
          <p:spPr>
            <a:xfrm>
              <a:off x="5029350" y="842400"/>
              <a:ext cx="1927500" cy="674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dirty="0">
                  <a:solidFill>
                    <a:srgbClr val="0000FF"/>
                  </a:solidFill>
                  <a:latin typeface="Aptos Display" panose="020B0004020202020204" pitchFamily="34" charset="0"/>
                  <a:ea typeface="Cambria"/>
                  <a:cs typeface="Cambria"/>
                  <a:sym typeface="Cambria"/>
                </a:rPr>
                <a:t>Not </a:t>
              </a:r>
              <a:endParaRPr sz="2000" b="1" dirty="0">
                <a:solidFill>
                  <a:srgbClr val="0000FF"/>
                </a:solidFill>
                <a:latin typeface="Aptos Display" panose="020B0004020202020204" pitchFamily="34" charset="0"/>
                <a:ea typeface="Cambria"/>
                <a:cs typeface="Cambria"/>
                <a:sym typeface="Cambria"/>
              </a:endParaRPr>
            </a:p>
            <a:p>
              <a:pPr marL="0" lvl="0" indent="0" algn="ctr" rtl="0">
                <a:spcBef>
                  <a:spcPts val="0"/>
                </a:spcBef>
                <a:spcAft>
                  <a:spcPts val="0"/>
                </a:spcAft>
                <a:buNone/>
              </a:pPr>
              <a:r>
                <a:rPr lang="en" sz="2000" b="1" dirty="0">
                  <a:solidFill>
                    <a:srgbClr val="0000FF"/>
                  </a:solidFill>
                  <a:latin typeface="Aptos Display" panose="020B0004020202020204" pitchFamily="34" charset="0"/>
                  <a:ea typeface="Cambria"/>
                  <a:cs typeface="Cambria"/>
                  <a:sym typeface="Cambria"/>
                </a:rPr>
                <a:t>Activated</a:t>
              </a:r>
              <a:r>
                <a:rPr lang="en" sz="2000" b="1" dirty="0">
                  <a:solidFill>
                    <a:srgbClr val="FF0000"/>
                  </a:solidFill>
                  <a:latin typeface="Aptos Display" panose="020B0004020202020204" pitchFamily="34" charset="0"/>
                  <a:ea typeface="Cambria"/>
                  <a:cs typeface="Cambria"/>
                  <a:sym typeface="Cambria"/>
                </a:rPr>
                <a:t> </a:t>
              </a:r>
              <a:endParaRPr sz="2000" b="1" baseline="-25000" dirty="0">
                <a:solidFill>
                  <a:srgbClr val="FF0000"/>
                </a:solidFill>
                <a:latin typeface="Aptos Display" panose="020B0004020202020204" pitchFamily="34" charset="0"/>
                <a:ea typeface="Cambria"/>
                <a:cs typeface="Cambria"/>
                <a:sym typeface="Cambria"/>
              </a:endParaRPr>
            </a:p>
          </p:txBody>
        </p:sp>
        <p:cxnSp>
          <p:nvCxnSpPr>
            <p:cNvPr id="385" name="Google Shape;382;p22">
              <a:extLst>
                <a:ext uri="{FF2B5EF4-FFF2-40B4-BE49-F238E27FC236}">
                  <a16:creationId xmlns:a16="http://schemas.microsoft.com/office/drawing/2014/main" id="{96EA6DEE-27B9-47B3-9049-09E30096ADA1}"/>
                </a:ext>
              </a:extLst>
            </p:cNvPr>
            <p:cNvCxnSpPr>
              <a:cxnSpLocks/>
              <a:stCxn id="384" idx="0"/>
            </p:cNvCxnSpPr>
            <p:nvPr/>
          </p:nvCxnSpPr>
          <p:spPr>
            <a:xfrm flipV="1">
              <a:off x="5993100" y="307739"/>
              <a:ext cx="349100" cy="534661"/>
            </a:xfrm>
            <a:prstGeom prst="straightConnector1">
              <a:avLst/>
            </a:prstGeom>
            <a:noFill/>
            <a:ln w="57150" cap="flat" cmpd="sng">
              <a:solidFill>
                <a:srgbClr val="000000"/>
              </a:solidFill>
              <a:prstDash val="solid"/>
              <a:round/>
              <a:headEnd type="none" w="med" len="med"/>
              <a:tailEnd type="triangle" w="med" len="med"/>
            </a:ln>
          </p:spPr>
        </p:cxnSp>
      </p:grpSp>
      <p:cxnSp>
        <p:nvCxnSpPr>
          <p:cNvPr id="389" name="Google Shape;231;p21">
            <a:extLst>
              <a:ext uri="{FF2B5EF4-FFF2-40B4-BE49-F238E27FC236}">
                <a16:creationId xmlns:a16="http://schemas.microsoft.com/office/drawing/2014/main" id="{FC0BE0AC-EDC6-EFF4-D1EB-E75C73309C43}"/>
              </a:ext>
            </a:extLst>
          </p:cNvPr>
          <p:cNvCxnSpPr>
            <a:cxnSpLocks/>
            <a:stCxn id="349" idx="0"/>
          </p:cNvCxnSpPr>
          <p:nvPr/>
        </p:nvCxnSpPr>
        <p:spPr>
          <a:xfrm>
            <a:off x="2352324" y="3824338"/>
            <a:ext cx="1976101" cy="1272382"/>
          </a:xfrm>
          <a:prstGeom prst="straightConnector1">
            <a:avLst/>
          </a:prstGeom>
          <a:noFill/>
          <a:ln w="38100" cap="flat" cmpd="sng">
            <a:solidFill>
              <a:srgbClr val="980000"/>
            </a:solidFill>
            <a:prstDash val="solid"/>
            <a:round/>
            <a:headEnd type="none" w="med" len="med"/>
            <a:tailEnd type="triangle" w="med" len="med"/>
          </a:ln>
        </p:spPr>
      </p:cxnSp>
      <p:sp>
        <p:nvSpPr>
          <p:cNvPr id="15" name="Metin kutusu 420">
            <a:extLst>
              <a:ext uri="{FF2B5EF4-FFF2-40B4-BE49-F238E27FC236}">
                <a16:creationId xmlns:a16="http://schemas.microsoft.com/office/drawing/2014/main" id="{F2F392BF-7C50-3FB5-CBBD-722BD7F0CC89}"/>
              </a:ext>
            </a:extLst>
          </p:cNvPr>
          <p:cNvSpPr txBox="1"/>
          <p:nvPr/>
        </p:nvSpPr>
        <p:spPr>
          <a:xfrm>
            <a:off x="6747334" y="2708364"/>
            <a:ext cx="877232" cy="769441"/>
          </a:xfrm>
          <a:prstGeom prst="rect">
            <a:avLst/>
          </a:prstGeom>
          <a:noFill/>
        </p:spPr>
        <p:txBody>
          <a:bodyPr wrap="square" rtlCol="0">
            <a:spAutoFit/>
          </a:bodyPr>
          <a:lstStyle/>
          <a:p>
            <a:pPr algn="ctr"/>
            <a:r>
              <a:rPr lang="en-US" sz="2000" b="1" dirty="0">
                <a:solidFill>
                  <a:schemeClr val="accent2">
                    <a:lumMod val="75000"/>
                  </a:schemeClr>
                </a:solidFill>
                <a:latin typeface="Aptos Display" panose="020B0004020202020204" pitchFamily="34" charset="0"/>
                <a:ea typeface="Cambria" panose="02040503050406030204" pitchFamily="18" charset="0"/>
                <a:cs typeface="Cascadia Mono" panose="020B0609020000020004" pitchFamily="49" charset="0"/>
              </a:rPr>
              <a:t>NOT</a:t>
            </a:r>
            <a:r>
              <a:rPr lang="en-US" sz="2400" b="1" dirty="0">
                <a:solidFill>
                  <a:schemeClr val="accent2">
                    <a:lumMod val="75000"/>
                  </a:schemeClr>
                </a:solidFill>
                <a:latin typeface="Aptos Display" panose="020B0004020202020204" pitchFamily="34" charset="0"/>
                <a:ea typeface="Cambria" panose="02040503050406030204" pitchFamily="18" charset="0"/>
                <a:cs typeface="Cascadia Mono" panose="020B0609020000020004" pitchFamily="49" charset="0"/>
              </a:rPr>
              <a:t> </a:t>
            </a:r>
          </a:p>
          <a:p>
            <a:pPr algn="ctr"/>
            <a:r>
              <a:rPr lang="en-US" sz="2000" b="1" dirty="0">
                <a:solidFill>
                  <a:schemeClr val="accent2">
                    <a:lumMod val="75000"/>
                  </a:schemeClr>
                </a:solidFill>
                <a:latin typeface="Aptos Display" panose="020B0004020202020204" pitchFamily="34" charset="0"/>
                <a:ea typeface="Cambria" panose="02040503050406030204" pitchFamily="18" charset="0"/>
                <a:cs typeface="Cascadia Mono" panose="020B0609020000020004" pitchFamily="49" charset="0"/>
              </a:rPr>
              <a:t>Gate</a:t>
            </a:r>
            <a:endParaRPr lang="en-US" sz="2400" b="1" dirty="0">
              <a:solidFill>
                <a:schemeClr val="accent2">
                  <a:lumMod val="75000"/>
                </a:schemeClr>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16" name="Oval 15">
            <a:extLst>
              <a:ext uri="{FF2B5EF4-FFF2-40B4-BE49-F238E27FC236}">
                <a16:creationId xmlns:a16="http://schemas.microsoft.com/office/drawing/2014/main" id="{86AD386A-9A13-4FF3-AE5B-6758066789CB}"/>
              </a:ext>
            </a:extLst>
          </p:cNvPr>
          <p:cNvSpPr/>
          <p:nvPr/>
        </p:nvSpPr>
        <p:spPr>
          <a:xfrm>
            <a:off x="5972270" y="2803262"/>
            <a:ext cx="576603" cy="622994"/>
          </a:xfrm>
          <a:prstGeom prst="ellipse">
            <a:avLst/>
          </a:prstGeom>
          <a:solidFill>
            <a:schemeClr val="accent2">
              <a:lumMod val="75000"/>
              <a:alpha val="15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a typeface="Cambria" panose="02040503050406030204" pitchFamily="18" charset="0"/>
            </a:endParaRPr>
          </a:p>
        </p:txBody>
      </p:sp>
      <p:cxnSp>
        <p:nvCxnSpPr>
          <p:cNvPr id="17" name="Straight Arrow Connector 791">
            <a:extLst>
              <a:ext uri="{FF2B5EF4-FFF2-40B4-BE49-F238E27FC236}">
                <a16:creationId xmlns:a16="http://schemas.microsoft.com/office/drawing/2014/main" id="{6D8A1908-5AF4-1179-1678-E3410CE103FE}"/>
              </a:ext>
            </a:extLst>
          </p:cNvPr>
          <p:cNvCxnSpPr>
            <a:cxnSpLocks/>
            <a:stCxn id="16" idx="6"/>
          </p:cNvCxnSpPr>
          <p:nvPr/>
        </p:nvCxnSpPr>
        <p:spPr>
          <a:xfrm>
            <a:off x="6548873" y="3114759"/>
            <a:ext cx="407732" cy="0"/>
          </a:xfrm>
          <a:prstGeom prst="straightConnector1">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grpSp>
        <p:nvGrpSpPr>
          <p:cNvPr id="34" name="Group 33">
            <a:extLst>
              <a:ext uri="{FF2B5EF4-FFF2-40B4-BE49-F238E27FC236}">
                <a16:creationId xmlns:a16="http://schemas.microsoft.com/office/drawing/2014/main" id="{8BD10F40-F260-9C84-0286-5D314500B5B2}"/>
              </a:ext>
            </a:extLst>
          </p:cNvPr>
          <p:cNvGrpSpPr/>
          <p:nvPr/>
        </p:nvGrpSpPr>
        <p:grpSpPr>
          <a:xfrm>
            <a:off x="5441207" y="2659317"/>
            <a:ext cx="1001086" cy="1023322"/>
            <a:chOff x="4621074" y="2659317"/>
            <a:chExt cx="1001086" cy="1023322"/>
          </a:xfrm>
        </p:grpSpPr>
        <p:cxnSp>
          <p:nvCxnSpPr>
            <p:cNvPr id="36" name="Düz Bağlayıcı 567">
              <a:extLst>
                <a:ext uri="{FF2B5EF4-FFF2-40B4-BE49-F238E27FC236}">
                  <a16:creationId xmlns:a16="http://schemas.microsoft.com/office/drawing/2014/main" id="{58A6498E-DA14-6E0D-82A3-D96023A30A43}"/>
                </a:ext>
              </a:extLst>
            </p:cNvPr>
            <p:cNvCxnSpPr>
              <a:cxnSpLocks/>
            </p:cNvCxnSpPr>
            <p:nvPr/>
          </p:nvCxnSpPr>
          <p:spPr>
            <a:xfrm>
              <a:off x="4798801" y="2753125"/>
              <a:ext cx="8551" cy="929514"/>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Düz Bağlayıcı 568">
              <a:extLst>
                <a:ext uri="{FF2B5EF4-FFF2-40B4-BE49-F238E27FC236}">
                  <a16:creationId xmlns:a16="http://schemas.microsoft.com/office/drawing/2014/main" id="{D09A4CC1-DB79-F0EB-9D67-70BBC989A4C2}"/>
                </a:ext>
              </a:extLst>
            </p:cNvPr>
            <p:cNvCxnSpPr>
              <a:cxnSpLocks/>
            </p:cNvCxnSpPr>
            <p:nvPr/>
          </p:nvCxnSpPr>
          <p:spPr>
            <a:xfrm flipH="1">
              <a:off x="5435526" y="2659317"/>
              <a:ext cx="922" cy="895452"/>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Düz Bağlayıcı 569">
              <a:extLst>
                <a:ext uri="{FF2B5EF4-FFF2-40B4-BE49-F238E27FC236}">
                  <a16:creationId xmlns:a16="http://schemas.microsoft.com/office/drawing/2014/main" id="{910EDDDD-2E5F-4E44-16F3-AFF64846F3A2}"/>
                </a:ext>
              </a:extLst>
            </p:cNvPr>
            <p:cNvCxnSpPr>
              <a:cxnSpLocks/>
            </p:cNvCxnSpPr>
            <p:nvPr/>
          </p:nvCxnSpPr>
          <p:spPr>
            <a:xfrm>
              <a:off x="4759363" y="2740425"/>
              <a:ext cx="681076"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Düz Bağlayıcı 570">
              <a:extLst>
                <a:ext uri="{FF2B5EF4-FFF2-40B4-BE49-F238E27FC236}">
                  <a16:creationId xmlns:a16="http://schemas.microsoft.com/office/drawing/2014/main" id="{5688FE4B-A6AB-9C16-311D-9794DFAD56AF}"/>
                </a:ext>
              </a:extLst>
            </p:cNvPr>
            <p:cNvCxnSpPr>
              <a:cxnSpLocks/>
            </p:cNvCxnSpPr>
            <p:nvPr/>
          </p:nvCxnSpPr>
          <p:spPr>
            <a:xfrm>
              <a:off x="4797039" y="3515181"/>
              <a:ext cx="669914" cy="326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İkizkenar Üçgen 571">
              <a:extLst>
                <a:ext uri="{FF2B5EF4-FFF2-40B4-BE49-F238E27FC236}">
                  <a16:creationId xmlns:a16="http://schemas.microsoft.com/office/drawing/2014/main" id="{C6300844-723B-4BFC-0C3E-865D985B38D8}"/>
                </a:ext>
              </a:extLst>
            </p:cNvPr>
            <p:cNvSpPr/>
            <p:nvPr/>
          </p:nvSpPr>
          <p:spPr>
            <a:xfrm>
              <a:off x="4621074" y="2982620"/>
              <a:ext cx="365067" cy="346895"/>
            </a:xfrm>
            <a:prstGeom prst="triangle">
              <a:avLst>
                <a:gd name="adj" fmla="val 48898"/>
              </a:avLst>
            </a:prstGeom>
            <a:solidFill>
              <a:srgbClr val="DADEFE"/>
            </a:solidFill>
            <a:ln w="285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a typeface="Cambria" panose="02040503050406030204" pitchFamily="18" charset="0"/>
              </a:endParaRPr>
            </a:p>
          </p:txBody>
        </p:sp>
        <p:sp>
          <p:nvSpPr>
            <p:cNvPr id="41" name="Oval 40">
              <a:extLst>
                <a:ext uri="{FF2B5EF4-FFF2-40B4-BE49-F238E27FC236}">
                  <a16:creationId xmlns:a16="http://schemas.microsoft.com/office/drawing/2014/main" id="{BD02F44A-3EF6-935F-16ED-87BE1F825EF5}"/>
                </a:ext>
              </a:extLst>
            </p:cNvPr>
            <p:cNvSpPr/>
            <p:nvPr/>
          </p:nvSpPr>
          <p:spPr>
            <a:xfrm rot="16200000">
              <a:off x="4748513" y="2878797"/>
              <a:ext cx="99113" cy="91266"/>
            </a:xfrm>
            <a:prstGeom prst="ellipse">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a typeface="Cambria" panose="02040503050406030204" pitchFamily="18" charset="0"/>
              </a:endParaRPr>
            </a:p>
          </p:txBody>
        </p:sp>
        <p:sp>
          <p:nvSpPr>
            <p:cNvPr id="43" name="İkizkenar Üçgen 573">
              <a:extLst>
                <a:ext uri="{FF2B5EF4-FFF2-40B4-BE49-F238E27FC236}">
                  <a16:creationId xmlns:a16="http://schemas.microsoft.com/office/drawing/2014/main" id="{653EB28F-9DC7-C8AD-5689-C8C488295BA4}"/>
                </a:ext>
              </a:extLst>
            </p:cNvPr>
            <p:cNvSpPr/>
            <p:nvPr/>
          </p:nvSpPr>
          <p:spPr>
            <a:xfrm rot="10800000">
              <a:off x="5257093" y="2922352"/>
              <a:ext cx="365067" cy="346895"/>
            </a:xfrm>
            <a:prstGeom prst="triangle">
              <a:avLst>
                <a:gd name="adj" fmla="val 48898"/>
              </a:avLst>
            </a:prstGeom>
            <a:solidFill>
              <a:srgbClr val="DADEFE"/>
            </a:solidFill>
            <a:ln w="285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a typeface="Cambria" panose="02040503050406030204" pitchFamily="18" charset="0"/>
              </a:endParaRPr>
            </a:p>
          </p:txBody>
        </p:sp>
        <p:sp>
          <p:nvSpPr>
            <p:cNvPr id="44" name="Oval 43">
              <a:extLst>
                <a:ext uri="{FF2B5EF4-FFF2-40B4-BE49-F238E27FC236}">
                  <a16:creationId xmlns:a16="http://schemas.microsoft.com/office/drawing/2014/main" id="{690C68F1-22BF-0079-FDE5-42FFBF5A1AD2}"/>
                </a:ext>
              </a:extLst>
            </p:cNvPr>
            <p:cNvSpPr/>
            <p:nvPr/>
          </p:nvSpPr>
          <p:spPr>
            <a:xfrm rot="16200000">
              <a:off x="5390074" y="3275821"/>
              <a:ext cx="99113" cy="91266"/>
            </a:xfrm>
            <a:prstGeom prst="ellipse">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a typeface="Cambria" panose="02040503050406030204" pitchFamily="18" charset="0"/>
              </a:endParaRPr>
            </a:p>
          </p:txBody>
        </p:sp>
      </p:grpSp>
      <p:sp>
        <p:nvSpPr>
          <p:cNvPr id="18" name="Google Shape;373;p22">
            <a:extLst>
              <a:ext uri="{FF2B5EF4-FFF2-40B4-BE49-F238E27FC236}">
                <a16:creationId xmlns:a16="http://schemas.microsoft.com/office/drawing/2014/main" id="{5522B7F2-8A3D-626F-1733-8061312980A3}"/>
              </a:ext>
            </a:extLst>
          </p:cNvPr>
          <p:cNvSpPr/>
          <p:nvPr/>
        </p:nvSpPr>
        <p:spPr>
          <a:xfrm rot="16200000">
            <a:off x="5441708" y="3907599"/>
            <a:ext cx="371531" cy="279000"/>
          </a:xfrm>
          <a:prstGeom prst="rightArrow">
            <a:avLst>
              <a:gd name="adj1" fmla="val 45376"/>
              <a:gd name="adj2" fmla="val 0"/>
            </a:avLst>
          </a:prstGeom>
          <a:solidFill>
            <a:srgbClr val="0000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grpSp>
        <p:nvGrpSpPr>
          <p:cNvPr id="197" name="Group 196">
            <a:extLst>
              <a:ext uri="{FF2B5EF4-FFF2-40B4-BE49-F238E27FC236}">
                <a16:creationId xmlns:a16="http://schemas.microsoft.com/office/drawing/2014/main" id="{6ABC7BE2-D917-CAEB-8E26-4A4814D31B79}"/>
              </a:ext>
            </a:extLst>
          </p:cNvPr>
          <p:cNvGrpSpPr/>
          <p:nvPr/>
        </p:nvGrpSpPr>
        <p:grpSpPr>
          <a:xfrm>
            <a:off x="5000023" y="1411148"/>
            <a:ext cx="1840500" cy="1065829"/>
            <a:chOff x="5590245" y="1484243"/>
            <a:chExt cx="1840500" cy="1065829"/>
          </a:xfrm>
        </p:grpSpPr>
        <p:sp>
          <p:nvSpPr>
            <p:cNvPr id="198" name="Google Shape;363;p22">
              <a:extLst>
                <a:ext uri="{FF2B5EF4-FFF2-40B4-BE49-F238E27FC236}">
                  <a16:creationId xmlns:a16="http://schemas.microsoft.com/office/drawing/2014/main" id="{4CB1C3FD-F007-6BE6-A449-9EC6E6FCD7E1}"/>
                </a:ext>
              </a:extLst>
            </p:cNvPr>
            <p:cNvSpPr/>
            <p:nvPr/>
          </p:nvSpPr>
          <p:spPr>
            <a:xfrm rot="5400000">
              <a:off x="6616929" y="2178155"/>
              <a:ext cx="464835" cy="279000"/>
            </a:xfrm>
            <a:prstGeom prst="rightArrow">
              <a:avLst>
                <a:gd name="adj1" fmla="val 45376"/>
                <a:gd name="adj2" fmla="val 84248"/>
              </a:avLst>
            </a:prstGeom>
            <a:solidFill>
              <a:srgbClr val="FF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cxnSp>
          <p:nvCxnSpPr>
            <p:cNvPr id="199" name="Google Shape;360;p22">
              <a:extLst>
                <a:ext uri="{FF2B5EF4-FFF2-40B4-BE49-F238E27FC236}">
                  <a16:creationId xmlns:a16="http://schemas.microsoft.com/office/drawing/2014/main" id="{09A8D523-44F9-683E-D34D-80A3E8353919}"/>
                </a:ext>
              </a:extLst>
            </p:cNvPr>
            <p:cNvCxnSpPr/>
            <p:nvPr/>
          </p:nvCxnSpPr>
          <p:spPr>
            <a:xfrm rot="10800000">
              <a:off x="5590245" y="1761649"/>
              <a:ext cx="1840500" cy="0"/>
            </a:xfrm>
            <a:prstGeom prst="straightConnector1">
              <a:avLst/>
            </a:prstGeom>
            <a:noFill/>
            <a:ln w="76200" cap="flat" cmpd="sng">
              <a:solidFill>
                <a:srgbClr val="FF0000"/>
              </a:solidFill>
              <a:prstDash val="solid"/>
              <a:round/>
              <a:headEnd type="none" w="med" len="med"/>
              <a:tailEnd type="none" w="med" len="med"/>
            </a:ln>
          </p:spPr>
        </p:cxnSp>
        <p:sp>
          <p:nvSpPr>
            <p:cNvPr id="200" name="Google Shape;364;p22">
              <a:extLst>
                <a:ext uri="{FF2B5EF4-FFF2-40B4-BE49-F238E27FC236}">
                  <a16:creationId xmlns:a16="http://schemas.microsoft.com/office/drawing/2014/main" id="{D25A0AD7-E8C0-DCBA-70F1-49029B44D020}"/>
                </a:ext>
              </a:extLst>
            </p:cNvPr>
            <p:cNvSpPr/>
            <p:nvPr/>
          </p:nvSpPr>
          <p:spPr>
            <a:xfrm rot="10800000">
              <a:off x="6543587" y="1484243"/>
              <a:ext cx="576000" cy="576000"/>
            </a:xfrm>
            <a:prstGeom prst="ellipse">
              <a:avLst/>
            </a:prstGeom>
            <a:solidFill>
              <a:srgbClr val="DADEFE"/>
            </a:solid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sp>
          <p:nvSpPr>
            <p:cNvPr id="201" name="Google Shape;365;p22">
              <a:extLst>
                <a:ext uri="{FF2B5EF4-FFF2-40B4-BE49-F238E27FC236}">
                  <a16:creationId xmlns:a16="http://schemas.microsoft.com/office/drawing/2014/main" id="{9A1AB7C4-9E16-9A5A-1B34-0864DC0EE33B}"/>
                </a:ext>
              </a:extLst>
            </p:cNvPr>
            <p:cNvSpPr/>
            <p:nvPr/>
          </p:nvSpPr>
          <p:spPr>
            <a:xfrm rot="10800000">
              <a:off x="5840048" y="1484243"/>
              <a:ext cx="576000" cy="576000"/>
            </a:xfrm>
            <a:prstGeom prst="ellipse">
              <a:avLst/>
            </a:prstGeom>
            <a:solidFill>
              <a:srgbClr val="DADEFE"/>
            </a:solid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ptos Display" panose="020B0004020202020204" pitchFamily="34" charset="0"/>
              </a:endParaRPr>
            </a:p>
          </p:txBody>
        </p:sp>
      </p:grpSp>
    </p:spTree>
    <p:extLst>
      <p:ext uri="{BB962C8B-B14F-4D97-AF65-F5344CB8AC3E}">
        <p14:creationId xmlns:p14="http://schemas.microsoft.com/office/powerpoint/2010/main" val="3714202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hidden"/>
                                      </p:to>
                                    </p:set>
                                  </p:childTnLst>
                                </p:cTn>
                              </p:par>
                              <p:par>
                                <p:cTn id="7" presetID="10" presetClass="entr" presetSubtype="0" fill="hold" nodeType="withEffect">
                                  <p:stCondLst>
                                    <p:cond delay="0"/>
                                  </p:stCondLst>
                                  <p:childTnLst>
                                    <p:set>
                                      <p:cBhvr>
                                        <p:cTn id="8" dur="1" fill="hold">
                                          <p:stCondLst>
                                            <p:cond delay="0"/>
                                          </p:stCondLst>
                                        </p:cTn>
                                        <p:tgtEl>
                                          <p:spTgt spid="380"/>
                                        </p:tgtEl>
                                        <p:attrNameLst>
                                          <p:attrName>style.visibility</p:attrName>
                                        </p:attrNameLst>
                                      </p:cBhvr>
                                      <p:to>
                                        <p:strVal val="visible"/>
                                      </p:to>
                                    </p:set>
                                    <p:animEffect transition="in" filter="fade">
                                      <p:cBhvr>
                                        <p:cTn id="9" dur="500"/>
                                        <p:tgtEl>
                                          <p:spTgt spid="380"/>
                                        </p:tgtEl>
                                      </p:cBhvr>
                                    </p:animEffect>
                                  </p:childTnLst>
                                </p:cTn>
                              </p:par>
                              <p:par>
                                <p:cTn id="10" presetID="10" presetClass="entr" presetSubtype="0" fill="hold" nodeType="withEffect">
                                  <p:stCondLst>
                                    <p:cond delay="0"/>
                                  </p:stCondLst>
                                  <p:childTnLst>
                                    <p:set>
                                      <p:cBhvr>
                                        <p:cTn id="11" dur="1" fill="hold">
                                          <p:stCondLst>
                                            <p:cond delay="0"/>
                                          </p:stCondLst>
                                        </p:cTn>
                                        <p:tgtEl>
                                          <p:spTgt spid="197"/>
                                        </p:tgtEl>
                                        <p:attrNameLst>
                                          <p:attrName>style.visibility</p:attrName>
                                        </p:attrNameLst>
                                      </p:cBhvr>
                                      <p:to>
                                        <p:strVal val="visible"/>
                                      </p:to>
                                    </p:set>
                                    <p:animEffect transition="in" filter="fade">
                                      <p:cBhvr>
                                        <p:cTn id="12" dur="500"/>
                                        <p:tgtEl>
                                          <p:spTgt spid="197"/>
                                        </p:tgtEl>
                                      </p:cBhvr>
                                    </p:animEffect>
                                  </p:childTnLst>
                                </p:cTn>
                              </p:par>
                              <p:par>
                                <p:cTn id="13" presetID="10" presetClass="entr" presetSubtype="0" fill="hold" nodeType="withEffect">
                                  <p:stCondLst>
                                    <p:cond delay="0"/>
                                  </p:stCondLst>
                                  <p:childTnLst>
                                    <p:set>
                                      <p:cBhvr>
                                        <p:cTn id="14" dur="1" fill="hold">
                                          <p:stCondLst>
                                            <p:cond delay="0"/>
                                          </p:stCondLst>
                                        </p:cTn>
                                        <p:tgtEl>
                                          <p:spTgt spid="383"/>
                                        </p:tgtEl>
                                        <p:attrNameLst>
                                          <p:attrName>style.visibility</p:attrName>
                                        </p:attrNameLst>
                                      </p:cBhvr>
                                      <p:to>
                                        <p:strVal val="visible"/>
                                      </p:to>
                                    </p:set>
                                    <p:animEffect transition="in" filter="fade">
                                      <p:cBhvr>
                                        <p:cTn id="15" dur="500"/>
                                        <p:tgtEl>
                                          <p:spTgt spid="383"/>
                                        </p:tgtEl>
                                      </p:cBhvr>
                                    </p:animEffect>
                                  </p:childTnLst>
                                </p:cTn>
                              </p:par>
                              <p:par>
                                <p:cTn id="16" presetID="10" presetClass="entr" presetSubtype="0" fill="hold" nodeType="withEffect">
                                  <p:stCondLst>
                                    <p:cond delay="0"/>
                                  </p:stCondLst>
                                  <p:childTnLst>
                                    <p:set>
                                      <p:cBhvr>
                                        <p:cTn id="17" dur="1" fill="hold">
                                          <p:stCondLst>
                                            <p:cond delay="0"/>
                                          </p:stCondLst>
                                        </p:cTn>
                                        <p:tgtEl>
                                          <p:spTgt spid="377"/>
                                        </p:tgtEl>
                                        <p:attrNameLst>
                                          <p:attrName>style.visibility</p:attrName>
                                        </p:attrNameLst>
                                      </p:cBhvr>
                                      <p:to>
                                        <p:strVal val="visible"/>
                                      </p:to>
                                    </p:set>
                                    <p:animEffect transition="in" filter="fade">
                                      <p:cBhvr>
                                        <p:cTn id="18" dur="500"/>
                                        <p:tgtEl>
                                          <p:spTgt spid="37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xit"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hidden"/>
                                      </p:to>
                                    </p:set>
                                  </p:childTnLst>
                                </p:cTn>
                              </p:par>
                              <p:par>
                                <p:cTn id="26" presetID="1" presetClass="exit" presetSubtype="0" fill="hold" grpId="0" nodeType="withEffect">
                                  <p:stCondLst>
                                    <p:cond delay="0"/>
                                  </p:stCondLst>
                                  <p:childTnLst>
                                    <p:set>
                                      <p:cBhvr>
                                        <p:cTn id="27" dur="1" fill="hold">
                                          <p:stCondLst>
                                            <p:cond delay="0"/>
                                          </p:stCondLst>
                                        </p:cTn>
                                        <p:tgtEl>
                                          <p:spTgt spid="5"/>
                                        </p:tgtEl>
                                        <p:attrNameLst>
                                          <p:attrName>style.visibility</p:attrName>
                                        </p:attrNameLst>
                                      </p:cBhvr>
                                      <p:to>
                                        <p:strVal val="hidden"/>
                                      </p:to>
                                    </p:set>
                                  </p:childTnLst>
                                </p:cTn>
                              </p:par>
                              <p:par>
                                <p:cTn id="28" presetID="10" presetClass="entr" presetSubtype="0" fill="hold" nodeType="with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500"/>
                                        <p:tgtEl>
                                          <p:spTgt spid="3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par>
                                <p:cTn id="34" presetID="10" presetClass="entr" presetSubtype="0" fill="hold"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6" grpId="0"/>
      <p:bldP spid="15" grpId="0"/>
      <p:bldP spid="16" grpId="0" animBg="1"/>
      <p:bldP spid="18"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E9585-4FC2-9F24-DC88-4BF43BC8C03E}"/>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AE67F7FC-EC06-CD93-9E81-BD6324ECA9D5}"/>
              </a:ext>
            </a:extLst>
          </p:cNvPr>
          <p:cNvSpPr>
            <a:spLocks noGrp="1"/>
          </p:cNvSpPr>
          <p:nvPr>
            <p:ph type="title"/>
          </p:nvPr>
        </p:nvSpPr>
        <p:spPr/>
        <p:txBody>
          <a:bodyPr/>
          <a:lstStyle/>
          <a:p>
            <a:r>
              <a:rPr kumimoji="0" lang="en-US" sz="4400" b="1" i="0" u="none" strike="noStrike" kern="1200" cap="none" spc="0" normalizeH="0" baseline="0" noProof="0">
                <a:ln>
                  <a:noFill/>
                </a:ln>
                <a:solidFill>
                  <a:schemeClr val="accent5"/>
                </a:solidFill>
                <a:effectLst/>
                <a:uLnTx/>
                <a:uFillTx/>
                <a:latin typeface="+mj-lt"/>
                <a:ea typeface="Cambria" panose="02040503050406030204" pitchFamily="18" charset="0"/>
                <a:cs typeface="+mj-cs"/>
              </a:rPr>
              <a:t>DRAM Operation</a:t>
            </a:r>
            <a:endParaRPr lang="en-US"/>
          </a:p>
        </p:txBody>
      </p:sp>
      <p:grpSp>
        <p:nvGrpSpPr>
          <p:cNvPr id="84" name="Grup 83">
            <a:extLst>
              <a:ext uri="{FF2B5EF4-FFF2-40B4-BE49-F238E27FC236}">
                <a16:creationId xmlns:a16="http://schemas.microsoft.com/office/drawing/2014/main" id="{A19AFF70-71DE-34EA-E345-E499F8AEF7EF}"/>
              </a:ext>
            </a:extLst>
          </p:cNvPr>
          <p:cNvGrpSpPr/>
          <p:nvPr/>
        </p:nvGrpSpPr>
        <p:grpSpPr>
          <a:xfrm>
            <a:off x="1369140" y="1911149"/>
            <a:ext cx="2577894" cy="2997201"/>
            <a:chOff x="979581" y="1289049"/>
            <a:chExt cx="2224416" cy="2488823"/>
          </a:xfrm>
        </p:grpSpPr>
        <p:sp>
          <p:nvSpPr>
            <p:cNvPr id="42" name="Dikdörtgen 251">
              <a:extLst>
                <a:ext uri="{FF2B5EF4-FFF2-40B4-BE49-F238E27FC236}">
                  <a16:creationId xmlns:a16="http://schemas.microsoft.com/office/drawing/2014/main" id="{E338C397-500D-6B35-9EB4-E6964AF4F5AA}"/>
                </a:ext>
              </a:extLst>
            </p:cNvPr>
            <p:cNvSpPr/>
            <p:nvPr/>
          </p:nvSpPr>
          <p:spPr>
            <a:xfrm>
              <a:off x="979581" y="1289049"/>
              <a:ext cx="2224416" cy="2488823"/>
            </a:xfrm>
            <a:prstGeom prst="roundRect">
              <a:avLst>
                <a:gd name="adj" fmla="val 4605"/>
              </a:avLst>
            </a:prstGeom>
            <a:solidFill>
              <a:schemeClr val="bg1"/>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lumMod val="50000"/>
                    <a:lumOff val="50000"/>
                  </a:prstClr>
                </a:solidFill>
                <a:effectLst/>
                <a:uLnTx/>
                <a:uFillTx/>
                <a:latin typeface="Aptos Display"/>
                <a:ea typeface="Cambria" panose="02040503050406030204" pitchFamily="18" charset="0"/>
                <a:cs typeface="Cascadia Mono" panose="020B0609020000020004" pitchFamily="49" charset="0"/>
              </a:endParaRPr>
            </a:p>
          </p:txBody>
        </p:sp>
        <p:cxnSp>
          <p:nvCxnSpPr>
            <p:cNvPr id="44" name="Düz Bağlayıcı 440">
              <a:extLst>
                <a:ext uri="{FF2B5EF4-FFF2-40B4-BE49-F238E27FC236}">
                  <a16:creationId xmlns:a16="http://schemas.microsoft.com/office/drawing/2014/main" id="{7BD7EF65-BF95-ABC9-6C11-6622D2A5DE17}"/>
                </a:ext>
              </a:extLst>
            </p:cNvPr>
            <p:cNvCxnSpPr>
              <a:cxnSpLocks/>
              <a:stCxn id="62" idx="0"/>
            </p:cNvCxnSpPr>
            <p:nvPr/>
          </p:nvCxnSpPr>
          <p:spPr>
            <a:xfrm flipH="1">
              <a:off x="1805888" y="1483702"/>
              <a:ext cx="3138" cy="1764781"/>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45" name="Düz Bağlayıcı 440">
              <a:extLst>
                <a:ext uri="{FF2B5EF4-FFF2-40B4-BE49-F238E27FC236}">
                  <a16:creationId xmlns:a16="http://schemas.microsoft.com/office/drawing/2014/main" id="{5F9BBB58-A3CE-5100-D682-BFB8F8C18FB9}"/>
                </a:ext>
              </a:extLst>
            </p:cNvPr>
            <p:cNvCxnSpPr>
              <a:cxnSpLocks/>
              <a:stCxn id="63" idx="4"/>
            </p:cNvCxnSpPr>
            <p:nvPr/>
          </p:nvCxnSpPr>
          <p:spPr>
            <a:xfrm>
              <a:off x="2308325" y="1813166"/>
              <a:ext cx="2814" cy="1435317"/>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46" name="Düz Bağlayıcı 440">
              <a:extLst>
                <a:ext uri="{FF2B5EF4-FFF2-40B4-BE49-F238E27FC236}">
                  <a16:creationId xmlns:a16="http://schemas.microsoft.com/office/drawing/2014/main" id="{70434F8D-83DE-17FB-2328-C560CEEA760F}"/>
                </a:ext>
              </a:extLst>
            </p:cNvPr>
            <p:cNvCxnSpPr>
              <a:cxnSpLocks/>
              <a:stCxn id="66" idx="4"/>
            </p:cNvCxnSpPr>
            <p:nvPr/>
          </p:nvCxnSpPr>
          <p:spPr>
            <a:xfrm>
              <a:off x="2807625" y="1813166"/>
              <a:ext cx="8765" cy="1435317"/>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49" name="Düz Bağlayıcı 440">
              <a:extLst>
                <a:ext uri="{FF2B5EF4-FFF2-40B4-BE49-F238E27FC236}">
                  <a16:creationId xmlns:a16="http://schemas.microsoft.com/office/drawing/2014/main" id="{1011566E-C708-03D0-1FF4-3FD54F9D573A}"/>
                </a:ext>
              </a:extLst>
            </p:cNvPr>
            <p:cNvCxnSpPr>
              <a:cxnSpLocks/>
            </p:cNvCxnSpPr>
            <p:nvPr/>
          </p:nvCxnSpPr>
          <p:spPr>
            <a:xfrm>
              <a:off x="1385111" y="2090481"/>
              <a:ext cx="171917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50" name="Oval 49">
              <a:extLst>
                <a:ext uri="{FF2B5EF4-FFF2-40B4-BE49-F238E27FC236}">
                  <a16:creationId xmlns:a16="http://schemas.microsoft.com/office/drawing/2014/main" id="{5C7AD9C1-EDF8-ED35-A13B-5C699219B0CB}"/>
                </a:ext>
              </a:extLst>
            </p:cNvPr>
            <p:cNvSpPr/>
            <p:nvPr/>
          </p:nvSpPr>
          <p:spPr>
            <a:xfrm>
              <a:off x="1642929" y="1925748"/>
              <a:ext cx="332193" cy="329464"/>
            </a:xfrm>
            <a:prstGeom prst="ellipse">
              <a:avLst/>
            </a:prstGeom>
            <a:solidFill>
              <a:schemeClr val="accent1">
                <a:lumMod val="40000"/>
                <a:lumOff val="6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mn-cs"/>
              </a:endParaRPr>
            </a:p>
          </p:txBody>
        </p:sp>
        <p:sp>
          <p:nvSpPr>
            <p:cNvPr id="51" name="Oval 50">
              <a:extLst>
                <a:ext uri="{FF2B5EF4-FFF2-40B4-BE49-F238E27FC236}">
                  <a16:creationId xmlns:a16="http://schemas.microsoft.com/office/drawing/2014/main" id="{FF0BE459-9865-FE80-8E2E-7F341A266D67}"/>
                </a:ext>
              </a:extLst>
            </p:cNvPr>
            <p:cNvSpPr/>
            <p:nvPr/>
          </p:nvSpPr>
          <p:spPr>
            <a:xfrm>
              <a:off x="2142228" y="1925748"/>
              <a:ext cx="332193" cy="329464"/>
            </a:xfrm>
            <a:prstGeom prst="ellipse">
              <a:avLst/>
            </a:prstGeom>
            <a:solidFill>
              <a:schemeClr val="accent1">
                <a:lumMod val="40000"/>
                <a:lumOff val="6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mn-cs"/>
              </a:endParaRPr>
            </a:p>
          </p:txBody>
        </p:sp>
        <p:sp>
          <p:nvSpPr>
            <p:cNvPr id="52" name="Oval 51">
              <a:extLst>
                <a:ext uri="{FF2B5EF4-FFF2-40B4-BE49-F238E27FC236}">
                  <a16:creationId xmlns:a16="http://schemas.microsoft.com/office/drawing/2014/main" id="{486C3854-AC0E-E2BD-3D19-0D8B56F6B04B}"/>
                </a:ext>
              </a:extLst>
            </p:cNvPr>
            <p:cNvSpPr/>
            <p:nvPr/>
          </p:nvSpPr>
          <p:spPr>
            <a:xfrm>
              <a:off x="2641528" y="1925748"/>
              <a:ext cx="332193" cy="329464"/>
            </a:xfrm>
            <a:prstGeom prst="ellipse">
              <a:avLst/>
            </a:prstGeom>
            <a:solidFill>
              <a:schemeClr val="accent1">
                <a:lumMod val="40000"/>
                <a:lumOff val="6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mn-cs"/>
              </a:endParaRPr>
            </a:p>
          </p:txBody>
        </p:sp>
        <p:cxnSp>
          <p:nvCxnSpPr>
            <p:cNvPr id="57" name="Düz Bağlayıcı 440">
              <a:extLst>
                <a:ext uri="{FF2B5EF4-FFF2-40B4-BE49-F238E27FC236}">
                  <a16:creationId xmlns:a16="http://schemas.microsoft.com/office/drawing/2014/main" id="{87C2EFB4-C2B2-E516-8BC2-2833E94FFF90}"/>
                </a:ext>
              </a:extLst>
            </p:cNvPr>
            <p:cNvCxnSpPr>
              <a:cxnSpLocks/>
            </p:cNvCxnSpPr>
            <p:nvPr/>
          </p:nvCxnSpPr>
          <p:spPr>
            <a:xfrm>
              <a:off x="1809024" y="1400851"/>
              <a:ext cx="0" cy="329464"/>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58" name="Düz Bağlayıcı 440">
              <a:extLst>
                <a:ext uri="{FF2B5EF4-FFF2-40B4-BE49-F238E27FC236}">
                  <a16:creationId xmlns:a16="http://schemas.microsoft.com/office/drawing/2014/main" id="{29DC7639-C6C1-02FA-AB82-587EC3CCC26B}"/>
                </a:ext>
              </a:extLst>
            </p:cNvPr>
            <p:cNvCxnSpPr>
              <a:cxnSpLocks/>
            </p:cNvCxnSpPr>
            <p:nvPr/>
          </p:nvCxnSpPr>
          <p:spPr>
            <a:xfrm>
              <a:off x="2308325" y="1400851"/>
              <a:ext cx="0" cy="329464"/>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59" name="Düz Bağlayıcı 440">
              <a:extLst>
                <a:ext uri="{FF2B5EF4-FFF2-40B4-BE49-F238E27FC236}">
                  <a16:creationId xmlns:a16="http://schemas.microsoft.com/office/drawing/2014/main" id="{44020C0E-1F39-A039-424D-7A08320B79BB}"/>
                </a:ext>
              </a:extLst>
            </p:cNvPr>
            <p:cNvCxnSpPr>
              <a:cxnSpLocks/>
            </p:cNvCxnSpPr>
            <p:nvPr/>
          </p:nvCxnSpPr>
          <p:spPr>
            <a:xfrm>
              <a:off x="2807625" y="1400851"/>
              <a:ext cx="0" cy="32946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61" name="Düz Bağlayıcı 440">
              <a:extLst>
                <a:ext uri="{FF2B5EF4-FFF2-40B4-BE49-F238E27FC236}">
                  <a16:creationId xmlns:a16="http://schemas.microsoft.com/office/drawing/2014/main" id="{68E873F5-5036-FB24-235E-6727896C633D}"/>
                </a:ext>
              </a:extLst>
            </p:cNvPr>
            <p:cNvCxnSpPr>
              <a:cxnSpLocks/>
            </p:cNvCxnSpPr>
            <p:nvPr/>
          </p:nvCxnSpPr>
          <p:spPr>
            <a:xfrm>
              <a:off x="1385111" y="1648434"/>
              <a:ext cx="171917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62" name="Oval 61">
              <a:extLst>
                <a:ext uri="{FF2B5EF4-FFF2-40B4-BE49-F238E27FC236}">
                  <a16:creationId xmlns:a16="http://schemas.microsoft.com/office/drawing/2014/main" id="{6EBEE3E4-FE4B-CE17-604F-1D5C07570A92}"/>
                </a:ext>
              </a:extLst>
            </p:cNvPr>
            <p:cNvSpPr/>
            <p:nvPr/>
          </p:nvSpPr>
          <p:spPr>
            <a:xfrm>
              <a:off x="1642929" y="1483702"/>
              <a:ext cx="332193" cy="329464"/>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mn-cs"/>
              </a:endParaRPr>
            </a:p>
          </p:txBody>
        </p:sp>
        <p:sp>
          <p:nvSpPr>
            <p:cNvPr id="63" name="Oval 62">
              <a:extLst>
                <a:ext uri="{FF2B5EF4-FFF2-40B4-BE49-F238E27FC236}">
                  <a16:creationId xmlns:a16="http://schemas.microsoft.com/office/drawing/2014/main" id="{9D022FC0-183A-1F17-96C3-AA92AB31A235}"/>
                </a:ext>
              </a:extLst>
            </p:cNvPr>
            <p:cNvSpPr/>
            <p:nvPr/>
          </p:nvSpPr>
          <p:spPr>
            <a:xfrm>
              <a:off x="2142228" y="1483702"/>
              <a:ext cx="332193" cy="329464"/>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mn-cs"/>
              </a:endParaRPr>
            </a:p>
          </p:txBody>
        </p:sp>
        <p:cxnSp>
          <p:nvCxnSpPr>
            <p:cNvPr id="65" name="Düz Bağlayıcı 440">
              <a:extLst>
                <a:ext uri="{FF2B5EF4-FFF2-40B4-BE49-F238E27FC236}">
                  <a16:creationId xmlns:a16="http://schemas.microsoft.com/office/drawing/2014/main" id="{C9CB7DE8-8EE1-40F8-C6AD-79751C5557A8}"/>
                </a:ext>
              </a:extLst>
            </p:cNvPr>
            <p:cNvCxnSpPr>
              <a:cxnSpLocks/>
            </p:cNvCxnSpPr>
            <p:nvPr/>
          </p:nvCxnSpPr>
          <p:spPr>
            <a:xfrm>
              <a:off x="2807625" y="1400851"/>
              <a:ext cx="0" cy="329464"/>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66" name="Oval 65">
              <a:extLst>
                <a:ext uri="{FF2B5EF4-FFF2-40B4-BE49-F238E27FC236}">
                  <a16:creationId xmlns:a16="http://schemas.microsoft.com/office/drawing/2014/main" id="{229C2E5D-FA9B-873C-0984-4423A05CEB0F}"/>
                </a:ext>
              </a:extLst>
            </p:cNvPr>
            <p:cNvSpPr/>
            <p:nvPr/>
          </p:nvSpPr>
          <p:spPr>
            <a:xfrm>
              <a:off x="2641528" y="1483702"/>
              <a:ext cx="332193" cy="329464"/>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mn-cs"/>
              </a:endParaRPr>
            </a:p>
          </p:txBody>
        </p:sp>
        <p:cxnSp>
          <p:nvCxnSpPr>
            <p:cNvPr id="70" name="Düz Bağlayıcı 440">
              <a:extLst>
                <a:ext uri="{FF2B5EF4-FFF2-40B4-BE49-F238E27FC236}">
                  <a16:creationId xmlns:a16="http://schemas.microsoft.com/office/drawing/2014/main" id="{E2FABD24-4D44-675F-20FD-2EA3FC0B3D2F}"/>
                </a:ext>
              </a:extLst>
            </p:cNvPr>
            <p:cNvCxnSpPr>
              <a:cxnSpLocks/>
            </p:cNvCxnSpPr>
            <p:nvPr/>
          </p:nvCxnSpPr>
          <p:spPr>
            <a:xfrm>
              <a:off x="1385111" y="2532527"/>
              <a:ext cx="171917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71" name="Oval 70">
              <a:extLst>
                <a:ext uri="{FF2B5EF4-FFF2-40B4-BE49-F238E27FC236}">
                  <a16:creationId xmlns:a16="http://schemas.microsoft.com/office/drawing/2014/main" id="{26C12176-1B1F-D73B-4D79-0EA3000A893B}"/>
                </a:ext>
              </a:extLst>
            </p:cNvPr>
            <p:cNvSpPr/>
            <p:nvPr/>
          </p:nvSpPr>
          <p:spPr>
            <a:xfrm>
              <a:off x="1642929" y="2367794"/>
              <a:ext cx="332193" cy="329464"/>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mn-cs"/>
              </a:endParaRPr>
            </a:p>
          </p:txBody>
        </p:sp>
        <p:sp>
          <p:nvSpPr>
            <p:cNvPr id="72" name="Oval 71">
              <a:extLst>
                <a:ext uri="{FF2B5EF4-FFF2-40B4-BE49-F238E27FC236}">
                  <a16:creationId xmlns:a16="http://schemas.microsoft.com/office/drawing/2014/main" id="{C6BF6745-93A2-2AEB-E76B-85D15DB2B3CB}"/>
                </a:ext>
              </a:extLst>
            </p:cNvPr>
            <p:cNvSpPr/>
            <p:nvPr/>
          </p:nvSpPr>
          <p:spPr>
            <a:xfrm>
              <a:off x="2142228" y="2367794"/>
              <a:ext cx="332193" cy="329464"/>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mn-cs"/>
              </a:endParaRPr>
            </a:p>
          </p:txBody>
        </p:sp>
        <p:sp>
          <p:nvSpPr>
            <p:cNvPr id="73" name="Oval 72">
              <a:extLst>
                <a:ext uri="{FF2B5EF4-FFF2-40B4-BE49-F238E27FC236}">
                  <a16:creationId xmlns:a16="http://schemas.microsoft.com/office/drawing/2014/main" id="{34FDA2F2-8DBE-4E35-A50D-0F8BE4C7FDD4}"/>
                </a:ext>
              </a:extLst>
            </p:cNvPr>
            <p:cNvSpPr/>
            <p:nvPr/>
          </p:nvSpPr>
          <p:spPr>
            <a:xfrm>
              <a:off x="2641528" y="2367794"/>
              <a:ext cx="332193" cy="329464"/>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mn-cs"/>
              </a:endParaRPr>
            </a:p>
          </p:txBody>
        </p:sp>
        <p:cxnSp>
          <p:nvCxnSpPr>
            <p:cNvPr id="76" name="Düz Bağlayıcı 440">
              <a:extLst>
                <a:ext uri="{FF2B5EF4-FFF2-40B4-BE49-F238E27FC236}">
                  <a16:creationId xmlns:a16="http://schemas.microsoft.com/office/drawing/2014/main" id="{C336C4F5-AEF5-82E5-6216-0D9E8F4436A5}"/>
                </a:ext>
              </a:extLst>
            </p:cNvPr>
            <p:cNvCxnSpPr>
              <a:cxnSpLocks/>
            </p:cNvCxnSpPr>
            <p:nvPr/>
          </p:nvCxnSpPr>
          <p:spPr>
            <a:xfrm>
              <a:off x="1385111" y="2974572"/>
              <a:ext cx="171917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77" name="Oval 76">
              <a:extLst>
                <a:ext uri="{FF2B5EF4-FFF2-40B4-BE49-F238E27FC236}">
                  <a16:creationId xmlns:a16="http://schemas.microsoft.com/office/drawing/2014/main" id="{587D587C-E1D7-62F4-A77A-92DB66847E80}"/>
                </a:ext>
              </a:extLst>
            </p:cNvPr>
            <p:cNvSpPr/>
            <p:nvPr/>
          </p:nvSpPr>
          <p:spPr>
            <a:xfrm>
              <a:off x="1642929" y="2809839"/>
              <a:ext cx="332193" cy="329464"/>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mn-cs"/>
              </a:endParaRPr>
            </a:p>
          </p:txBody>
        </p:sp>
        <p:sp>
          <p:nvSpPr>
            <p:cNvPr id="78" name="Oval 77">
              <a:extLst>
                <a:ext uri="{FF2B5EF4-FFF2-40B4-BE49-F238E27FC236}">
                  <a16:creationId xmlns:a16="http://schemas.microsoft.com/office/drawing/2014/main" id="{4A01ED08-9079-7393-15B9-5E72CE711DC2}"/>
                </a:ext>
              </a:extLst>
            </p:cNvPr>
            <p:cNvSpPr/>
            <p:nvPr/>
          </p:nvSpPr>
          <p:spPr>
            <a:xfrm>
              <a:off x="2142228" y="2809839"/>
              <a:ext cx="332193" cy="329464"/>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mn-cs"/>
              </a:endParaRPr>
            </a:p>
          </p:txBody>
        </p:sp>
        <p:sp>
          <p:nvSpPr>
            <p:cNvPr id="79" name="Oval 78">
              <a:extLst>
                <a:ext uri="{FF2B5EF4-FFF2-40B4-BE49-F238E27FC236}">
                  <a16:creationId xmlns:a16="http://schemas.microsoft.com/office/drawing/2014/main" id="{2BA89A78-0A16-63AE-4757-123B53D14695}"/>
                </a:ext>
              </a:extLst>
            </p:cNvPr>
            <p:cNvSpPr/>
            <p:nvPr/>
          </p:nvSpPr>
          <p:spPr>
            <a:xfrm>
              <a:off x="2641528" y="2809839"/>
              <a:ext cx="332193" cy="329464"/>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mn-cs"/>
              </a:endParaRPr>
            </a:p>
          </p:txBody>
        </p:sp>
        <p:sp>
          <p:nvSpPr>
            <p:cNvPr id="83" name="Dikdörtgen 256">
              <a:extLst>
                <a:ext uri="{FF2B5EF4-FFF2-40B4-BE49-F238E27FC236}">
                  <a16:creationId xmlns:a16="http://schemas.microsoft.com/office/drawing/2014/main" id="{75A5507C-3ACF-DF67-FE83-1EFE520328B3}"/>
                </a:ext>
              </a:extLst>
            </p:cNvPr>
            <p:cNvSpPr/>
            <p:nvPr/>
          </p:nvSpPr>
          <p:spPr>
            <a:xfrm rot="5400000">
              <a:off x="280944" y="2199995"/>
              <a:ext cx="1890000" cy="332193"/>
            </a:xfrm>
            <a:prstGeom prst="roundRect">
              <a:avLst/>
            </a:prstGeom>
            <a:solidFill>
              <a:schemeClr val="accent5"/>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white"/>
                </a:solidFill>
                <a:effectLst/>
                <a:uLnTx/>
                <a:uFillTx/>
                <a:latin typeface="Aptos Display"/>
                <a:ea typeface="Cambria" panose="02040503050406030204" pitchFamily="18" charset="0"/>
                <a:cs typeface="Cascadia Mono" panose="020B0609020000020004" pitchFamily="49" charset="0"/>
              </a:endParaRPr>
            </a:p>
          </p:txBody>
        </p:sp>
      </p:grpSp>
      <p:sp>
        <p:nvSpPr>
          <p:cNvPr id="85" name="TextBox 9">
            <a:extLst>
              <a:ext uri="{FF2B5EF4-FFF2-40B4-BE49-F238E27FC236}">
                <a16:creationId xmlns:a16="http://schemas.microsoft.com/office/drawing/2014/main" id="{927BD5A7-9E50-6398-11CB-40AECC080534}"/>
              </a:ext>
            </a:extLst>
          </p:cNvPr>
          <p:cNvSpPr txBox="1"/>
          <p:nvPr/>
        </p:nvSpPr>
        <p:spPr>
          <a:xfrm>
            <a:off x="1120260" y="1492941"/>
            <a:ext cx="322085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ptos Display"/>
                <a:ea typeface="+mn-ea"/>
                <a:cs typeface="+mn-cs"/>
              </a:rPr>
              <a:t>DRAM Subarray</a:t>
            </a:r>
          </a:p>
        </p:txBody>
      </p:sp>
      <p:sp>
        <p:nvSpPr>
          <p:cNvPr id="86" name="TextBox 6">
            <a:extLst>
              <a:ext uri="{FF2B5EF4-FFF2-40B4-BE49-F238E27FC236}">
                <a16:creationId xmlns:a16="http://schemas.microsoft.com/office/drawing/2014/main" id="{AB655327-5747-82E8-2730-C099A3326B45}"/>
              </a:ext>
            </a:extLst>
          </p:cNvPr>
          <p:cNvSpPr txBox="1"/>
          <p:nvPr/>
        </p:nvSpPr>
        <p:spPr>
          <a:xfrm>
            <a:off x="0" y="4253322"/>
            <a:ext cx="1370349" cy="707886"/>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4472C4">
                    <a:lumMod val="75000"/>
                  </a:srgbClr>
                </a:solidFill>
                <a:effectLst/>
                <a:uLnTx/>
                <a:uFillTx/>
                <a:latin typeface="Aptos Display"/>
                <a:ea typeface="+mn-ea"/>
                <a:cs typeface="+mn-cs"/>
              </a:rPr>
              <a:t>Sense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4472C4">
                    <a:lumMod val="75000"/>
                  </a:srgbClr>
                </a:solidFill>
                <a:effectLst/>
                <a:uLnTx/>
                <a:uFillTx/>
                <a:latin typeface="Aptos Display"/>
                <a:ea typeface="+mn-ea"/>
                <a:cs typeface="+mn-cs"/>
              </a:rPr>
              <a:t>Amplifiers</a:t>
            </a:r>
          </a:p>
        </p:txBody>
      </p:sp>
      <p:cxnSp>
        <p:nvCxnSpPr>
          <p:cNvPr id="87" name="ACT_WL">
            <a:extLst>
              <a:ext uri="{FF2B5EF4-FFF2-40B4-BE49-F238E27FC236}">
                <a16:creationId xmlns:a16="http://schemas.microsoft.com/office/drawing/2014/main" id="{BE6F47EB-BFCF-0806-6E3E-7BC4E176A983}"/>
              </a:ext>
            </a:extLst>
          </p:cNvPr>
          <p:cNvCxnSpPr>
            <a:cxnSpLocks/>
          </p:cNvCxnSpPr>
          <p:nvPr/>
        </p:nvCxnSpPr>
        <p:spPr>
          <a:xfrm>
            <a:off x="1861448" y="2876284"/>
            <a:ext cx="1992371" cy="0"/>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grpSp>
        <p:nvGrpSpPr>
          <p:cNvPr id="88" name="ACT_BL">
            <a:extLst>
              <a:ext uri="{FF2B5EF4-FFF2-40B4-BE49-F238E27FC236}">
                <a16:creationId xmlns:a16="http://schemas.microsoft.com/office/drawing/2014/main" id="{8D9F22A8-9B0A-B7B2-3EE9-CF4DED8AFEB4}"/>
              </a:ext>
            </a:extLst>
          </p:cNvPr>
          <p:cNvGrpSpPr/>
          <p:nvPr/>
        </p:nvGrpSpPr>
        <p:grpSpPr>
          <a:xfrm>
            <a:off x="2332314" y="2002825"/>
            <a:ext cx="1171079" cy="2268000"/>
            <a:chOff x="194643" y="1363523"/>
            <a:chExt cx="1206128" cy="2268000"/>
          </a:xfrm>
        </p:grpSpPr>
        <p:cxnSp>
          <p:nvCxnSpPr>
            <p:cNvPr id="89" name="Straight Connector 267">
              <a:extLst>
                <a:ext uri="{FF2B5EF4-FFF2-40B4-BE49-F238E27FC236}">
                  <a16:creationId xmlns:a16="http://schemas.microsoft.com/office/drawing/2014/main" id="{8A53ADB1-23C3-991E-4DAD-DFA676061DC2}"/>
                </a:ext>
              </a:extLst>
            </p:cNvPr>
            <p:cNvCxnSpPr>
              <a:cxnSpLocks/>
            </p:cNvCxnSpPr>
            <p:nvPr/>
          </p:nvCxnSpPr>
          <p:spPr>
            <a:xfrm>
              <a:off x="194643" y="1363523"/>
              <a:ext cx="0" cy="2268000"/>
            </a:xfrm>
            <a:prstGeom prst="line">
              <a:avLst/>
            </a:prstGeom>
            <a:solidFill>
              <a:sysClr val="window" lastClr="FFFFFF">
                <a:lumMod val="85000"/>
              </a:sysClr>
            </a:solidFill>
            <a:ln w="76200" cap="flat" cmpd="sng" algn="ctr">
              <a:solidFill>
                <a:schemeClr val="accent1">
                  <a:lumMod val="40000"/>
                  <a:lumOff val="60000"/>
                </a:schemeClr>
              </a:solidFill>
              <a:prstDash val="solid"/>
              <a:miter lim="800000"/>
              <a:headEnd type="none" w="med" len="med"/>
              <a:tailEnd type="none" w="med" len="med"/>
            </a:ln>
            <a:effectLst/>
          </p:spPr>
        </p:cxnSp>
        <p:cxnSp>
          <p:nvCxnSpPr>
            <p:cNvPr id="90" name="Straight Connector 268">
              <a:extLst>
                <a:ext uri="{FF2B5EF4-FFF2-40B4-BE49-F238E27FC236}">
                  <a16:creationId xmlns:a16="http://schemas.microsoft.com/office/drawing/2014/main" id="{938CA1CD-9A75-C18C-C717-5670FFD0F451}"/>
                </a:ext>
              </a:extLst>
            </p:cNvPr>
            <p:cNvCxnSpPr>
              <a:cxnSpLocks/>
            </p:cNvCxnSpPr>
            <p:nvPr/>
          </p:nvCxnSpPr>
          <p:spPr>
            <a:xfrm>
              <a:off x="794713" y="1363523"/>
              <a:ext cx="0" cy="2268000"/>
            </a:xfrm>
            <a:prstGeom prst="line">
              <a:avLst/>
            </a:prstGeom>
            <a:solidFill>
              <a:sysClr val="window" lastClr="FFFFFF">
                <a:lumMod val="85000"/>
              </a:sysClr>
            </a:solidFill>
            <a:ln w="76200" cap="flat" cmpd="sng" algn="ctr">
              <a:solidFill>
                <a:schemeClr val="accent1">
                  <a:lumMod val="40000"/>
                  <a:lumOff val="60000"/>
                </a:schemeClr>
              </a:solidFill>
              <a:prstDash val="solid"/>
              <a:miter lim="800000"/>
              <a:headEnd type="none" w="med" len="med"/>
              <a:tailEnd type="none" w="med" len="med"/>
            </a:ln>
            <a:effectLst/>
          </p:spPr>
        </p:cxnSp>
        <p:cxnSp>
          <p:nvCxnSpPr>
            <p:cNvPr id="91" name="Straight Connector 269">
              <a:extLst>
                <a:ext uri="{FF2B5EF4-FFF2-40B4-BE49-F238E27FC236}">
                  <a16:creationId xmlns:a16="http://schemas.microsoft.com/office/drawing/2014/main" id="{7B7BFEFD-219B-8995-B0CB-79F755E40566}"/>
                </a:ext>
              </a:extLst>
            </p:cNvPr>
            <p:cNvCxnSpPr>
              <a:cxnSpLocks/>
            </p:cNvCxnSpPr>
            <p:nvPr/>
          </p:nvCxnSpPr>
          <p:spPr>
            <a:xfrm>
              <a:off x="1400771" y="1363523"/>
              <a:ext cx="0" cy="2268000"/>
            </a:xfrm>
            <a:prstGeom prst="line">
              <a:avLst/>
            </a:prstGeom>
            <a:solidFill>
              <a:sysClr val="window" lastClr="FFFFFF">
                <a:lumMod val="85000"/>
              </a:sysClr>
            </a:solidFill>
            <a:ln w="76200" cap="flat" cmpd="sng" algn="ctr">
              <a:solidFill>
                <a:schemeClr val="accent1">
                  <a:lumMod val="40000"/>
                  <a:lumOff val="60000"/>
                </a:schemeClr>
              </a:solidFill>
              <a:prstDash val="solid"/>
              <a:miter lim="800000"/>
              <a:headEnd type="none" w="med" len="med"/>
              <a:tailEnd type="none" w="med" len="med"/>
            </a:ln>
            <a:effectLst/>
          </p:spPr>
        </p:cxnSp>
      </p:grpSp>
      <p:grpSp>
        <p:nvGrpSpPr>
          <p:cNvPr id="114" name="Grup 113">
            <a:extLst>
              <a:ext uri="{FF2B5EF4-FFF2-40B4-BE49-F238E27FC236}">
                <a16:creationId xmlns:a16="http://schemas.microsoft.com/office/drawing/2014/main" id="{B4EC119D-4469-3BE8-7EB5-912CDD45F3CD}"/>
              </a:ext>
            </a:extLst>
          </p:cNvPr>
          <p:cNvGrpSpPr/>
          <p:nvPr/>
        </p:nvGrpSpPr>
        <p:grpSpPr>
          <a:xfrm>
            <a:off x="2150427" y="4270825"/>
            <a:ext cx="1519782" cy="515803"/>
            <a:chOff x="2618167" y="4842112"/>
            <a:chExt cx="1565267" cy="515803"/>
          </a:xfrm>
        </p:grpSpPr>
        <p:sp>
          <p:nvSpPr>
            <p:cNvPr id="111" name="Dikdörtgen 256">
              <a:extLst>
                <a:ext uri="{FF2B5EF4-FFF2-40B4-BE49-F238E27FC236}">
                  <a16:creationId xmlns:a16="http://schemas.microsoft.com/office/drawing/2014/main" id="{76135E41-C79C-77DD-3754-04641AEAFEC4}"/>
                </a:ext>
              </a:extLst>
            </p:cNvPr>
            <p:cNvSpPr/>
            <p:nvPr/>
          </p:nvSpPr>
          <p:spPr>
            <a:xfrm>
              <a:off x="3221231" y="4845683"/>
              <a:ext cx="358739" cy="512232"/>
            </a:xfrm>
            <a:prstGeom prst="roundRect">
              <a:avLst/>
            </a:prstGeom>
            <a:solidFill>
              <a:schemeClr val="accent1">
                <a:lumMod val="40000"/>
                <a:lumOff val="60000"/>
              </a:scheme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Cascadia Mono" panose="020B0609020000020004" pitchFamily="49" charset="0"/>
              </a:endParaRPr>
            </a:p>
          </p:txBody>
        </p:sp>
        <p:sp>
          <p:nvSpPr>
            <p:cNvPr id="112" name="Dikdörtgen 256">
              <a:extLst>
                <a:ext uri="{FF2B5EF4-FFF2-40B4-BE49-F238E27FC236}">
                  <a16:creationId xmlns:a16="http://schemas.microsoft.com/office/drawing/2014/main" id="{9BA35DA8-3D07-3CD3-63EF-547F4E600FC3}"/>
                </a:ext>
              </a:extLst>
            </p:cNvPr>
            <p:cNvSpPr/>
            <p:nvPr/>
          </p:nvSpPr>
          <p:spPr>
            <a:xfrm>
              <a:off x="3824695" y="4842112"/>
              <a:ext cx="358739" cy="512232"/>
            </a:xfrm>
            <a:prstGeom prst="roundRect">
              <a:avLst/>
            </a:prstGeom>
            <a:solidFill>
              <a:schemeClr val="accent1">
                <a:lumMod val="40000"/>
                <a:lumOff val="60000"/>
              </a:scheme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Cascadia Mono" panose="020B0609020000020004" pitchFamily="49" charset="0"/>
              </a:endParaRPr>
            </a:p>
          </p:txBody>
        </p:sp>
        <p:sp>
          <p:nvSpPr>
            <p:cNvPr id="113" name="Dikdörtgen 256">
              <a:extLst>
                <a:ext uri="{FF2B5EF4-FFF2-40B4-BE49-F238E27FC236}">
                  <a16:creationId xmlns:a16="http://schemas.microsoft.com/office/drawing/2014/main" id="{461AF9A1-AA4F-E883-35FD-8F50E8D9BE5A}"/>
                </a:ext>
              </a:extLst>
            </p:cNvPr>
            <p:cNvSpPr/>
            <p:nvPr/>
          </p:nvSpPr>
          <p:spPr>
            <a:xfrm>
              <a:off x="2618167" y="4845683"/>
              <a:ext cx="358739" cy="512232"/>
            </a:xfrm>
            <a:prstGeom prst="roundRect">
              <a:avLst/>
            </a:prstGeom>
            <a:solidFill>
              <a:schemeClr val="accent1">
                <a:lumMod val="40000"/>
                <a:lumOff val="60000"/>
              </a:scheme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Cascadia Mono" panose="020B0609020000020004" pitchFamily="49" charset="0"/>
              </a:endParaRPr>
            </a:p>
          </p:txBody>
        </p:sp>
      </p:grpSp>
      <p:sp>
        <p:nvSpPr>
          <p:cNvPr id="115" name="Dikdörtgen 256">
            <a:extLst>
              <a:ext uri="{FF2B5EF4-FFF2-40B4-BE49-F238E27FC236}">
                <a16:creationId xmlns:a16="http://schemas.microsoft.com/office/drawing/2014/main" id="{C4651AF6-D535-8CAD-D15D-8A2EE8D45BF6}"/>
              </a:ext>
            </a:extLst>
          </p:cNvPr>
          <p:cNvSpPr/>
          <p:nvPr/>
        </p:nvSpPr>
        <p:spPr>
          <a:xfrm>
            <a:off x="2749478" y="4270826"/>
            <a:ext cx="348314" cy="518108"/>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Cascadia Mono" panose="020B0609020000020004" pitchFamily="49" charset="0"/>
            </a:endParaRPr>
          </a:p>
        </p:txBody>
      </p:sp>
      <p:sp>
        <p:nvSpPr>
          <p:cNvPr id="116" name="Dikdörtgen 256">
            <a:extLst>
              <a:ext uri="{FF2B5EF4-FFF2-40B4-BE49-F238E27FC236}">
                <a16:creationId xmlns:a16="http://schemas.microsoft.com/office/drawing/2014/main" id="{026187A9-069E-8ACA-AE17-1FCAAEB9E0A4}"/>
              </a:ext>
            </a:extLst>
          </p:cNvPr>
          <p:cNvSpPr/>
          <p:nvPr/>
        </p:nvSpPr>
        <p:spPr>
          <a:xfrm>
            <a:off x="3335610" y="4270826"/>
            <a:ext cx="348314" cy="518108"/>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Cascadia Mono" panose="020B0609020000020004" pitchFamily="49" charset="0"/>
            </a:endParaRPr>
          </a:p>
        </p:txBody>
      </p:sp>
      <p:sp>
        <p:nvSpPr>
          <p:cNvPr id="117" name="Dikdörtgen 256">
            <a:extLst>
              <a:ext uri="{FF2B5EF4-FFF2-40B4-BE49-F238E27FC236}">
                <a16:creationId xmlns:a16="http://schemas.microsoft.com/office/drawing/2014/main" id="{21772567-0963-8EDB-3FC7-43E46BA72AFE}"/>
              </a:ext>
            </a:extLst>
          </p:cNvPr>
          <p:cNvSpPr/>
          <p:nvPr/>
        </p:nvSpPr>
        <p:spPr>
          <a:xfrm>
            <a:off x="2163346" y="4270826"/>
            <a:ext cx="348314" cy="518108"/>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Cascadia Mono" panose="020B0609020000020004" pitchFamily="49" charset="0"/>
            </a:endParaRPr>
          </a:p>
        </p:txBody>
      </p:sp>
      <p:grpSp>
        <p:nvGrpSpPr>
          <p:cNvPr id="120" name="Grup 119">
            <a:extLst>
              <a:ext uri="{FF2B5EF4-FFF2-40B4-BE49-F238E27FC236}">
                <a16:creationId xmlns:a16="http://schemas.microsoft.com/office/drawing/2014/main" id="{7D53B250-7633-560E-4DD3-D24447E595CB}"/>
              </a:ext>
            </a:extLst>
          </p:cNvPr>
          <p:cNvGrpSpPr/>
          <p:nvPr/>
        </p:nvGrpSpPr>
        <p:grpSpPr>
          <a:xfrm>
            <a:off x="2146194" y="4243835"/>
            <a:ext cx="1435572" cy="1701456"/>
            <a:chOff x="2321370" y="3581063"/>
            <a:chExt cx="1478537" cy="1701456"/>
          </a:xfrm>
        </p:grpSpPr>
        <p:sp>
          <p:nvSpPr>
            <p:cNvPr id="118" name="Right Arrow Callout 7">
              <a:extLst>
                <a:ext uri="{FF2B5EF4-FFF2-40B4-BE49-F238E27FC236}">
                  <a16:creationId xmlns:a16="http://schemas.microsoft.com/office/drawing/2014/main" id="{2F6FE655-022E-7875-9BB9-AF6CB9A7A61B}"/>
                </a:ext>
              </a:extLst>
            </p:cNvPr>
            <p:cNvSpPr/>
            <p:nvPr/>
          </p:nvSpPr>
          <p:spPr>
            <a:xfrm rot="5400000">
              <a:off x="2463795" y="4006298"/>
              <a:ext cx="1292921" cy="442452"/>
            </a:xfrm>
            <a:prstGeom prst="rightArrowCallout">
              <a:avLst>
                <a:gd name="adj1" fmla="val 34836"/>
                <a:gd name="adj2" fmla="val 31558"/>
                <a:gd name="adj3" fmla="val 39754"/>
                <a:gd name="adj4" fmla="val 46813"/>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mn-ea"/>
                <a:cs typeface="+mn-cs"/>
              </a:endParaRPr>
            </a:p>
          </p:txBody>
        </p:sp>
        <p:sp>
          <p:nvSpPr>
            <p:cNvPr id="119" name="to cpu">
              <a:extLst>
                <a:ext uri="{FF2B5EF4-FFF2-40B4-BE49-F238E27FC236}">
                  <a16:creationId xmlns:a16="http://schemas.microsoft.com/office/drawing/2014/main" id="{28AF28AC-49E1-48E7-1923-5F171F2A3F4B}"/>
                </a:ext>
              </a:extLst>
            </p:cNvPr>
            <p:cNvSpPr txBox="1"/>
            <p:nvPr/>
          </p:nvSpPr>
          <p:spPr>
            <a:xfrm>
              <a:off x="2321370" y="4882409"/>
              <a:ext cx="147853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Aptos Display"/>
                  <a:ea typeface="+mn-ea"/>
                  <a:cs typeface="+mn-cs"/>
                </a:rPr>
                <a:t>I/O Circuitry</a:t>
              </a:r>
            </a:p>
          </p:txBody>
        </p:sp>
      </p:grpSp>
      <p:sp>
        <p:nvSpPr>
          <p:cNvPr id="121" name="Act Text">
            <a:extLst>
              <a:ext uri="{FF2B5EF4-FFF2-40B4-BE49-F238E27FC236}">
                <a16:creationId xmlns:a16="http://schemas.microsoft.com/office/drawing/2014/main" id="{464F8F20-D710-3F26-64FD-6F4755A6F641}"/>
              </a:ext>
            </a:extLst>
          </p:cNvPr>
          <p:cNvSpPr txBox="1"/>
          <p:nvPr/>
        </p:nvSpPr>
        <p:spPr>
          <a:xfrm>
            <a:off x="5147804" y="1492941"/>
            <a:ext cx="360000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9F2936"/>
                </a:solidFill>
                <a:effectLst/>
                <a:uLnTx/>
                <a:uFillTx/>
                <a:latin typeface="Aptos Display"/>
                <a:ea typeface="+mn-ea"/>
                <a:cs typeface="+mn-cs"/>
              </a:rPr>
              <a:t>ACTIVATE (ACT):</a:t>
            </a:r>
            <a:r>
              <a:rPr kumimoji="0" lang="en-US" sz="2400" b="0" i="0" u="none" strike="noStrike" kern="1200" cap="none" spc="0" normalizeH="0" baseline="0" noProof="0" dirty="0">
                <a:ln>
                  <a:noFill/>
                </a:ln>
                <a:solidFill>
                  <a:srgbClr val="9F2936"/>
                </a:solidFill>
                <a:effectLst/>
                <a:uLnTx/>
                <a:uFillTx/>
                <a:latin typeface="Aptos Display"/>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Aptos Display"/>
                <a:ea typeface="+mn-ea"/>
                <a:cs typeface="+mn-cs"/>
              </a:rPr>
              <a:t>Fetch the row’s content </a:t>
            </a:r>
            <a:br>
              <a:rPr kumimoji="0" lang="en-US" sz="2400" b="0" i="0" u="none" strike="noStrike" kern="1200" cap="none" spc="0" normalizeH="0" baseline="0" noProof="0" dirty="0">
                <a:ln>
                  <a:noFill/>
                </a:ln>
                <a:solidFill>
                  <a:prstClr val="black">
                    <a:lumMod val="75000"/>
                    <a:lumOff val="25000"/>
                  </a:prstClr>
                </a:solidFill>
                <a:effectLst/>
                <a:uLnTx/>
                <a:uFillTx/>
                <a:latin typeface="Aptos Display"/>
                <a:ea typeface="+mn-ea"/>
                <a:cs typeface="+mn-cs"/>
              </a:rPr>
            </a:br>
            <a:r>
              <a:rPr kumimoji="0" lang="en-US" sz="2400" b="0" i="0" u="none" strike="noStrike" kern="1200" cap="none" spc="0" normalizeH="0" baseline="0" noProof="0" dirty="0">
                <a:ln>
                  <a:noFill/>
                </a:ln>
                <a:solidFill>
                  <a:prstClr val="black">
                    <a:lumMod val="75000"/>
                    <a:lumOff val="25000"/>
                  </a:prstClr>
                </a:solidFill>
                <a:effectLst/>
                <a:uLnTx/>
                <a:uFillTx/>
                <a:latin typeface="Aptos Display"/>
                <a:ea typeface="+mn-ea"/>
                <a:cs typeface="+mn-cs"/>
              </a:rPr>
              <a:t>into the </a:t>
            </a:r>
            <a:r>
              <a:rPr kumimoji="0" lang="en-US" sz="2400" b="1" i="0" u="none" strike="noStrike" kern="1200" cap="none" spc="0" normalizeH="0" baseline="0" noProof="0" dirty="0">
                <a:ln>
                  <a:noFill/>
                </a:ln>
                <a:solidFill>
                  <a:prstClr val="black">
                    <a:lumMod val="75000"/>
                    <a:lumOff val="25000"/>
                  </a:prstClr>
                </a:solidFill>
                <a:effectLst/>
                <a:uLnTx/>
                <a:uFillTx/>
                <a:latin typeface="Aptos Display"/>
                <a:ea typeface="+mn-ea"/>
                <a:cs typeface="+mn-cs"/>
              </a:rPr>
              <a:t>sense amplifiers</a:t>
            </a:r>
          </a:p>
        </p:txBody>
      </p:sp>
      <p:sp>
        <p:nvSpPr>
          <p:cNvPr id="122" name="Read Text">
            <a:extLst>
              <a:ext uri="{FF2B5EF4-FFF2-40B4-BE49-F238E27FC236}">
                <a16:creationId xmlns:a16="http://schemas.microsoft.com/office/drawing/2014/main" id="{AC82BD90-D774-4947-68B3-05B216495989}"/>
              </a:ext>
            </a:extLst>
          </p:cNvPr>
          <p:cNvSpPr txBox="1"/>
          <p:nvPr/>
        </p:nvSpPr>
        <p:spPr>
          <a:xfrm>
            <a:off x="5144664" y="3078645"/>
            <a:ext cx="360000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75000"/>
                  </a:srgbClr>
                </a:solidFill>
                <a:effectLst/>
                <a:uLnTx/>
                <a:uFillTx/>
                <a:latin typeface="Aptos Display"/>
                <a:ea typeface="+mn-ea"/>
                <a:cs typeface="+mn-cs"/>
              </a:rPr>
              <a:t>Column Access (RD/WR):</a:t>
            </a:r>
            <a:r>
              <a:rPr kumimoji="0" lang="en-US" sz="2400" b="0" i="0" u="none" strike="noStrike" kern="1200" cap="none" spc="0" normalizeH="0" baseline="0" noProof="0" dirty="0">
                <a:ln>
                  <a:noFill/>
                </a:ln>
                <a:solidFill>
                  <a:prstClr val="black"/>
                </a:solidFill>
                <a:effectLst/>
                <a:uLnTx/>
                <a:uFillTx/>
                <a:latin typeface="Aptos Display"/>
                <a:ea typeface="+mn-ea"/>
                <a:cs typeface="+mn-cs"/>
              </a:rPr>
              <a:t> </a:t>
            </a:r>
            <a:br>
              <a:rPr kumimoji="0" lang="en-US" sz="2400" b="0" i="0" u="none" strike="noStrike" kern="1200" cap="none" spc="0" normalizeH="0" baseline="0" noProof="0" dirty="0">
                <a:ln>
                  <a:noFill/>
                </a:ln>
                <a:solidFill>
                  <a:prstClr val="black"/>
                </a:solidFill>
                <a:effectLst/>
                <a:uLnTx/>
                <a:uFillTx/>
                <a:latin typeface="Aptos Display"/>
                <a:ea typeface="+mn-ea"/>
                <a:cs typeface="+mn-cs"/>
              </a:rPr>
            </a:br>
            <a:r>
              <a:rPr kumimoji="0" lang="en-US" sz="2400" b="0" i="0" u="none" strike="noStrike" kern="1200" cap="none" spc="0" normalizeH="0" baseline="0" noProof="0" dirty="0">
                <a:ln>
                  <a:noFill/>
                </a:ln>
                <a:solidFill>
                  <a:prstClr val="black">
                    <a:lumMod val="75000"/>
                    <a:lumOff val="25000"/>
                  </a:prstClr>
                </a:solidFill>
                <a:effectLst/>
                <a:uLnTx/>
                <a:uFillTx/>
                <a:latin typeface="Aptos Display"/>
                <a:ea typeface="+mn-ea"/>
                <a:cs typeface="+mn-cs"/>
              </a:rPr>
              <a:t>Read/Write the target </a:t>
            </a:r>
            <a:br>
              <a:rPr kumimoji="0" lang="en-US" sz="2400" b="0" i="0" u="none" strike="noStrike" kern="1200" cap="none" spc="0" normalizeH="0" baseline="0" noProof="0" dirty="0">
                <a:ln>
                  <a:noFill/>
                </a:ln>
                <a:solidFill>
                  <a:prstClr val="black">
                    <a:lumMod val="75000"/>
                    <a:lumOff val="25000"/>
                  </a:prstClr>
                </a:solidFill>
                <a:effectLst/>
                <a:uLnTx/>
                <a:uFillTx/>
                <a:latin typeface="Aptos Display"/>
                <a:ea typeface="+mn-ea"/>
                <a:cs typeface="+mn-cs"/>
              </a:rPr>
            </a:br>
            <a:r>
              <a:rPr kumimoji="0" lang="en-US" sz="2400" b="0" i="0" u="none" strike="noStrike" kern="1200" cap="none" spc="0" normalizeH="0" baseline="0" noProof="0" dirty="0">
                <a:ln>
                  <a:noFill/>
                </a:ln>
                <a:solidFill>
                  <a:prstClr val="black">
                    <a:lumMod val="75000"/>
                    <a:lumOff val="25000"/>
                  </a:prstClr>
                </a:solidFill>
                <a:effectLst/>
                <a:uLnTx/>
                <a:uFillTx/>
                <a:latin typeface="Aptos Display"/>
                <a:ea typeface="+mn-ea"/>
                <a:cs typeface="+mn-cs"/>
              </a:rPr>
              <a:t>column and drive to I/O </a:t>
            </a:r>
          </a:p>
        </p:txBody>
      </p:sp>
      <p:sp>
        <p:nvSpPr>
          <p:cNvPr id="123" name="Pre Text">
            <a:extLst>
              <a:ext uri="{FF2B5EF4-FFF2-40B4-BE49-F238E27FC236}">
                <a16:creationId xmlns:a16="http://schemas.microsoft.com/office/drawing/2014/main" id="{EEE00857-296A-D920-C65C-5CADA803BA9F}"/>
              </a:ext>
            </a:extLst>
          </p:cNvPr>
          <p:cNvSpPr txBox="1"/>
          <p:nvPr/>
        </p:nvSpPr>
        <p:spPr>
          <a:xfrm>
            <a:off x="5144664" y="4664349"/>
            <a:ext cx="360000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Aptos Display"/>
                <a:ea typeface="+mn-ea"/>
                <a:cs typeface="+mn-cs"/>
              </a:rPr>
              <a:t>PRECHARGE (PRE):</a:t>
            </a:r>
            <a:r>
              <a:rPr kumimoji="0" lang="en-US" sz="2400" b="0" i="0" u="none" strike="noStrike" kern="1200" cap="none" spc="0" normalizeH="0" baseline="0" noProof="0">
                <a:ln>
                  <a:noFill/>
                </a:ln>
                <a:solidFill>
                  <a:prstClr val="black">
                    <a:lumMod val="75000"/>
                    <a:lumOff val="25000"/>
                  </a:prstClr>
                </a:solidFill>
                <a:effectLst/>
                <a:uLnTx/>
                <a:uFillTx/>
                <a:latin typeface="Aptos Display"/>
                <a:ea typeface="+mn-ea"/>
                <a:cs typeface="+mn-cs"/>
              </a:rPr>
              <a:t> </a:t>
            </a:r>
            <a:br>
              <a:rPr kumimoji="0" lang="en-US" sz="2400" b="0" i="0" u="none" strike="noStrike" kern="1200" cap="none" spc="0" normalizeH="0" baseline="0" noProof="0">
                <a:ln>
                  <a:noFill/>
                </a:ln>
                <a:solidFill>
                  <a:prstClr val="black">
                    <a:lumMod val="75000"/>
                    <a:lumOff val="25000"/>
                  </a:prstClr>
                </a:solidFill>
                <a:effectLst/>
                <a:uLnTx/>
                <a:uFillTx/>
                <a:latin typeface="Aptos Display"/>
                <a:ea typeface="+mn-ea"/>
                <a:cs typeface="+mn-cs"/>
              </a:rPr>
            </a:br>
            <a:r>
              <a:rPr kumimoji="0" lang="en-US" sz="2400" b="0" i="0" u="none" strike="noStrike" kern="1200" cap="none" spc="0" normalizeH="0" baseline="0" noProof="0">
                <a:ln>
                  <a:noFill/>
                </a:ln>
                <a:solidFill>
                  <a:prstClr val="black">
                    <a:lumMod val="75000"/>
                    <a:lumOff val="25000"/>
                  </a:prstClr>
                </a:solidFill>
                <a:effectLst/>
                <a:uLnTx/>
                <a:uFillTx/>
                <a:latin typeface="Aptos Display"/>
                <a:ea typeface="+mn-ea"/>
                <a:cs typeface="+mn-cs"/>
              </a:rPr>
              <a:t>Prepare the bank </a:t>
            </a:r>
            <a:br>
              <a:rPr kumimoji="0" lang="en-US" sz="2400" b="0" i="0" u="none" strike="noStrike" kern="1200" cap="none" spc="0" normalizeH="0" baseline="0" noProof="0">
                <a:ln>
                  <a:noFill/>
                </a:ln>
                <a:solidFill>
                  <a:prstClr val="black">
                    <a:lumMod val="75000"/>
                    <a:lumOff val="25000"/>
                  </a:prstClr>
                </a:solidFill>
                <a:effectLst/>
                <a:uLnTx/>
                <a:uFillTx/>
                <a:latin typeface="Aptos Display"/>
                <a:ea typeface="+mn-ea"/>
                <a:cs typeface="+mn-cs"/>
              </a:rPr>
            </a:br>
            <a:r>
              <a:rPr kumimoji="0" lang="en-US" sz="2400" b="0" i="0" u="none" strike="noStrike" kern="1200" cap="none" spc="0" normalizeH="0" baseline="0" noProof="0">
                <a:ln>
                  <a:noFill/>
                </a:ln>
                <a:solidFill>
                  <a:prstClr val="black">
                    <a:lumMod val="75000"/>
                    <a:lumOff val="25000"/>
                  </a:prstClr>
                </a:solidFill>
                <a:effectLst/>
                <a:uLnTx/>
                <a:uFillTx/>
                <a:latin typeface="Aptos Display"/>
                <a:ea typeface="+mn-ea"/>
                <a:cs typeface="+mn-cs"/>
              </a:rPr>
              <a:t>for a new ACTIVATE</a:t>
            </a:r>
          </a:p>
        </p:txBody>
      </p:sp>
      <p:sp>
        <p:nvSpPr>
          <p:cNvPr id="124" name="1">
            <a:extLst>
              <a:ext uri="{FF2B5EF4-FFF2-40B4-BE49-F238E27FC236}">
                <a16:creationId xmlns:a16="http://schemas.microsoft.com/office/drawing/2014/main" id="{84BB37C8-4688-B4DA-C831-D87A41E3256F}"/>
              </a:ext>
            </a:extLst>
          </p:cNvPr>
          <p:cNvSpPr txBox="1"/>
          <p:nvPr/>
        </p:nvSpPr>
        <p:spPr>
          <a:xfrm>
            <a:off x="4615467" y="1492941"/>
            <a:ext cx="52482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lumMod val="50000"/>
                  </a:prstClr>
                </a:solidFill>
                <a:effectLst/>
                <a:uLnTx/>
                <a:uFillTx/>
                <a:latin typeface="Aptos Black" panose="020B0004020202020204" pitchFamily="34" charset="0"/>
                <a:ea typeface="+mn-ea"/>
                <a:cs typeface="+mn-cs"/>
              </a:rPr>
              <a:t>1</a:t>
            </a:r>
          </a:p>
        </p:txBody>
      </p:sp>
      <p:sp>
        <p:nvSpPr>
          <p:cNvPr id="125" name="2">
            <a:extLst>
              <a:ext uri="{FF2B5EF4-FFF2-40B4-BE49-F238E27FC236}">
                <a16:creationId xmlns:a16="http://schemas.microsoft.com/office/drawing/2014/main" id="{15CBC8DD-ADD2-264D-4731-124EF76CE60B}"/>
              </a:ext>
            </a:extLst>
          </p:cNvPr>
          <p:cNvSpPr txBox="1"/>
          <p:nvPr/>
        </p:nvSpPr>
        <p:spPr>
          <a:xfrm>
            <a:off x="4636722" y="3078645"/>
            <a:ext cx="52482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lumMod val="50000"/>
                  </a:prstClr>
                </a:solidFill>
                <a:effectLst/>
                <a:uLnTx/>
                <a:uFillTx/>
                <a:latin typeface="Aptos Black" panose="020B0004020202020204" pitchFamily="34" charset="0"/>
                <a:ea typeface="+mn-ea"/>
                <a:cs typeface="+mn-cs"/>
              </a:rPr>
              <a:t>2</a:t>
            </a:r>
          </a:p>
        </p:txBody>
      </p:sp>
      <p:sp>
        <p:nvSpPr>
          <p:cNvPr id="126" name="3">
            <a:extLst>
              <a:ext uri="{FF2B5EF4-FFF2-40B4-BE49-F238E27FC236}">
                <a16:creationId xmlns:a16="http://schemas.microsoft.com/office/drawing/2014/main" id="{FD00FDA1-0134-E5DE-6CAA-B2200E14CC13}"/>
              </a:ext>
            </a:extLst>
          </p:cNvPr>
          <p:cNvSpPr txBox="1"/>
          <p:nvPr/>
        </p:nvSpPr>
        <p:spPr>
          <a:xfrm>
            <a:off x="4606504" y="4664349"/>
            <a:ext cx="52482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lumMod val="50000"/>
                  </a:prstClr>
                </a:solidFill>
                <a:effectLst/>
                <a:uLnTx/>
                <a:uFillTx/>
                <a:latin typeface="Aptos Black" panose="020B0004020202020204" pitchFamily="34" charset="0"/>
                <a:ea typeface="+mn-ea"/>
                <a:cs typeface="+mn-cs"/>
              </a:rPr>
              <a:t>3</a:t>
            </a:r>
          </a:p>
        </p:txBody>
      </p:sp>
    </p:spTree>
    <p:extLst>
      <p:ext uri="{BB962C8B-B14F-4D97-AF65-F5344CB8AC3E}">
        <p14:creationId xmlns:p14="http://schemas.microsoft.com/office/powerpoint/2010/main" val="4171832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1"/>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87"/>
                                        </p:tgtEl>
                                        <p:attrNameLst>
                                          <p:attrName>style.visibility</p:attrName>
                                        </p:attrNameLst>
                                      </p:cBhvr>
                                      <p:to>
                                        <p:strVal val="visible"/>
                                      </p:to>
                                    </p:set>
                                    <p:animEffect transition="in" filter="fade">
                                      <p:cBhvr>
                                        <p:cTn id="9" dur="500"/>
                                        <p:tgtEl>
                                          <p:spTgt spid="87"/>
                                        </p:tgtEl>
                                      </p:cBhvr>
                                    </p:animEffect>
                                  </p:childTnLst>
                                </p:cTn>
                              </p:par>
                              <p:par>
                                <p:cTn id="10" presetID="22" presetClass="entr" presetSubtype="1" fill="hold" nodeType="withEffect">
                                  <p:stCondLst>
                                    <p:cond delay="0"/>
                                  </p:stCondLst>
                                  <p:childTnLst>
                                    <p:set>
                                      <p:cBhvr>
                                        <p:cTn id="11" dur="1" fill="hold">
                                          <p:stCondLst>
                                            <p:cond delay="0"/>
                                          </p:stCondLst>
                                        </p:cTn>
                                        <p:tgtEl>
                                          <p:spTgt spid="88"/>
                                        </p:tgtEl>
                                        <p:attrNameLst>
                                          <p:attrName>style.visibility</p:attrName>
                                        </p:attrNameLst>
                                      </p:cBhvr>
                                      <p:to>
                                        <p:strVal val="visible"/>
                                      </p:to>
                                    </p:set>
                                    <p:animEffect transition="in" filter="wipe(up)">
                                      <p:cBhvr>
                                        <p:cTn id="12" dur="500"/>
                                        <p:tgtEl>
                                          <p:spTgt spid="88"/>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114"/>
                                        </p:tgtEl>
                                        <p:attrNameLst>
                                          <p:attrName>style.visibility</p:attrName>
                                        </p:attrNameLst>
                                      </p:cBhvr>
                                      <p:to>
                                        <p:strVal val="visible"/>
                                      </p:to>
                                    </p:set>
                                    <p:animEffect transition="in" filter="wipe(up)">
                                      <p:cBhvr>
                                        <p:cTn id="16" dur="500"/>
                                        <p:tgtEl>
                                          <p:spTgt spid="114"/>
                                        </p:tgtEl>
                                      </p:cBhvr>
                                    </p:animEffect>
                                  </p:childTnLst>
                                </p:cTn>
                              </p:par>
                              <p:par>
                                <p:cTn id="17" presetID="1" presetClass="entr" presetSubtype="0" fill="hold" grpId="0" nodeType="withEffect">
                                  <p:stCondLst>
                                    <p:cond delay="0"/>
                                  </p:stCondLst>
                                  <p:childTnLst>
                                    <p:set>
                                      <p:cBhvr>
                                        <p:cTn id="18" dur="1" fill="hold">
                                          <p:stCondLst>
                                            <p:cond delay="0"/>
                                          </p:stCondLst>
                                        </p:cTn>
                                        <p:tgtEl>
                                          <p:spTgt spid="1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5"/>
                                        </p:tgtEl>
                                        <p:attrNameLst>
                                          <p:attrName>style.visibility</p:attrName>
                                        </p:attrNameLst>
                                      </p:cBhvr>
                                      <p:to>
                                        <p:strVal val="visible"/>
                                      </p:to>
                                    </p:set>
                                  </p:childTnLst>
                                </p:cTn>
                              </p:par>
                              <p:par>
                                <p:cTn id="25" presetID="22" presetClass="entr" presetSubtype="1" fill="hold" nodeType="withEffect">
                                  <p:stCondLst>
                                    <p:cond delay="0"/>
                                  </p:stCondLst>
                                  <p:childTnLst>
                                    <p:set>
                                      <p:cBhvr>
                                        <p:cTn id="26" dur="1" fill="hold">
                                          <p:stCondLst>
                                            <p:cond delay="0"/>
                                          </p:stCondLst>
                                        </p:cTn>
                                        <p:tgtEl>
                                          <p:spTgt spid="120"/>
                                        </p:tgtEl>
                                        <p:attrNameLst>
                                          <p:attrName>style.visibility</p:attrName>
                                        </p:attrNameLst>
                                      </p:cBhvr>
                                      <p:to>
                                        <p:strVal val="visible"/>
                                      </p:to>
                                    </p:set>
                                    <p:animEffect transition="in" filter="wipe(up)">
                                      <p:cBhvr>
                                        <p:cTn id="27" dur="500"/>
                                        <p:tgtEl>
                                          <p:spTgt spid="120"/>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23"/>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26"/>
                                        </p:tgtEl>
                                        <p:attrNameLst>
                                          <p:attrName>style.visibility</p:attrName>
                                        </p:attrNameLst>
                                      </p:cBhvr>
                                      <p:to>
                                        <p:strVal val="visible"/>
                                      </p:to>
                                    </p:set>
                                  </p:childTnLst>
                                </p:cTn>
                              </p:par>
                              <p:par>
                                <p:cTn id="34" presetID="10" presetClass="exit" presetSubtype="0" fill="hold" nodeType="withEffect">
                                  <p:stCondLst>
                                    <p:cond delay="0"/>
                                  </p:stCondLst>
                                  <p:childTnLst>
                                    <p:animEffect transition="out" filter="fade">
                                      <p:cBhvr>
                                        <p:cTn id="35" dur="500"/>
                                        <p:tgtEl>
                                          <p:spTgt spid="87"/>
                                        </p:tgtEl>
                                      </p:cBhvr>
                                    </p:animEffect>
                                    <p:set>
                                      <p:cBhvr>
                                        <p:cTn id="36" dur="1" fill="hold">
                                          <p:stCondLst>
                                            <p:cond delay="499"/>
                                          </p:stCondLst>
                                        </p:cTn>
                                        <p:tgtEl>
                                          <p:spTgt spid="87"/>
                                        </p:tgtEl>
                                        <p:attrNameLst>
                                          <p:attrName>style.visibility</p:attrName>
                                        </p:attrNameLst>
                                      </p:cBhvr>
                                      <p:to>
                                        <p:strVal val="hidden"/>
                                      </p:to>
                                    </p:set>
                                  </p:childTnLst>
                                </p:cTn>
                              </p:par>
                              <p:par>
                                <p:cTn id="37" presetID="10" presetClass="exit" presetSubtype="0" fill="hold" nodeType="withEffect">
                                  <p:stCondLst>
                                    <p:cond delay="0"/>
                                  </p:stCondLst>
                                  <p:childTnLst>
                                    <p:animEffect transition="out" filter="fade">
                                      <p:cBhvr>
                                        <p:cTn id="38" dur="500"/>
                                        <p:tgtEl>
                                          <p:spTgt spid="88"/>
                                        </p:tgtEl>
                                      </p:cBhvr>
                                    </p:animEffect>
                                    <p:set>
                                      <p:cBhvr>
                                        <p:cTn id="39" dur="1" fill="hold">
                                          <p:stCondLst>
                                            <p:cond delay="499"/>
                                          </p:stCondLst>
                                        </p:cTn>
                                        <p:tgtEl>
                                          <p:spTgt spid="88"/>
                                        </p:tgtEl>
                                        <p:attrNameLst>
                                          <p:attrName>style.visibility</p:attrName>
                                        </p:attrNameLst>
                                      </p:cBhvr>
                                      <p:to>
                                        <p:strVal val="hidden"/>
                                      </p:to>
                                    </p:set>
                                  </p:childTnLst>
                                </p:cTn>
                              </p:par>
                              <p:par>
                                <p:cTn id="40" presetID="10" presetClass="exit" presetSubtype="0" fill="hold" nodeType="withEffect">
                                  <p:stCondLst>
                                    <p:cond delay="0"/>
                                  </p:stCondLst>
                                  <p:childTnLst>
                                    <p:animEffect transition="out" filter="fade">
                                      <p:cBhvr>
                                        <p:cTn id="41" dur="500"/>
                                        <p:tgtEl>
                                          <p:spTgt spid="120"/>
                                        </p:tgtEl>
                                      </p:cBhvr>
                                    </p:animEffect>
                                    <p:set>
                                      <p:cBhvr>
                                        <p:cTn id="42" dur="1" fill="hold">
                                          <p:stCondLst>
                                            <p:cond delay="499"/>
                                          </p:stCondLst>
                                        </p:cTn>
                                        <p:tgtEl>
                                          <p:spTgt spid="120"/>
                                        </p:tgtEl>
                                        <p:attrNameLst>
                                          <p:attrName>style.visibility</p:attrName>
                                        </p:attrNameLst>
                                      </p:cBhvr>
                                      <p:to>
                                        <p:strVal val="hidden"/>
                                      </p:to>
                                    </p:set>
                                  </p:childTnLst>
                                </p:cTn>
                              </p:par>
                              <p:par>
                                <p:cTn id="43" presetID="10" presetClass="exit" presetSubtype="0" fill="hold" nodeType="withEffect">
                                  <p:stCondLst>
                                    <p:cond delay="0"/>
                                  </p:stCondLst>
                                  <p:childTnLst>
                                    <p:animEffect transition="out" filter="fade">
                                      <p:cBhvr>
                                        <p:cTn id="44" dur="500"/>
                                        <p:tgtEl>
                                          <p:spTgt spid="114"/>
                                        </p:tgtEl>
                                      </p:cBhvr>
                                    </p:animEffect>
                                    <p:set>
                                      <p:cBhvr>
                                        <p:cTn id="45" dur="1" fill="hold">
                                          <p:stCondLst>
                                            <p:cond delay="499"/>
                                          </p:stCondLst>
                                        </p:cTn>
                                        <p:tgtEl>
                                          <p:spTgt spid="1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p:bldP spid="122" grpId="0"/>
      <p:bldP spid="123" grpId="0"/>
      <p:bldP spid="124" grpId="0"/>
      <p:bldP spid="125" grpId="0"/>
      <p:bldP spid="126"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526E5-DF3A-2228-FD4C-898A4BE6B1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734644-676F-0276-9963-37595B657D65}"/>
              </a:ext>
            </a:extLst>
          </p:cNvPr>
          <p:cNvSpPr>
            <a:spLocks noGrp="1"/>
          </p:cNvSpPr>
          <p:nvPr>
            <p:ph type="title"/>
          </p:nvPr>
        </p:nvSpPr>
        <p:spPr>
          <a:xfrm>
            <a:off x="0" y="1"/>
            <a:ext cx="9144000" cy="823596"/>
          </a:xfrm>
        </p:spPr>
        <p:txBody>
          <a:bodyPr/>
          <a:lstStyle/>
          <a:p>
            <a:r>
              <a:rPr lang="en-US" dirty="0">
                <a:solidFill>
                  <a:schemeClr val="accent5">
                    <a:lumMod val="75000"/>
                  </a:schemeClr>
                </a:solidFill>
                <a:latin typeface="Aptos Display" panose="020B0004020202020204" pitchFamily="34" charset="0"/>
              </a:rPr>
              <a:t>The Capability of COTS DRAM Chips</a:t>
            </a:r>
          </a:p>
        </p:txBody>
      </p:sp>
      <p:sp>
        <p:nvSpPr>
          <p:cNvPr id="85" name="Title 1">
            <a:extLst>
              <a:ext uri="{FF2B5EF4-FFF2-40B4-BE49-F238E27FC236}">
                <a16:creationId xmlns:a16="http://schemas.microsoft.com/office/drawing/2014/main" id="{8B96E3D3-542D-F131-F36A-278955D8D53F}"/>
              </a:ext>
            </a:extLst>
          </p:cNvPr>
          <p:cNvSpPr txBox="1">
            <a:spLocks/>
          </p:cNvSpPr>
          <p:nvPr/>
        </p:nvSpPr>
        <p:spPr>
          <a:xfrm>
            <a:off x="1" y="829281"/>
            <a:ext cx="9143999" cy="936000"/>
          </a:xfrm>
          <a:prstGeom prst="rect">
            <a:avLst/>
          </a:prstGeom>
          <a:solidFill>
            <a:schemeClr val="tx1">
              <a:lumMod val="50000"/>
              <a:lumOff val="50000"/>
            </a:schemeClr>
          </a:solidFill>
        </p:spPr>
        <p:txBody>
          <a:bodyPr anchor="ctr"/>
          <a:lstStyle>
            <a:lvl1pPr algn="l" defTabSz="914400" rtl="0" eaLnBrk="1" latinLnBrk="0" hangingPunct="1">
              <a:lnSpc>
                <a:spcPct val="90000"/>
              </a:lnSpc>
              <a:spcBef>
                <a:spcPct val="0"/>
              </a:spcBef>
              <a:buNone/>
              <a:defRPr sz="4000" b="1" kern="1200">
                <a:solidFill>
                  <a:schemeClr val="tx1"/>
                </a:solidFill>
                <a:latin typeface="Cambria" panose="02040503050406030204" pitchFamily="18" charset="0"/>
                <a:ea typeface="+mj-ea"/>
                <a:cs typeface="+mj-cs"/>
              </a:defRPr>
            </a:lvl1pPr>
          </a:lstStyle>
          <a:p>
            <a:pPr algn="ctr"/>
            <a:r>
              <a:rPr lang="en-US" sz="3600" b="0" dirty="0">
                <a:solidFill>
                  <a:schemeClr val="bg1"/>
                </a:solidFill>
                <a:latin typeface="Aptos Display" panose="020B0004020202020204" pitchFamily="34" charset="0"/>
              </a:rPr>
              <a:t>We </a:t>
            </a:r>
            <a:r>
              <a:rPr lang="en-US" sz="3600" dirty="0">
                <a:solidFill>
                  <a:schemeClr val="bg1"/>
                </a:solidFill>
                <a:latin typeface="Aptos Display" panose="020B0004020202020204" pitchFamily="34" charset="0"/>
              </a:rPr>
              <a:t>demonstrate </a:t>
            </a:r>
            <a:r>
              <a:rPr lang="en-US" sz="3600" b="0" dirty="0">
                <a:solidFill>
                  <a:schemeClr val="bg1"/>
                </a:solidFill>
                <a:latin typeface="Aptos Display" panose="020B0004020202020204" pitchFamily="34" charset="0"/>
              </a:rPr>
              <a:t>that</a:t>
            </a:r>
            <a:r>
              <a:rPr lang="en-US" sz="3600" dirty="0">
                <a:solidFill>
                  <a:schemeClr val="bg1"/>
                </a:solidFill>
                <a:latin typeface="Aptos Display" panose="020B0004020202020204" pitchFamily="34" charset="0"/>
              </a:rPr>
              <a:t> COTS DRAM chips:</a:t>
            </a:r>
          </a:p>
        </p:txBody>
      </p:sp>
      <p:grpSp>
        <p:nvGrpSpPr>
          <p:cNvPr id="89" name="Grup 88">
            <a:extLst>
              <a:ext uri="{FF2B5EF4-FFF2-40B4-BE49-F238E27FC236}">
                <a16:creationId xmlns:a16="http://schemas.microsoft.com/office/drawing/2014/main" id="{0A82BFD2-DA86-6898-DEA0-9B1226A13AA3}"/>
              </a:ext>
            </a:extLst>
          </p:cNvPr>
          <p:cNvGrpSpPr/>
          <p:nvPr/>
        </p:nvGrpSpPr>
        <p:grpSpPr>
          <a:xfrm>
            <a:off x="4" y="1843189"/>
            <a:ext cx="9143996" cy="1371600"/>
            <a:chOff x="3" y="1231799"/>
            <a:chExt cx="9143996" cy="1260000"/>
          </a:xfrm>
        </p:grpSpPr>
        <p:sp>
          <p:nvSpPr>
            <p:cNvPr id="84" name="Rectangle 274">
              <a:extLst>
                <a:ext uri="{FF2B5EF4-FFF2-40B4-BE49-F238E27FC236}">
                  <a16:creationId xmlns:a16="http://schemas.microsoft.com/office/drawing/2014/main" id="{D6153B9D-385F-9DE5-F456-5757E780F19E}"/>
                </a:ext>
              </a:extLst>
            </p:cNvPr>
            <p:cNvSpPr/>
            <p:nvPr/>
          </p:nvSpPr>
          <p:spPr>
            <a:xfrm>
              <a:off x="900113" y="1231799"/>
              <a:ext cx="8243886" cy="1260000"/>
            </a:xfrm>
            <a:prstGeom prst="rect">
              <a:avLst/>
            </a:prstGeom>
            <a:solidFill>
              <a:schemeClr val="accent2">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latin typeface="Aptos Display" panose="020B0004020202020204" pitchFamily="34" charset="0"/>
                </a:rPr>
                <a:t>Can</a:t>
              </a:r>
              <a:r>
                <a:rPr lang="en-US" sz="3600" b="1" dirty="0">
                  <a:solidFill>
                    <a:schemeClr val="accent5">
                      <a:lumMod val="50000"/>
                    </a:schemeClr>
                  </a:solidFill>
                  <a:latin typeface="Aptos Display" panose="020B0004020202020204" pitchFamily="34" charset="0"/>
                </a:rPr>
                <a:t> </a:t>
              </a:r>
              <a:r>
                <a:rPr lang="en-US" sz="3600" b="1" dirty="0">
                  <a:solidFill>
                    <a:schemeClr val="accent2"/>
                  </a:solidFill>
                  <a:latin typeface="Aptos Display" panose="020B0004020202020204" pitchFamily="34" charset="0"/>
                </a:rPr>
                <a:t>simultaneously</a:t>
              </a:r>
              <a:r>
                <a:rPr lang="en-US" sz="3600" dirty="0">
                  <a:solidFill>
                    <a:schemeClr val="accent2"/>
                  </a:solidFill>
                  <a:latin typeface="Aptos Display" panose="020B0004020202020204" pitchFamily="34" charset="0"/>
                </a:rPr>
                <a:t> </a:t>
              </a:r>
              <a:r>
                <a:rPr lang="en-US" sz="3600" b="1" dirty="0">
                  <a:solidFill>
                    <a:schemeClr val="accent2"/>
                  </a:solidFill>
                  <a:latin typeface="Aptos Display" panose="020B0004020202020204" pitchFamily="34" charset="0"/>
                </a:rPr>
                <a:t>activate</a:t>
              </a:r>
              <a:r>
                <a:rPr lang="en-US" sz="3600" dirty="0">
                  <a:solidFill>
                    <a:schemeClr val="accent2"/>
                  </a:solidFill>
                  <a:latin typeface="Aptos Display" panose="020B0004020202020204" pitchFamily="34" charset="0"/>
                </a:rPr>
                <a:t> </a:t>
              </a:r>
              <a:r>
                <a:rPr lang="en-US" sz="3600" dirty="0">
                  <a:solidFill>
                    <a:schemeClr val="tx1"/>
                  </a:solidFill>
                  <a:latin typeface="Aptos Display" panose="020B0004020202020204" pitchFamily="34" charset="0"/>
                </a:rPr>
                <a:t>up to </a:t>
              </a:r>
            </a:p>
            <a:p>
              <a:pPr algn="ctr"/>
              <a:r>
                <a:rPr lang="en-US" sz="3600" b="1" dirty="0">
                  <a:solidFill>
                    <a:schemeClr val="accent2"/>
                  </a:solidFill>
                  <a:latin typeface="Aptos Display" panose="020B0004020202020204" pitchFamily="34" charset="0"/>
                </a:rPr>
                <a:t>48 rows</a:t>
              </a:r>
              <a:r>
                <a:rPr lang="en-US" sz="3600" dirty="0">
                  <a:solidFill>
                    <a:schemeClr val="accent2"/>
                  </a:solidFill>
                  <a:latin typeface="Aptos Display" panose="020B0004020202020204" pitchFamily="34" charset="0"/>
                </a:rPr>
                <a:t> </a:t>
              </a:r>
              <a:r>
                <a:rPr lang="en-US" sz="3600" dirty="0">
                  <a:solidFill>
                    <a:schemeClr val="tx1"/>
                  </a:solidFill>
                  <a:latin typeface="Aptos Display" panose="020B0004020202020204" pitchFamily="34" charset="0"/>
                </a:rPr>
                <a:t>in</a:t>
              </a:r>
              <a:r>
                <a:rPr lang="en-US" sz="3600" dirty="0">
                  <a:solidFill>
                    <a:schemeClr val="accent5">
                      <a:lumMod val="50000"/>
                    </a:schemeClr>
                  </a:solidFill>
                  <a:latin typeface="Aptos Display" panose="020B0004020202020204" pitchFamily="34" charset="0"/>
                </a:rPr>
                <a:t> </a:t>
              </a:r>
              <a:r>
                <a:rPr lang="en-US" sz="3600" b="1" dirty="0">
                  <a:solidFill>
                    <a:schemeClr val="accent2"/>
                  </a:solidFill>
                  <a:latin typeface="Aptos Display" panose="020B0004020202020204" pitchFamily="34" charset="0"/>
                </a:rPr>
                <a:t>two neighboring subarrays</a:t>
              </a:r>
            </a:p>
          </p:txBody>
        </p:sp>
        <p:sp>
          <p:nvSpPr>
            <p:cNvPr id="88" name="Rectangle 274">
              <a:extLst>
                <a:ext uri="{FF2B5EF4-FFF2-40B4-BE49-F238E27FC236}">
                  <a16:creationId xmlns:a16="http://schemas.microsoft.com/office/drawing/2014/main" id="{FAF3B0C6-8572-C390-A479-CD78582DB6E4}"/>
                </a:ext>
              </a:extLst>
            </p:cNvPr>
            <p:cNvSpPr/>
            <p:nvPr/>
          </p:nvSpPr>
          <p:spPr>
            <a:xfrm>
              <a:off x="3" y="1231799"/>
              <a:ext cx="900110" cy="1260000"/>
            </a:xfrm>
            <a:prstGeom prst="rect">
              <a:avLst/>
            </a:prstGeom>
            <a:solidFill>
              <a:schemeClr val="accent2">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dirty="0">
                  <a:solidFill>
                    <a:schemeClr val="tx1"/>
                  </a:solidFill>
                  <a:latin typeface="Aptos Display" panose="020B0004020202020204" pitchFamily="34" charset="0"/>
                </a:rPr>
                <a:t>1</a:t>
              </a:r>
            </a:p>
          </p:txBody>
        </p:sp>
      </p:grpSp>
      <p:grpSp>
        <p:nvGrpSpPr>
          <p:cNvPr id="91" name="Grup 90">
            <a:extLst>
              <a:ext uri="{FF2B5EF4-FFF2-40B4-BE49-F238E27FC236}">
                <a16:creationId xmlns:a16="http://schemas.microsoft.com/office/drawing/2014/main" id="{568EE9B7-72FC-FB0E-2A2E-40400921D3ED}"/>
              </a:ext>
            </a:extLst>
          </p:cNvPr>
          <p:cNvGrpSpPr/>
          <p:nvPr/>
        </p:nvGrpSpPr>
        <p:grpSpPr>
          <a:xfrm>
            <a:off x="0" y="3338872"/>
            <a:ext cx="9143998" cy="1371600"/>
            <a:chOff x="0" y="2946040"/>
            <a:chExt cx="9143998" cy="1262841"/>
          </a:xfrm>
        </p:grpSpPr>
        <p:sp>
          <p:nvSpPr>
            <p:cNvPr id="86" name="Rectangle 274">
              <a:extLst>
                <a:ext uri="{FF2B5EF4-FFF2-40B4-BE49-F238E27FC236}">
                  <a16:creationId xmlns:a16="http://schemas.microsoft.com/office/drawing/2014/main" id="{82BEBD20-21BF-9EC4-D333-D58353776B33}"/>
                </a:ext>
              </a:extLst>
            </p:cNvPr>
            <p:cNvSpPr/>
            <p:nvPr/>
          </p:nvSpPr>
          <p:spPr>
            <a:xfrm>
              <a:off x="900112" y="2948881"/>
              <a:ext cx="8243886" cy="1260000"/>
            </a:xfrm>
            <a:prstGeom prst="rect">
              <a:avLst/>
            </a:prstGeom>
            <a:solidFill>
              <a:schemeClr val="accent3">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latin typeface="Aptos Display" panose="020B0004020202020204" pitchFamily="34" charset="0"/>
                </a:rPr>
                <a:t>Can perform</a:t>
              </a:r>
              <a:r>
                <a:rPr lang="en-US" sz="3600" dirty="0">
                  <a:solidFill>
                    <a:srgbClr val="0070C0"/>
                  </a:solidFill>
                  <a:latin typeface="Aptos Display" panose="020B0004020202020204" pitchFamily="34" charset="0"/>
                </a:rPr>
                <a:t> </a:t>
              </a:r>
              <a:r>
                <a:rPr lang="en-US" sz="3600" b="1" dirty="0">
                  <a:solidFill>
                    <a:schemeClr val="accent3"/>
                  </a:solidFill>
                  <a:latin typeface="Aptos Display" panose="020B0004020202020204" pitchFamily="34" charset="0"/>
                </a:rPr>
                <a:t>NOT operation </a:t>
              </a:r>
            </a:p>
            <a:p>
              <a:pPr algn="ctr"/>
              <a:r>
                <a:rPr lang="en-US" sz="3600" dirty="0">
                  <a:solidFill>
                    <a:schemeClr val="tx1"/>
                  </a:solidFill>
                  <a:latin typeface="Aptos Display" panose="020B0004020202020204" pitchFamily="34" charset="0"/>
                </a:rPr>
                <a:t>with</a:t>
              </a:r>
              <a:r>
                <a:rPr lang="en-US" sz="3600" dirty="0">
                  <a:solidFill>
                    <a:srgbClr val="0070C0"/>
                  </a:solidFill>
                  <a:latin typeface="Aptos Display" panose="020B0004020202020204" pitchFamily="34" charset="0"/>
                </a:rPr>
                <a:t> </a:t>
              </a:r>
              <a:r>
                <a:rPr lang="en-US" sz="3600" dirty="0">
                  <a:solidFill>
                    <a:schemeClr val="tx1"/>
                  </a:solidFill>
                  <a:latin typeface="Aptos Display" panose="020B0004020202020204" pitchFamily="34" charset="0"/>
                </a:rPr>
                <a:t>up to </a:t>
              </a:r>
              <a:r>
                <a:rPr lang="en-US" sz="3600" b="1" dirty="0">
                  <a:solidFill>
                    <a:schemeClr val="accent3"/>
                  </a:solidFill>
                  <a:latin typeface="Aptos Display" panose="020B0004020202020204" pitchFamily="34" charset="0"/>
                </a:rPr>
                <a:t>32 output operands</a:t>
              </a:r>
            </a:p>
          </p:txBody>
        </p:sp>
        <p:sp>
          <p:nvSpPr>
            <p:cNvPr id="90" name="Rectangle 274">
              <a:extLst>
                <a:ext uri="{FF2B5EF4-FFF2-40B4-BE49-F238E27FC236}">
                  <a16:creationId xmlns:a16="http://schemas.microsoft.com/office/drawing/2014/main" id="{41B61B78-61AF-9B74-C89B-E54288F944CA}"/>
                </a:ext>
              </a:extLst>
            </p:cNvPr>
            <p:cNvSpPr/>
            <p:nvPr/>
          </p:nvSpPr>
          <p:spPr>
            <a:xfrm>
              <a:off x="0" y="2946040"/>
              <a:ext cx="900110" cy="1260000"/>
            </a:xfrm>
            <a:prstGeom prst="rect">
              <a:avLst/>
            </a:prstGeom>
            <a:solidFill>
              <a:schemeClr val="accent3">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dirty="0">
                  <a:solidFill>
                    <a:schemeClr val="tx1"/>
                  </a:solidFill>
                  <a:latin typeface="Aptos Display" panose="020B0004020202020204" pitchFamily="34" charset="0"/>
                </a:rPr>
                <a:t>2</a:t>
              </a:r>
            </a:p>
          </p:txBody>
        </p:sp>
      </p:grpSp>
      <p:grpSp>
        <p:nvGrpSpPr>
          <p:cNvPr id="93" name="Grup 92">
            <a:extLst>
              <a:ext uri="{FF2B5EF4-FFF2-40B4-BE49-F238E27FC236}">
                <a16:creationId xmlns:a16="http://schemas.microsoft.com/office/drawing/2014/main" id="{7498E542-89DC-CC3A-4E50-2FDCD8CCAB14}"/>
              </a:ext>
            </a:extLst>
          </p:cNvPr>
          <p:cNvGrpSpPr/>
          <p:nvPr/>
        </p:nvGrpSpPr>
        <p:grpSpPr>
          <a:xfrm>
            <a:off x="6" y="4837397"/>
            <a:ext cx="9143994" cy="1371600"/>
            <a:chOff x="3" y="4658859"/>
            <a:chExt cx="9143994" cy="1265684"/>
          </a:xfrm>
        </p:grpSpPr>
        <p:sp>
          <p:nvSpPr>
            <p:cNvPr id="87" name="Rectangle 274">
              <a:extLst>
                <a:ext uri="{FF2B5EF4-FFF2-40B4-BE49-F238E27FC236}">
                  <a16:creationId xmlns:a16="http://schemas.microsoft.com/office/drawing/2014/main" id="{1E16308F-39C4-8944-ECE8-EADD86159396}"/>
                </a:ext>
              </a:extLst>
            </p:cNvPr>
            <p:cNvSpPr/>
            <p:nvPr/>
          </p:nvSpPr>
          <p:spPr>
            <a:xfrm>
              <a:off x="900111" y="4664543"/>
              <a:ext cx="8243886" cy="1260000"/>
            </a:xfrm>
            <a:prstGeom prst="rect">
              <a:avLst/>
            </a:prstGeom>
            <a:solidFill>
              <a:schemeClr val="accent4">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latin typeface="Aptos Display" panose="020B0004020202020204" pitchFamily="34" charset="0"/>
                </a:rPr>
                <a:t>Can perform</a:t>
              </a:r>
              <a:r>
                <a:rPr lang="en-US" sz="3600" dirty="0">
                  <a:solidFill>
                    <a:srgbClr val="7030A0"/>
                  </a:solidFill>
                  <a:latin typeface="Aptos Display" panose="020B0004020202020204" pitchFamily="34" charset="0"/>
                </a:rPr>
                <a:t> </a:t>
              </a:r>
              <a:r>
                <a:rPr lang="en-US" sz="3600" dirty="0">
                  <a:solidFill>
                    <a:schemeClr val="tx1"/>
                  </a:solidFill>
                  <a:latin typeface="Aptos Display" panose="020B0004020202020204" pitchFamily="34" charset="0"/>
                </a:rPr>
                <a:t>up to </a:t>
              </a:r>
              <a:r>
                <a:rPr lang="en-US" sz="3600" b="1" dirty="0">
                  <a:solidFill>
                    <a:schemeClr val="accent4"/>
                  </a:solidFill>
                  <a:latin typeface="Aptos Display" panose="020B0004020202020204" pitchFamily="34" charset="0"/>
                </a:rPr>
                <a:t>16-input</a:t>
              </a:r>
            </a:p>
            <a:p>
              <a:pPr algn="ctr"/>
              <a:r>
                <a:rPr lang="en-US" sz="3600" b="1" dirty="0">
                  <a:solidFill>
                    <a:schemeClr val="accent4"/>
                  </a:solidFill>
                  <a:latin typeface="Aptos Display" panose="020B0004020202020204" pitchFamily="34" charset="0"/>
                </a:rPr>
                <a:t>AND, NAND, OR, and NOR </a:t>
              </a:r>
              <a:r>
                <a:rPr lang="en-US" sz="3600" dirty="0">
                  <a:solidFill>
                    <a:schemeClr val="tx1"/>
                  </a:solidFill>
                  <a:latin typeface="Aptos Display" panose="020B0004020202020204" pitchFamily="34" charset="0"/>
                </a:rPr>
                <a:t>operations</a:t>
              </a:r>
            </a:p>
          </p:txBody>
        </p:sp>
        <p:sp>
          <p:nvSpPr>
            <p:cNvPr id="92" name="Rectangle 274">
              <a:extLst>
                <a:ext uri="{FF2B5EF4-FFF2-40B4-BE49-F238E27FC236}">
                  <a16:creationId xmlns:a16="http://schemas.microsoft.com/office/drawing/2014/main" id="{54CB202F-3F7B-B31D-8DFD-35500E3DAF0D}"/>
                </a:ext>
              </a:extLst>
            </p:cNvPr>
            <p:cNvSpPr/>
            <p:nvPr/>
          </p:nvSpPr>
          <p:spPr>
            <a:xfrm>
              <a:off x="3" y="4658859"/>
              <a:ext cx="900110" cy="1260000"/>
            </a:xfrm>
            <a:prstGeom prst="rect">
              <a:avLst/>
            </a:prstGeom>
            <a:solidFill>
              <a:schemeClr val="accent4">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dirty="0">
                  <a:solidFill>
                    <a:schemeClr val="tx1"/>
                  </a:solidFill>
                  <a:latin typeface="Aptos Display" panose="020B0004020202020204" pitchFamily="34" charset="0"/>
                </a:rPr>
                <a:t>3</a:t>
              </a:r>
            </a:p>
          </p:txBody>
        </p:sp>
      </p:grpSp>
    </p:spTree>
    <p:extLst>
      <p:ext uri="{BB962C8B-B14F-4D97-AF65-F5344CB8AC3E}">
        <p14:creationId xmlns:p14="http://schemas.microsoft.com/office/powerpoint/2010/main" val="4272823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fade">
                                      <p:cBhvr>
                                        <p:cTn id="7" dur="500"/>
                                        <p:tgtEl>
                                          <p:spTgt spid="8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89"/>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91"/>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B658A4-D9B5-362E-D12C-0046170199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4BF448-45B1-7572-14F5-D6EAA08E2E17}"/>
              </a:ext>
            </a:extLst>
          </p:cNvPr>
          <p:cNvSpPr>
            <a:spLocks noGrp="1"/>
          </p:cNvSpPr>
          <p:nvPr>
            <p:ph type="title"/>
          </p:nvPr>
        </p:nvSpPr>
        <p:spPr/>
        <p:txBody>
          <a:bodyPr/>
          <a:lstStyle/>
          <a:p>
            <a:r>
              <a:rPr lang="en-US" sz="4800" dirty="0">
                <a:solidFill>
                  <a:schemeClr val="accent5">
                    <a:lumMod val="75000"/>
                  </a:schemeClr>
                </a:solidFill>
                <a:latin typeface="Aptos Display" panose="020B0004020202020204" pitchFamily="34" charset="0"/>
              </a:rPr>
              <a:t>DRAM Testing Infrastructure</a:t>
            </a:r>
            <a:endParaRPr lang="en-CH" sz="4800" dirty="0">
              <a:solidFill>
                <a:schemeClr val="accent5">
                  <a:lumMod val="75000"/>
                </a:schemeClr>
              </a:solidFill>
              <a:latin typeface="Aptos Display" panose="020B0004020202020204" pitchFamily="34" charset="0"/>
            </a:endParaRPr>
          </a:p>
        </p:txBody>
      </p:sp>
      <p:sp>
        <p:nvSpPr>
          <p:cNvPr id="3" name="Content Placeholder 2">
            <a:extLst>
              <a:ext uri="{FF2B5EF4-FFF2-40B4-BE49-F238E27FC236}">
                <a16:creationId xmlns:a16="http://schemas.microsoft.com/office/drawing/2014/main" id="{CC4D4954-3B7E-CD11-7264-F7943B0BE1EC}"/>
              </a:ext>
            </a:extLst>
          </p:cNvPr>
          <p:cNvSpPr>
            <a:spLocks noGrp="1"/>
          </p:cNvSpPr>
          <p:nvPr>
            <p:ph idx="1"/>
          </p:nvPr>
        </p:nvSpPr>
        <p:spPr>
          <a:xfrm>
            <a:off x="228303" y="854506"/>
            <a:ext cx="8863692" cy="5427025"/>
          </a:xfrm>
          <a:prstGeom prst="rect">
            <a:avLst/>
          </a:prstGeom>
        </p:spPr>
        <p:txBody>
          <a:bodyPr>
            <a:normAutofit/>
          </a:bodyPr>
          <a:lstStyle/>
          <a:p>
            <a:r>
              <a:rPr lang="en-GB" sz="2800" dirty="0">
                <a:latin typeface="Aptos Display" panose="020B0004020202020204" pitchFamily="34" charset="0"/>
              </a:rPr>
              <a:t>Developed from </a:t>
            </a:r>
            <a:r>
              <a:rPr lang="en-GB" sz="2800" dirty="0">
                <a:solidFill>
                  <a:srgbClr val="0070C0"/>
                </a:solidFill>
                <a:latin typeface="Aptos Display" panose="020B0004020202020204" pitchFamily="34" charset="0"/>
              </a:rPr>
              <a:t>DRAM Bender [</a:t>
            </a:r>
            <a:r>
              <a:rPr lang="en-GB" sz="2800" dirty="0" err="1">
                <a:solidFill>
                  <a:srgbClr val="0070C0"/>
                </a:solidFill>
                <a:latin typeface="Aptos Display" panose="020B0004020202020204" pitchFamily="34" charset="0"/>
              </a:rPr>
              <a:t>Olgun</a:t>
            </a:r>
            <a:r>
              <a:rPr lang="en-GB" sz="2800" dirty="0">
                <a:solidFill>
                  <a:srgbClr val="0070C0"/>
                </a:solidFill>
                <a:latin typeface="Aptos Display" panose="020B0004020202020204" pitchFamily="34" charset="0"/>
              </a:rPr>
              <a:t>+, TCAD’23]*</a:t>
            </a:r>
          </a:p>
          <a:p>
            <a:pPr>
              <a:buClr>
                <a:schemeClr val="tx1"/>
              </a:buClr>
            </a:pPr>
            <a:r>
              <a:rPr lang="en-GB" sz="2800" dirty="0">
                <a:solidFill>
                  <a:srgbClr val="00B050"/>
                </a:solidFill>
                <a:latin typeface="Aptos Display" panose="020B0004020202020204" pitchFamily="34" charset="0"/>
              </a:rPr>
              <a:t>Fine-grained control </a:t>
            </a:r>
            <a:r>
              <a:rPr lang="en-GB" sz="2800" dirty="0">
                <a:latin typeface="Aptos Display" panose="020B0004020202020204" pitchFamily="34" charset="0"/>
              </a:rPr>
              <a:t>over </a:t>
            </a:r>
            <a:br>
              <a:rPr lang="en-GB" sz="2800" dirty="0">
                <a:latin typeface="Aptos Display" panose="020B0004020202020204" pitchFamily="34" charset="0"/>
              </a:rPr>
            </a:br>
            <a:r>
              <a:rPr lang="en-GB" sz="2800" dirty="0">
                <a:latin typeface="Aptos Display" panose="020B0004020202020204" pitchFamily="34" charset="0"/>
              </a:rPr>
              <a:t>DRAM commands, timings, and temperature</a:t>
            </a:r>
          </a:p>
          <a:p>
            <a:pPr lvl="1"/>
            <a:endParaRPr lang="en-GB" dirty="0">
              <a:latin typeface="Aptos Display" panose="020B0004020202020204" pitchFamily="34" charset="0"/>
            </a:endParaRPr>
          </a:p>
        </p:txBody>
      </p:sp>
      <p:pic>
        <p:nvPicPr>
          <p:cNvPr id="4" name="Google Shape;283;p32">
            <a:extLst>
              <a:ext uri="{FF2B5EF4-FFF2-40B4-BE49-F238E27FC236}">
                <a16:creationId xmlns:a16="http://schemas.microsoft.com/office/drawing/2014/main" id="{887EA2A0-161C-65C4-2EAD-E4E470449C74}"/>
              </a:ext>
            </a:extLst>
          </p:cNvPr>
          <p:cNvPicPr preferRelativeResize="0"/>
          <p:nvPr/>
        </p:nvPicPr>
        <p:blipFill>
          <a:blip r:embed="rId3">
            <a:alphaModFix/>
          </a:blip>
          <a:stretch>
            <a:fillRect/>
          </a:stretch>
        </p:blipFill>
        <p:spPr>
          <a:xfrm>
            <a:off x="729913" y="2424224"/>
            <a:ext cx="7684173" cy="3350514"/>
          </a:xfrm>
          <a:prstGeom prst="rect">
            <a:avLst/>
          </a:prstGeom>
          <a:noFill/>
          <a:ln>
            <a:noFill/>
          </a:ln>
        </p:spPr>
      </p:pic>
      <p:sp>
        <p:nvSpPr>
          <p:cNvPr id="7" name="TextBox 4">
            <a:extLst>
              <a:ext uri="{FF2B5EF4-FFF2-40B4-BE49-F238E27FC236}">
                <a16:creationId xmlns:a16="http://schemas.microsoft.com/office/drawing/2014/main" id="{499DF165-5B53-DF29-E271-CBCB0AD26876}"/>
              </a:ext>
            </a:extLst>
          </p:cNvPr>
          <p:cNvSpPr txBox="1"/>
          <p:nvPr/>
        </p:nvSpPr>
        <p:spPr>
          <a:xfrm>
            <a:off x="0" y="6373395"/>
            <a:ext cx="9143998" cy="523220"/>
          </a:xfrm>
          <a:prstGeom prst="rect">
            <a:avLst/>
          </a:prstGeom>
          <a:noFill/>
        </p:spPr>
        <p:txBody>
          <a:bodyPr wrap="square" rtlCol="0">
            <a:spAutoFit/>
          </a:bodyPr>
          <a:lstStyle/>
          <a:p>
            <a:pPr algn="ctr"/>
            <a:r>
              <a:rPr lang="en-US" sz="1400" dirty="0">
                <a:solidFill>
                  <a:prstClr val="black"/>
                </a:solidFill>
                <a:latin typeface="Aptos Display" panose="020B0004020202020204" pitchFamily="34" charset="0"/>
              </a:rPr>
              <a:t>*</a:t>
            </a:r>
            <a:r>
              <a:rPr lang="en-US" sz="1400" dirty="0" err="1">
                <a:solidFill>
                  <a:prstClr val="black"/>
                </a:solidFill>
                <a:latin typeface="Aptos Display" panose="020B0004020202020204" pitchFamily="34" charset="0"/>
              </a:rPr>
              <a:t>Olgun</a:t>
            </a:r>
            <a:r>
              <a:rPr lang="en-US" sz="1400" dirty="0">
                <a:solidFill>
                  <a:prstClr val="black"/>
                </a:solidFill>
                <a:latin typeface="Aptos Display" panose="020B0004020202020204" pitchFamily="34" charset="0"/>
              </a:rPr>
              <a:t> et al., </a:t>
            </a:r>
            <a:r>
              <a:rPr lang="en-US" sz="1400" b="1" dirty="0">
                <a:solidFill>
                  <a:prstClr val="black"/>
                </a:solidFill>
                <a:latin typeface="Aptos Display" panose="020B0004020202020204" pitchFamily="34" charset="0"/>
              </a:rPr>
              <a:t>"</a:t>
            </a:r>
            <a:r>
              <a:rPr lang="en-US" sz="1400" dirty="0">
                <a:solidFill>
                  <a:srgbClr val="0070C0"/>
                </a:solidFill>
                <a:latin typeface="Aptos Display" panose="020B0004020202020204" pitchFamily="34" charset="0"/>
                <a:hlinkClick r:id="rId4">
                  <a:extLst>
                    <a:ext uri="{A12FA001-AC4F-418D-AE19-62706E023703}">
                      <ahyp:hlinkClr xmlns:ahyp="http://schemas.microsoft.com/office/drawing/2018/hyperlinkcolor" val="tx"/>
                    </a:ext>
                  </a:extLst>
                </a:hlinkClick>
              </a:rPr>
              <a:t>DRAM Bender: An Extensible and Versatile FPGA-based Infrastructure</a:t>
            </a:r>
            <a:r>
              <a:rPr lang="en-US" sz="1400" dirty="0">
                <a:solidFill>
                  <a:srgbClr val="F7B615"/>
                </a:solidFill>
                <a:latin typeface="Aptos Display" panose="020B0004020202020204" pitchFamily="34" charset="0"/>
                <a:hlinkClick r:id="rId4">
                  <a:extLst>
                    <a:ext uri="{A12FA001-AC4F-418D-AE19-62706E023703}">
                      <ahyp:hlinkClr xmlns:ahyp="http://schemas.microsoft.com/office/drawing/2018/hyperlinkcolor" val="tx"/>
                    </a:ext>
                  </a:extLst>
                </a:hlinkClick>
              </a:rPr>
              <a:t> </a:t>
            </a:r>
          </a:p>
          <a:p>
            <a:pPr algn="ctr"/>
            <a:r>
              <a:rPr lang="en-US" sz="1400" dirty="0">
                <a:solidFill>
                  <a:srgbClr val="0070C0"/>
                </a:solidFill>
                <a:latin typeface="Aptos Display" panose="020B0004020202020204" pitchFamily="34" charset="0"/>
                <a:hlinkClick r:id="rId4">
                  <a:extLst>
                    <a:ext uri="{A12FA001-AC4F-418D-AE19-62706E023703}">
                      <ahyp:hlinkClr xmlns:ahyp="http://schemas.microsoft.com/office/drawing/2018/hyperlinkcolor" val="tx"/>
                    </a:ext>
                  </a:extLst>
                </a:hlinkClick>
              </a:rPr>
              <a:t>to Easily Test State-of-the-art DRAM Chips</a:t>
            </a:r>
            <a:r>
              <a:rPr lang="en-US" sz="1400" b="1" dirty="0">
                <a:solidFill>
                  <a:prstClr val="black"/>
                </a:solidFill>
                <a:latin typeface="Aptos Display" panose="020B0004020202020204" pitchFamily="34" charset="0"/>
              </a:rPr>
              <a:t>," </a:t>
            </a:r>
            <a:r>
              <a:rPr lang="en-US" sz="1400" dirty="0">
                <a:solidFill>
                  <a:prstClr val="black"/>
                </a:solidFill>
                <a:latin typeface="Aptos Display" panose="020B0004020202020204" pitchFamily="34" charset="0"/>
              </a:rPr>
              <a:t>TCAD, 2023.</a:t>
            </a:r>
          </a:p>
        </p:txBody>
      </p:sp>
    </p:spTree>
    <p:extLst>
      <p:ext uri="{BB962C8B-B14F-4D97-AF65-F5344CB8AC3E}">
        <p14:creationId xmlns:p14="http://schemas.microsoft.com/office/powerpoint/2010/main" val="2485685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5117D-9449-BCD8-51CC-35E42F386740}"/>
            </a:ext>
          </a:extLst>
        </p:cNvPr>
        <p:cNvGrpSpPr/>
        <p:nvPr/>
      </p:nvGrpSpPr>
      <p:grpSpPr>
        <a:xfrm>
          <a:off x="0" y="0"/>
          <a:ext cx="0" cy="0"/>
          <a:chOff x="0" y="0"/>
          <a:chExt cx="0" cy="0"/>
        </a:xfrm>
      </p:grpSpPr>
      <p:pic>
        <p:nvPicPr>
          <p:cNvPr id="7" name="Picture 6" descr="A room with several shelves with electronics&#10;&#10;AI-generated content may be incorrect.">
            <a:extLst>
              <a:ext uri="{FF2B5EF4-FFF2-40B4-BE49-F238E27FC236}">
                <a16:creationId xmlns:a16="http://schemas.microsoft.com/office/drawing/2014/main" id="{C9A58AA4-C716-9246-9471-CF3D09090898}"/>
              </a:ext>
            </a:extLst>
          </p:cNvPr>
          <p:cNvPicPr>
            <a:picLocks noChangeAspect="1"/>
          </p:cNvPicPr>
          <p:nvPr/>
        </p:nvPicPr>
        <p:blipFill>
          <a:blip r:embed="rId3"/>
          <a:stretch>
            <a:fillRect/>
          </a:stretch>
        </p:blipFill>
        <p:spPr>
          <a:xfrm>
            <a:off x="275358" y="1014807"/>
            <a:ext cx="3945977" cy="5261302"/>
          </a:xfrm>
          <a:prstGeom prst="rect">
            <a:avLst/>
          </a:prstGeom>
        </p:spPr>
      </p:pic>
      <p:pic>
        <p:nvPicPr>
          <p:cNvPr id="11" name="Picture 10" descr="A white shelves with black electronic devices&#10;&#10;AI-generated content may be incorrect.">
            <a:extLst>
              <a:ext uri="{FF2B5EF4-FFF2-40B4-BE49-F238E27FC236}">
                <a16:creationId xmlns:a16="http://schemas.microsoft.com/office/drawing/2014/main" id="{44745DE6-0D2E-893A-1B2B-F69975706A66}"/>
              </a:ext>
            </a:extLst>
          </p:cNvPr>
          <p:cNvPicPr>
            <a:picLocks noChangeAspect="1"/>
          </p:cNvPicPr>
          <p:nvPr/>
        </p:nvPicPr>
        <p:blipFill>
          <a:blip r:embed="rId4"/>
          <a:stretch>
            <a:fillRect/>
          </a:stretch>
        </p:blipFill>
        <p:spPr>
          <a:xfrm>
            <a:off x="4847358" y="1014807"/>
            <a:ext cx="3945977" cy="5261302"/>
          </a:xfrm>
          <a:prstGeom prst="rect">
            <a:avLst/>
          </a:prstGeom>
        </p:spPr>
      </p:pic>
      <p:sp>
        <p:nvSpPr>
          <p:cNvPr id="6" name="Title 1">
            <a:extLst>
              <a:ext uri="{FF2B5EF4-FFF2-40B4-BE49-F238E27FC236}">
                <a16:creationId xmlns:a16="http://schemas.microsoft.com/office/drawing/2014/main" id="{132E3302-5709-743D-1538-064F78A8B215}"/>
              </a:ext>
            </a:extLst>
          </p:cNvPr>
          <p:cNvSpPr>
            <a:spLocks noGrp="1"/>
          </p:cNvSpPr>
          <p:nvPr>
            <p:ph type="title"/>
          </p:nvPr>
        </p:nvSpPr>
        <p:spPr>
          <a:xfrm>
            <a:off x="-1" y="0"/>
            <a:ext cx="10137913" cy="782706"/>
          </a:xfrm>
        </p:spPr>
        <p:txBody>
          <a:bodyPr/>
          <a:lstStyle/>
          <a:p>
            <a:r>
              <a:rPr lang="en-US" dirty="0">
                <a:solidFill>
                  <a:schemeClr val="accent5"/>
                </a:solidFill>
              </a:rPr>
              <a:t>Laboratory for Understanding Memory</a:t>
            </a:r>
          </a:p>
        </p:txBody>
      </p:sp>
    </p:spTree>
    <p:extLst>
      <p:ext uri="{BB962C8B-B14F-4D97-AF65-F5344CB8AC3E}">
        <p14:creationId xmlns:p14="http://schemas.microsoft.com/office/powerpoint/2010/main" val="389574913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061CD2-431E-451C-051F-BE0F6EDCA2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CCB41B-BDB4-6B9C-86FA-0E96BB9E6274}"/>
              </a:ext>
            </a:extLst>
          </p:cNvPr>
          <p:cNvSpPr>
            <a:spLocks noGrp="1"/>
          </p:cNvSpPr>
          <p:nvPr>
            <p:ph type="title"/>
          </p:nvPr>
        </p:nvSpPr>
        <p:spPr>
          <a:xfrm>
            <a:off x="-1" y="0"/>
            <a:ext cx="10137913" cy="782706"/>
          </a:xfrm>
        </p:spPr>
        <p:txBody>
          <a:bodyPr/>
          <a:lstStyle/>
          <a:p>
            <a:r>
              <a:rPr lang="en-US" dirty="0">
                <a:solidFill>
                  <a:schemeClr val="accent5"/>
                </a:solidFill>
              </a:rPr>
              <a:t>Laboratory for Understanding Memory</a:t>
            </a:r>
          </a:p>
        </p:txBody>
      </p:sp>
      <p:pic>
        <p:nvPicPr>
          <p:cNvPr id="6" name="Picture 5">
            <a:extLst>
              <a:ext uri="{FF2B5EF4-FFF2-40B4-BE49-F238E27FC236}">
                <a16:creationId xmlns:a16="http://schemas.microsoft.com/office/drawing/2014/main" id="{9A5D7CA8-9A9B-7FFB-CC69-4CE6ABC15B1B}"/>
              </a:ext>
            </a:extLst>
          </p:cNvPr>
          <p:cNvPicPr>
            <a:picLocks noChangeAspect="1"/>
          </p:cNvPicPr>
          <p:nvPr/>
        </p:nvPicPr>
        <p:blipFill>
          <a:blip r:embed="rId3"/>
          <a:stretch>
            <a:fillRect/>
          </a:stretch>
        </p:blipFill>
        <p:spPr>
          <a:xfrm>
            <a:off x="743952" y="915352"/>
            <a:ext cx="7656096" cy="5511392"/>
          </a:xfrm>
          <a:prstGeom prst="rect">
            <a:avLst/>
          </a:prstGeom>
        </p:spPr>
      </p:pic>
    </p:spTree>
    <p:extLst>
      <p:ext uri="{BB962C8B-B14F-4D97-AF65-F5344CB8AC3E}">
        <p14:creationId xmlns:p14="http://schemas.microsoft.com/office/powerpoint/2010/main" val="340915543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B3E97-109A-38C8-3F00-082B2AE89F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D69825-30A5-B3CB-2863-10CD6A9F5B3C}"/>
              </a:ext>
            </a:extLst>
          </p:cNvPr>
          <p:cNvSpPr>
            <a:spLocks noGrp="1"/>
          </p:cNvSpPr>
          <p:nvPr>
            <p:ph type="title"/>
          </p:nvPr>
        </p:nvSpPr>
        <p:spPr/>
        <p:txBody>
          <a:bodyPr/>
          <a:lstStyle/>
          <a:p>
            <a:r>
              <a:rPr lang="en-US" sz="4800" dirty="0">
                <a:solidFill>
                  <a:schemeClr val="accent5">
                    <a:lumMod val="75000"/>
                  </a:schemeClr>
                </a:solidFill>
                <a:latin typeface="Aptos Display" panose="020B0004020202020204" pitchFamily="34" charset="0"/>
              </a:rPr>
              <a:t>DRAM Chips Tested</a:t>
            </a:r>
            <a:endParaRPr lang="en-CH" sz="4800" dirty="0">
              <a:solidFill>
                <a:schemeClr val="accent5">
                  <a:lumMod val="75000"/>
                </a:schemeClr>
              </a:solidFill>
              <a:latin typeface="Aptos Display" panose="020B0004020202020204" pitchFamily="34" charset="0"/>
            </a:endParaRPr>
          </a:p>
        </p:txBody>
      </p:sp>
      <p:sp>
        <p:nvSpPr>
          <p:cNvPr id="10" name="Content Placeholder 2">
            <a:extLst>
              <a:ext uri="{FF2B5EF4-FFF2-40B4-BE49-F238E27FC236}">
                <a16:creationId xmlns:a16="http://schemas.microsoft.com/office/drawing/2014/main" id="{5D03612A-C797-AF09-EB9B-E6D4D586B3EF}"/>
              </a:ext>
            </a:extLst>
          </p:cNvPr>
          <p:cNvSpPr>
            <a:spLocks noGrp="1"/>
          </p:cNvSpPr>
          <p:nvPr>
            <p:ph idx="1"/>
          </p:nvPr>
        </p:nvSpPr>
        <p:spPr>
          <a:xfrm>
            <a:off x="228303" y="854506"/>
            <a:ext cx="8863692" cy="5427025"/>
          </a:xfrm>
          <a:prstGeom prst="rect">
            <a:avLst/>
          </a:prstGeom>
        </p:spPr>
        <p:txBody>
          <a:bodyPr>
            <a:normAutofit/>
          </a:bodyPr>
          <a:lstStyle/>
          <a:p>
            <a:pPr>
              <a:buClr>
                <a:schemeClr val="tx1"/>
              </a:buClr>
            </a:pPr>
            <a:r>
              <a:rPr lang="en-GB" sz="2800" dirty="0">
                <a:solidFill>
                  <a:srgbClr val="0070C0"/>
                </a:solidFill>
                <a:latin typeface="Aptos Display" panose="020B0004020202020204" pitchFamily="34" charset="0"/>
              </a:rPr>
              <a:t>256 DDR4 chips </a:t>
            </a:r>
            <a:r>
              <a:rPr lang="en-GB" sz="2800" dirty="0">
                <a:latin typeface="Aptos Display" panose="020B0004020202020204" pitchFamily="34" charset="0"/>
              </a:rPr>
              <a:t>from </a:t>
            </a:r>
            <a:r>
              <a:rPr lang="en-GB" sz="2800" dirty="0">
                <a:solidFill>
                  <a:srgbClr val="C00000"/>
                </a:solidFill>
                <a:latin typeface="Aptos Display" panose="020B0004020202020204" pitchFamily="34" charset="0"/>
              </a:rPr>
              <a:t>two major DRAM manufacturers</a:t>
            </a:r>
          </a:p>
          <a:p>
            <a:pPr>
              <a:buClr>
                <a:schemeClr val="tx1"/>
              </a:buClr>
            </a:pPr>
            <a:r>
              <a:rPr lang="en-GB" sz="2800" dirty="0">
                <a:latin typeface="Aptos Display" panose="020B0004020202020204" pitchFamily="34" charset="0"/>
              </a:rPr>
              <a:t>Covers </a:t>
            </a:r>
            <a:r>
              <a:rPr lang="en-GB" sz="2800" dirty="0">
                <a:solidFill>
                  <a:srgbClr val="00B050"/>
                </a:solidFill>
                <a:latin typeface="Aptos Display" panose="020B0004020202020204" pitchFamily="34" charset="0"/>
              </a:rPr>
              <a:t>different die revisions and chip densities</a:t>
            </a:r>
          </a:p>
          <a:p>
            <a:pPr>
              <a:buClr>
                <a:schemeClr val="tx1"/>
              </a:buClr>
            </a:pPr>
            <a:endParaRPr lang="en-GB" sz="2800" dirty="0">
              <a:latin typeface="Aptos Display" panose="020B0004020202020204" pitchFamily="34" charset="0"/>
            </a:endParaRPr>
          </a:p>
          <a:p>
            <a:endParaRPr lang="en-GB" sz="2800" dirty="0">
              <a:latin typeface="Aptos Display" panose="020B0004020202020204" pitchFamily="34" charset="0"/>
            </a:endParaRPr>
          </a:p>
          <a:p>
            <a:pPr lvl="1"/>
            <a:endParaRPr lang="en-GB" sz="2400" dirty="0">
              <a:latin typeface="Aptos Display" panose="020B0004020202020204" pitchFamily="34" charset="0"/>
            </a:endParaRPr>
          </a:p>
        </p:txBody>
      </p:sp>
      <p:sp>
        <p:nvSpPr>
          <p:cNvPr id="5" name="Content Placeholder 2">
            <a:extLst>
              <a:ext uri="{FF2B5EF4-FFF2-40B4-BE49-F238E27FC236}">
                <a16:creationId xmlns:a16="http://schemas.microsoft.com/office/drawing/2014/main" id="{F07A2DA6-5B12-764B-08C8-13052F296876}"/>
              </a:ext>
            </a:extLst>
          </p:cNvPr>
          <p:cNvSpPr txBox="1">
            <a:spLocks/>
          </p:cNvSpPr>
          <p:nvPr/>
        </p:nvSpPr>
        <p:spPr>
          <a:xfrm>
            <a:off x="161802" y="5132120"/>
            <a:ext cx="8863692" cy="172588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Cambria" panose="02040503050406030204" pitchFamily="18" charset="0"/>
                <a:ea typeface="Cambria" panose="02040503050406030204" pitchFamily="18"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Cambria" panose="02040503050406030204" pitchFamily="18"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Cambria" panose="02040503050406030204" pitchFamily="18"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ambria" panose="02040503050406030204" pitchFamily="18" charset="0"/>
                <a:ea typeface="Cambria" panose="02040503050406030204" pitchFamily="18"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ambria" panose="02040503050406030204" pitchFamily="18" charset="0"/>
                <a:ea typeface="Cambria" panose="02040503050406030204" pitchFamily="18"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en-GB" sz="2400">
              <a:latin typeface="Aptos Display" panose="020B0004020202020204" pitchFamily="34" charset="0"/>
            </a:endParaRPr>
          </a:p>
        </p:txBody>
      </p:sp>
      <p:pic>
        <p:nvPicPr>
          <p:cNvPr id="8" name="Resim 7">
            <a:extLst>
              <a:ext uri="{FF2B5EF4-FFF2-40B4-BE49-F238E27FC236}">
                <a16:creationId xmlns:a16="http://schemas.microsoft.com/office/drawing/2014/main" id="{168ADFB3-0766-C30C-8F93-299FDF208C96}"/>
              </a:ext>
            </a:extLst>
          </p:cNvPr>
          <p:cNvPicPr>
            <a:picLocks noChangeAspect="1"/>
          </p:cNvPicPr>
          <p:nvPr/>
        </p:nvPicPr>
        <p:blipFill>
          <a:blip r:embed="rId3"/>
          <a:stretch>
            <a:fillRect/>
          </a:stretch>
        </p:blipFill>
        <p:spPr>
          <a:xfrm>
            <a:off x="1085056" y="2319461"/>
            <a:ext cx="7013270" cy="3578788"/>
          </a:xfrm>
          <a:prstGeom prst="rect">
            <a:avLst/>
          </a:prstGeom>
        </p:spPr>
      </p:pic>
      <p:sp>
        <p:nvSpPr>
          <p:cNvPr id="4" name="Rectangle 3">
            <a:extLst>
              <a:ext uri="{FF2B5EF4-FFF2-40B4-BE49-F238E27FC236}">
                <a16:creationId xmlns:a16="http://schemas.microsoft.com/office/drawing/2014/main" id="{05A77B5A-1F42-E2F3-B20A-16A2EA4A91B7}"/>
              </a:ext>
            </a:extLst>
          </p:cNvPr>
          <p:cNvSpPr/>
          <p:nvPr/>
        </p:nvSpPr>
        <p:spPr>
          <a:xfrm>
            <a:off x="3536646" y="2456705"/>
            <a:ext cx="2465802" cy="3330000"/>
          </a:xfrm>
          <a:prstGeom prst="rect">
            <a:avLst/>
          </a:prstGeom>
          <a:solidFill>
            <a:srgbClr val="17A928">
              <a:alpha val="40000"/>
            </a:srgbClr>
          </a:solidFill>
          <a:ln w="28575">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a:latin typeface="Aptos Display" panose="020B0004020202020204" pitchFamily="34" charset="0"/>
            </a:endParaRPr>
          </a:p>
        </p:txBody>
      </p:sp>
      <p:sp>
        <p:nvSpPr>
          <p:cNvPr id="6" name="Rectangle 5">
            <a:extLst>
              <a:ext uri="{FF2B5EF4-FFF2-40B4-BE49-F238E27FC236}">
                <a16:creationId xmlns:a16="http://schemas.microsoft.com/office/drawing/2014/main" id="{27DA5C34-EC97-851C-50B1-948F7399EAA3}"/>
              </a:ext>
            </a:extLst>
          </p:cNvPr>
          <p:cNvSpPr/>
          <p:nvPr/>
        </p:nvSpPr>
        <p:spPr>
          <a:xfrm>
            <a:off x="1175586" y="2457422"/>
            <a:ext cx="1087778" cy="3328566"/>
          </a:xfrm>
          <a:prstGeom prst="rect">
            <a:avLst/>
          </a:prstGeom>
          <a:solidFill>
            <a:srgbClr val="C00000">
              <a:alpha val="30196"/>
            </a:srgbClr>
          </a:solidFill>
          <a:ln w="28575">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a:latin typeface="Aptos Display" panose="020B0004020202020204" pitchFamily="34" charset="0"/>
            </a:endParaRPr>
          </a:p>
        </p:txBody>
      </p:sp>
    </p:spTree>
    <p:extLst>
      <p:ext uri="{BB962C8B-B14F-4D97-AF65-F5344CB8AC3E}">
        <p14:creationId xmlns:p14="http://schemas.microsoft.com/office/powerpoint/2010/main" val="4225260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P spid="4" grpId="0" animBg="1"/>
      <p:bldP spid="6"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F0D28-B8EE-42EC-8A48-F1C3545F02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E02223-B654-3CAE-108D-78712C5C2575}"/>
              </a:ext>
            </a:extLst>
          </p:cNvPr>
          <p:cNvSpPr>
            <a:spLocks noGrp="1"/>
          </p:cNvSpPr>
          <p:nvPr>
            <p:ph type="title"/>
          </p:nvPr>
        </p:nvSpPr>
        <p:spPr>
          <a:xfrm>
            <a:off x="0" y="1"/>
            <a:ext cx="9144000" cy="823596"/>
          </a:xfrm>
        </p:spPr>
        <p:txBody>
          <a:bodyPr/>
          <a:lstStyle/>
          <a:p>
            <a:r>
              <a:rPr lang="en-US" dirty="0">
                <a:solidFill>
                  <a:schemeClr val="accent5">
                    <a:lumMod val="75000"/>
                  </a:schemeClr>
                </a:solidFill>
                <a:latin typeface="Aptos Display" panose="020B0004020202020204" pitchFamily="34" charset="0"/>
              </a:rPr>
              <a:t>The Capability of COTS DRAM Chips</a:t>
            </a:r>
          </a:p>
        </p:txBody>
      </p:sp>
      <p:sp>
        <p:nvSpPr>
          <p:cNvPr id="85" name="Title 1">
            <a:extLst>
              <a:ext uri="{FF2B5EF4-FFF2-40B4-BE49-F238E27FC236}">
                <a16:creationId xmlns:a16="http://schemas.microsoft.com/office/drawing/2014/main" id="{30BA342F-933E-044B-B55B-B6272F8006D1}"/>
              </a:ext>
            </a:extLst>
          </p:cNvPr>
          <p:cNvSpPr txBox="1">
            <a:spLocks/>
          </p:cNvSpPr>
          <p:nvPr/>
        </p:nvSpPr>
        <p:spPr>
          <a:xfrm>
            <a:off x="1" y="829281"/>
            <a:ext cx="9143999" cy="936000"/>
          </a:xfrm>
          <a:prstGeom prst="rect">
            <a:avLst/>
          </a:prstGeom>
          <a:solidFill>
            <a:schemeClr val="tx1">
              <a:lumMod val="50000"/>
              <a:lumOff val="50000"/>
            </a:schemeClr>
          </a:solidFill>
        </p:spPr>
        <p:txBody>
          <a:bodyPr anchor="ctr"/>
          <a:lstStyle>
            <a:lvl1pPr algn="l" defTabSz="914400" rtl="0" eaLnBrk="1" latinLnBrk="0" hangingPunct="1">
              <a:lnSpc>
                <a:spcPct val="90000"/>
              </a:lnSpc>
              <a:spcBef>
                <a:spcPct val="0"/>
              </a:spcBef>
              <a:buNone/>
              <a:defRPr sz="4000" b="1" kern="1200">
                <a:solidFill>
                  <a:schemeClr val="tx1"/>
                </a:solidFill>
                <a:latin typeface="Cambria" panose="02040503050406030204" pitchFamily="18" charset="0"/>
                <a:ea typeface="+mj-ea"/>
                <a:cs typeface="+mj-cs"/>
              </a:defRPr>
            </a:lvl1pPr>
          </a:lstStyle>
          <a:p>
            <a:pPr algn="ctr"/>
            <a:r>
              <a:rPr lang="en-US" sz="3600" b="0" dirty="0">
                <a:solidFill>
                  <a:schemeClr val="bg1"/>
                </a:solidFill>
                <a:latin typeface="Aptos Display" panose="020B0004020202020204" pitchFamily="34" charset="0"/>
              </a:rPr>
              <a:t>We </a:t>
            </a:r>
            <a:r>
              <a:rPr lang="en-US" sz="3600" dirty="0">
                <a:solidFill>
                  <a:schemeClr val="bg1"/>
                </a:solidFill>
                <a:latin typeface="Aptos Display" panose="020B0004020202020204" pitchFamily="34" charset="0"/>
              </a:rPr>
              <a:t>demonstrate </a:t>
            </a:r>
            <a:r>
              <a:rPr lang="en-US" sz="3600" b="0" dirty="0">
                <a:solidFill>
                  <a:schemeClr val="bg1"/>
                </a:solidFill>
                <a:latin typeface="Aptos Display" panose="020B0004020202020204" pitchFamily="34" charset="0"/>
              </a:rPr>
              <a:t>that</a:t>
            </a:r>
            <a:r>
              <a:rPr lang="en-US" sz="3600" dirty="0">
                <a:solidFill>
                  <a:schemeClr val="bg1"/>
                </a:solidFill>
                <a:latin typeface="Aptos Display" panose="020B0004020202020204" pitchFamily="34" charset="0"/>
              </a:rPr>
              <a:t> COTS DRAM chips:</a:t>
            </a:r>
          </a:p>
        </p:txBody>
      </p:sp>
      <p:grpSp>
        <p:nvGrpSpPr>
          <p:cNvPr id="89" name="Grup 88">
            <a:extLst>
              <a:ext uri="{FF2B5EF4-FFF2-40B4-BE49-F238E27FC236}">
                <a16:creationId xmlns:a16="http://schemas.microsoft.com/office/drawing/2014/main" id="{382EA511-C850-D685-CA90-BCFA4DBB1E76}"/>
              </a:ext>
            </a:extLst>
          </p:cNvPr>
          <p:cNvGrpSpPr/>
          <p:nvPr/>
        </p:nvGrpSpPr>
        <p:grpSpPr>
          <a:xfrm>
            <a:off x="4" y="1843189"/>
            <a:ext cx="9143996" cy="1371600"/>
            <a:chOff x="3" y="1231799"/>
            <a:chExt cx="9143996" cy="1260000"/>
          </a:xfrm>
        </p:grpSpPr>
        <p:sp>
          <p:nvSpPr>
            <p:cNvPr id="84" name="Rectangle 274">
              <a:extLst>
                <a:ext uri="{FF2B5EF4-FFF2-40B4-BE49-F238E27FC236}">
                  <a16:creationId xmlns:a16="http://schemas.microsoft.com/office/drawing/2014/main" id="{8D7DA45F-50D6-16C7-C432-A0C00AA87FE1}"/>
                </a:ext>
              </a:extLst>
            </p:cNvPr>
            <p:cNvSpPr/>
            <p:nvPr/>
          </p:nvSpPr>
          <p:spPr>
            <a:xfrm>
              <a:off x="900113" y="1231799"/>
              <a:ext cx="8243886" cy="1260000"/>
            </a:xfrm>
            <a:prstGeom prst="rect">
              <a:avLst/>
            </a:prstGeom>
            <a:solidFill>
              <a:schemeClr val="accent2">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latin typeface="Aptos Display" panose="020B0004020202020204" pitchFamily="34" charset="0"/>
                </a:rPr>
                <a:t>Can</a:t>
              </a:r>
              <a:r>
                <a:rPr lang="en-US" sz="3600" b="1" dirty="0">
                  <a:solidFill>
                    <a:schemeClr val="accent5">
                      <a:lumMod val="50000"/>
                    </a:schemeClr>
                  </a:solidFill>
                  <a:latin typeface="Aptos Display" panose="020B0004020202020204" pitchFamily="34" charset="0"/>
                </a:rPr>
                <a:t> </a:t>
              </a:r>
              <a:r>
                <a:rPr lang="en-US" sz="3600" b="1" dirty="0">
                  <a:solidFill>
                    <a:schemeClr val="accent2"/>
                  </a:solidFill>
                  <a:latin typeface="Aptos Display" panose="020B0004020202020204" pitchFamily="34" charset="0"/>
                </a:rPr>
                <a:t>simultaneously</a:t>
              </a:r>
              <a:r>
                <a:rPr lang="en-US" sz="3600" dirty="0">
                  <a:solidFill>
                    <a:schemeClr val="accent2"/>
                  </a:solidFill>
                  <a:latin typeface="Aptos Display" panose="020B0004020202020204" pitchFamily="34" charset="0"/>
                </a:rPr>
                <a:t> </a:t>
              </a:r>
              <a:r>
                <a:rPr lang="en-US" sz="3600" b="1" dirty="0">
                  <a:solidFill>
                    <a:schemeClr val="accent2"/>
                  </a:solidFill>
                  <a:latin typeface="Aptos Display" panose="020B0004020202020204" pitchFamily="34" charset="0"/>
                </a:rPr>
                <a:t>activate</a:t>
              </a:r>
              <a:r>
                <a:rPr lang="en-US" sz="3600" dirty="0">
                  <a:solidFill>
                    <a:schemeClr val="accent2"/>
                  </a:solidFill>
                  <a:latin typeface="Aptos Display" panose="020B0004020202020204" pitchFamily="34" charset="0"/>
                </a:rPr>
                <a:t> </a:t>
              </a:r>
              <a:r>
                <a:rPr lang="en-US" sz="3600" dirty="0">
                  <a:solidFill>
                    <a:schemeClr val="tx1"/>
                  </a:solidFill>
                  <a:latin typeface="Aptos Display" panose="020B0004020202020204" pitchFamily="34" charset="0"/>
                </a:rPr>
                <a:t>up to </a:t>
              </a:r>
            </a:p>
            <a:p>
              <a:pPr algn="ctr"/>
              <a:r>
                <a:rPr lang="en-US" sz="3600" b="1" dirty="0">
                  <a:solidFill>
                    <a:schemeClr val="accent2"/>
                  </a:solidFill>
                  <a:latin typeface="Aptos Display" panose="020B0004020202020204" pitchFamily="34" charset="0"/>
                </a:rPr>
                <a:t>48 rows</a:t>
              </a:r>
              <a:r>
                <a:rPr lang="en-US" sz="3600" dirty="0">
                  <a:solidFill>
                    <a:schemeClr val="accent2"/>
                  </a:solidFill>
                  <a:latin typeface="Aptos Display" panose="020B0004020202020204" pitchFamily="34" charset="0"/>
                </a:rPr>
                <a:t> </a:t>
              </a:r>
              <a:r>
                <a:rPr lang="en-US" sz="3600" dirty="0">
                  <a:solidFill>
                    <a:schemeClr val="tx1"/>
                  </a:solidFill>
                  <a:latin typeface="Aptos Display" panose="020B0004020202020204" pitchFamily="34" charset="0"/>
                </a:rPr>
                <a:t>in</a:t>
              </a:r>
              <a:r>
                <a:rPr lang="en-US" sz="3600" dirty="0">
                  <a:solidFill>
                    <a:schemeClr val="accent5">
                      <a:lumMod val="50000"/>
                    </a:schemeClr>
                  </a:solidFill>
                  <a:latin typeface="Aptos Display" panose="020B0004020202020204" pitchFamily="34" charset="0"/>
                </a:rPr>
                <a:t> </a:t>
              </a:r>
              <a:r>
                <a:rPr lang="en-US" sz="3600" b="1" dirty="0">
                  <a:solidFill>
                    <a:schemeClr val="accent2"/>
                  </a:solidFill>
                  <a:latin typeface="Aptos Display" panose="020B0004020202020204" pitchFamily="34" charset="0"/>
                </a:rPr>
                <a:t>two neighboring subarrays</a:t>
              </a:r>
            </a:p>
          </p:txBody>
        </p:sp>
        <p:sp>
          <p:nvSpPr>
            <p:cNvPr id="88" name="Rectangle 274">
              <a:extLst>
                <a:ext uri="{FF2B5EF4-FFF2-40B4-BE49-F238E27FC236}">
                  <a16:creationId xmlns:a16="http://schemas.microsoft.com/office/drawing/2014/main" id="{504CEC18-CAA4-9662-7700-FE26E270B8A9}"/>
                </a:ext>
              </a:extLst>
            </p:cNvPr>
            <p:cNvSpPr/>
            <p:nvPr/>
          </p:nvSpPr>
          <p:spPr>
            <a:xfrm>
              <a:off x="3" y="1231799"/>
              <a:ext cx="900110" cy="1260000"/>
            </a:xfrm>
            <a:prstGeom prst="rect">
              <a:avLst/>
            </a:prstGeom>
            <a:solidFill>
              <a:schemeClr val="accent2">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dirty="0">
                  <a:solidFill>
                    <a:schemeClr val="tx1"/>
                  </a:solidFill>
                  <a:latin typeface="Aptos Display" panose="020B0004020202020204" pitchFamily="34" charset="0"/>
                </a:rPr>
                <a:t>1</a:t>
              </a:r>
            </a:p>
          </p:txBody>
        </p:sp>
      </p:grpSp>
      <p:grpSp>
        <p:nvGrpSpPr>
          <p:cNvPr id="91" name="Grup 90">
            <a:extLst>
              <a:ext uri="{FF2B5EF4-FFF2-40B4-BE49-F238E27FC236}">
                <a16:creationId xmlns:a16="http://schemas.microsoft.com/office/drawing/2014/main" id="{63071F28-21AF-45F0-EF4F-ADC98F73783B}"/>
              </a:ext>
            </a:extLst>
          </p:cNvPr>
          <p:cNvGrpSpPr/>
          <p:nvPr/>
        </p:nvGrpSpPr>
        <p:grpSpPr>
          <a:xfrm>
            <a:off x="0" y="3338872"/>
            <a:ext cx="9143998" cy="1371600"/>
            <a:chOff x="0" y="2946040"/>
            <a:chExt cx="9143998" cy="1262841"/>
          </a:xfrm>
        </p:grpSpPr>
        <p:sp>
          <p:nvSpPr>
            <p:cNvPr id="86" name="Rectangle 274">
              <a:extLst>
                <a:ext uri="{FF2B5EF4-FFF2-40B4-BE49-F238E27FC236}">
                  <a16:creationId xmlns:a16="http://schemas.microsoft.com/office/drawing/2014/main" id="{04C09116-F548-1D9C-FD14-01C957983BA3}"/>
                </a:ext>
              </a:extLst>
            </p:cNvPr>
            <p:cNvSpPr/>
            <p:nvPr/>
          </p:nvSpPr>
          <p:spPr>
            <a:xfrm>
              <a:off x="900112" y="2948881"/>
              <a:ext cx="8243886" cy="1260000"/>
            </a:xfrm>
            <a:prstGeom prst="rect">
              <a:avLst/>
            </a:prstGeom>
            <a:solidFill>
              <a:schemeClr val="accent3">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latin typeface="Aptos Display" panose="020B0004020202020204" pitchFamily="34" charset="0"/>
                </a:rPr>
                <a:t>Can perform</a:t>
              </a:r>
              <a:r>
                <a:rPr lang="en-US" sz="3600" dirty="0">
                  <a:solidFill>
                    <a:srgbClr val="0070C0"/>
                  </a:solidFill>
                  <a:latin typeface="Aptos Display" panose="020B0004020202020204" pitchFamily="34" charset="0"/>
                </a:rPr>
                <a:t> </a:t>
              </a:r>
              <a:r>
                <a:rPr lang="en-US" sz="3600" b="1" dirty="0">
                  <a:solidFill>
                    <a:schemeClr val="accent3"/>
                  </a:solidFill>
                  <a:latin typeface="Aptos Display" panose="020B0004020202020204" pitchFamily="34" charset="0"/>
                </a:rPr>
                <a:t>NOT operation </a:t>
              </a:r>
            </a:p>
            <a:p>
              <a:pPr algn="ctr"/>
              <a:r>
                <a:rPr lang="en-US" sz="3600" dirty="0">
                  <a:solidFill>
                    <a:schemeClr val="tx1"/>
                  </a:solidFill>
                  <a:latin typeface="Aptos Display" panose="020B0004020202020204" pitchFamily="34" charset="0"/>
                </a:rPr>
                <a:t>with</a:t>
              </a:r>
              <a:r>
                <a:rPr lang="en-US" sz="3600" dirty="0">
                  <a:solidFill>
                    <a:srgbClr val="0070C0"/>
                  </a:solidFill>
                  <a:latin typeface="Aptos Display" panose="020B0004020202020204" pitchFamily="34" charset="0"/>
                </a:rPr>
                <a:t> </a:t>
              </a:r>
              <a:r>
                <a:rPr lang="en-US" sz="3600" dirty="0">
                  <a:solidFill>
                    <a:schemeClr val="tx1"/>
                  </a:solidFill>
                  <a:latin typeface="Aptos Display" panose="020B0004020202020204" pitchFamily="34" charset="0"/>
                </a:rPr>
                <a:t>up to </a:t>
              </a:r>
              <a:r>
                <a:rPr lang="en-US" sz="3600" b="1" dirty="0">
                  <a:solidFill>
                    <a:schemeClr val="accent3"/>
                  </a:solidFill>
                  <a:latin typeface="Aptos Display" panose="020B0004020202020204" pitchFamily="34" charset="0"/>
                </a:rPr>
                <a:t>32 output operands</a:t>
              </a:r>
            </a:p>
          </p:txBody>
        </p:sp>
        <p:sp>
          <p:nvSpPr>
            <p:cNvPr id="90" name="Rectangle 274">
              <a:extLst>
                <a:ext uri="{FF2B5EF4-FFF2-40B4-BE49-F238E27FC236}">
                  <a16:creationId xmlns:a16="http://schemas.microsoft.com/office/drawing/2014/main" id="{8CFE93FD-D401-C906-92BD-A0FFBDC053C7}"/>
                </a:ext>
              </a:extLst>
            </p:cNvPr>
            <p:cNvSpPr/>
            <p:nvPr/>
          </p:nvSpPr>
          <p:spPr>
            <a:xfrm>
              <a:off x="0" y="2946040"/>
              <a:ext cx="900110" cy="1260000"/>
            </a:xfrm>
            <a:prstGeom prst="rect">
              <a:avLst/>
            </a:prstGeom>
            <a:solidFill>
              <a:schemeClr val="accent3">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dirty="0">
                  <a:solidFill>
                    <a:schemeClr val="tx1"/>
                  </a:solidFill>
                  <a:latin typeface="Aptos Display" panose="020B0004020202020204" pitchFamily="34" charset="0"/>
                </a:rPr>
                <a:t>2</a:t>
              </a:r>
            </a:p>
          </p:txBody>
        </p:sp>
      </p:grpSp>
      <p:grpSp>
        <p:nvGrpSpPr>
          <p:cNvPr id="93" name="Grup 92">
            <a:extLst>
              <a:ext uri="{FF2B5EF4-FFF2-40B4-BE49-F238E27FC236}">
                <a16:creationId xmlns:a16="http://schemas.microsoft.com/office/drawing/2014/main" id="{53B9B6D1-2A17-1898-A1FD-BDF5B44C6113}"/>
              </a:ext>
            </a:extLst>
          </p:cNvPr>
          <p:cNvGrpSpPr/>
          <p:nvPr/>
        </p:nvGrpSpPr>
        <p:grpSpPr>
          <a:xfrm>
            <a:off x="6" y="4837397"/>
            <a:ext cx="9143994" cy="1371600"/>
            <a:chOff x="3" y="4658859"/>
            <a:chExt cx="9143994" cy="1265684"/>
          </a:xfrm>
        </p:grpSpPr>
        <p:sp>
          <p:nvSpPr>
            <p:cNvPr id="87" name="Rectangle 274">
              <a:extLst>
                <a:ext uri="{FF2B5EF4-FFF2-40B4-BE49-F238E27FC236}">
                  <a16:creationId xmlns:a16="http://schemas.microsoft.com/office/drawing/2014/main" id="{44545222-3A4F-6A78-FE08-15F6F71AC1F0}"/>
                </a:ext>
              </a:extLst>
            </p:cNvPr>
            <p:cNvSpPr/>
            <p:nvPr/>
          </p:nvSpPr>
          <p:spPr>
            <a:xfrm>
              <a:off x="900111" y="4664543"/>
              <a:ext cx="8243886" cy="1260000"/>
            </a:xfrm>
            <a:prstGeom prst="rect">
              <a:avLst/>
            </a:prstGeom>
            <a:solidFill>
              <a:schemeClr val="accent4">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latin typeface="Aptos Display" panose="020B0004020202020204" pitchFamily="34" charset="0"/>
                </a:rPr>
                <a:t>Can perform</a:t>
              </a:r>
              <a:r>
                <a:rPr lang="en-US" sz="3600" dirty="0">
                  <a:solidFill>
                    <a:srgbClr val="7030A0"/>
                  </a:solidFill>
                  <a:latin typeface="Aptos Display" panose="020B0004020202020204" pitchFamily="34" charset="0"/>
                </a:rPr>
                <a:t> </a:t>
              </a:r>
              <a:r>
                <a:rPr lang="en-US" sz="3600" dirty="0">
                  <a:solidFill>
                    <a:schemeClr val="tx1"/>
                  </a:solidFill>
                  <a:latin typeface="Aptos Display" panose="020B0004020202020204" pitchFamily="34" charset="0"/>
                </a:rPr>
                <a:t>up to </a:t>
              </a:r>
              <a:r>
                <a:rPr lang="en-US" sz="3600" b="1" dirty="0">
                  <a:solidFill>
                    <a:schemeClr val="accent4"/>
                  </a:solidFill>
                  <a:latin typeface="Aptos Display" panose="020B0004020202020204" pitchFamily="34" charset="0"/>
                </a:rPr>
                <a:t>16-input</a:t>
              </a:r>
            </a:p>
            <a:p>
              <a:pPr algn="ctr"/>
              <a:r>
                <a:rPr lang="en-US" sz="3600" b="1" dirty="0">
                  <a:solidFill>
                    <a:schemeClr val="accent4"/>
                  </a:solidFill>
                  <a:latin typeface="Aptos Display" panose="020B0004020202020204" pitchFamily="34" charset="0"/>
                </a:rPr>
                <a:t>AND, NAND, OR, and NOR </a:t>
              </a:r>
              <a:r>
                <a:rPr lang="en-US" sz="3600" dirty="0">
                  <a:solidFill>
                    <a:schemeClr val="tx1"/>
                  </a:solidFill>
                  <a:latin typeface="Aptos Display" panose="020B0004020202020204" pitchFamily="34" charset="0"/>
                </a:rPr>
                <a:t>operations</a:t>
              </a:r>
            </a:p>
          </p:txBody>
        </p:sp>
        <p:sp>
          <p:nvSpPr>
            <p:cNvPr id="92" name="Rectangle 274">
              <a:extLst>
                <a:ext uri="{FF2B5EF4-FFF2-40B4-BE49-F238E27FC236}">
                  <a16:creationId xmlns:a16="http://schemas.microsoft.com/office/drawing/2014/main" id="{C434EEE3-1B1D-1A66-BBF3-D0C197322351}"/>
                </a:ext>
              </a:extLst>
            </p:cNvPr>
            <p:cNvSpPr/>
            <p:nvPr/>
          </p:nvSpPr>
          <p:spPr>
            <a:xfrm>
              <a:off x="3" y="4658859"/>
              <a:ext cx="900110" cy="1260000"/>
            </a:xfrm>
            <a:prstGeom prst="rect">
              <a:avLst/>
            </a:prstGeom>
            <a:solidFill>
              <a:schemeClr val="accent4">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dirty="0">
                  <a:solidFill>
                    <a:schemeClr val="tx1"/>
                  </a:solidFill>
                  <a:latin typeface="Aptos Display" panose="020B0004020202020204" pitchFamily="34" charset="0"/>
                </a:rPr>
                <a:t>3</a:t>
              </a:r>
            </a:p>
          </p:txBody>
        </p:sp>
      </p:grpSp>
      <p:sp>
        <p:nvSpPr>
          <p:cNvPr id="3" name="Rectangle 274">
            <a:extLst>
              <a:ext uri="{FF2B5EF4-FFF2-40B4-BE49-F238E27FC236}">
                <a16:creationId xmlns:a16="http://schemas.microsoft.com/office/drawing/2014/main" id="{0E391929-BC9D-5628-BFD4-365BDF41A92A}"/>
              </a:ext>
            </a:extLst>
          </p:cNvPr>
          <p:cNvSpPr/>
          <p:nvPr/>
        </p:nvSpPr>
        <p:spPr>
          <a:xfrm>
            <a:off x="-3" y="3246981"/>
            <a:ext cx="9143999" cy="3066354"/>
          </a:xfrm>
          <a:prstGeom prst="rect">
            <a:avLst/>
          </a:prstGeom>
          <a:solidFill>
            <a:schemeClr val="bg1">
              <a:lumMod val="95000"/>
              <a:alpha val="9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solidFill>
                <a:schemeClr val="tx1"/>
              </a:solidFill>
              <a:latin typeface="Cambria" panose="02040503050406030204" pitchFamily="18" charset="0"/>
            </a:endParaRPr>
          </a:p>
        </p:txBody>
      </p:sp>
    </p:spTree>
    <p:extLst>
      <p:ext uri="{BB962C8B-B14F-4D97-AF65-F5344CB8AC3E}">
        <p14:creationId xmlns:p14="http://schemas.microsoft.com/office/powerpoint/2010/main" val="2757387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47023-8BE4-6385-8D0A-BECA9EA9FFD6}"/>
            </a:ext>
          </a:extLst>
        </p:cNvPr>
        <p:cNvGrpSpPr/>
        <p:nvPr/>
      </p:nvGrpSpPr>
      <p:grpSpPr>
        <a:xfrm>
          <a:off x="0" y="0"/>
          <a:ext cx="0" cy="0"/>
          <a:chOff x="0" y="0"/>
          <a:chExt cx="0" cy="0"/>
        </a:xfrm>
      </p:grpSpPr>
      <p:sp>
        <p:nvSpPr>
          <p:cNvPr id="34" name="Metin kutusu 16">
            <a:extLst>
              <a:ext uri="{FF2B5EF4-FFF2-40B4-BE49-F238E27FC236}">
                <a16:creationId xmlns:a16="http://schemas.microsoft.com/office/drawing/2014/main" id="{E96A7049-7532-F50B-E6E5-09D493D5605B}"/>
              </a:ext>
            </a:extLst>
          </p:cNvPr>
          <p:cNvSpPr txBox="1"/>
          <p:nvPr/>
        </p:nvSpPr>
        <p:spPr>
          <a:xfrm>
            <a:off x="2893133" y="2443107"/>
            <a:ext cx="994322" cy="461665"/>
          </a:xfrm>
          <a:prstGeom prst="rect">
            <a:avLst/>
          </a:prstGeom>
          <a:noFill/>
        </p:spPr>
        <p:txBody>
          <a:bodyPr wrap="square" rtlCol="0">
            <a:spAutoFit/>
          </a:bodyPr>
          <a:lstStyle/>
          <a:p>
            <a:pPr algn="ctr"/>
            <a:r>
              <a:rPr lang="en-US" sz="2400" b="1" dirty="0">
                <a:latin typeface="Aptos Display" panose="020B0004020202020204" pitchFamily="34" charset="0"/>
                <a:ea typeface="Cambria" panose="02040503050406030204" pitchFamily="18" charset="0"/>
              </a:rPr>
              <a:t>36ns</a:t>
            </a:r>
            <a:endParaRPr lang="en-US" sz="2400" b="1" dirty="0">
              <a:latin typeface="Aptos Display" panose="020B0004020202020204" pitchFamily="34" charset="0"/>
            </a:endParaRPr>
          </a:p>
        </p:txBody>
      </p:sp>
      <p:grpSp>
        <p:nvGrpSpPr>
          <p:cNvPr id="6" name="Group 5">
            <a:extLst>
              <a:ext uri="{FF2B5EF4-FFF2-40B4-BE49-F238E27FC236}">
                <a16:creationId xmlns:a16="http://schemas.microsoft.com/office/drawing/2014/main" id="{5159F23A-C98D-3B32-6C9F-F6BD2360AB56}"/>
              </a:ext>
            </a:extLst>
          </p:cNvPr>
          <p:cNvGrpSpPr/>
          <p:nvPr/>
        </p:nvGrpSpPr>
        <p:grpSpPr>
          <a:xfrm>
            <a:off x="1060268" y="2695685"/>
            <a:ext cx="7383274" cy="532326"/>
            <a:chOff x="957263" y="2296226"/>
            <a:chExt cx="7383274" cy="532326"/>
          </a:xfrm>
        </p:grpSpPr>
        <p:sp>
          <p:nvSpPr>
            <p:cNvPr id="116" name="Dikdörtgen 256">
              <a:extLst>
                <a:ext uri="{FF2B5EF4-FFF2-40B4-BE49-F238E27FC236}">
                  <a16:creationId xmlns:a16="http://schemas.microsoft.com/office/drawing/2014/main" id="{5D243AE7-77F1-64A7-F31A-C0D2F05ABE7A}"/>
                </a:ext>
              </a:extLst>
            </p:cNvPr>
            <p:cNvSpPr/>
            <p:nvPr/>
          </p:nvSpPr>
          <p:spPr>
            <a:xfrm>
              <a:off x="957263" y="2296226"/>
              <a:ext cx="1769017" cy="532326"/>
            </a:xfrm>
            <a:prstGeom prst="roundRect">
              <a:avLst/>
            </a:prstGeom>
            <a:solidFill>
              <a:schemeClr val="accent3">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ACT Row A</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117" name="Dikdörtgen 256">
              <a:extLst>
                <a:ext uri="{FF2B5EF4-FFF2-40B4-BE49-F238E27FC236}">
                  <a16:creationId xmlns:a16="http://schemas.microsoft.com/office/drawing/2014/main" id="{50CAEE9F-97A7-2FD2-EBCA-63ED537E9308}"/>
                </a:ext>
              </a:extLst>
            </p:cNvPr>
            <p:cNvSpPr/>
            <p:nvPr/>
          </p:nvSpPr>
          <p:spPr>
            <a:xfrm>
              <a:off x="4044338" y="2296226"/>
              <a:ext cx="1326104" cy="532326"/>
            </a:xfrm>
            <a:prstGeom prst="roundRect">
              <a:avLst/>
            </a:prstGeom>
            <a:solidFill>
              <a:schemeClr val="accent3">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PRE</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cxnSp>
          <p:nvCxnSpPr>
            <p:cNvPr id="186" name="Düz Ok Bağlayıcısı 185">
              <a:extLst>
                <a:ext uri="{FF2B5EF4-FFF2-40B4-BE49-F238E27FC236}">
                  <a16:creationId xmlns:a16="http://schemas.microsoft.com/office/drawing/2014/main" id="{28F3BC54-CDA9-09DC-EF16-535DF3DBE97F}"/>
                </a:ext>
              </a:extLst>
            </p:cNvPr>
            <p:cNvCxnSpPr>
              <a:cxnSpLocks/>
              <a:stCxn id="116" idx="3"/>
              <a:endCxn id="117" idx="1"/>
            </p:cNvCxnSpPr>
            <p:nvPr/>
          </p:nvCxnSpPr>
          <p:spPr>
            <a:xfrm>
              <a:off x="2726280" y="2562389"/>
              <a:ext cx="131805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8" name="Dikdörtgen 256">
              <a:extLst>
                <a:ext uri="{FF2B5EF4-FFF2-40B4-BE49-F238E27FC236}">
                  <a16:creationId xmlns:a16="http://schemas.microsoft.com/office/drawing/2014/main" id="{CC4C805C-97E8-9064-8BC4-E952C22D71E4}"/>
                </a:ext>
              </a:extLst>
            </p:cNvPr>
            <p:cNvSpPr/>
            <p:nvPr/>
          </p:nvSpPr>
          <p:spPr>
            <a:xfrm>
              <a:off x="6571520" y="2296226"/>
              <a:ext cx="1769017" cy="532326"/>
            </a:xfrm>
            <a:prstGeom prst="roundRect">
              <a:avLst/>
            </a:prstGeom>
            <a:solidFill>
              <a:schemeClr val="accent3">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ACT Row B</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cxnSp>
          <p:nvCxnSpPr>
            <p:cNvPr id="61" name="Düz Ok Bağlayıcısı 60">
              <a:extLst>
                <a:ext uri="{FF2B5EF4-FFF2-40B4-BE49-F238E27FC236}">
                  <a16:creationId xmlns:a16="http://schemas.microsoft.com/office/drawing/2014/main" id="{BB25B8E8-A4BC-4133-687D-6B090E80ABE4}"/>
                </a:ext>
              </a:extLst>
            </p:cNvPr>
            <p:cNvCxnSpPr>
              <a:cxnSpLocks/>
              <a:stCxn id="117" idx="3"/>
              <a:endCxn id="58" idx="1"/>
            </p:cNvCxnSpPr>
            <p:nvPr/>
          </p:nvCxnSpPr>
          <p:spPr>
            <a:xfrm>
              <a:off x="5370442" y="2562389"/>
              <a:ext cx="120107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5" name="Grafik 18" descr="Kapat düz dolguyla">
            <a:extLst>
              <a:ext uri="{FF2B5EF4-FFF2-40B4-BE49-F238E27FC236}">
                <a16:creationId xmlns:a16="http://schemas.microsoft.com/office/drawing/2014/main" id="{44FD883C-15CD-737D-7998-1B774E9046A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104800" y="2394737"/>
            <a:ext cx="557585" cy="557585"/>
          </a:xfrm>
          <a:prstGeom prst="rect">
            <a:avLst/>
          </a:prstGeom>
        </p:spPr>
      </p:pic>
      <p:sp>
        <p:nvSpPr>
          <p:cNvPr id="8" name="Metin kutusu 16">
            <a:extLst>
              <a:ext uri="{FF2B5EF4-FFF2-40B4-BE49-F238E27FC236}">
                <a16:creationId xmlns:a16="http://schemas.microsoft.com/office/drawing/2014/main" id="{0D5AF139-27D8-F341-F585-9A13F47D8527}"/>
              </a:ext>
            </a:extLst>
          </p:cNvPr>
          <p:cNvSpPr txBox="1"/>
          <p:nvPr/>
        </p:nvSpPr>
        <p:spPr>
          <a:xfrm>
            <a:off x="2832812" y="2923226"/>
            <a:ext cx="994322" cy="461665"/>
          </a:xfrm>
          <a:prstGeom prst="rect">
            <a:avLst/>
          </a:prstGeom>
          <a:noFill/>
        </p:spPr>
        <p:txBody>
          <a:bodyPr wrap="square" rtlCol="0">
            <a:spAutoFit/>
          </a:bodyPr>
          <a:lstStyle/>
          <a:p>
            <a:pPr algn="ctr"/>
            <a:r>
              <a:rPr lang="en-US" sz="2400" b="1" dirty="0">
                <a:solidFill>
                  <a:srgbClr val="FF0000"/>
                </a:solidFill>
                <a:latin typeface="Aptos Display" panose="020B0004020202020204" pitchFamily="34" charset="0"/>
                <a:ea typeface="Cambria" panose="02040503050406030204" pitchFamily="18" charset="0"/>
              </a:rPr>
              <a:t>&lt;3ns</a:t>
            </a:r>
            <a:endParaRPr lang="en-US" sz="2400" b="1" dirty="0">
              <a:solidFill>
                <a:srgbClr val="FF0000"/>
              </a:solidFill>
              <a:latin typeface="Aptos Display" panose="020B0004020202020204" pitchFamily="34" charset="0"/>
            </a:endParaRPr>
          </a:p>
        </p:txBody>
      </p:sp>
      <p:sp>
        <p:nvSpPr>
          <p:cNvPr id="9" name="Metin kutusu 16">
            <a:extLst>
              <a:ext uri="{FF2B5EF4-FFF2-40B4-BE49-F238E27FC236}">
                <a16:creationId xmlns:a16="http://schemas.microsoft.com/office/drawing/2014/main" id="{D7B7B84E-7400-C835-87AC-E3E5A108A771}"/>
              </a:ext>
            </a:extLst>
          </p:cNvPr>
          <p:cNvSpPr txBox="1"/>
          <p:nvPr/>
        </p:nvSpPr>
        <p:spPr>
          <a:xfrm>
            <a:off x="5410555" y="2931250"/>
            <a:ext cx="994322" cy="461665"/>
          </a:xfrm>
          <a:prstGeom prst="rect">
            <a:avLst/>
          </a:prstGeom>
          <a:noFill/>
        </p:spPr>
        <p:txBody>
          <a:bodyPr wrap="square" rtlCol="0">
            <a:spAutoFit/>
          </a:bodyPr>
          <a:lstStyle/>
          <a:p>
            <a:pPr algn="ctr"/>
            <a:r>
              <a:rPr lang="en-US" sz="2400" b="1" dirty="0">
                <a:solidFill>
                  <a:srgbClr val="FF0000"/>
                </a:solidFill>
                <a:latin typeface="Aptos Display" panose="020B0004020202020204" pitchFamily="34" charset="0"/>
                <a:ea typeface="Cambria" panose="02040503050406030204" pitchFamily="18" charset="0"/>
              </a:rPr>
              <a:t>&lt;3ns</a:t>
            </a:r>
            <a:endParaRPr lang="en-US" sz="2400" b="1" dirty="0">
              <a:solidFill>
                <a:srgbClr val="FF0000"/>
              </a:solidFill>
              <a:latin typeface="Aptos Display" panose="020B0004020202020204" pitchFamily="34" charset="0"/>
            </a:endParaRPr>
          </a:p>
        </p:txBody>
      </p:sp>
      <p:grpSp>
        <p:nvGrpSpPr>
          <p:cNvPr id="10" name="Group 9">
            <a:extLst>
              <a:ext uri="{FF2B5EF4-FFF2-40B4-BE49-F238E27FC236}">
                <a16:creationId xmlns:a16="http://schemas.microsoft.com/office/drawing/2014/main" id="{37475F8B-DB55-5AC0-F680-08EB6830C6E5}"/>
              </a:ext>
            </a:extLst>
          </p:cNvPr>
          <p:cNvGrpSpPr/>
          <p:nvPr/>
        </p:nvGrpSpPr>
        <p:grpSpPr>
          <a:xfrm>
            <a:off x="0" y="886638"/>
            <a:ext cx="9144001" cy="1414519"/>
            <a:chOff x="-1" y="5309113"/>
            <a:chExt cx="9144001" cy="929404"/>
          </a:xfrm>
        </p:grpSpPr>
        <p:sp>
          <p:nvSpPr>
            <p:cNvPr id="11" name="Content Placeholder 2">
              <a:extLst>
                <a:ext uri="{FF2B5EF4-FFF2-40B4-BE49-F238E27FC236}">
                  <a16:creationId xmlns:a16="http://schemas.microsoft.com/office/drawing/2014/main" id="{A8D3537D-A1B8-0481-D270-DA5FD51F8F4F}"/>
                </a:ext>
              </a:extLst>
            </p:cNvPr>
            <p:cNvSpPr txBox="1">
              <a:spLocks/>
            </p:cNvSpPr>
            <p:nvPr/>
          </p:nvSpPr>
          <p:spPr>
            <a:xfrm>
              <a:off x="-1" y="5324527"/>
              <a:ext cx="9144001" cy="913990"/>
            </a:xfrm>
            <a:prstGeom prst="rect">
              <a:avLst/>
            </a:prstGeom>
            <a:solidFill>
              <a:schemeClr val="accent1">
                <a:lumMod val="20000"/>
                <a:lumOff val="80000"/>
              </a:schemeClr>
            </a:solidFill>
            <a:ln w="38100">
              <a:no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800" dirty="0">
                <a:latin typeface="Aptos Display" panose="020B0004020202020204" pitchFamily="34" charset="0"/>
              </a:endParaRPr>
            </a:p>
            <a:p>
              <a:pPr marL="0" indent="0" algn="ctr">
                <a:spcBef>
                  <a:spcPts val="0"/>
                </a:spcBef>
                <a:buNone/>
              </a:pPr>
              <a:r>
                <a:rPr lang="en-US" sz="3000" dirty="0">
                  <a:latin typeface="Aptos Display" panose="020B0004020202020204" pitchFamily="34" charset="0"/>
                </a:rPr>
                <a:t>Activating two rows in </a:t>
              </a:r>
              <a:r>
                <a:rPr lang="en-US" sz="3000" b="1" dirty="0">
                  <a:solidFill>
                    <a:schemeClr val="accent5">
                      <a:lumMod val="75000"/>
                    </a:schemeClr>
                  </a:solidFill>
                  <a:latin typeface="Aptos Display" panose="020B0004020202020204" pitchFamily="34" charset="0"/>
                </a:rPr>
                <a:t>quick succession </a:t>
              </a:r>
            </a:p>
            <a:p>
              <a:pPr marL="0" indent="0" algn="ctr">
                <a:spcBef>
                  <a:spcPts val="0"/>
                </a:spcBef>
                <a:buNone/>
              </a:pPr>
              <a:r>
                <a:rPr lang="en-US" sz="3000" dirty="0">
                  <a:latin typeface="Aptos Display" panose="020B0004020202020204" pitchFamily="34" charset="0"/>
                </a:rPr>
                <a:t>can </a:t>
              </a:r>
              <a:r>
                <a:rPr lang="en-US" sz="3000" b="1" dirty="0">
                  <a:latin typeface="Aptos Display" panose="020B0004020202020204" pitchFamily="34" charset="0"/>
                </a:rPr>
                <a:t>simultaneously</a:t>
              </a:r>
              <a:r>
                <a:rPr lang="en-US" sz="3000" dirty="0">
                  <a:latin typeface="Aptos Display" panose="020B0004020202020204" pitchFamily="34" charset="0"/>
                </a:rPr>
                <a:t> </a:t>
              </a:r>
              <a:r>
                <a:rPr lang="en-US" sz="3000" dirty="0">
                  <a:solidFill>
                    <a:schemeClr val="tx1"/>
                  </a:solidFill>
                  <a:latin typeface="Aptos Display" panose="020B0004020202020204" pitchFamily="34" charset="0"/>
                </a:rPr>
                <a:t>activate </a:t>
              </a:r>
            </a:p>
            <a:p>
              <a:pPr marL="0" indent="0" algn="ctr">
                <a:spcBef>
                  <a:spcPts val="0"/>
                </a:spcBef>
                <a:buNone/>
              </a:pPr>
              <a:r>
                <a:rPr lang="en-US" sz="3000" b="1" dirty="0">
                  <a:solidFill>
                    <a:srgbClr val="0070C0"/>
                  </a:solidFill>
                  <a:latin typeface="Aptos Display" panose="020B0004020202020204" pitchFamily="34" charset="0"/>
                </a:rPr>
                <a:t>multiple rows in neighboring subarrays</a:t>
              </a:r>
              <a:endParaRPr lang="en-US" sz="3000" b="1" dirty="0">
                <a:solidFill>
                  <a:schemeClr val="tx1"/>
                </a:solidFill>
                <a:latin typeface="Aptos Display" panose="020B0004020202020204" pitchFamily="34" charset="0"/>
              </a:endParaRPr>
            </a:p>
            <a:p>
              <a:pPr marL="0" indent="0" algn="ctr">
                <a:buNone/>
              </a:pPr>
              <a:endParaRPr lang="en-US" sz="2800" dirty="0">
                <a:solidFill>
                  <a:srgbClr val="7030A0"/>
                </a:solidFill>
                <a:latin typeface="Aptos Display" panose="020B0004020202020204" pitchFamily="34" charset="0"/>
              </a:endParaRPr>
            </a:p>
          </p:txBody>
        </p:sp>
        <p:cxnSp>
          <p:nvCxnSpPr>
            <p:cNvPr id="12" name="Straight Connector 11">
              <a:extLst>
                <a:ext uri="{FF2B5EF4-FFF2-40B4-BE49-F238E27FC236}">
                  <a16:creationId xmlns:a16="http://schemas.microsoft.com/office/drawing/2014/main" id="{409E2136-5B3D-53B8-D18F-719BA51E48BB}"/>
                </a:ext>
              </a:extLst>
            </p:cNvPr>
            <p:cNvCxnSpPr/>
            <p:nvPr/>
          </p:nvCxnSpPr>
          <p:spPr>
            <a:xfrm>
              <a:off x="0" y="5309113"/>
              <a:ext cx="9144000" cy="0"/>
            </a:xfrm>
            <a:prstGeom prst="line">
              <a:avLst/>
            </a:prstGeom>
            <a:ln w="571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7D90AD8-9C85-66D2-9680-DD1C958D242D}"/>
                </a:ext>
              </a:extLst>
            </p:cNvPr>
            <p:cNvCxnSpPr/>
            <p:nvPr/>
          </p:nvCxnSpPr>
          <p:spPr>
            <a:xfrm>
              <a:off x="-1" y="6223102"/>
              <a:ext cx="9144000" cy="0"/>
            </a:xfrm>
            <a:prstGeom prst="line">
              <a:avLst/>
            </a:prstGeom>
            <a:ln w="571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5" name="Title 14">
            <a:extLst>
              <a:ext uri="{FF2B5EF4-FFF2-40B4-BE49-F238E27FC236}">
                <a16:creationId xmlns:a16="http://schemas.microsoft.com/office/drawing/2014/main" id="{CA3286EE-180C-D54A-2EDA-F342A53B18EB}"/>
              </a:ext>
            </a:extLst>
          </p:cNvPr>
          <p:cNvSpPr>
            <a:spLocks noGrp="1"/>
          </p:cNvSpPr>
          <p:nvPr>
            <p:ph type="title"/>
          </p:nvPr>
        </p:nvSpPr>
        <p:spPr/>
        <p:txBody>
          <a:bodyPr/>
          <a:lstStyle/>
          <a:p>
            <a:r>
              <a:rPr lang="en-US" sz="4400" dirty="0">
                <a:solidFill>
                  <a:schemeClr val="accent5">
                    <a:lumMod val="75000"/>
                  </a:schemeClr>
                </a:solidFill>
                <a:latin typeface="Aptos Display" panose="020B0004020202020204" pitchFamily="34" charset="0"/>
              </a:rPr>
              <a:t>Key Observation</a:t>
            </a:r>
            <a:endParaRPr lang="en-CH" sz="4400" dirty="0">
              <a:solidFill>
                <a:schemeClr val="accent5">
                  <a:lumMod val="75000"/>
                </a:schemeClr>
              </a:solidFill>
              <a:latin typeface="Aptos Display" panose="020B0004020202020204" pitchFamily="34" charset="0"/>
            </a:endParaRPr>
          </a:p>
        </p:txBody>
      </p:sp>
      <p:grpSp>
        <p:nvGrpSpPr>
          <p:cNvPr id="2" name="Group 1">
            <a:extLst>
              <a:ext uri="{FF2B5EF4-FFF2-40B4-BE49-F238E27FC236}">
                <a16:creationId xmlns:a16="http://schemas.microsoft.com/office/drawing/2014/main" id="{5145EFF5-4C3A-1673-3405-6A4C13CF75B4}"/>
              </a:ext>
            </a:extLst>
          </p:cNvPr>
          <p:cNvGrpSpPr/>
          <p:nvPr/>
        </p:nvGrpSpPr>
        <p:grpSpPr>
          <a:xfrm>
            <a:off x="2585481" y="3516542"/>
            <a:ext cx="6211750" cy="3282726"/>
            <a:chOff x="2128787" y="3282882"/>
            <a:chExt cx="6211750" cy="3282726"/>
          </a:xfrm>
        </p:grpSpPr>
        <p:grpSp>
          <p:nvGrpSpPr>
            <p:cNvPr id="14" name="Group 13">
              <a:extLst>
                <a:ext uri="{FF2B5EF4-FFF2-40B4-BE49-F238E27FC236}">
                  <a16:creationId xmlns:a16="http://schemas.microsoft.com/office/drawing/2014/main" id="{F13C028C-9766-D1CB-6445-B976B8AA6248}"/>
                </a:ext>
              </a:extLst>
            </p:cNvPr>
            <p:cNvGrpSpPr/>
            <p:nvPr/>
          </p:nvGrpSpPr>
          <p:grpSpPr>
            <a:xfrm>
              <a:off x="2502882" y="4439573"/>
              <a:ext cx="3384557" cy="593439"/>
              <a:chOff x="2502882" y="4439573"/>
              <a:chExt cx="3384557" cy="593439"/>
            </a:xfrm>
          </p:grpSpPr>
          <p:cxnSp>
            <p:nvCxnSpPr>
              <p:cNvPr id="47" name="Straight Connector 46">
                <a:extLst>
                  <a:ext uri="{FF2B5EF4-FFF2-40B4-BE49-F238E27FC236}">
                    <a16:creationId xmlns:a16="http://schemas.microsoft.com/office/drawing/2014/main" id="{86A31AFE-63D1-9982-9231-87A2DDDE15CE}"/>
                  </a:ext>
                </a:extLst>
              </p:cNvPr>
              <p:cNvCxnSpPr>
                <a:cxnSpLocks/>
              </p:cNvCxnSpPr>
              <p:nvPr/>
            </p:nvCxnSpPr>
            <p:spPr>
              <a:xfrm>
                <a:off x="2810569"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7DF125B1-19DA-16B2-322F-F8B546A8465A}"/>
                  </a:ext>
                </a:extLst>
              </p:cNvPr>
              <p:cNvCxnSpPr>
                <a:cxnSpLocks/>
              </p:cNvCxnSpPr>
              <p:nvPr/>
            </p:nvCxnSpPr>
            <p:spPr>
              <a:xfrm>
                <a:off x="3118256"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8C442A9A-E8F0-A908-F08D-5560D61ECA14}"/>
                  </a:ext>
                </a:extLst>
              </p:cNvPr>
              <p:cNvCxnSpPr>
                <a:cxnSpLocks/>
              </p:cNvCxnSpPr>
              <p:nvPr/>
            </p:nvCxnSpPr>
            <p:spPr>
              <a:xfrm>
                <a:off x="3425943"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5C7601D4-9255-78F3-E09C-8F9666293F79}"/>
                  </a:ext>
                </a:extLst>
              </p:cNvPr>
              <p:cNvCxnSpPr>
                <a:cxnSpLocks/>
              </p:cNvCxnSpPr>
              <p:nvPr/>
            </p:nvCxnSpPr>
            <p:spPr>
              <a:xfrm>
                <a:off x="3733630"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D79397B8-9FCC-62B4-327F-FDC22B516BB4}"/>
                  </a:ext>
                </a:extLst>
              </p:cNvPr>
              <p:cNvCxnSpPr>
                <a:cxnSpLocks/>
              </p:cNvCxnSpPr>
              <p:nvPr/>
            </p:nvCxnSpPr>
            <p:spPr>
              <a:xfrm>
                <a:off x="4041317"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08144946-30DE-FBDF-EACE-29064AA6FFEB}"/>
                  </a:ext>
                </a:extLst>
              </p:cNvPr>
              <p:cNvCxnSpPr>
                <a:cxnSpLocks/>
              </p:cNvCxnSpPr>
              <p:nvPr/>
            </p:nvCxnSpPr>
            <p:spPr>
              <a:xfrm>
                <a:off x="4349004"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6F27D0F4-2895-8F00-6AD1-F78D4648D328}"/>
                  </a:ext>
                </a:extLst>
              </p:cNvPr>
              <p:cNvCxnSpPr>
                <a:cxnSpLocks/>
              </p:cNvCxnSpPr>
              <p:nvPr/>
            </p:nvCxnSpPr>
            <p:spPr>
              <a:xfrm>
                <a:off x="4656691"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228D3E2-E50B-E868-20E6-EEF961DCCD85}"/>
                  </a:ext>
                </a:extLst>
              </p:cNvPr>
              <p:cNvCxnSpPr>
                <a:cxnSpLocks/>
              </p:cNvCxnSpPr>
              <p:nvPr/>
            </p:nvCxnSpPr>
            <p:spPr>
              <a:xfrm>
                <a:off x="4964378"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213D0EF7-27B5-CA94-E421-D0F189A3224B}"/>
                  </a:ext>
                </a:extLst>
              </p:cNvPr>
              <p:cNvCxnSpPr>
                <a:cxnSpLocks/>
              </p:cNvCxnSpPr>
              <p:nvPr/>
            </p:nvCxnSpPr>
            <p:spPr>
              <a:xfrm>
                <a:off x="5272065"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A71EB90A-6CBA-8921-A785-B8F5AF6EC9A2}"/>
                  </a:ext>
                </a:extLst>
              </p:cNvPr>
              <p:cNvCxnSpPr>
                <a:cxnSpLocks/>
              </p:cNvCxnSpPr>
              <p:nvPr/>
            </p:nvCxnSpPr>
            <p:spPr>
              <a:xfrm>
                <a:off x="5579752"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A311EAE2-FB2A-54A6-5CD5-86F5D86090F9}"/>
                  </a:ext>
                </a:extLst>
              </p:cNvPr>
              <p:cNvCxnSpPr>
                <a:cxnSpLocks/>
              </p:cNvCxnSpPr>
              <p:nvPr/>
            </p:nvCxnSpPr>
            <p:spPr>
              <a:xfrm>
                <a:off x="5887439"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27B10907-8329-F77F-C59B-4BE6B7D4DF43}"/>
                  </a:ext>
                </a:extLst>
              </p:cNvPr>
              <p:cNvCxnSpPr>
                <a:cxnSpLocks/>
              </p:cNvCxnSpPr>
              <p:nvPr/>
            </p:nvCxnSpPr>
            <p:spPr>
              <a:xfrm>
                <a:off x="2502882"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 name="Metin kutusu 191">
              <a:extLst>
                <a:ext uri="{FF2B5EF4-FFF2-40B4-BE49-F238E27FC236}">
                  <a16:creationId xmlns:a16="http://schemas.microsoft.com/office/drawing/2014/main" id="{D3A79CB1-9854-CA18-9DD8-6AEF5EACF0F1}"/>
                </a:ext>
              </a:extLst>
            </p:cNvPr>
            <p:cNvSpPr txBox="1"/>
            <p:nvPr/>
          </p:nvSpPr>
          <p:spPr>
            <a:xfrm>
              <a:off x="6346750" y="4290779"/>
              <a:ext cx="1993787" cy="830997"/>
            </a:xfrm>
            <a:prstGeom prst="rect">
              <a:avLst/>
            </a:prstGeom>
            <a:noFill/>
          </p:spPr>
          <p:txBody>
            <a:bodyPr wrap="square" rtlCol="0">
              <a:spAutoFit/>
            </a:bodyPr>
            <a:lstStyle/>
            <a:p>
              <a:pPr algn="ctr"/>
              <a:r>
                <a:rPr lang="en-US" sz="2400" dirty="0">
                  <a:latin typeface="Aptos Display" panose="020B0004020202020204" pitchFamily="34" charset="0"/>
                  <a:ea typeface="Cambria" panose="02040503050406030204" pitchFamily="18" charset="0"/>
                </a:rPr>
                <a:t>Neighboring Subarrays</a:t>
              </a:r>
              <a:endParaRPr lang="en-US" sz="2400" dirty="0">
                <a:latin typeface="Aptos Display" panose="020B0004020202020204" pitchFamily="34" charset="0"/>
              </a:endParaRPr>
            </a:p>
          </p:txBody>
        </p:sp>
        <p:grpSp>
          <p:nvGrpSpPr>
            <p:cNvPr id="17" name="Group 30">
              <a:extLst>
                <a:ext uri="{FF2B5EF4-FFF2-40B4-BE49-F238E27FC236}">
                  <a16:creationId xmlns:a16="http://schemas.microsoft.com/office/drawing/2014/main" id="{229292E6-AD7E-267C-0E5E-25CA4917CA97}"/>
                </a:ext>
              </a:extLst>
            </p:cNvPr>
            <p:cNvGrpSpPr/>
            <p:nvPr/>
          </p:nvGrpSpPr>
          <p:grpSpPr>
            <a:xfrm>
              <a:off x="2257472" y="3282882"/>
              <a:ext cx="3810269" cy="2824259"/>
              <a:chOff x="1859009" y="3415840"/>
              <a:chExt cx="3810269" cy="2824259"/>
            </a:xfrm>
          </p:grpSpPr>
          <p:grpSp>
            <p:nvGrpSpPr>
              <p:cNvPr id="31" name="Group 28">
                <a:extLst>
                  <a:ext uri="{FF2B5EF4-FFF2-40B4-BE49-F238E27FC236}">
                    <a16:creationId xmlns:a16="http://schemas.microsoft.com/office/drawing/2014/main" id="{0AB409E1-92A2-ABCC-5636-CAB59601AD19}"/>
                  </a:ext>
                </a:extLst>
              </p:cNvPr>
              <p:cNvGrpSpPr/>
              <p:nvPr/>
            </p:nvGrpSpPr>
            <p:grpSpPr>
              <a:xfrm>
                <a:off x="1899136" y="3495795"/>
                <a:ext cx="3770142" cy="2744304"/>
                <a:chOff x="1899136" y="3495795"/>
                <a:chExt cx="3770142" cy="2744304"/>
              </a:xfrm>
            </p:grpSpPr>
            <p:sp>
              <p:nvSpPr>
                <p:cNvPr id="38" name="Rectangle 13">
                  <a:extLst>
                    <a:ext uri="{FF2B5EF4-FFF2-40B4-BE49-F238E27FC236}">
                      <a16:creationId xmlns:a16="http://schemas.microsoft.com/office/drawing/2014/main" id="{3320744E-96EF-E080-E8B3-96ABA8D78851}"/>
                    </a:ext>
                  </a:extLst>
                </p:cNvPr>
                <p:cNvSpPr/>
                <p:nvPr/>
              </p:nvSpPr>
              <p:spPr>
                <a:xfrm>
                  <a:off x="1899136" y="3495795"/>
                  <a:ext cx="3770142" cy="1080000"/>
                </a:xfrm>
                <a:prstGeom prst="rect">
                  <a:avLst/>
                </a:prstGeom>
                <a:solidFill>
                  <a:schemeClr val="tx2">
                    <a:lumMod val="10000"/>
                    <a:lumOff val="90000"/>
                  </a:schemeClr>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ptos Display" panose="020B0004020202020204" pitchFamily="34" charset="0"/>
                  </a:endParaRPr>
                </a:p>
              </p:txBody>
            </p:sp>
            <p:sp>
              <p:nvSpPr>
                <p:cNvPr id="46" name="Rectangle 14">
                  <a:extLst>
                    <a:ext uri="{FF2B5EF4-FFF2-40B4-BE49-F238E27FC236}">
                      <a16:creationId xmlns:a16="http://schemas.microsoft.com/office/drawing/2014/main" id="{9B75550F-59E4-7145-CC82-5A73DC4428B7}"/>
                    </a:ext>
                  </a:extLst>
                </p:cNvPr>
                <p:cNvSpPr/>
                <p:nvPr/>
              </p:nvSpPr>
              <p:spPr>
                <a:xfrm>
                  <a:off x="1899136" y="5160099"/>
                  <a:ext cx="3770142" cy="1080000"/>
                </a:xfrm>
                <a:prstGeom prst="rect">
                  <a:avLst/>
                </a:prstGeom>
                <a:solidFill>
                  <a:schemeClr val="tx2">
                    <a:lumMod val="10000"/>
                    <a:lumOff val="90000"/>
                  </a:schemeClr>
                </a:solidFill>
                <a:ln w="28575">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ndParaRPr>
                </a:p>
              </p:txBody>
            </p:sp>
          </p:grpSp>
          <p:grpSp>
            <p:nvGrpSpPr>
              <p:cNvPr id="32" name="Group 29">
                <a:extLst>
                  <a:ext uri="{FF2B5EF4-FFF2-40B4-BE49-F238E27FC236}">
                    <a16:creationId xmlns:a16="http://schemas.microsoft.com/office/drawing/2014/main" id="{66B32C5A-CE38-6089-1412-A40E895E0AA2}"/>
                  </a:ext>
                </a:extLst>
              </p:cNvPr>
              <p:cNvGrpSpPr/>
              <p:nvPr/>
            </p:nvGrpSpPr>
            <p:grpSpPr>
              <a:xfrm>
                <a:off x="1859009" y="3415840"/>
                <a:ext cx="1517082" cy="2136236"/>
                <a:chOff x="1859009" y="3415840"/>
                <a:chExt cx="1517082" cy="2136236"/>
              </a:xfrm>
            </p:grpSpPr>
            <p:sp>
              <p:nvSpPr>
                <p:cNvPr id="33" name="TextBox 15">
                  <a:extLst>
                    <a:ext uri="{FF2B5EF4-FFF2-40B4-BE49-F238E27FC236}">
                      <a16:creationId xmlns:a16="http://schemas.microsoft.com/office/drawing/2014/main" id="{CF0AB4AD-7F39-7719-CCB5-C6C960B70419}"/>
                    </a:ext>
                  </a:extLst>
                </p:cNvPr>
                <p:cNvSpPr txBox="1"/>
                <p:nvPr/>
              </p:nvSpPr>
              <p:spPr>
                <a:xfrm>
                  <a:off x="1859009" y="3415840"/>
                  <a:ext cx="1517082" cy="461665"/>
                </a:xfrm>
                <a:prstGeom prst="rect">
                  <a:avLst/>
                </a:prstGeom>
                <a:noFill/>
              </p:spPr>
              <p:txBody>
                <a:bodyPr wrap="none" rtlCol="0">
                  <a:spAutoFit/>
                </a:bodyPr>
                <a:lstStyle/>
                <a:p>
                  <a:r>
                    <a:rPr lang="en-US" sz="2400" dirty="0">
                      <a:latin typeface="Aptos Display" panose="020B0004020202020204" pitchFamily="34" charset="0"/>
                    </a:rPr>
                    <a:t>Subarray X</a:t>
                  </a:r>
                </a:p>
              </p:txBody>
            </p:sp>
            <p:sp>
              <p:nvSpPr>
                <p:cNvPr id="37" name="TextBox 16">
                  <a:extLst>
                    <a:ext uri="{FF2B5EF4-FFF2-40B4-BE49-F238E27FC236}">
                      <a16:creationId xmlns:a16="http://schemas.microsoft.com/office/drawing/2014/main" id="{5DBAB6D3-8FD2-E8B5-5925-0E2C5A35A490}"/>
                    </a:ext>
                  </a:extLst>
                </p:cNvPr>
                <p:cNvSpPr txBox="1"/>
                <p:nvPr/>
              </p:nvSpPr>
              <p:spPr>
                <a:xfrm>
                  <a:off x="1859009" y="5090411"/>
                  <a:ext cx="1512273" cy="461665"/>
                </a:xfrm>
                <a:prstGeom prst="rect">
                  <a:avLst/>
                </a:prstGeom>
                <a:noFill/>
              </p:spPr>
              <p:txBody>
                <a:bodyPr wrap="none" rtlCol="0">
                  <a:spAutoFit/>
                </a:bodyPr>
                <a:lstStyle/>
                <a:p>
                  <a:r>
                    <a:rPr lang="en-US" sz="2400" dirty="0">
                      <a:latin typeface="Aptos Display" panose="020B0004020202020204" pitchFamily="34" charset="0"/>
                    </a:rPr>
                    <a:t>Subarray Y</a:t>
                  </a:r>
                </a:p>
              </p:txBody>
            </p:sp>
          </p:grpSp>
        </p:grpSp>
        <p:sp>
          <p:nvSpPr>
            <p:cNvPr id="18" name="Rectangle 7">
              <a:extLst>
                <a:ext uri="{FF2B5EF4-FFF2-40B4-BE49-F238E27FC236}">
                  <a16:creationId xmlns:a16="http://schemas.microsoft.com/office/drawing/2014/main" id="{69D97355-7C1F-D6A3-23D0-7CEDC734E174}"/>
                </a:ext>
              </a:extLst>
            </p:cNvPr>
            <p:cNvSpPr/>
            <p:nvPr/>
          </p:nvSpPr>
          <p:spPr>
            <a:xfrm>
              <a:off x="3015051" y="3759079"/>
              <a:ext cx="2560320" cy="407963"/>
            </a:xfrm>
            <a:prstGeom prst="rect">
              <a:avLst/>
            </a:prstGeom>
            <a:solidFill>
              <a:schemeClr val="accent2">
                <a:lumMod val="20000"/>
                <a:lumOff val="8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Aptos Display" panose="020B0004020202020204" pitchFamily="34" charset="0"/>
                </a:rPr>
                <a:t>Row A</a:t>
              </a:r>
            </a:p>
          </p:txBody>
        </p:sp>
        <p:sp>
          <p:nvSpPr>
            <p:cNvPr id="19" name="Rectangle 11">
              <a:extLst>
                <a:ext uri="{FF2B5EF4-FFF2-40B4-BE49-F238E27FC236}">
                  <a16:creationId xmlns:a16="http://schemas.microsoft.com/office/drawing/2014/main" id="{B97249A9-BCD1-3034-1188-1738EE063E54}"/>
                </a:ext>
              </a:extLst>
            </p:cNvPr>
            <p:cNvSpPr/>
            <p:nvPr/>
          </p:nvSpPr>
          <p:spPr>
            <a:xfrm>
              <a:off x="3015051" y="5423383"/>
              <a:ext cx="2560320" cy="407963"/>
            </a:xfrm>
            <a:prstGeom prst="rect">
              <a:avLst/>
            </a:prstGeom>
            <a:solidFill>
              <a:schemeClr val="accent2">
                <a:lumMod val="20000"/>
                <a:lumOff val="8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Aptos Display" panose="020B0004020202020204" pitchFamily="34" charset="0"/>
                </a:rPr>
                <a:t>Row B</a:t>
              </a:r>
            </a:p>
          </p:txBody>
        </p:sp>
        <p:sp>
          <p:nvSpPr>
            <p:cNvPr id="20" name="Rectangle 17">
              <a:extLst>
                <a:ext uri="{FF2B5EF4-FFF2-40B4-BE49-F238E27FC236}">
                  <a16:creationId xmlns:a16="http://schemas.microsoft.com/office/drawing/2014/main" id="{3E05AF4F-1BA6-D4FA-5F97-3474B6289AD6}"/>
                </a:ext>
              </a:extLst>
            </p:cNvPr>
            <p:cNvSpPr/>
            <p:nvPr/>
          </p:nvSpPr>
          <p:spPr>
            <a:xfrm>
              <a:off x="2128787" y="3288633"/>
              <a:ext cx="4065563" cy="2886484"/>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ndParaRPr>
            </a:p>
          </p:txBody>
        </p:sp>
        <p:sp>
          <p:nvSpPr>
            <p:cNvPr id="22" name="TextBox 25">
              <a:extLst>
                <a:ext uri="{FF2B5EF4-FFF2-40B4-BE49-F238E27FC236}">
                  <a16:creationId xmlns:a16="http://schemas.microsoft.com/office/drawing/2014/main" id="{938B1B24-FC38-F3B0-8632-E640A7D370A8}"/>
                </a:ext>
              </a:extLst>
            </p:cNvPr>
            <p:cNvSpPr txBox="1"/>
            <p:nvPr/>
          </p:nvSpPr>
          <p:spPr>
            <a:xfrm>
              <a:off x="3330058" y="6103943"/>
              <a:ext cx="1663019" cy="461665"/>
            </a:xfrm>
            <a:prstGeom prst="rect">
              <a:avLst/>
            </a:prstGeom>
            <a:noFill/>
          </p:spPr>
          <p:txBody>
            <a:bodyPr wrap="none" rtlCol="0">
              <a:spAutoFit/>
            </a:bodyPr>
            <a:lstStyle/>
            <a:p>
              <a:pPr algn="ctr"/>
              <a:r>
                <a:rPr lang="en-US" sz="2400" dirty="0">
                  <a:latin typeface="Aptos Display" panose="020B0004020202020204" pitchFamily="34" charset="0"/>
                </a:rPr>
                <a:t>DRAM Bank</a:t>
              </a:r>
            </a:p>
          </p:txBody>
        </p:sp>
        <p:cxnSp>
          <p:nvCxnSpPr>
            <p:cNvPr id="24" name="Bağlayıcı: Eğri 80">
              <a:extLst>
                <a:ext uri="{FF2B5EF4-FFF2-40B4-BE49-F238E27FC236}">
                  <a16:creationId xmlns:a16="http://schemas.microsoft.com/office/drawing/2014/main" id="{82E5C486-2B6B-6A26-46AE-C96C28912CB3}"/>
                </a:ext>
              </a:extLst>
            </p:cNvPr>
            <p:cNvCxnSpPr>
              <a:cxnSpLocks/>
              <a:stCxn id="38" idx="3"/>
              <a:endCxn id="16" idx="0"/>
            </p:cNvCxnSpPr>
            <p:nvPr/>
          </p:nvCxnSpPr>
          <p:spPr>
            <a:xfrm>
              <a:off x="6067741" y="3902837"/>
              <a:ext cx="1275903" cy="387942"/>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Bağlayıcı: Eğri 81">
              <a:extLst>
                <a:ext uri="{FF2B5EF4-FFF2-40B4-BE49-F238E27FC236}">
                  <a16:creationId xmlns:a16="http://schemas.microsoft.com/office/drawing/2014/main" id="{CCDE3B3A-D3F2-1266-0BC8-5D68E3F7EFE6}"/>
                </a:ext>
              </a:extLst>
            </p:cNvPr>
            <p:cNvCxnSpPr>
              <a:cxnSpLocks/>
              <a:stCxn id="46" idx="3"/>
              <a:endCxn id="16" idx="2"/>
            </p:cNvCxnSpPr>
            <p:nvPr/>
          </p:nvCxnSpPr>
          <p:spPr>
            <a:xfrm flipV="1">
              <a:off x="6067741" y="5121776"/>
              <a:ext cx="1275903" cy="445365"/>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Dikdörtgen 256">
              <a:extLst>
                <a:ext uri="{FF2B5EF4-FFF2-40B4-BE49-F238E27FC236}">
                  <a16:creationId xmlns:a16="http://schemas.microsoft.com/office/drawing/2014/main" id="{CA7AF215-7152-BE20-4A01-FC8C22DD5B14}"/>
                </a:ext>
              </a:extLst>
            </p:cNvPr>
            <p:cNvSpPr/>
            <p:nvPr/>
          </p:nvSpPr>
          <p:spPr>
            <a:xfrm>
              <a:off x="2297598" y="4547362"/>
              <a:ext cx="3770137" cy="370985"/>
            </a:xfrm>
            <a:prstGeom prst="rect">
              <a:avLst/>
            </a:prstGeom>
            <a:solidFill>
              <a:schemeClr val="accent5">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Aptos Display" panose="020B0004020202020204" pitchFamily="34" charset="0"/>
                  <a:ea typeface="Cambria" panose="02040503050406030204" pitchFamily="18" charset="0"/>
                  <a:cs typeface="Cascadia Mono" panose="020B0609020000020004" pitchFamily="49" charset="0"/>
                </a:rPr>
                <a:t>Shared Sense Amplifiers</a:t>
              </a:r>
            </a:p>
          </p:txBody>
        </p:sp>
      </p:grpSp>
      <p:sp>
        <p:nvSpPr>
          <p:cNvPr id="39" name="Metin kutusu 16">
            <a:extLst>
              <a:ext uri="{FF2B5EF4-FFF2-40B4-BE49-F238E27FC236}">
                <a16:creationId xmlns:a16="http://schemas.microsoft.com/office/drawing/2014/main" id="{3357D304-038D-9241-9B83-7428B47CDB43}"/>
              </a:ext>
            </a:extLst>
          </p:cNvPr>
          <p:cNvSpPr txBox="1"/>
          <p:nvPr/>
        </p:nvSpPr>
        <p:spPr>
          <a:xfrm>
            <a:off x="5499272" y="2443107"/>
            <a:ext cx="994322" cy="461665"/>
          </a:xfrm>
          <a:prstGeom prst="rect">
            <a:avLst/>
          </a:prstGeom>
          <a:noFill/>
        </p:spPr>
        <p:txBody>
          <a:bodyPr wrap="square" rtlCol="0">
            <a:spAutoFit/>
          </a:bodyPr>
          <a:lstStyle/>
          <a:p>
            <a:pPr algn="ctr"/>
            <a:r>
              <a:rPr lang="en-US" sz="2400" b="1" dirty="0">
                <a:latin typeface="Aptos Display" panose="020B0004020202020204" pitchFamily="34" charset="0"/>
                <a:ea typeface="Cambria" panose="02040503050406030204" pitchFamily="18" charset="0"/>
              </a:rPr>
              <a:t>14ns</a:t>
            </a:r>
            <a:endParaRPr lang="en-US" sz="2400" b="1" dirty="0">
              <a:latin typeface="Aptos Display" panose="020B0004020202020204" pitchFamily="34" charset="0"/>
            </a:endParaRPr>
          </a:p>
        </p:txBody>
      </p:sp>
      <p:pic>
        <p:nvPicPr>
          <p:cNvPr id="40" name="Grafik 18" descr="Kapat düz dolguyla">
            <a:extLst>
              <a:ext uri="{FF2B5EF4-FFF2-40B4-BE49-F238E27FC236}">
                <a16:creationId xmlns:a16="http://schemas.microsoft.com/office/drawing/2014/main" id="{01B236B9-C6CC-D9A3-DFAE-FCF884AF3A3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717640" y="2391128"/>
            <a:ext cx="557585" cy="557585"/>
          </a:xfrm>
          <a:prstGeom prst="rect">
            <a:avLst/>
          </a:prstGeom>
        </p:spPr>
      </p:pic>
      <p:cxnSp>
        <p:nvCxnSpPr>
          <p:cNvPr id="4" name="Straight Arrow Connector 10">
            <a:extLst>
              <a:ext uri="{FF2B5EF4-FFF2-40B4-BE49-F238E27FC236}">
                <a16:creationId xmlns:a16="http://schemas.microsoft.com/office/drawing/2014/main" id="{22E1FC53-6970-17BE-5A6D-58A975453737}"/>
              </a:ext>
            </a:extLst>
          </p:cNvPr>
          <p:cNvCxnSpPr>
            <a:cxnSpLocks/>
          </p:cNvCxnSpPr>
          <p:nvPr/>
        </p:nvCxnSpPr>
        <p:spPr>
          <a:xfrm>
            <a:off x="2484808" y="4196717"/>
            <a:ext cx="986937" cy="1"/>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23">
            <a:extLst>
              <a:ext uri="{FF2B5EF4-FFF2-40B4-BE49-F238E27FC236}">
                <a16:creationId xmlns:a16="http://schemas.microsoft.com/office/drawing/2014/main" id="{6DD199A2-81AA-C186-093E-AAF3AD66C1AC}"/>
              </a:ext>
            </a:extLst>
          </p:cNvPr>
          <p:cNvSpPr txBox="1"/>
          <p:nvPr/>
        </p:nvSpPr>
        <p:spPr>
          <a:xfrm>
            <a:off x="1722367" y="3960427"/>
            <a:ext cx="727956" cy="461665"/>
          </a:xfrm>
          <a:prstGeom prst="rect">
            <a:avLst/>
          </a:prstGeom>
          <a:noFill/>
        </p:spPr>
        <p:txBody>
          <a:bodyPr wrap="none" rtlCol="0">
            <a:spAutoFit/>
          </a:bodyPr>
          <a:lstStyle/>
          <a:p>
            <a:r>
              <a:rPr lang="en-US" sz="2400" dirty="0">
                <a:solidFill>
                  <a:srgbClr val="C00000"/>
                </a:solidFill>
                <a:latin typeface="Aptos Display" panose="020B0004020202020204" pitchFamily="34" charset="0"/>
              </a:rPr>
              <a:t>ACT</a:t>
            </a:r>
          </a:p>
        </p:txBody>
      </p:sp>
      <p:cxnSp>
        <p:nvCxnSpPr>
          <p:cNvPr id="35" name="Straight Arrow Connector 10">
            <a:extLst>
              <a:ext uri="{FF2B5EF4-FFF2-40B4-BE49-F238E27FC236}">
                <a16:creationId xmlns:a16="http://schemas.microsoft.com/office/drawing/2014/main" id="{841B452C-36A4-CDFA-9ACB-CA961091689E}"/>
              </a:ext>
            </a:extLst>
          </p:cNvPr>
          <p:cNvCxnSpPr>
            <a:cxnSpLocks/>
          </p:cNvCxnSpPr>
          <p:nvPr/>
        </p:nvCxnSpPr>
        <p:spPr>
          <a:xfrm>
            <a:off x="2484808" y="5851300"/>
            <a:ext cx="986937" cy="1"/>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6" name="TextBox 23">
            <a:extLst>
              <a:ext uri="{FF2B5EF4-FFF2-40B4-BE49-F238E27FC236}">
                <a16:creationId xmlns:a16="http://schemas.microsoft.com/office/drawing/2014/main" id="{25B176D5-D3B6-EE34-55BE-E2967055269B}"/>
              </a:ext>
            </a:extLst>
          </p:cNvPr>
          <p:cNvSpPr txBox="1"/>
          <p:nvPr/>
        </p:nvSpPr>
        <p:spPr>
          <a:xfrm>
            <a:off x="1722367" y="5615010"/>
            <a:ext cx="727956" cy="461665"/>
          </a:xfrm>
          <a:prstGeom prst="rect">
            <a:avLst/>
          </a:prstGeom>
          <a:noFill/>
        </p:spPr>
        <p:txBody>
          <a:bodyPr wrap="none" rtlCol="0">
            <a:spAutoFit/>
          </a:bodyPr>
          <a:lstStyle/>
          <a:p>
            <a:r>
              <a:rPr lang="en-US" sz="2400" dirty="0">
                <a:solidFill>
                  <a:srgbClr val="C00000"/>
                </a:solidFill>
                <a:latin typeface="Aptos Display" panose="020B0004020202020204" pitchFamily="34" charset="0"/>
              </a:rPr>
              <a:t>ACT</a:t>
            </a:r>
          </a:p>
        </p:txBody>
      </p:sp>
    </p:spTree>
    <p:extLst>
      <p:ext uri="{BB962C8B-B14F-4D97-AF65-F5344CB8AC3E}">
        <p14:creationId xmlns:p14="http://schemas.microsoft.com/office/powerpoint/2010/main" val="2471165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fade">
                                      <p:cBhvr>
                                        <p:cTn id="14" dur="500"/>
                                        <p:tgtEl>
                                          <p:spTgt spid="34"/>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500"/>
                                        <p:tgtEl>
                                          <p:spTgt spid="3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par>
                                <p:cTn id="21" presetID="10"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fade">
                                      <p:cBhvr>
                                        <p:cTn id="26" dur="500"/>
                                        <p:tgtEl>
                                          <p:spTgt spid="36"/>
                                        </p:tgtEl>
                                      </p:cBhvr>
                                    </p:animEffect>
                                  </p:childTnLst>
                                </p:cTn>
                              </p:par>
                              <p:par>
                                <p:cTn id="27" presetID="10" presetClass="entr" presetSubtype="0" fill="hold" nodeType="with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fade">
                                      <p:cBhvr>
                                        <p:cTn id="29" dur="500"/>
                                        <p:tgtEl>
                                          <p:spTgt spid="35"/>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500"/>
                                        <p:tgtEl>
                                          <p:spTgt spid="5"/>
                                        </p:tgtEl>
                                      </p:cBhvr>
                                    </p:animEffect>
                                  </p:childTnLst>
                                </p:cTn>
                              </p:par>
                              <p:par>
                                <p:cTn id="35" presetID="10" presetClass="entr" presetSubtype="0" fill="hold" nodeType="with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500"/>
                                        <p:tgtEl>
                                          <p:spTgt spid="40"/>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8" grpId="0"/>
      <p:bldP spid="9" grpId="0"/>
      <p:bldP spid="39" grpId="0"/>
      <p:bldP spid="7" grpId="0"/>
      <p:bldP spid="36"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431F0E3-862E-E76B-8A94-1826FBF14180}"/>
              </a:ext>
            </a:extLst>
          </p:cNvPr>
          <p:cNvSpPr>
            <a:spLocks noGrp="1"/>
          </p:cNvSpPr>
          <p:nvPr>
            <p:ph type="title"/>
          </p:nvPr>
        </p:nvSpPr>
        <p:spPr/>
        <p:txBody>
          <a:bodyPr/>
          <a:lstStyle/>
          <a:p>
            <a:r>
              <a:rPr lang="en-US"/>
              <a:t>Hypothesis: Row Decoder Circuitry</a:t>
            </a:r>
          </a:p>
        </p:txBody>
      </p:sp>
      <p:sp>
        <p:nvSpPr>
          <p:cNvPr id="3" name="İçerik Yer Tutucusu 2">
            <a:extLst>
              <a:ext uri="{FF2B5EF4-FFF2-40B4-BE49-F238E27FC236}">
                <a16:creationId xmlns:a16="http://schemas.microsoft.com/office/drawing/2014/main" id="{0F97E798-8174-EC68-80A3-3387BB03392C}"/>
              </a:ext>
            </a:extLst>
          </p:cNvPr>
          <p:cNvSpPr>
            <a:spLocks noGrp="1"/>
          </p:cNvSpPr>
          <p:nvPr>
            <p:ph idx="1"/>
          </p:nvPr>
        </p:nvSpPr>
        <p:spPr>
          <a:xfrm>
            <a:off x="906076" y="922924"/>
            <a:ext cx="7272723" cy="777103"/>
          </a:xfrm>
          <a:prstGeom prst="roundRect">
            <a:avLst>
              <a:gd name="adj" fmla="val 12745"/>
            </a:avLst>
          </a:prstGeom>
          <a:solidFill>
            <a:schemeClr val="accent1">
              <a:lumMod val="20000"/>
              <a:lumOff val="80000"/>
            </a:schemeClr>
          </a:solidFill>
          <a:ln w="38100">
            <a:solidFill>
              <a:schemeClr val="accent1">
                <a:lumMod val="75000"/>
              </a:schemeClr>
            </a:solidFill>
          </a:ln>
        </p:spPr>
        <p:txBody>
          <a:bodyPr anchor="ctr"/>
          <a:lstStyle/>
          <a:p>
            <a:pPr marL="0" indent="0" algn="ctr">
              <a:buNone/>
            </a:pPr>
            <a:r>
              <a:rPr lang="en-US" dirty="0">
                <a:latin typeface="+mj-lt"/>
              </a:rPr>
              <a:t>Simultaneous many-row activation is possible </a:t>
            </a:r>
            <a:br>
              <a:rPr lang="en-US" dirty="0">
                <a:latin typeface="+mj-lt"/>
              </a:rPr>
            </a:br>
            <a:r>
              <a:rPr lang="en-US" dirty="0">
                <a:latin typeface="+mj-lt"/>
              </a:rPr>
              <a:t>due to the </a:t>
            </a:r>
            <a:r>
              <a:rPr lang="en-US" b="1" dirty="0">
                <a:solidFill>
                  <a:schemeClr val="accent1">
                    <a:lumMod val="75000"/>
                  </a:schemeClr>
                </a:solidFill>
                <a:latin typeface="+mj-lt"/>
              </a:rPr>
              <a:t>hierarchical DRAM row decoder design</a:t>
            </a:r>
          </a:p>
        </p:txBody>
      </p:sp>
      <p:grpSp>
        <p:nvGrpSpPr>
          <p:cNvPr id="4" name="Grup 41">
            <a:extLst>
              <a:ext uri="{FF2B5EF4-FFF2-40B4-BE49-F238E27FC236}">
                <a16:creationId xmlns:a16="http://schemas.microsoft.com/office/drawing/2014/main" id="{C239D7A9-EC2B-0191-939D-140C67F3AD45}"/>
              </a:ext>
            </a:extLst>
          </p:cNvPr>
          <p:cNvGrpSpPr/>
          <p:nvPr/>
        </p:nvGrpSpPr>
        <p:grpSpPr>
          <a:xfrm>
            <a:off x="685986" y="2080179"/>
            <a:ext cx="1207247" cy="1358900"/>
            <a:chOff x="754903" y="2266949"/>
            <a:chExt cx="2655047" cy="2997201"/>
          </a:xfrm>
        </p:grpSpPr>
        <p:grpSp>
          <p:nvGrpSpPr>
            <p:cNvPr id="5" name="Grup 3">
              <a:extLst>
                <a:ext uri="{FF2B5EF4-FFF2-40B4-BE49-F238E27FC236}">
                  <a16:creationId xmlns:a16="http://schemas.microsoft.com/office/drawing/2014/main" id="{9D5C0471-074F-B705-4F83-11461AB9089F}"/>
                </a:ext>
              </a:extLst>
            </p:cNvPr>
            <p:cNvGrpSpPr/>
            <p:nvPr/>
          </p:nvGrpSpPr>
          <p:grpSpPr>
            <a:xfrm>
              <a:off x="754903" y="2266949"/>
              <a:ext cx="2655047" cy="2997201"/>
              <a:chOff x="979581" y="1289049"/>
              <a:chExt cx="2224416" cy="2488823"/>
            </a:xfrm>
          </p:grpSpPr>
          <p:sp>
            <p:nvSpPr>
              <p:cNvPr id="9" name="Dikdörtgen 251">
                <a:extLst>
                  <a:ext uri="{FF2B5EF4-FFF2-40B4-BE49-F238E27FC236}">
                    <a16:creationId xmlns:a16="http://schemas.microsoft.com/office/drawing/2014/main" id="{F90E1972-CB40-5FD2-BB7E-6BA40EDD9BB0}"/>
                  </a:ext>
                </a:extLst>
              </p:cNvPr>
              <p:cNvSpPr/>
              <p:nvPr/>
            </p:nvSpPr>
            <p:spPr>
              <a:xfrm>
                <a:off x="979581" y="1289049"/>
                <a:ext cx="2224416" cy="2488823"/>
              </a:xfrm>
              <a:prstGeom prst="roundRect">
                <a:avLst>
                  <a:gd name="adj" fmla="val 4605"/>
                </a:avLst>
              </a:prstGeom>
              <a:solidFill>
                <a:schemeClr val="bg1"/>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lumMod val="50000"/>
                      <a:lumOff val="50000"/>
                    </a:schemeClr>
                  </a:solidFill>
                  <a:latin typeface="+mj-lt"/>
                  <a:ea typeface="Cambria" panose="02040503050406030204" pitchFamily="18" charset="0"/>
                  <a:cs typeface="Cascadia Mono" panose="020B0609020000020004" pitchFamily="49" charset="0"/>
                </a:endParaRPr>
              </a:p>
            </p:txBody>
          </p:sp>
          <p:cxnSp>
            <p:nvCxnSpPr>
              <p:cNvPr id="10" name="Düz Bağlayıcı 440">
                <a:extLst>
                  <a:ext uri="{FF2B5EF4-FFF2-40B4-BE49-F238E27FC236}">
                    <a16:creationId xmlns:a16="http://schemas.microsoft.com/office/drawing/2014/main" id="{FFA0EB2C-4F21-EFA9-42C8-6C44DDBDD556}"/>
                  </a:ext>
                </a:extLst>
              </p:cNvPr>
              <p:cNvCxnSpPr>
                <a:cxnSpLocks/>
                <a:stCxn id="91" idx="0"/>
              </p:cNvCxnSpPr>
              <p:nvPr/>
            </p:nvCxnSpPr>
            <p:spPr>
              <a:xfrm flipH="1">
                <a:off x="1805888" y="1483702"/>
                <a:ext cx="3138" cy="1764781"/>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4" name="Düz Bağlayıcı 440">
                <a:extLst>
                  <a:ext uri="{FF2B5EF4-FFF2-40B4-BE49-F238E27FC236}">
                    <a16:creationId xmlns:a16="http://schemas.microsoft.com/office/drawing/2014/main" id="{F15F077C-1EF7-4194-8D56-D4C8D8A30128}"/>
                  </a:ext>
                </a:extLst>
              </p:cNvPr>
              <p:cNvCxnSpPr>
                <a:cxnSpLocks/>
                <a:stCxn id="92" idx="4"/>
              </p:cNvCxnSpPr>
              <p:nvPr/>
            </p:nvCxnSpPr>
            <p:spPr>
              <a:xfrm>
                <a:off x="2308325" y="1813166"/>
                <a:ext cx="2814" cy="1435317"/>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5" name="Düz Bağlayıcı 440">
                <a:extLst>
                  <a:ext uri="{FF2B5EF4-FFF2-40B4-BE49-F238E27FC236}">
                    <a16:creationId xmlns:a16="http://schemas.microsoft.com/office/drawing/2014/main" id="{6B074465-7C89-194B-5E55-CC5BF1088FAD}"/>
                  </a:ext>
                </a:extLst>
              </p:cNvPr>
              <p:cNvCxnSpPr>
                <a:cxnSpLocks/>
                <a:stCxn id="94" idx="4"/>
              </p:cNvCxnSpPr>
              <p:nvPr/>
            </p:nvCxnSpPr>
            <p:spPr>
              <a:xfrm>
                <a:off x="2807625" y="1813166"/>
                <a:ext cx="8765" cy="1435317"/>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6" name="Düz Bağlayıcı 440">
                <a:extLst>
                  <a:ext uri="{FF2B5EF4-FFF2-40B4-BE49-F238E27FC236}">
                    <a16:creationId xmlns:a16="http://schemas.microsoft.com/office/drawing/2014/main" id="{A4911ACD-63AE-E89E-DD19-DEC9103EB1DB}"/>
                  </a:ext>
                </a:extLst>
              </p:cNvPr>
              <p:cNvCxnSpPr>
                <a:cxnSpLocks/>
              </p:cNvCxnSpPr>
              <p:nvPr/>
            </p:nvCxnSpPr>
            <p:spPr>
              <a:xfrm>
                <a:off x="1385111" y="2090481"/>
                <a:ext cx="171917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27" name="Oval 26">
                <a:extLst>
                  <a:ext uri="{FF2B5EF4-FFF2-40B4-BE49-F238E27FC236}">
                    <a16:creationId xmlns:a16="http://schemas.microsoft.com/office/drawing/2014/main" id="{067F8FB8-BC97-10F4-8D28-B5119F270DA7}"/>
                  </a:ext>
                </a:extLst>
              </p:cNvPr>
              <p:cNvSpPr/>
              <p:nvPr/>
            </p:nvSpPr>
            <p:spPr>
              <a:xfrm>
                <a:off x="1642929" y="1925748"/>
                <a:ext cx="332193" cy="329464"/>
              </a:xfrm>
              <a:prstGeom prst="ellipse">
                <a:avLst/>
              </a:prstGeom>
              <a:solidFill>
                <a:schemeClr val="accent1">
                  <a:lumMod val="40000"/>
                  <a:lumOff val="6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28" name="Oval 27">
                <a:extLst>
                  <a:ext uri="{FF2B5EF4-FFF2-40B4-BE49-F238E27FC236}">
                    <a16:creationId xmlns:a16="http://schemas.microsoft.com/office/drawing/2014/main" id="{BB2F58DB-9FB7-ACCB-E3DB-A9941E7A608E}"/>
                  </a:ext>
                </a:extLst>
              </p:cNvPr>
              <p:cNvSpPr/>
              <p:nvPr/>
            </p:nvSpPr>
            <p:spPr>
              <a:xfrm>
                <a:off x="2142228" y="1925748"/>
                <a:ext cx="332193" cy="329464"/>
              </a:xfrm>
              <a:prstGeom prst="ellipse">
                <a:avLst/>
              </a:prstGeom>
              <a:solidFill>
                <a:schemeClr val="accent1">
                  <a:lumMod val="40000"/>
                  <a:lumOff val="6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29" name="Oval 28">
                <a:extLst>
                  <a:ext uri="{FF2B5EF4-FFF2-40B4-BE49-F238E27FC236}">
                    <a16:creationId xmlns:a16="http://schemas.microsoft.com/office/drawing/2014/main" id="{160A8B9D-60AA-E1EE-C805-7FFB71656541}"/>
                  </a:ext>
                </a:extLst>
              </p:cNvPr>
              <p:cNvSpPr/>
              <p:nvPr/>
            </p:nvSpPr>
            <p:spPr>
              <a:xfrm>
                <a:off x="2641528" y="1925748"/>
                <a:ext cx="332193" cy="329464"/>
              </a:xfrm>
              <a:prstGeom prst="ellipse">
                <a:avLst/>
              </a:prstGeom>
              <a:solidFill>
                <a:schemeClr val="accent1">
                  <a:lumMod val="40000"/>
                  <a:lumOff val="6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cxnSp>
            <p:nvCxnSpPr>
              <p:cNvPr id="30" name="Düz Bağlayıcı 440">
                <a:extLst>
                  <a:ext uri="{FF2B5EF4-FFF2-40B4-BE49-F238E27FC236}">
                    <a16:creationId xmlns:a16="http://schemas.microsoft.com/office/drawing/2014/main" id="{CD0BF72F-7D79-2EFF-D732-F4F81AADD30D}"/>
                  </a:ext>
                </a:extLst>
              </p:cNvPr>
              <p:cNvCxnSpPr>
                <a:cxnSpLocks/>
              </p:cNvCxnSpPr>
              <p:nvPr/>
            </p:nvCxnSpPr>
            <p:spPr>
              <a:xfrm>
                <a:off x="1809024" y="1400851"/>
                <a:ext cx="0" cy="329464"/>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88" name="Düz Bağlayıcı 440">
                <a:extLst>
                  <a:ext uri="{FF2B5EF4-FFF2-40B4-BE49-F238E27FC236}">
                    <a16:creationId xmlns:a16="http://schemas.microsoft.com/office/drawing/2014/main" id="{CB8B69F6-C7C0-0E5D-E8C2-D4FCAB9B2BA4}"/>
                  </a:ext>
                </a:extLst>
              </p:cNvPr>
              <p:cNvCxnSpPr>
                <a:cxnSpLocks/>
              </p:cNvCxnSpPr>
              <p:nvPr/>
            </p:nvCxnSpPr>
            <p:spPr>
              <a:xfrm>
                <a:off x="2308325" y="1400851"/>
                <a:ext cx="0" cy="329464"/>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89" name="Düz Bağlayıcı 440">
                <a:extLst>
                  <a:ext uri="{FF2B5EF4-FFF2-40B4-BE49-F238E27FC236}">
                    <a16:creationId xmlns:a16="http://schemas.microsoft.com/office/drawing/2014/main" id="{E30C6D59-A003-8BEB-DC16-B83E3B15CDEF}"/>
                  </a:ext>
                </a:extLst>
              </p:cNvPr>
              <p:cNvCxnSpPr>
                <a:cxnSpLocks/>
              </p:cNvCxnSpPr>
              <p:nvPr/>
            </p:nvCxnSpPr>
            <p:spPr>
              <a:xfrm>
                <a:off x="2807625" y="1400851"/>
                <a:ext cx="0" cy="329464"/>
              </a:xfrm>
              <a:prstGeom prst="line">
                <a:avLst/>
              </a:prstGeom>
              <a:ln w="38100"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90" name="Düz Bağlayıcı 440">
                <a:extLst>
                  <a:ext uri="{FF2B5EF4-FFF2-40B4-BE49-F238E27FC236}">
                    <a16:creationId xmlns:a16="http://schemas.microsoft.com/office/drawing/2014/main" id="{9F82234F-61E7-F13E-F1A5-624F205CA045}"/>
                  </a:ext>
                </a:extLst>
              </p:cNvPr>
              <p:cNvCxnSpPr>
                <a:cxnSpLocks/>
              </p:cNvCxnSpPr>
              <p:nvPr/>
            </p:nvCxnSpPr>
            <p:spPr>
              <a:xfrm>
                <a:off x="1385111" y="1648434"/>
                <a:ext cx="171917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91" name="Oval 90">
                <a:extLst>
                  <a:ext uri="{FF2B5EF4-FFF2-40B4-BE49-F238E27FC236}">
                    <a16:creationId xmlns:a16="http://schemas.microsoft.com/office/drawing/2014/main" id="{7A315C4E-6364-726D-084E-12764864327D}"/>
                  </a:ext>
                </a:extLst>
              </p:cNvPr>
              <p:cNvSpPr/>
              <p:nvPr/>
            </p:nvSpPr>
            <p:spPr>
              <a:xfrm>
                <a:off x="1642929" y="1483702"/>
                <a:ext cx="332193" cy="329464"/>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92" name="Oval 91">
                <a:extLst>
                  <a:ext uri="{FF2B5EF4-FFF2-40B4-BE49-F238E27FC236}">
                    <a16:creationId xmlns:a16="http://schemas.microsoft.com/office/drawing/2014/main" id="{04F1AB14-8063-4404-308C-4BC03D5192B0}"/>
                  </a:ext>
                </a:extLst>
              </p:cNvPr>
              <p:cNvSpPr/>
              <p:nvPr/>
            </p:nvSpPr>
            <p:spPr>
              <a:xfrm>
                <a:off x="2142228" y="1483702"/>
                <a:ext cx="332193" cy="329464"/>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cxnSp>
            <p:nvCxnSpPr>
              <p:cNvPr id="93" name="Düz Bağlayıcı 440">
                <a:extLst>
                  <a:ext uri="{FF2B5EF4-FFF2-40B4-BE49-F238E27FC236}">
                    <a16:creationId xmlns:a16="http://schemas.microsoft.com/office/drawing/2014/main" id="{D595C5B7-315C-F6C7-0BEF-9E34435CA8DC}"/>
                  </a:ext>
                </a:extLst>
              </p:cNvPr>
              <p:cNvCxnSpPr>
                <a:cxnSpLocks/>
              </p:cNvCxnSpPr>
              <p:nvPr/>
            </p:nvCxnSpPr>
            <p:spPr>
              <a:xfrm>
                <a:off x="2807625" y="1400851"/>
                <a:ext cx="0" cy="329464"/>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94" name="Oval 93">
                <a:extLst>
                  <a:ext uri="{FF2B5EF4-FFF2-40B4-BE49-F238E27FC236}">
                    <a16:creationId xmlns:a16="http://schemas.microsoft.com/office/drawing/2014/main" id="{FF0BE2F0-4A98-B661-76B3-2A7140A3A2FF}"/>
                  </a:ext>
                </a:extLst>
              </p:cNvPr>
              <p:cNvSpPr/>
              <p:nvPr/>
            </p:nvSpPr>
            <p:spPr>
              <a:xfrm>
                <a:off x="2641528" y="1483702"/>
                <a:ext cx="332193" cy="329464"/>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cxnSp>
            <p:nvCxnSpPr>
              <p:cNvPr id="99" name="Düz Bağlayıcı 440">
                <a:extLst>
                  <a:ext uri="{FF2B5EF4-FFF2-40B4-BE49-F238E27FC236}">
                    <a16:creationId xmlns:a16="http://schemas.microsoft.com/office/drawing/2014/main" id="{F70A6A10-B2D8-3E12-D75C-F9B49EB40F5F}"/>
                  </a:ext>
                </a:extLst>
              </p:cNvPr>
              <p:cNvCxnSpPr>
                <a:cxnSpLocks/>
              </p:cNvCxnSpPr>
              <p:nvPr/>
            </p:nvCxnSpPr>
            <p:spPr>
              <a:xfrm>
                <a:off x="1385111" y="2532527"/>
                <a:ext cx="171917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00" name="Oval 99">
                <a:extLst>
                  <a:ext uri="{FF2B5EF4-FFF2-40B4-BE49-F238E27FC236}">
                    <a16:creationId xmlns:a16="http://schemas.microsoft.com/office/drawing/2014/main" id="{5143FAAF-FB2C-59C4-338D-0AAC568D48C5}"/>
                  </a:ext>
                </a:extLst>
              </p:cNvPr>
              <p:cNvSpPr/>
              <p:nvPr/>
            </p:nvSpPr>
            <p:spPr>
              <a:xfrm>
                <a:off x="1642929" y="2367794"/>
                <a:ext cx="332193" cy="329464"/>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101" name="Oval 100">
                <a:extLst>
                  <a:ext uri="{FF2B5EF4-FFF2-40B4-BE49-F238E27FC236}">
                    <a16:creationId xmlns:a16="http://schemas.microsoft.com/office/drawing/2014/main" id="{346AEFBC-85F6-E0DC-4725-0527B6681340}"/>
                  </a:ext>
                </a:extLst>
              </p:cNvPr>
              <p:cNvSpPr/>
              <p:nvPr/>
            </p:nvSpPr>
            <p:spPr>
              <a:xfrm>
                <a:off x="2142228" y="2367794"/>
                <a:ext cx="332193" cy="329464"/>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102" name="Oval 101">
                <a:extLst>
                  <a:ext uri="{FF2B5EF4-FFF2-40B4-BE49-F238E27FC236}">
                    <a16:creationId xmlns:a16="http://schemas.microsoft.com/office/drawing/2014/main" id="{D9F419CA-721C-30C3-27DF-CE2E37A4CE60}"/>
                  </a:ext>
                </a:extLst>
              </p:cNvPr>
              <p:cNvSpPr/>
              <p:nvPr/>
            </p:nvSpPr>
            <p:spPr>
              <a:xfrm>
                <a:off x="2641528" y="2367794"/>
                <a:ext cx="332193" cy="329464"/>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cxnSp>
            <p:nvCxnSpPr>
              <p:cNvPr id="103" name="Düz Bağlayıcı 440">
                <a:extLst>
                  <a:ext uri="{FF2B5EF4-FFF2-40B4-BE49-F238E27FC236}">
                    <a16:creationId xmlns:a16="http://schemas.microsoft.com/office/drawing/2014/main" id="{E2E3829D-A05E-63C6-2FA3-757EC19E5D98}"/>
                  </a:ext>
                </a:extLst>
              </p:cNvPr>
              <p:cNvCxnSpPr>
                <a:cxnSpLocks/>
              </p:cNvCxnSpPr>
              <p:nvPr/>
            </p:nvCxnSpPr>
            <p:spPr>
              <a:xfrm>
                <a:off x="1385111" y="2974572"/>
                <a:ext cx="171917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04" name="Oval 103">
                <a:extLst>
                  <a:ext uri="{FF2B5EF4-FFF2-40B4-BE49-F238E27FC236}">
                    <a16:creationId xmlns:a16="http://schemas.microsoft.com/office/drawing/2014/main" id="{2E0CD65F-C8A8-4FC1-3DA4-579B971D7C1B}"/>
                  </a:ext>
                </a:extLst>
              </p:cNvPr>
              <p:cNvSpPr/>
              <p:nvPr/>
            </p:nvSpPr>
            <p:spPr>
              <a:xfrm>
                <a:off x="1642929" y="2809839"/>
                <a:ext cx="332193" cy="329464"/>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105" name="Oval 104">
                <a:extLst>
                  <a:ext uri="{FF2B5EF4-FFF2-40B4-BE49-F238E27FC236}">
                    <a16:creationId xmlns:a16="http://schemas.microsoft.com/office/drawing/2014/main" id="{77E229F1-5BD4-837A-9BD9-DADDE5DCE12D}"/>
                  </a:ext>
                </a:extLst>
              </p:cNvPr>
              <p:cNvSpPr/>
              <p:nvPr/>
            </p:nvSpPr>
            <p:spPr>
              <a:xfrm>
                <a:off x="2142228" y="2809839"/>
                <a:ext cx="332193" cy="329464"/>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106" name="Oval 105">
                <a:extLst>
                  <a:ext uri="{FF2B5EF4-FFF2-40B4-BE49-F238E27FC236}">
                    <a16:creationId xmlns:a16="http://schemas.microsoft.com/office/drawing/2014/main" id="{87334E9A-57E8-7880-4040-546DD56F64D3}"/>
                  </a:ext>
                </a:extLst>
              </p:cNvPr>
              <p:cNvSpPr/>
              <p:nvPr/>
            </p:nvSpPr>
            <p:spPr>
              <a:xfrm>
                <a:off x="2641528" y="2809839"/>
                <a:ext cx="332193" cy="329464"/>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107" name="Dikdörtgen 256">
                <a:extLst>
                  <a:ext uri="{FF2B5EF4-FFF2-40B4-BE49-F238E27FC236}">
                    <a16:creationId xmlns:a16="http://schemas.microsoft.com/office/drawing/2014/main" id="{14A08C4E-B9B7-D06C-8D15-026110CFF11D}"/>
                  </a:ext>
                </a:extLst>
              </p:cNvPr>
              <p:cNvSpPr/>
              <p:nvPr/>
            </p:nvSpPr>
            <p:spPr>
              <a:xfrm rot="5400000">
                <a:off x="280944" y="2199995"/>
                <a:ext cx="1890000" cy="332193"/>
              </a:xfrm>
              <a:prstGeom prst="roundRect">
                <a:avLst/>
              </a:prstGeom>
              <a:solidFill>
                <a:schemeClr val="accent5"/>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bg1"/>
                  </a:solidFill>
                  <a:latin typeface="+mj-lt"/>
                  <a:ea typeface="Cambria" panose="02040503050406030204" pitchFamily="18" charset="0"/>
                  <a:cs typeface="Cascadia Mono" panose="020B0609020000020004" pitchFamily="49" charset="0"/>
                </a:endParaRPr>
              </a:p>
            </p:txBody>
          </p:sp>
        </p:grpSp>
        <p:sp>
          <p:nvSpPr>
            <p:cNvPr id="6" name="Dikdörtgen 256">
              <a:extLst>
                <a:ext uri="{FF2B5EF4-FFF2-40B4-BE49-F238E27FC236}">
                  <a16:creationId xmlns:a16="http://schemas.microsoft.com/office/drawing/2014/main" id="{E6FFB805-00A0-466A-4B59-8D8F6D1CB9A9}"/>
                </a:ext>
              </a:extLst>
            </p:cNvPr>
            <p:cNvSpPr/>
            <p:nvPr/>
          </p:nvSpPr>
          <p:spPr>
            <a:xfrm>
              <a:off x="2164872" y="4626626"/>
              <a:ext cx="358739" cy="518108"/>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j-lt"/>
                <a:ea typeface="Cambria" panose="02040503050406030204" pitchFamily="18" charset="0"/>
                <a:cs typeface="Cascadia Mono" panose="020B0609020000020004" pitchFamily="49" charset="0"/>
              </a:endParaRPr>
            </a:p>
          </p:txBody>
        </p:sp>
        <p:sp>
          <p:nvSpPr>
            <p:cNvPr id="7" name="Dikdörtgen 256">
              <a:extLst>
                <a:ext uri="{FF2B5EF4-FFF2-40B4-BE49-F238E27FC236}">
                  <a16:creationId xmlns:a16="http://schemas.microsoft.com/office/drawing/2014/main" id="{85C9503A-567E-CCB1-36C3-DEECFA961B01}"/>
                </a:ext>
              </a:extLst>
            </p:cNvPr>
            <p:cNvSpPr/>
            <p:nvPr/>
          </p:nvSpPr>
          <p:spPr>
            <a:xfrm>
              <a:off x="2767936" y="4626626"/>
              <a:ext cx="358739" cy="518108"/>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j-lt"/>
                <a:ea typeface="Cambria" panose="02040503050406030204" pitchFamily="18" charset="0"/>
                <a:cs typeface="Cascadia Mono" panose="020B0609020000020004" pitchFamily="49" charset="0"/>
              </a:endParaRPr>
            </a:p>
          </p:txBody>
        </p:sp>
        <p:sp>
          <p:nvSpPr>
            <p:cNvPr id="8" name="Dikdörtgen 256">
              <a:extLst>
                <a:ext uri="{FF2B5EF4-FFF2-40B4-BE49-F238E27FC236}">
                  <a16:creationId xmlns:a16="http://schemas.microsoft.com/office/drawing/2014/main" id="{4EC219CD-2FFB-AABD-155B-368F16A54494}"/>
                </a:ext>
              </a:extLst>
            </p:cNvPr>
            <p:cNvSpPr/>
            <p:nvPr/>
          </p:nvSpPr>
          <p:spPr>
            <a:xfrm>
              <a:off x="1561808" y="4626626"/>
              <a:ext cx="358739" cy="518108"/>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j-lt"/>
                <a:ea typeface="Cambria" panose="02040503050406030204" pitchFamily="18" charset="0"/>
                <a:cs typeface="Cascadia Mono" panose="020B0609020000020004" pitchFamily="49" charset="0"/>
              </a:endParaRPr>
            </a:p>
          </p:txBody>
        </p:sp>
      </p:grpSp>
      <p:sp>
        <p:nvSpPr>
          <p:cNvPr id="108" name="Dikdörtgen 256">
            <a:extLst>
              <a:ext uri="{FF2B5EF4-FFF2-40B4-BE49-F238E27FC236}">
                <a16:creationId xmlns:a16="http://schemas.microsoft.com/office/drawing/2014/main" id="{12A180DF-FDB9-E3D5-F134-9A13DE445482}"/>
              </a:ext>
            </a:extLst>
          </p:cNvPr>
          <p:cNvSpPr/>
          <p:nvPr/>
        </p:nvSpPr>
        <p:spPr>
          <a:xfrm>
            <a:off x="4088290" y="2469409"/>
            <a:ext cx="1358900" cy="732740"/>
          </a:xfrm>
          <a:prstGeom prst="roundRect">
            <a:avLst/>
          </a:prstGeom>
          <a:solidFill>
            <a:schemeClr val="accent5"/>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latin typeface="+mj-lt"/>
                <a:ea typeface="Cambria" panose="02040503050406030204" pitchFamily="18" charset="0"/>
                <a:cs typeface="Cascadia Mono" panose="020B0609020000020004" pitchFamily="49" charset="0"/>
              </a:rPr>
              <a:t>Row Decoder</a:t>
            </a:r>
          </a:p>
        </p:txBody>
      </p:sp>
      <p:sp>
        <p:nvSpPr>
          <p:cNvPr id="109" name="Arrow: Right 108">
            <a:extLst>
              <a:ext uri="{FF2B5EF4-FFF2-40B4-BE49-F238E27FC236}">
                <a16:creationId xmlns:a16="http://schemas.microsoft.com/office/drawing/2014/main" id="{867AB670-2FF8-1DFB-0953-583BC4BB52D4}"/>
              </a:ext>
            </a:extLst>
          </p:cNvPr>
          <p:cNvSpPr/>
          <p:nvPr/>
        </p:nvSpPr>
        <p:spPr>
          <a:xfrm>
            <a:off x="5529740" y="2657483"/>
            <a:ext cx="987750" cy="365215"/>
          </a:xfrm>
          <a:prstGeom prst="rightArrow">
            <a:avLst/>
          </a:prstGeom>
          <a:solidFill>
            <a:schemeClr val="accent4">
              <a:lumMod val="20000"/>
              <a:lumOff val="80000"/>
            </a:schemeClr>
          </a:solidFill>
          <a:ln w="2857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110" name="Arrow: Right 109">
            <a:extLst>
              <a:ext uri="{FF2B5EF4-FFF2-40B4-BE49-F238E27FC236}">
                <a16:creationId xmlns:a16="http://schemas.microsoft.com/office/drawing/2014/main" id="{1682726C-41CA-55F8-75B5-601E1509A903}"/>
              </a:ext>
            </a:extLst>
          </p:cNvPr>
          <p:cNvSpPr/>
          <p:nvPr/>
        </p:nvSpPr>
        <p:spPr>
          <a:xfrm>
            <a:off x="2808462" y="2676853"/>
            <a:ext cx="1184578" cy="365215"/>
          </a:xfrm>
          <a:prstGeom prst="rightArrow">
            <a:avLst/>
          </a:prstGeom>
          <a:solidFill>
            <a:schemeClr val="accent2">
              <a:lumMod val="20000"/>
              <a:lumOff val="80000"/>
            </a:schemeClr>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111" name="TextBox 110">
            <a:extLst>
              <a:ext uri="{FF2B5EF4-FFF2-40B4-BE49-F238E27FC236}">
                <a16:creationId xmlns:a16="http://schemas.microsoft.com/office/drawing/2014/main" id="{5B9D222A-EDB9-D5F8-C23B-5C931E514C5B}"/>
              </a:ext>
            </a:extLst>
          </p:cNvPr>
          <p:cNvSpPr txBox="1"/>
          <p:nvPr/>
        </p:nvSpPr>
        <p:spPr>
          <a:xfrm>
            <a:off x="2574416" y="2354008"/>
            <a:ext cx="1530350" cy="369332"/>
          </a:xfrm>
          <a:prstGeom prst="rect">
            <a:avLst/>
          </a:prstGeom>
          <a:noFill/>
        </p:spPr>
        <p:txBody>
          <a:bodyPr wrap="square" rtlCol="0">
            <a:spAutoFit/>
          </a:bodyPr>
          <a:lstStyle/>
          <a:p>
            <a:pPr algn="ctr"/>
            <a:r>
              <a:rPr lang="en-US" b="1" dirty="0">
                <a:solidFill>
                  <a:schemeClr val="accent2"/>
                </a:solidFill>
                <a:latin typeface="+mj-lt"/>
              </a:rPr>
              <a:t>Row Address</a:t>
            </a:r>
            <a:endParaRPr lang="en-CH" b="1" dirty="0">
              <a:solidFill>
                <a:schemeClr val="accent2"/>
              </a:solidFill>
              <a:latin typeface="+mj-lt"/>
            </a:endParaRPr>
          </a:p>
        </p:txBody>
      </p:sp>
      <p:sp>
        <p:nvSpPr>
          <p:cNvPr id="125" name="TextBox 124">
            <a:extLst>
              <a:ext uri="{FF2B5EF4-FFF2-40B4-BE49-F238E27FC236}">
                <a16:creationId xmlns:a16="http://schemas.microsoft.com/office/drawing/2014/main" id="{3E9A686E-2FD7-1292-CAE5-01841864B10D}"/>
              </a:ext>
            </a:extLst>
          </p:cNvPr>
          <p:cNvSpPr txBox="1"/>
          <p:nvPr/>
        </p:nvSpPr>
        <p:spPr>
          <a:xfrm>
            <a:off x="5258440" y="2320915"/>
            <a:ext cx="1530350" cy="369332"/>
          </a:xfrm>
          <a:prstGeom prst="rect">
            <a:avLst/>
          </a:prstGeom>
          <a:noFill/>
        </p:spPr>
        <p:txBody>
          <a:bodyPr wrap="square" rtlCol="0">
            <a:spAutoFit/>
          </a:bodyPr>
          <a:lstStyle/>
          <a:p>
            <a:pPr algn="ctr"/>
            <a:r>
              <a:rPr lang="en-US" b="1" dirty="0" err="1">
                <a:solidFill>
                  <a:schemeClr val="accent4"/>
                </a:solidFill>
                <a:latin typeface="+mj-lt"/>
              </a:rPr>
              <a:t>Wordline</a:t>
            </a:r>
            <a:endParaRPr lang="en-US" b="1" dirty="0">
              <a:solidFill>
                <a:schemeClr val="accent4"/>
              </a:solidFill>
              <a:latin typeface="+mj-lt"/>
            </a:endParaRPr>
          </a:p>
        </p:txBody>
      </p:sp>
      <p:grpSp>
        <p:nvGrpSpPr>
          <p:cNvPr id="141" name="Group 140">
            <a:extLst>
              <a:ext uri="{FF2B5EF4-FFF2-40B4-BE49-F238E27FC236}">
                <a16:creationId xmlns:a16="http://schemas.microsoft.com/office/drawing/2014/main" id="{D9DB7B29-9076-E0F7-2D81-27D4BC6CD72F}"/>
              </a:ext>
            </a:extLst>
          </p:cNvPr>
          <p:cNvGrpSpPr/>
          <p:nvPr/>
        </p:nvGrpSpPr>
        <p:grpSpPr>
          <a:xfrm>
            <a:off x="6688943" y="2672609"/>
            <a:ext cx="1761340" cy="336246"/>
            <a:chOff x="5648592" y="2443956"/>
            <a:chExt cx="954995" cy="179888"/>
          </a:xfrm>
        </p:grpSpPr>
        <p:cxnSp>
          <p:nvCxnSpPr>
            <p:cNvPr id="136" name="Düz Bağlayıcı 440">
              <a:extLst>
                <a:ext uri="{FF2B5EF4-FFF2-40B4-BE49-F238E27FC236}">
                  <a16:creationId xmlns:a16="http://schemas.microsoft.com/office/drawing/2014/main" id="{20CE5F60-2BA9-350C-757E-88EAC2C6A9F4}"/>
                </a:ext>
              </a:extLst>
            </p:cNvPr>
            <p:cNvCxnSpPr>
              <a:cxnSpLocks/>
            </p:cNvCxnSpPr>
            <p:nvPr/>
          </p:nvCxnSpPr>
          <p:spPr>
            <a:xfrm flipV="1">
              <a:off x="5648592" y="2527106"/>
              <a:ext cx="954995" cy="6451"/>
            </a:xfrm>
            <a:prstGeom prst="line">
              <a:avLst/>
            </a:prstGeom>
            <a:ln w="38100" cap="rnd">
              <a:solidFill>
                <a:schemeClr val="accent4"/>
              </a:solidFill>
              <a:prstDash val="solid"/>
            </a:ln>
          </p:spPr>
          <p:style>
            <a:lnRef idx="1">
              <a:schemeClr val="accent1"/>
            </a:lnRef>
            <a:fillRef idx="0">
              <a:schemeClr val="accent1"/>
            </a:fillRef>
            <a:effectRef idx="0">
              <a:schemeClr val="accent1"/>
            </a:effectRef>
            <a:fontRef idx="minor">
              <a:schemeClr val="tx1"/>
            </a:fontRef>
          </p:style>
        </p:cxnSp>
        <p:sp>
          <p:nvSpPr>
            <p:cNvPr id="138" name="Oval 137">
              <a:extLst>
                <a:ext uri="{FF2B5EF4-FFF2-40B4-BE49-F238E27FC236}">
                  <a16:creationId xmlns:a16="http://schemas.microsoft.com/office/drawing/2014/main" id="{868C1CD7-D1E6-24D4-C682-51E39DEF62BD}"/>
                </a:ext>
              </a:extLst>
            </p:cNvPr>
            <p:cNvSpPr/>
            <p:nvPr/>
          </p:nvSpPr>
          <p:spPr>
            <a:xfrm>
              <a:off x="5800140" y="2443956"/>
              <a:ext cx="180290" cy="179888"/>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139" name="Oval 138">
              <a:extLst>
                <a:ext uri="{FF2B5EF4-FFF2-40B4-BE49-F238E27FC236}">
                  <a16:creationId xmlns:a16="http://schemas.microsoft.com/office/drawing/2014/main" id="{0432705B-ACBE-018F-85B6-84AF0D904385}"/>
                </a:ext>
              </a:extLst>
            </p:cNvPr>
            <p:cNvSpPr/>
            <p:nvPr/>
          </p:nvSpPr>
          <p:spPr>
            <a:xfrm>
              <a:off x="6071122" y="2443956"/>
              <a:ext cx="180290" cy="179888"/>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140" name="Oval 139">
              <a:extLst>
                <a:ext uri="{FF2B5EF4-FFF2-40B4-BE49-F238E27FC236}">
                  <a16:creationId xmlns:a16="http://schemas.microsoft.com/office/drawing/2014/main" id="{75C62B4E-3FF0-508F-33A9-1D41A80D6A53}"/>
                </a:ext>
              </a:extLst>
            </p:cNvPr>
            <p:cNvSpPr/>
            <p:nvPr/>
          </p:nvSpPr>
          <p:spPr>
            <a:xfrm>
              <a:off x="6342105" y="2443956"/>
              <a:ext cx="180290" cy="179888"/>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grpSp>
      <p:sp>
        <p:nvSpPr>
          <p:cNvPr id="215" name="TextBox 214">
            <a:extLst>
              <a:ext uri="{FF2B5EF4-FFF2-40B4-BE49-F238E27FC236}">
                <a16:creationId xmlns:a16="http://schemas.microsoft.com/office/drawing/2014/main" id="{1D02177C-814C-5B14-3830-59EF563AE178}"/>
              </a:ext>
            </a:extLst>
          </p:cNvPr>
          <p:cNvSpPr txBox="1"/>
          <p:nvPr/>
        </p:nvSpPr>
        <p:spPr>
          <a:xfrm>
            <a:off x="408390" y="1748689"/>
            <a:ext cx="1765855" cy="369332"/>
          </a:xfrm>
          <a:prstGeom prst="rect">
            <a:avLst/>
          </a:prstGeom>
          <a:noFill/>
        </p:spPr>
        <p:txBody>
          <a:bodyPr wrap="square" rtlCol="0">
            <a:spAutoFit/>
          </a:bodyPr>
          <a:lstStyle/>
          <a:p>
            <a:pPr algn="ctr"/>
            <a:r>
              <a:rPr lang="en-US" b="1" dirty="0">
                <a:latin typeface="+mj-lt"/>
              </a:rPr>
              <a:t>DRAM Subarray</a:t>
            </a:r>
            <a:endParaRPr lang="en-CH" b="1" dirty="0">
              <a:latin typeface="+mj-lt"/>
            </a:endParaRPr>
          </a:p>
        </p:txBody>
      </p:sp>
      <p:grpSp>
        <p:nvGrpSpPr>
          <p:cNvPr id="36" name="Group 35">
            <a:extLst>
              <a:ext uri="{FF2B5EF4-FFF2-40B4-BE49-F238E27FC236}">
                <a16:creationId xmlns:a16="http://schemas.microsoft.com/office/drawing/2014/main" id="{055B3AFF-9C07-7888-0C9A-4786B1E0CD1A}"/>
              </a:ext>
            </a:extLst>
          </p:cNvPr>
          <p:cNvGrpSpPr/>
          <p:nvPr/>
        </p:nvGrpSpPr>
        <p:grpSpPr>
          <a:xfrm>
            <a:off x="906078" y="3509626"/>
            <a:ext cx="3435348" cy="2788811"/>
            <a:chOff x="906078" y="3408026"/>
            <a:chExt cx="3435348" cy="2788811"/>
          </a:xfrm>
        </p:grpSpPr>
        <p:grpSp>
          <p:nvGrpSpPr>
            <p:cNvPr id="77" name="Group 76">
              <a:extLst>
                <a:ext uri="{FF2B5EF4-FFF2-40B4-BE49-F238E27FC236}">
                  <a16:creationId xmlns:a16="http://schemas.microsoft.com/office/drawing/2014/main" id="{B73A2B65-1F94-2057-2B64-8E711972C6D7}"/>
                </a:ext>
              </a:extLst>
            </p:cNvPr>
            <p:cNvGrpSpPr/>
            <p:nvPr/>
          </p:nvGrpSpPr>
          <p:grpSpPr>
            <a:xfrm rot="5400000">
              <a:off x="2047628" y="2624566"/>
              <a:ext cx="180291" cy="2463391"/>
              <a:chOff x="1317428" y="3563092"/>
              <a:chExt cx="180291" cy="3025240"/>
            </a:xfrm>
          </p:grpSpPr>
          <p:sp>
            <p:nvSpPr>
              <p:cNvPr id="72" name="Rectangle 71">
                <a:extLst>
                  <a:ext uri="{FF2B5EF4-FFF2-40B4-BE49-F238E27FC236}">
                    <a16:creationId xmlns:a16="http://schemas.microsoft.com/office/drawing/2014/main" id="{B5B67D5E-D72F-B4EA-B5B6-A5DA20B3890C}"/>
                  </a:ext>
                </a:extLst>
              </p:cNvPr>
              <p:cNvSpPr/>
              <p:nvPr/>
            </p:nvSpPr>
            <p:spPr>
              <a:xfrm>
                <a:off x="1317429" y="3563092"/>
                <a:ext cx="180290" cy="605048"/>
              </a:xfrm>
              <a:prstGeom prst="rect">
                <a:avLst/>
              </a:prstGeom>
              <a:solidFill>
                <a:schemeClr val="accent2">
                  <a:lumMod val="20000"/>
                  <a:lumOff val="80000"/>
                </a:schemeClr>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73" name="Rectangle 72">
                <a:extLst>
                  <a:ext uri="{FF2B5EF4-FFF2-40B4-BE49-F238E27FC236}">
                    <a16:creationId xmlns:a16="http://schemas.microsoft.com/office/drawing/2014/main" id="{4A3B42AD-EE1B-69EB-687E-E5F77FAF0D6F}"/>
                  </a:ext>
                </a:extLst>
              </p:cNvPr>
              <p:cNvSpPr/>
              <p:nvPr/>
            </p:nvSpPr>
            <p:spPr>
              <a:xfrm>
                <a:off x="1317429" y="4168140"/>
                <a:ext cx="180290" cy="605048"/>
              </a:xfrm>
              <a:prstGeom prst="rect">
                <a:avLst/>
              </a:prstGeom>
              <a:solidFill>
                <a:schemeClr val="accent2">
                  <a:lumMod val="20000"/>
                  <a:lumOff val="80000"/>
                </a:schemeClr>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74" name="Rectangle 73">
                <a:extLst>
                  <a:ext uri="{FF2B5EF4-FFF2-40B4-BE49-F238E27FC236}">
                    <a16:creationId xmlns:a16="http://schemas.microsoft.com/office/drawing/2014/main" id="{CE3FCB59-6C59-3E79-7AFB-796C97A46195}"/>
                  </a:ext>
                </a:extLst>
              </p:cNvPr>
              <p:cNvSpPr/>
              <p:nvPr/>
            </p:nvSpPr>
            <p:spPr>
              <a:xfrm>
                <a:off x="1317428" y="4773188"/>
                <a:ext cx="180290" cy="605048"/>
              </a:xfrm>
              <a:prstGeom prst="rect">
                <a:avLst/>
              </a:prstGeom>
              <a:solidFill>
                <a:schemeClr val="accent2">
                  <a:lumMod val="20000"/>
                  <a:lumOff val="80000"/>
                </a:schemeClr>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75" name="Rectangle 74">
                <a:extLst>
                  <a:ext uri="{FF2B5EF4-FFF2-40B4-BE49-F238E27FC236}">
                    <a16:creationId xmlns:a16="http://schemas.microsoft.com/office/drawing/2014/main" id="{33C22FE9-D573-CD77-1449-A3094EDC62A2}"/>
                  </a:ext>
                </a:extLst>
              </p:cNvPr>
              <p:cNvSpPr/>
              <p:nvPr/>
            </p:nvSpPr>
            <p:spPr>
              <a:xfrm>
                <a:off x="1317428" y="5378236"/>
                <a:ext cx="180290" cy="605048"/>
              </a:xfrm>
              <a:prstGeom prst="rect">
                <a:avLst/>
              </a:prstGeom>
              <a:solidFill>
                <a:schemeClr val="accent2">
                  <a:lumMod val="20000"/>
                  <a:lumOff val="80000"/>
                </a:schemeClr>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76" name="Rectangle 75">
                <a:extLst>
                  <a:ext uri="{FF2B5EF4-FFF2-40B4-BE49-F238E27FC236}">
                    <a16:creationId xmlns:a16="http://schemas.microsoft.com/office/drawing/2014/main" id="{AA0197A3-040F-8637-F823-9FA1564BEF66}"/>
                  </a:ext>
                </a:extLst>
              </p:cNvPr>
              <p:cNvSpPr/>
              <p:nvPr/>
            </p:nvSpPr>
            <p:spPr>
              <a:xfrm>
                <a:off x="1317428" y="5983284"/>
                <a:ext cx="180290" cy="605048"/>
              </a:xfrm>
              <a:prstGeom prst="rect">
                <a:avLst/>
              </a:prstGeom>
              <a:solidFill>
                <a:schemeClr val="accent2">
                  <a:lumMod val="20000"/>
                  <a:lumOff val="80000"/>
                </a:schemeClr>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grpSp>
        <p:cxnSp>
          <p:nvCxnSpPr>
            <p:cNvPr id="80" name="Connector: Elbow 79">
              <a:extLst>
                <a:ext uri="{FF2B5EF4-FFF2-40B4-BE49-F238E27FC236}">
                  <a16:creationId xmlns:a16="http://schemas.microsoft.com/office/drawing/2014/main" id="{E2BBDF1C-37E0-FC5C-A0B5-E567CE01E343}"/>
                </a:ext>
              </a:extLst>
            </p:cNvPr>
            <p:cNvCxnSpPr>
              <a:cxnSpLocks/>
              <a:stCxn id="76" idx="3"/>
            </p:cNvCxnSpPr>
            <p:nvPr/>
          </p:nvCxnSpPr>
          <p:spPr>
            <a:xfrm rot="16200000" flipH="1">
              <a:off x="953235" y="4145587"/>
              <a:ext cx="2250432" cy="1852068"/>
            </a:xfrm>
            <a:prstGeom prst="bentConnector3">
              <a:avLst>
                <a:gd name="adj1" fmla="val 100226"/>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82" name="TextBox 81">
              <a:extLst>
                <a:ext uri="{FF2B5EF4-FFF2-40B4-BE49-F238E27FC236}">
                  <a16:creationId xmlns:a16="http://schemas.microsoft.com/office/drawing/2014/main" id="{AAFC26EB-9CF2-3B51-BF6D-348405156DCB}"/>
                </a:ext>
              </a:extLst>
            </p:cNvPr>
            <p:cNvSpPr txBox="1"/>
            <p:nvPr/>
          </p:nvSpPr>
          <p:spPr>
            <a:xfrm>
              <a:off x="1127475" y="3408026"/>
              <a:ext cx="2124352" cy="369332"/>
            </a:xfrm>
            <a:prstGeom prst="rect">
              <a:avLst/>
            </a:prstGeom>
            <a:noFill/>
          </p:spPr>
          <p:txBody>
            <a:bodyPr wrap="square" rtlCol="0">
              <a:spAutoFit/>
            </a:bodyPr>
            <a:lstStyle/>
            <a:p>
              <a:pPr algn="ctr"/>
              <a:r>
                <a:rPr lang="en-US" b="1" dirty="0">
                  <a:solidFill>
                    <a:schemeClr val="accent2"/>
                  </a:solidFill>
                  <a:latin typeface="+mj-lt"/>
                </a:rPr>
                <a:t>Row Address (RA)</a:t>
              </a:r>
              <a:endParaRPr lang="en-CH" b="1" dirty="0">
                <a:solidFill>
                  <a:schemeClr val="accent2"/>
                </a:solidFill>
                <a:latin typeface="+mj-lt"/>
              </a:endParaRPr>
            </a:p>
          </p:txBody>
        </p:sp>
        <p:cxnSp>
          <p:nvCxnSpPr>
            <p:cNvPr id="114" name="Connector: Elbow 113">
              <a:extLst>
                <a:ext uri="{FF2B5EF4-FFF2-40B4-BE49-F238E27FC236}">
                  <a16:creationId xmlns:a16="http://schemas.microsoft.com/office/drawing/2014/main" id="{6B6F8551-5CF5-F56E-B9CA-B6F2B13B0179}"/>
                </a:ext>
              </a:extLst>
            </p:cNvPr>
            <p:cNvCxnSpPr>
              <a:cxnSpLocks/>
              <a:stCxn id="75" idx="3"/>
            </p:cNvCxnSpPr>
            <p:nvPr/>
          </p:nvCxnSpPr>
          <p:spPr>
            <a:xfrm rot="16200000" flipH="1">
              <a:off x="1656500" y="3935000"/>
              <a:ext cx="1678030" cy="1700840"/>
            </a:xfrm>
            <a:prstGeom prst="bentConnector2">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17" name="Connector: Elbow 116">
              <a:extLst>
                <a:ext uri="{FF2B5EF4-FFF2-40B4-BE49-F238E27FC236}">
                  <a16:creationId xmlns:a16="http://schemas.microsoft.com/office/drawing/2014/main" id="{8897F8F4-FA3F-1B2E-FF7C-CE404B2C6502}"/>
                </a:ext>
              </a:extLst>
            </p:cNvPr>
            <p:cNvCxnSpPr>
              <a:cxnSpLocks/>
              <a:stCxn id="74" idx="3"/>
            </p:cNvCxnSpPr>
            <p:nvPr/>
          </p:nvCxnSpPr>
          <p:spPr>
            <a:xfrm rot="16200000" flipH="1">
              <a:off x="2319882" y="3764296"/>
              <a:ext cx="1161962" cy="1526180"/>
            </a:xfrm>
            <a:prstGeom prst="bentConnector2">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23" name="Connector: Elbow 122">
              <a:extLst>
                <a:ext uri="{FF2B5EF4-FFF2-40B4-BE49-F238E27FC236}">
                  <a16:creationId xmlns:a16="http://schemas.microsoft.com/office/drawing/2014/main" id="{C398B8F1-74A8-C99A-255F-A9B18377A57E}"/>
                </a:ext>
              </a:extLst>
            </p:cNvPr>
            <p:cNvCxnSpPr>
              <a:cxnSpLocks/>
              <a:stCxn id="73" idx="3"/>
            </p:cNvCxnSpPr>
            <p:nvPr/>
          </p:nvCxnSpPr>
          <p:spPr>
            <a:xfrm rot="16200000" flipH="1">
              <a:off x="3038534" y="3538324"/>
              <a:ext cx="558116" cy="1374281"/>
            </a:xfrm>
            <a:prstGeom prst="bentConnector2">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29" name="Connector: Elbow 128">
              <a:extLst>
                <a:ext uri="{FF2B5EF4-FFF2-40B4-BE49-F238E27FC236}">
                  <a16:creationId xmlns:a16="http://schemas.microsoft.com/office/drawing/2014/main" id="{37F7EDF3-9494-4802-7F06-21B20BAB9099}"/>
                </a:ext>
              </a:extLst>
            </p:cNvPr>
            <p:cNvCxnSpPr>
              <a:cxnSpLocks/>
              <a:stCxn id="72" idx="3"/>
            </p:cNvCxnSpPr>
            <p:nvPr/>
          </p:nvCxnSpPr>
          <p:spPr>
            <a:xfrm rot="16200000" flipH="1">
              <a:off x="3704387" y="3365149"/>
              <a:ext cx="55782" cy="1218297"/>
            </a:xfrm>
            <a:prstGeom prst="bentConnector4">
              <a:avLst>
                <a:gd name="adj1" fmla="val 98184"/>
                <a:gd name="adj2" fmla="val -5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8" name="Group 37">
            <a:extLst>
              <a:ext uri="{FF2B5EF4-FFF2-40B4-BE49-F238E27FC236}">
                <a16:creationId xmlns:a16="http://schemas.microsoft.com/office/drawing/2014/main" id="{46B40A0C-013F-463C-7122-8A87721983A1}"/>
              </a:ext>
            </a:extLst>
          </p:cNvPr>
          <p:cNvGrpSpPr/>
          <p:nvPr/>
        </p:nvGrpSpPr>
        <p:grpSpPr>
          <a:xfrm>
            <a:off x="5132675" y="3455492"/>
            <a:ext cx="2871993" cy="1340882"/>
            <a:chOff x="5132675" y="3353892"/>
            <a:chExt cx="2871993" cy="1340882"/>
          </a:xfrm>
        </p:grpSpPr>
        <p:sp>
          <p:nvSpPr>
            <p:cNvPr id="216" name="Oval 215">
              <a:extLst>
                <a:ext uri="{FF2B5EF4-FFF2-40B4-BE49-F238E27FC236}">
                  <a16:creationId xmlns:a16="http://schemas.microsoft.com/office/drawing/2014/main" id="{F7EF8845-FDD7-B818-1468-BC5D27FFBA37}"/>
                </a:ext>
              </a:extLst>
            </p:cNvPr>
            <p:cNvSpPr/>
            <p:nvPr/>
          </p:nvSpPr>
          <p:spPr>
            <a:xfrm>
              <a:off x="6663786" y="3353892"/>
              <a:ext cx="1340882" cy="1340882"/>
            </a:xfrm>
            <a:prstGeom prst="ellipse">
              <a:avLst/>
            </a:prstGeom>
            <a:solidFill>
              <a:schemeClr val="bg1"/>
            </a:solid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169" name="Rectangle 168">
              <a:extLst>
                <a:ext uri="{FF2B5EF4-FFF2-40B4-BE49-F238E27FC236}">
                  <a16:creationId xmlns:a16="http://schemas.microsoft.com/office/drawing/2014/main" id="{58F6BB7C-4365-18EA-4F7F-1FD62660B276}"/>
                </a:ext>
              </a:extLst>
            </p:cNvPr>
            <p:cNvSpPr/>
            <p:nvPr/>
          </p:nvSpPr>
          <p:spPr>
            <a:xfrm>
              <a:off x="7191348" y="3592194"/>
              <a:ext cx="277640" cy="864278"/>
            </a:xfrm>
            <a:prstGeom prst="rect">
              <a:avLst/>
            </a:prstGeom>
            <a:solidFill>
              <a:schemeClr val="accent5">
                <a:lumMod val="20000"/>
                <a:lumOff val="80000"/>
              </a:schemeClr>
            </a:solidFill>
            <a:ln w="190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mj-lt"/>
                  <a:ea typeface="Cambria" panose="02040503050406030204" pitchFamily="18" charset="0"/>
                  <a:cs typeface="Cascadia Mono" panose="020B0609020000020004" pitchFamily="49" charset="0"/>
                </a:rPr>
                <a:t>2x4</a:t>
              </a:r>
              <a:endParaRPr lang="en-CH" sz="2000" dirty="0">
                <a:solidFill>
                  <a:schemeClr val="tx1"/>
                </a:solidFill>
                <a:latin typeface="+mj-lt"/>
                <a:ea typeface="Cambria" panose="02040503050406030204" pitchFamily="18" charset="0"/>
                <a:cs typeface="Cascadia Mono" panose="020B0609020000020004" pitchFamily="49" charset="0"/>
              </a:endParaRPr>
            </a:p>
          </p:txBody>
        </p:sp>
        <p:cxnSp>
          <p:nvCxnSpPr>
            <p:cNvPr id="171" name="Straight Connector 170">
              <a:extLst>
                <a:ext uri="{FF2B5EF4-FFF2-40B4-BE49-F238E27FC236}">
                  <a16:creationId xmlns:a16="http://schemas.microsoft.com/office/drawing/2014/main" id="{07C4523B-A7FA-6092-C0CD-6D9E5090717E}"/>
                </a:ext>
              </a:extLst>
            </p:cNvPr>
            <p:cNvCxnSpPr>
              <a:cxnSpLocks/>
            </p:cNvCxnSpPr>
            <p:nvPr/>
          </p:nvCxnSpPr>
          <p:spPr>
            <a:xfrm>
              <a:off x="6936173" y="3858891"/>
              <a:ext cx="252845"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2B61D13C-4126-D40D-84D3-D5D8AAB1FB2E}"/>
                </a:ext>
              </a:extLst>
            </p:cNvPr>
            <p:cNvCxnSpPr>
              <a:cxnSpLocks/>
            </p:cNvCxnSpPr>
            <p:nvPr/>
          </p:nvCxnSpPr>
          <p:spPr>
            <a:xfrm>
              <a:off x="6936173" y="4185072"/>
              <a:ext cx="252845"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5815AD8E-204F-7986-7F63-C791FC006050}"/>
                </a:ext>
              </a:extLst>
            </p:cNvPr>
            <p:cNvCxnSpPr>
              <a:cxnSpLocks/>
            </p:cNvCxnSpPr>
            <p:nvPr/>
          </p:nvCxnSpPr>
          <p:spPr>
            <a:xfrm>
              <a:off x="7468987" y="3720416"/>
              <a:ext cx="252845"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00ED37B0-15AD-D9ED-B01F-EA9EFCDD30C7}"/>
                </a:ext>
              </a:extLst>
            </p:cNvPr>
            <p:cNvCxnSpPr>
              <a:cxnSpLocks/>
            </p:cNvCxnSpPr>
            <p:nvPr/>
          </p:nvCxnSpPr>
          <p:spPr>
            <a:xfrm>
              <a:off x="7468987" y="4330016"/>
              <a:ext cx="252845"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8081CB8D-9DBB-02C1-B41E-7B42640BF8E2}"/>
                </a:ext>
              </a:extLst>
            </p:cNvPr>
            <p:cNvCxnSpPr>
              <a:cxnSpLocks/>
            </p:cNvCxnSpPr>
            <p:nvPr/>
          </p:nvCxnSpPr>
          <p:spPr>
            <a:xfrm>
              <a:off x="7468987" y="3923616"/>
              <a:ext cx="252845"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BEA0D116-F749-43CB-6364-6D5886F549A7}"/>
                </a:ext>
              </a:extLst>
            </p:cNvPr>
            <p:cNvCxnSpPr>
              <a:cxnSpLocks/>
            </p:cNvCxnSpPr>
            <p:nvPr/>
          </p:nvCxnSpPr>
          <p:spPr>
            <a:xfrm>
              <a:off x="7468987" y="4126816"/>
              <a:ext cx="252845"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93" name="Straight Arrow Connector 192">
              <a:extLst>
                <a:ext uri="{FF2B5EF4-FFF2-40B4-BE49-F238E27FC236}">
                  <a16:creationId xmlns:a16="http://schemas.microsoft.com/office/drawing/2014/main" id="{4449B5CB-CB2B-B2D6-9305-8F154DD8F610}"/>
                </a:ext>
              </a:extLst>
            </p:cNvPr>
            <p:cNvCxnSpPr>
              <a:cxnSpLocks/>
            </p:cNvCxnSpPr>
            <p:nvPr/>
          </p:nvCxnSpPr>
          <p:spPr>
            <a:xfrm flipH="1">
              <a:off x="5132675" y="3487293"/>
              <a:ext cx="1745393" cy="548535"/>
            </a:xfrm>
            <a:prstGeom prst="straightConnector1">
              <a:avLst/>
            </a:prstGeom>
            <a:ln w="28575" cap="rnd">
              <a:solidFill>
                <a:schemeClr val="tx1"/>
              </a:solidFill>
              <a:prstDash val="dash"/>
              <a:headEnd type="none"/>
              <a:tailEnd type="none" w="lg" len="lg"/>
            </a:ln>
          </p:spPr>
          <p:style>
            <a:lnRef idx="1">
              <a:schemeClr val="accent1"/>
            </a:lnRef>
            <a:fillRef idx="0">
              <a:schemeClr val="accent1"/>
            </a:fillRef>
            <a:effectRef idx="0">
              <a:schemeClr val="accent1"/>
            </a:effectRef>
            <a:fontRef idx="minor">
              <a:schemeClr val="tx1"/>
            </a:fontRef>
          </p:style>
        </p:cxnSp>
        <p:cxnSp>
          <p:nvCxnSpPr>
            <p:cNvPr id="206" name="Straight Arrow Connector 205">
              <a:extLst>
                <a:ext uri="{FF2B5EF4-FFF2-40B4-BE49-F238E27FC236}">
                  <a16:creationId xmlns:a16="http://schemas.microsoft.com/office/drawing/2014/main" id="{4B52962C-869C-DB17-E610-70CBD6219BB6}"/>
                </a:ext>
              </a:extLst>
            </p:cNvPr>
            <p:cNvCxnSpPr>
              <a:cxnSpLocks/>
            </p:cNvCxnSpPr>
            <p:nvPr/>
          </p:nvCxnSpPr>
          <p:spPr>
            <a:xfrm flipH="1" flipV="1">
              <a:off x="5132675" y="4035828"/>
              <a:ext cx="1763425" cy="531552"/>
            </a:xfrm>
            <a:prstGeom prst="straightConnector1">
              <a:avLst/>
            </a:prstGeom>
            <a:ln w="28575" cap="rnd">
              <a:solidFill>
                <a:schemeClr val="tx1"/>
              </a:solidFill>
              <a:prstDash val="dash"/>
              <a:headEnd type="none"/>
              <a:tailEnd type="none" w="lg" len="lg"/>
            </a:ln>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id="{8813657D-3C3D-E8EE-3BF5-1E452FE2C4AE}"/>
              </a:ext>
            </a:extLst>
          </p:cNvPr>
          <p:cNvGrpSpPr/>
          <p:nvPr/>
        </p:nvGrpSpPr>
        <p:grpSpPr>
          <a:xfrm>
            <a:off x="2773035" y="3498077"/>
            <a:ext cx="3915908" cy="3210730"/>
            <a:chOff x="2773035" y="3396477"/>
            <a:chExt cx="3915908" cy="3210730"/>
          </a:xfrm>
        </p:grpSpPr>
        <p:grpSp>
          <p:nvGrpSpPr>
            <p:cNvPr id="16" name="Group 15">
              <a:extLst>
                <a:ext uri="{FF2B5EF4-FFF2-40B4-BE49-F238E27FC236}">
                  <a16:creationId xmlns:a16="http://schemas.microsoft.com/office/drawing/2014/main" id="{1B211C89-8CF2-59B5-779B-C93EE8E03F62}"/>
                </a:ext>
              </a:extLst>
            </p:cNvPr>
            <p:cNvGrpSpPr/>
            <p:nvPr/>
          </p:nvGrpSpPr>
          <p:grpSpPr>
            <a:xfrm>
              <a:off x="2773035" y="3396477"/>
              <a:ext cx="3915908" cy="3210730"/>
              <a:chOff x="2689215" y="3260387"/>
              <a:chExt cx="3915908" cy="3210730"/>
            </a:xfrm>
          </p:grpSpPr>
          <p:grpSp>
            <p:nvGrpSpPr>
              <p:cNvPr id="20" name="Group 19">
                <a:extLst>
                  <a:ext uri="{FF2B5EF4-FFF2-40B4-BE49-F238E27FC236}">
                    <a16:creationId xmlns:a16="http://schemas.microsoft.com/office/drawing/2014/main" id="{8F550AF4-1C9C-7D32-FED8-C2AD404518B9}"/>
                  </a:ext>
                </a:extLst>
              </p:cNvPr>
              <p:cNvGrpSpPr/>
              <p:nvPr/>
            </p:nvGrpSpPr>
            <p:grpSpPr>
              <a:xfrm>
                <a:off x="2689215" y="3260387"/>
                <a:ext cx="3915908" cy="3210730"/>
                <a:chOff x="2689215" y="3260387"/>
                <a:chExt cx="3915908" cy="3210730"/>
              </a:xfrm>
            </p:grpSpPr>
            <p:sp>
              <p:nvSpPr>
                <p:cNvPr id="23" name="Isosceles Triangle 22">
                  <a:extLst>
                    <a:ext uri="{FF2B5EF4-FFF2-40B4-BE49-F238E27FC236}">
                      <a16:creationId xmlns:a16="http://schemas.microsoft.com/office/drawing/2014/main" id="{94433E0F-4C3D-4F4C-B267-E52930195F03}"/>
                    </a:ext>
                  </a:extLst>
                </p:cNvPr>
                <p:cNvSpPr/>
                <p:nvPr/>
              </p:nvSpPr>
              <p:spPr>
                <a:xfrm>
                  <a:off x="2689215" y="3260387"/>
                  <a:ext cx="3915908" cy="3210730"/>
                </a:xfrm>
                <a:prstGeom prst="triangle">
                  <a:avLst/>
                </a:prstGeom>
                <a:solidFill>
                  <a:schemeClr val="accent5"/>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cxnSp>
              <p:nvCxnSpPr>
                <p:cNvPr id="31" name="Straight Connector 30">
                  <a:extLst>
                    <a:ext uri="{FF2B5EF4-FFF2-40B4-BE49-F238E27FC236}">
                      <a16:creationId xmlns:a16="http://schemas.microsoft.com/office/drawing/2014/main" id="{21905596-BEAC-CAE4-A58A-B48CE54199C6}"/>
                    </a:ext>
                  </a:extLst>
                </p:cNvPr>
                <p:cNvCxnSpPr/>
                <p:nvPr/>
              </p:nvCxnSpPr>
              <p:spPr>
                <a:xfrm>
                  <a:off x="3049747" y="5883942"/>
                  <a:ext cx="3204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E90AB28-7919-5841-4819-D6D4D2043873}"/>
                    </a:ext>
                  </a:extLst>
                </p:cNvPr>
                <p:cNvCxnSpPr/>
                <p:nvPr/>
              </p:nvCxnSpPr>
              <p:spPr>
                <a:xfrm>
                  <a:off x="3385345" y="5312008"/>
                  <a:ext cx="2520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B28A8266-EBEC-3B6A-6A11-072ACA87D914}"/>
                    </a:ext>
                  </a:extLst>
                </p:cNvPr>
                <p:cNvCxnSpPr/>
                <p:nvPr/>
              </p:nvCxnSpPr>
              <p:spPr>
                <a:xfrm>
                  <a:off x="3745390" y="4740074"/>
                  <a:ext cx="1800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A473BCD-AD7D-09D3-7B7C-83BDD7920389}"/>
                    </a:ext>
                  </a:extLst>
                </p:cNvPr>
                <p:cNvCxnSpPr/>
                <p:nvPr/>
              </p:nvCxnSpPr>
              <p:spPr>
                <a:xfrm>
                  <a:off x="4091227" y="4168140"/>
                  <a:ext cx="1116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1" name="TextBox 20">
                <a:extLst>
                  <a:ext uri="{FF2B5EF4-FFF2-40B4-BE49-F238E27FC236}">
                    <a16:creationId xmlns:a16="http://schemas.microsoft.com/office/drawing/2014/main" id="{482149B6-47E6-7F78-4BF6-FD8D5C4C4363}"/>
                  </a:ext>
                </a:extLst>
              </p:cNvPr>
              <p:cNvSpPr txBox="1"/>
              <p:nvPr/>
            </p:nvSpPr>
            <p:spPr>
              <a:xfrm>
                <a:off x="4091140" y="3755646"/>
                <a:ext cx="1135540" cy="472373"/>
              </a:xfrm>
              <a:prstGeom prst="rect">
                <a:avLst/>
              </a:prstGeom>
              <a:noFill/>
            </p:spPr>
            <p:txBody>
              <a:bodyPr wrap="square" rtlCol="0">
                <a:spAutoFit/>
              </a:bodyPr>
              <a:lstStyle/>
              <a:p>
                <a:pPr algn="ctr">
                  <a:lnSpc>
                    <a:spcPct val="75000"/>
                  </a:lnSpc>
                </a:pPr>
                <a:r>
                  <a:rPr lang="en-US" sz="1600" b="1" dirty="0">
                    <a:solidFill>
                      <a:schemeClr val="bg1"/>
                    </a:solidFill>
                    <a:latin typeface="+mj-lt"/>
                  </a:rPr>
                  <a:t>Stage 1</a:t>
                </a:r>
                <a:br>
                  <a:rPr lang="en-US" sz="1600" b="1" dirty="0">
                    <a:solidFill>
                      <a:schemeClr val="bg1"/>
                    </a:solidFill>
                    <a:latin typeface="+mj-lt"/>
                  </a:rPr>
                </a:br>
                <a:r>
                  <a:rPr lang="en-US" sz="1600" b="1" dirty="0">
                    <a:solidFill>
                      <a:schemeClr val="bg1"/>
                    </a:solidFill>
                    <a:latin typeface="+mj-lt"/>
                  </a:rPr>
                  <a:t>Decoder </a:t>
                </a:r>
                <a:endParaRPr lang="en-CH" sz="1600" b="1" dirty="0">
                  <a:solidFill>
                    <a:schemeClr val="bg1"/>
                  </a:solidFill>
                  <a:latin typeface="+mj-lt"/>
                </a:endParaRPr>
              </a:p>
            </p:txBody>
          </p:sp>
          <p:sp>
            <p:nvSpPr>
              <p:cNvPr id="22" name="TextBox 21">
                <a:extLst>
                  <a:ext uri="{FF2B5EF4-FFF2-40B4-BE49-F238E27FC236}">
                    <a16:creationId xmlns:a16="http://schemas.microsoft.com/office/drawing/2014/main" id="{5C45E0D6-D2A5-F994-841A-D44FA8741D05}"/>
                  </a:ext>
                </a:extLst>
              </p:cNvPr>
              <p:cNvSpPr txBox="1"/>
              <p:nvPr/>
            </p:nvSpPr>
            <p:spPr>
              <a:xfrm>
                <a:off x="3753822" y="4173472"/>
                <a:ext cx="1787710" cy="584775"/>
              </a:xfrm>
              <a:prstGeom prst="rect">
                <a:avLst/>
              </a:prstGeom>
              <a:noFill/>
            </p:spPr>
            <p:txBody>
              <a:bodyPr wrap="square" rtlCol="0">
                <a:spAutoFit/>
              </a:bodyPr>
              <a:lstStyle/>
              <a:p>
                <a:pPr algn="ctr"/>
                <a:r>
                  <a:rPr lang="en-US" sz="1600" b="1" dirty="0">
                    <a:solidFill>
                      <a:schemeClr val="bg1"/>
                    </a:solidFill>
                    <a:latin typeface="+mj-lt"/>
                  </a:rPr>
                  <a:t>Stage 2</a:t>
                </a:r>
                <a:br>
                  <a:rPr lang="en-US" sz="1600" b="1" dirty="0">
                    <a:solidFill>
                      <a:schemeClr val="bg1"/>
                    </a:solidFill>
                    <a:latin typeface="+mj-lt"/>
                  </a:rPr>
                </a:br>
                <a:r>
                  <a:rPr lang="en-US" sz="1600" b="1" dirty="0">
                    <a:solidFill>
                      <a:schemeClr val="bg1"/>
                    </a:solidFill>
                    <a:latin typeface="+mj-lt"/>
                  </a:rPr>
                  <a:t> Decoder</a:t>
                </a:r>
                <a:endParaRPr lang="en-CH" sz="1600" b="1" dirty="0">
                  <a:solidFill>
                    <a:schemeClr val="bg1"/>
                  </a:solidFill>
                  <a:latin typeface="+mj-lt"/>
                </a:endParaRPr>
              </a:p>
            </p:txBody>
          </p:sp>
        </p:grpSp>
        <p:sp>
          <p:nvSpPr>
            <p:cNvPr id="17" name="TextBox 16">
              <a:extLst>
                <a:ext uri="{FF2B5EF4-FFF2-40B4-BE49-F238E27FC236}">
                  <a16:creationId xmlns:a16="http://schemas.microsoft.com/office/drawing/2014/main" id="{01B8FBCA-859C-5DF0-47CE-515808CE4C85}"/>
                </a:ext>
              </a:extLst>
            </p:cNvPr>
            <p:cNvSpPr txBox="1"/>
            <p:nvPr/>
          </p:nvSpPr>
          <p:spPr>
            <a:xfrm>
              <a:off x="3497164" y="4880496"/>
              <a:ext cx="2457152" cy="584775"/>
            </a:xfrm>
            <a:prstGeom prst="rect">
              <a:avLst/>
            </a:prstGeom>
            <a:noFill/>
          </p:spPr>
          <p:txBody>
            <a:bodyPr wrap="square" rtlCol="0">
              <a:spAutoFit/>
            </a:bodyPr>
            <a:lstStyle/>
            <a:p>
              <a:pPr algn="ctr"/>
              <a:r>
                <a:rPr lang="en-US" sz="1600" b="1" dirty="0">
                  <a:solidFill>
                    <a:schemeClr val="bg1"/>
                  </a:solidFill>
                  <a:latin typeface="+mj-lt"/>
                </a:rPr>
                <a:t>Stage 3</a:t>
              </a:r>
              <a:br>
                <a:rPr lang="en-US" sz="1600" b="1" dirty="0">
                  <a:solidFill>
                    <a:schemeClr val="bg1"/>
                  </a:solidFill>
                  <a:latin typeface="+mj-lt"/>
                </a:rPr>
              </a:br>
              <a:r>
                <a:rPr lang="en-US" sz="1600" b="1" dirty="0">
                  <a:solidFill>
                    <a:schemeClr val="bg1"/>
                  </a:solidFill>
                  <a:latin typeface="+mj-lt"/>
                </a:rPr>
                <a:t> Decoder</a:t>
              </a:r>
              <a:endParaRPr lang="en-CH" sz="1600" b="1" dirty="0">
                <a:solidFill>
                  <a:schemeClr val="bg1"/>
                </a:solidFill>
                <a:latin typeface="+mj-lt"/>
              </a:endParaRPr>
            </a:p>
          </p:txBody>
        </p:sp>
        <p:sp>
          <p:nvSpPr>
            <p:cNvPr id="18" name="TextBox 17">
              <a:extLst>
                <a:ext uri="{FF2B5EF4-FFF2-40B4-BE49-F238E27FC236}">
                  <a16:creationId xmlns:a16="http://schemas.microsoft.com/office/drawing/2014/main" id="{D1F4F826-3091-4E1A-AD3A-96A06C2DD973}"/>
                </a:ext>
              </a:extLst>
            </p:cNvPr>
            <p:cNvSpPr txBox="1"/>
            <p:nvPr/>
          </p:nvSpPr>
          <p:spPr>
            <a:xfrm>
              <a:off x="3147069" y="5439195"/>
              <a:ext cx="3164434" cy="584775"/>
            </a:xfrm>
            <a:prstGeom prst="rect">
              <a:avLst/>
            </a:prstGeom>
            <a:noFill/>
          </p:spPr>
          <p:txBody>
            <a:bodyPr wrap="square" rtlCol="0">
              <a:spAutoFit/>
            </a:bodyPr>
            <a:lstStyle/>
            <a:p>
              <a:pPr algn="ctr"/>
              <a:r>
                <a:rPr lang="en-US" sz="1600" b="1" dirty="0">
                  <a:solidFill>
                    <a:schemeClr val="bg1"/>
                  </a:solidFill>
                  <a:latin typeface="+mj-lt"/>
                </a:rPr>
                <a:t>Stage 4</a:t>
              </a:r>
              <a:br>
                <a:rPr lang="en-US" sz="1600" b="1" dirty="0">
                  <a:solidFill>
                    <a:schemeClr val="bg1"/>
                  </a:solidFill>
                  <a:latin typeface="+mj-lt"/>
                </a:rPr>
              </a:br>
              <a:r>
                <a:rPr lang="en-US" sz="1600" b="1" dirty="0">
                  <a:solidFill>
                    <a:schemeClr val="bg1"/>
                  </a:solidFill>
                  <a:latin typeface="+mj-lt"/>
                </a:rPr>
                <a:t> Decoder</a:t>
              </a:r>
              <a:endParaRPr lang="en-CH" sz="1600" b="1" dirty="0">
                <a:solidFill>
                  <a:schemeClr val="bg1"/>
                </a:solidFill>
                <a:latin typeface="+mj-lt"/>
              </a:endParaRPr>
            </a:p>
          </p:txBody>
        </p:sp>
        <p:sp>
          <p:nvSpPr>
            <p:cNvPr id="19" name="TextBox 18">
              <a:extLst>
                <a:ext uri="{FF2B5EF4-FFF2-40B4-BE49-F238E27FC236}">
                  <a16:creationId xmlns:a16="http://schemas.microsoft.com/office/drawing/2014/main" id="{3DD22491-2DFC-DCA1-6BB3-52754EA0B360}"/>
                </a:ext>
              </a:extLst>
            </p:cNvPr>
            <p:cNvSpPr txBox="1"/>
            <p:nvPr/>
          </p:nvSpPr>
          <p:spPr>
            <a:xfrm>
              <a:off x="2801318" y="6018537"/>
              <a:ext cx="3855323" cy="584775"/>
            </a:xfrm>
            <a:prstGeom prst="rect">
              <a:avLst/>
            </a:prstGeom>
            <a:noFill/>
          </p:spPr>
          <p:txBody>
            <a:bodyPr wrap="square" rtlCol="0">
              <a:spAutoFit/>
            </a:bodyPr>
            <a:lstStyle/>
            <a:p>
              <a:pPr algn="ctr"/>
              <a:r>
                <a:rPr lang="en-US" sz="1600" b="1" dirty="0">
                  <a:solidFill>
                    <a:schemeClr val="bg1"/>
                  </a:solidFill>
                  <a:latin typeface="+mj-lt"/>
                </a:rPr>
                <a:t>Stage 5</a:t>
              </a:r>
              <a:br>
                <a:rPr lang="en-US" sz="1600" b="1" dirty="0">
                  <a:solidFill>
                    <a:schemeClr val="bg1"/>
                  </a:solidFill>
                  <a:latin typeface="+mj-lt"/>
                </a:rPr>
              </a:br>
              <a:r>
                <a:rPr lang="en-US" sz="1600" b="1" dirty="0">
                  <a:solidFill>
                    <a:schemeClr val="bg1"/>
                  </a:solidFill>
                  <a:latin typeface="+mj-lt"/>
                </a:rPr>
                <a:t> Decoder</a:t>
              </a:r>
              <a:endParaRPr lang="en-CH" sz="1600" b="1" dirty="0">
                <a:solidFill>
                  <a:schemeClr val="bg1"/>
                </a:solidFill>
                <a:latin typeface="+mj-lt"/>
              </a:endParaRPr>
            </a:p>
          </p:txBody>
        </p:sp>
      </p:grpSp>
    </p:spTree>
    <p:extLst>
      <p:ext uri="{BB962C8B-B14F-4D97-AF65-F5344CB8AC3E}">
        <p14:creationId xmlns:p14="http://schemas.microsoft.com/office/powerpoint/2010/main" val="4070081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11"/>
                                        </p:tgtEl>
                                        <p:attrNameLst>
                                          <p:attrName>style.visibility</p:attrName>
                                        </p:attrNameLst>
                                      </p:cBhvr>
                                      <p:to>
                                        <p:strVal val="visible"/>
                                      </p:to>
                                    </p:set>
                                    <p:animEffect transition="in" filter="fade">
                                      <p:cBhvr>
                                        <p:cTn id="19" dur="500"/>
                                        <p:tgtEl>
                                          <p:spTgt spid="11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0"/>
                                        </p:tgtEl>
                                        <p:attrNameLst>
                                          <p:attrName>style.visibility</p:attrName>
                                        </p:attrNameLst>
                                      </p:cBhvr>
                                      <p:to>
                                        <p:strVal val="visible"/>
                                      </p:to>
                                    </p:set>
                                    <p:animEffect transition="in" filter="fade">
                                      <p:cBhvr>
                                        <p:cTn id="22" dur="500"/>
                                        <p:tgtEl>
                                          <p:spTgt spid="11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08"/>
                                        </p:tgtEl>
                                        <p:attrNameLst>
                                          <p:attrName>style.visibility</p:attrName>
                                        </p:attrNameLst>
                                      </p:cBhvr>
                                      <p:to>
                                        <p:strVal val="visible"/>
                                      </p:to>
                                    </p:set>
                                    <p:animEffect transition="in" filter="fade">
                                      <p:cBhvr>
                                        <p:cTn id="25" dur="500"/>
                                        <p:tgtEl>
                                          <p:spTgt spid="10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09"/>
                                        </p:tgtEl>
                                        <p:attrNameLst>
                                          <p:attrName>style.visibility</p:attrName>
                                        </p:attrNameLst>
                                      </p:cBhvr>
                                      <p:to>
                                        <p:strVal val="visible"/>
                                      </p:to>
                                    </p:set>
                                    <p:animEffect transition="in" filter="fade">
                                      <p:cBhvr>
                                        <p:cTn id="28" dur="500"/>
                                        <p:tgtEl>
                                          <p:spTgt spid="10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25"/>
                                        </p:tgtEl>
                                        <p:attrNameLst>
                                          <p:attrName>style.visibility</p:attrName>
                                        </p:attrNameLst>
                                      </p:cBhvr>
                                      <p:to>
                                        <p:strVal val="visible"/>
                                      </p:to>
                                    </p:set>
                                    <p:animEffect transition="in" filter="fade">
                                      <p:cBhvr>
                                        <p:cTn id="31" dur="500"/>
                                        <p:tgtEl>
                                          <p:spTgt spid="125"/>
                                        </p:tgtEl>
                                      </p:cBhvr>
                                    </p:animEffect>
                                  </p:childTnLst>
                                </p:cTn>
                              </p:par>
                              <p:par>
                                <p:cTn id="32" presetID="10" presetClass="entr" presetSubtype="0" fill="hold" nodeType="withEffect">
                                  <p:stCondLst>
                                    <p:cond delay="0"/>
                                  </p:stCondLst>
                                  <p:childTnLst>
                                    <p:set>
                                      <p:cBhvr>
                                        <p:cTn id="33" dur="1" fill="hold">
                                          <p:stCondLst>
                                            <p:cond delay="0"/>
                                          </p:stCondLst>
                                        </p:cTn>
                                        <p:tgtEl>
                                          <p:spTgt spid="141"/>
                                        </p:tgtEl>
                                        <p:attrNameLst>
                                          <p:attrName>style.visibility</p:attrName>
                                        </p:attrNameLst>
                                      </p:cBhvr>
                                      <p:to>
                                        <p:strVal val="visible"/>
                                      </p:to>
                                    </p:set>
                                    <p:animEffect transition="in" filter="fade">
                                      <p:cBhvr>
                                        <p:cTn id="34" dur="500"/>
                                        <p:tgtEl>
                                          <p:spTgt spid="141"/>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childTnLst>
                          </p:cTn>
                        </p:par>
                        <p:par>
                          <p:cTn id="40" fill="hold">
                            <p:stCondLst>
                              <p:cond delay="500"/>
                            </p:stCondLst>
                            <p:childTnLst>
                              <p:par>
                                <p:cTn id="41" presetID="10" presetClass="entr" presetSubtype="0" fill="hold" nodeType="after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fade">
                                      <p:cBhvr>
                                        <p:cTn id="43" dur="500"/>
                                        <p:tgtEl>
                                          <p:spTgt spid="38"/>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fade">
                                      <p:cBhvr>
                                        <p:cTn id="4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108" grpId="0" animBg="1"/>
      <p:bldP spid="109" grpId="0" animBg="1"/>
      <p:bldP spid="110" grpId="0" animBg="1"/>
      <p:bldP spid="111" grpId="0"/>
      <p:bldP spid="125" grpId="0"/>
      <p:bldP spid="215"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431F0E3-862E-E76B-8A94-1826FBF14180}"/>
              </a:ext>
            </a:extLst>
          </p:cNvPr>
          <p:cNvSpPr>
            <a:spLocks noGrp="1"/>
          </p:cNvSpPr>
          <p:nvPr>
            <p:ph type="title"/>
          </p:nvPr>
        </p:nvSpPr>
        <p:spPr/>
        <p:txBody>
          <a:bodyPr/>
          <a:lstStyle/>
          <a:p>
            <a:r>
              <a:rPr lang="en-US" dirty="0"/>
              <a:t>Row Decoder: A Tree Example</a:t>
            </a:r>
          </a:p>
        </p:txBody>
      </p:sp>
      <p:sp>
        <p:nvSpPr>
          <p:cNvPr id="3" name="İçerik Yer Tutucusu 2">
            <a:extLst>
              <a:ext uri="{FF2B5EF4-FFF2-40B4-BE49-F238E27FC236}">
                <a16:creationId xmlns:a16="http://schemas.microsoft.com/office/drawing/2014/main" id="{0F97E798-8174-EC68-80A3-3387BB03392C}"/>
              </a:ext>
            </a:extLst>
          </p:cNvPr>
          <p:cNvSpPr>
            <a:spLocks noGrp="1"/>
          </p:cNvSpPr>
          <p:nvPr>
            <p:ph idx="1"/>
          </p:nvPr>
        </p:nvSpPr>
        <p:spPr/>
        <p:txBody>
          <a:bodyPr/>
          <a:lstStyle/>
          <a:p>
            <a:r>
              <a:rPr lang="en-US" dirty="0">
                <a:latin typeface="+mj-lt"/>
              </a:rPr>
              <a:t>We can visualize the hierarchical row decoder circuitry as a tree</a:t>
            </a:r>
          </a:p>
        </p:txBody>
      </p:sp>
      <p:grpSp>
        <p:nvGrpSpPr>
          <p:cNvPr id="171" name="Group 170">
            <a:extLst>
              <a:ext uri="{FF2B5EF4-FFF2-40B4-BE49-F238E27FC236}">
                <a16:creationId xmlns:a16="http://schemas.microsoft.com/office/drawing/2014/main" id="{0EE98154-93A1-D9BC-331E-DEEE85BF68CC}"/>
              </a:ext>
            </a:extLst>
          </p:cNvPr>
          <p:cNvGrpSpPr/>
          <p:nvPr/>
        </p:nvGrpSpPr>
        <p:grpSpPr>
          <a:xfrm>
            <a:off x="1776449" y="1259615"/>
            <a:ext cx="5545674" cy="4112524"/>
            <a:chOff x="2176499" y="1282071"/>
            <a:chExt cx="5545674" cy="4112524"/>
          </a:xfrm>
        </p:grpSpPr>
        <p:sp>
          <p:nvSpPr>
            <p:cNvPr id="31" name="Metin kutusu 26">
              <a:extLst>
                <a:ext uri="{FF2B5EF4-FFF2-40B4-BE49-F238E27FC236}">
                  <a16:creationId xmlns:a16="http://schemas.microsoft.com/office/drawing/2014/main" id="{EA741662-A5F7-D413-732D-7DE46DA197B5}"/>
                </a:ext>
              </a:extLst>
            </p:cNvPr>
            <p:cNvSpPr txBox="1"/>
            <p:nvPr/>
          </p:nvSpPr>
          <p:spPr>
            <a:xfrm>
              <a:off x="4861779" y="1897360"/>
              <a:ext cx="2816750" cy="461665"/>
            </a:xfrm>
            <a:prstGeom prst="rect">
              <a:avLst/>
            </a:prstGeom>
            <a:noFill/>
            <a:ln>
              <a:noFill/>
            </a:ln>
          </p:spPr>
          <p:txBody>
            <a:bodyPr wrap="square" rtlCol="0">
              <a:spAutoFit/>
            </a:bodyPr>
            <a:lstStyle/>
            <a:p>
              <a:pPr algn="ctr"/>
              <a:r>
                <a:rPr lang="en-US" sz="2400" b="1" dirty="0" err="1">
                  <a:solidFill>
                    <a:schemeClr val="accent4"/>
                  </a:solidFill>
                  <a:latin typeface="+mj-lt"/>
                  <a:ea typeface="Cascadia Code" panose="020B0609020000020004" pitchFamily="49" charset="0"/>
                  <a:cs typeface="Cascadia Code" panose="020B0609020000020004" pitchFamily="49" charset="0"/>
                </a:rPr>
                <a:t>Wordline</a:t>
              </a:r>
              <a:r>
                <a:rPr lang="en-US" sz="2400" b="1" dirty="0">
                  <a:solidFill>
                    <a:schemeClr val="accent4"/>
                  </a:solidFill>
                  <a:latin typeface="+mj-lt"/>
                  <a:ea typeface="Cascadia Code" panose="020B0609020000020004" pitchFamily="49" charset="0"/>
                  <a:cs typeface="Cascadia Code" panose="020B0609020000020004" pitchFamily="49" charset="0"/>
                </a:rPr>
                <a:t> A</a:t>
              </a:r>
            </a:p>
          </p:txBody>
        </p:sp>
        <p:grpSp>
          <p:nvGrpSpPr>
            <p:cNvPr id="140" name="Group 139">
              <a:extLst>
                <a:ext uri="{FF2B5EF4-FFF2-40B4-BE49-F238E27FC236}">
                  <a16:creationId xmlns:a16="http://schemas.microsoft.com/office/drawing/2014/main" id="{1047635D-B546-1DD6-AB8C-656ABF6D0FCC}"/>
                </a:ext>
              </a:extLst>
            </p:cNvPr>
            <p:cNvGrpSpPr/>
            <p:nvPr/>
          </p:nvGrpSpPr>
          <p:grpSpPr>
            <a:xfrm>
              <a:off x="2176499" y="1293336"/>
              <a:ext cx="3312990" cy="4101259"/>
              <a:chOff x="2176499" y="1188291"/>
              <a:chExt cx="3312990" cy="4101259"/>
            </a:xfrm>
          </p:grpSpPr>
          <p:cxnSp>
            <p:nvCxnSpPr>
              <p:cNvPr id="133" name="Düz Bağlayıcı 621">
                <a:extLst>
                  <a:ext uri="{FF2B5EF4-FFF2-40B4-BE49-F238E27FC236}">
                    <a16:creationId xmlns:a16="http://schemas.microsoft.com/office/drawing/2014/main" id="{DCBFA5F9-151C-5D8A-E93E-05DC37193228}"/>
                  </a:ext>
                </a:extLst>
              </p:cNvPr>
              <p:cNvCxnSpPr>
                <a:cxnSpLocks/>
              </p:cNvCxnSpPr>
              <p:nvPr/>
            </p:nvCxnSpPr>
            <p:spPr>
              <a:xfrm rot="16200000" flipH="1">
                <a:off x="4242107" y="2693706"/>
                <a:ext cx="92159" cy="167303"/>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16" name="Düz Bağlayıcı 557">
                <a:extLst>
                  <a:ext uri="{FF2B5EF4-FFF2-40B4-BE49-F238E27FC236}">
                    <a16:creationId xmlns:a16="http://schemas.microsoft.com/office/drawing/2014/main" id="{C1E21E4A-A5BA-7462-60F6-B678698301E5}"/>
                  </a:ext>
                </a:extLst>
              </p:cNvPr>
              <p:cNvCxnSpPr>
                <a:cxnSpLocks/>
              </p:cNvCxnSpPr>
              <p:nvPr/>
            </p:nvCxnSpPr>
            <p:spPr>
              <a:xfrm rot="16200000" flipH="1">
                <a:off x="3290616" y="2977168"/>
                <a:ext cx="30232" cy="174831"/>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17" name="Düz Bağlayıcı 558">
                <a:extLst>
                  <a:ext uri="{FF2B5EF4-FFF2-40B4-BE49-F238E27FC236}">
                    <a16:creationId xmlns:a16="http://schemas.microsoft.com/office/drawing/2014/main" id="{B248E710-2C56-2398-246C-1ADCE9519382}"/>
                  </a:ext>
                </a:extLst>
              </p:cNvPr>
              <p:cNvCxnSpPr>
                <a:cxnSpLocks/>
              </p:cNvCxnSpPr>
              <p:nvPr/>
            </p:nvCxnSpPr>
            <p:spPr>
              <a:xfrm rot="16200000">
                <a:off x="3280789" y="2942960"/>
                <a:ext cx="44035" cy="16898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1" name="Düz Bağlayıcı 10">
                <a:extLst>
                  <a:ext uri="{FF2B5EF4-FFF2-40B4-BE49-F238E27FC236}">
                    <a16:creationId xmlns:a16="http://schemas.microsoft.com/office/drawing/2014/main" id="{F3D4F2C8-D6DC-41CA-D4EA-7A3EE536D968}"/>
                  </a:ext>
                </a:extLst>
              </p:cNvPr>
              <p:cNvCxnSpPr>
                <a:cxnSpLocks/>
                <a:stCxn id="62" idx="4"/>
              </p:cNvCxnSpPr>
              <p:nvPr/>
            </p:nvCxnSpPr>
            <p:spPr>
              <a:xfrm>
                <a:off x="3213909" y="4329301"/>
                <a:ext cx="142549" cy="102556"/>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2" name="Düz Bağlayıcı 11">
                <a:extLst>
                  <a:ext uri="{FF2B5EF4-FFF2-40B4-BE49-F238E27FC236}">
                    <a16:creationId xmlns:a16="http://schemas.microsoft.com/office/drawing/2014/main" id="{A73B2BD3-083C-4913-E2A0-508E252222CE}"/>
                  </a:ext>
                </a:extLst>
              </p:cNvPr>
              <p:cNvCxnSpPr>
                <a:cxnSpLocks/>
              </p:cNvCxnSpPr>
              <p:nvPr/>
            </p:nvCxnSpPr>
            <p:spPr>
              <a:xfrm flipV="1">
                <a:off x="3212122" y="4300484"/>
                <a:ext cx="127046" cy="53645"/>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3" name="Düz Bağlayıcı 12">
                <a:extLst>
                  <a:ext uri="{FF2B5EF4-FFF2-40B4-BE49-F238E27FC236}">
                    <a16:creationId xmlns:a16="http://schemas.microsoft.com/office/drawing/2014/main" id="{38326926-8C62-B055-3319-3DC319F968DC}"/>
                  </a:ext>
                </a:extLst>
              </p:cNvPr>
              <p:cNvCxnSpPr>
                <a:cxnSpLocks/>
              </p:cNvCxnSpPr>
              <p:nvPr/>
            </p:nvCxnSpPr>
            <p:spPr>
              <a:xfrm flipV="1">
                <a:off x="3212123" y="4229151"/>
                <a:ext cx="138772" cy="124978"/>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4" name="Düz Bağlayıcı 13">
                <a:extLst>
                  <a:ext uri="{FF2B5EF4-FFF2-40B4-BE49-F238E27FC236}">
                    <a16:creationId xmlns:a16="http://schemas.microsoft.com/office/drawing/2014/main" id="{3FE0C7E2-6F64-626F-4CDC-F7DC4014D7FC}"/>
                  </a:ext>
                </a:extLst>
              </p:cNvPr>
              <p:cNvCxnSpPr>
                <a:cxnSpLocks/>
              </p:cNvCxnSpPr>
              <p:nvPr/>
            </p:nvCxnSpPr>
            <p:spPr>
              <a:xfrm flipV="1">
                <a:off x="3212121" y="4167060"/>
                <a:ext cx="127047" cy="18707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32" name="Düz Bağlayıcı 615">
                <a:extLst>
                  <a:ext uri="{FF2B5EF4-FFF2-40B4-BE49-F238E27FC236}">
                    <a16:creationId xmlns:a16="http://schemas.microsoft.com/office/drawing/2014/main" id="{1199D2D6-9CC9-57A1-5E5C-07EF99E6BE1C}"/>
                  </a:ext>
                </a:extLst>
              </p:cNvPr>
              <p:cNvCxnSpPr>
                <a:cxnSpLocks/>
                <a:stCxn id="74" idx="4"/>
              </p:cNvCxnSpPr>
              <p:nvPr/>
            </p:nvCxnSpPr>
            <p:spPr>
              <a:xfrm>
                <a:off x="4208234" y="4046218"/>
                <a:ext cx="208365" cy="78323"/>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4" name="Düz Bağlayıcı 616">
                <a:extLst>
                  <a:ext uri="{FF2B5EF4-FFF2-40B4-BE49-F238E27FC236}">
                    <a16:creationId xmlns:a16="http://schemas.microsoft.com/office/drawing/2014/main" id="{A8E0CA26-68B3-7052-DE7F-DD1B7BDD5237}"/>
                  </a:ext>
                </a:extLst>
              </p:cNvPr>
              <p:cNvCxnSpPr>
                <a:cxnSpLocks/>
                <a:stCxn id="74" idx="4"/>
              </p:cNvCxnSpPr>
              <p:nvPr/>
            </p:nvCxnSpPr>
            <p:spPr>
              <a:xfrm flipV="1">
                <a:off x="4208234" y="4001804"/>
                <a:ext cx="172015" cy="44414"/>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5" name="Düz Bağlayıcı 622">
                <a:extLst>
                  <a:ext uri="{FF2B5EF4-FFF2-40B4-BE49-F238E27FC236}">
                    <a16:creationId xmlns:a16="http://schemas.microsoft.com/office/drawing/2014/main" id="{6FD76EC9-FA9B-050D-4E50-0BD6A47EB094}"/>
                  </a:ext>
                </a:extLst>
              </p:cNvPr>
              <p:cNvCxnSpPr>
                <a:cxnSpLocks/>
              </p:cNvCxnSpPr>
              <p:nvPr/>
            </p:nvCxnSpPr>
            <p:spPr>
              <a:xfrm rot="16200000">
                <a:off x="4238492" y="2588600"/>
                <a:ext cx="108721" cy="176635"/>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6" name="Düz Bağlayıcı 560">
                <a:extLst>
                  <a:ext uri="{FF2B5EF4-FFF2-40B4-BE49-F238E27FC236}">
                    <a16:creationId xmlns:a16="http://schemas.microsoft.com/office/drawing/2014/main" id="{7B16E814-F80A-2A0C-29FE-F66C86C6DCE6}"/>
                  </a:ext>
                </a:extLst>
              </p:cNvPr>
              <p:cNvCxnSpPr>
                <a:cxnSpLocks/>
              </p:cNvCxnSpPr>
              <p:nvPr/>
            </p:nvCxnSpPr>
            <p:spPr>
              <a:xfrm rot="16200000" flipH="1">
                <a:off x="3246722" y="2370231"/>
                <a:ext cx="117491" cy="169921"/>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7" name="Düz Bağlayıcı 561">
                <a:extLst>
                  <a:ext uri="{FF2B5EF4-FFF2-40B4-BE49-F238E27FC236}">
                    <a16:creationId xmlns:a16="http://schemas.microsoft.com/office/drawing/2014/main" id="{4B8C2B10-0301-9023-870D-31D14A40D358}"/>
                  </a:ext>
                </a:extLst>
              </p:cNvPr>
              <p:cNvCxnSpPr>
                <a:cxnSpLocks/>
              </p:cNvCxnSpPr>
              <p:nvPr/>
            </p:nvCxnSpPr>
            <p:spPr>
              <a:xfrm rot="16200000" flipH="1">
                <a:off x="3292806" y="2324147"/>
                <a:ext cx="30232" cy="174831"/>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8" name="Düz Bağlayıcı 562">
                <a:extLst>
                  <a:ext uri="{FF2B5EF4-FFF2-40B4-BE49-F238E27FC236}">
                    <a16:creationId xmlns:a16="http://schemas.microsoft.com/office/drawing/2014/main" id="{C83E2FDA-D775-7F11-28F6-3263D283E973}"/>
                  </a:ext>
                </a:extLst>
              </p:cNvPr>
              <p:cNvCxnSpPr>
                <a:cxnSpLocks/>
              </p:cNvCxnSpPr>
              <p:nvPr/>
            </p:nvCxnSpPr>
            <p:spPr>
              <a:xfrm rot="16200000">
                <a:off x="3282979" y="2289939"/>
                <a:ext cx="44035" cy="16898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9" name="Düz Bağlayıcı 563">
                <a:extLst>
                  <a:ext uri="{FF2B5EF4-FFF2-40B4-BE49-F238E27FC236}">
                    <a16:creationId xmlns:a16="http://schemas.microsoft.com/office/drawing/2014/main" id="{18EF8E4E-3472-B7CD-BAFD-97784BF054A8}"/>
                  </a:ext>
                </a:extLst>
              </p:cNvPr>
              <p:cNvCxnSpPr>
                <a:cxnSpLocks/>
              </p:cNvCxnSpPr>
              <p:nvPr/>
            </p:nvCxnSpPr>
            <p:spPr>
              <a:xfrm rot="16200000">
                <a:off x="3247514" y="2250555"/>
                <a:ext cx="118884" cy="172899"/>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0" name="Düz Bağlayıcı 589">
                <a:extLst>
                  <a:ext uri="{FF2B5EF4-FFF2-40B4-BE49-F238E27FC236}">
                    <a16:creationId xmlns:a16="http://schemas.microsoft.com/office/drawing/2014/main" id="{F5973315-236D-C01F-9F32-D5E93E5646C9}"/>
                  </a:ext>
                </a:extLst>
              </p:cNvPr>
              <p:cNvCxnSpPr>
                <a:cxnSpLocks/>
                <a:stCxn id="122" idx="4"/>
              </p:cNvCxnSpPr>
              <p:nvPr/>
            </p:nvCxnSpPr>
            <p:spPr>
              <a:xfrm>
                <a:off x="3709137" y="4257549"/>
                <a:ext cx="132739" cy="64893"/>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1" name="Düz Bağlayıcı 592">
                <a:extLst>
                  <a:ext uri="{FF2B5EF4-FFF2-40B4-BE49-F238E27FC236}">
                    <a16:creationId xmlns:a16="http://schemas.microsoft.com/office/drawing/2014/main" id="{7B106B8E-D19B-2D8B-225F-502C431D3057}"/>
                  </a:ext>
                </a:extLst>
              </p:cNvPr>
              <p:cNvCxnSpPr>
                <a:cxnSpLocks/>
                <a:stCxn id="122" idx="4"/>
              </p:cNvCxnSpPr>
              <p:nvPr/>
            </p:nvCxnSpPr>
            <p:spPr>
              <a:xfrm flipV="1">
                <a:off x="3709137" y="4192301"/>
                <a:ext cx="124628" cy="65248"/>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2" name="Düz Bağlayıcı 603">
                <a:extLst>
                  <a:ext uri="{FF2B5EF4-FFF2-40B4-BE49-F238E27FC236}">
                    <a16:creationId xmlns:a16="http://schemas.microsoft.com/office/drawing/2014/main" id="{4BF0CD10-0D36-652A-62A2-53C99E61A28C}"/>
                  </a:ext>
                </a:extLst>
              </p:cNvPr>
              <p:cNvCxnSpPr>
                <a:cxnSpLocks/>
                <a:stCxn id="122" idx="4"/>
              </p:cNvCxnSpPr>
              <p:nvPr/>
            </p:nvCxnSpPr>
            <p:spPr>
              <a:xfrm>
                <a:off x="3709137" y="4257549"/>
                <a:ext cx="130961" cy="14529"/>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3" name="Düz Bağlayıcı 604">
                <a:extLst>
                  <a:ext uri="{FF2B5EF4-FFF2-40B4-BE49-F238E27FC236}">
                    <a16:creationId xmlns:a16="http://schemas.microsoft.com/office/drawing/2014/main" id="{14D9A096-2020-0880-5B49-875869D44F56}"/>
                  </a:ext>
                </a:extLst>
              </p:cNvPr>
              <p:cNvCxnSpPr>
                <a:cxnSpLocks/>
                <a:stCxn id="122" idx="4"/>
              </p:cNvCxnSpPr>
              <p:nvPr/>
            </p:nvCxnSpPr>
            <p:spPr>
              <a:xfrm flipV="1">
                <a:off x="3709137" y="4234172"/>
                <a:ext cx="122870" cy="23377"/>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4" name="Düz Bağlayıcı 565">
                <a:extLst>
                  <a:ext uri="{FF2B5EF4-FFF2-40B4-BE49-F238E27FC236}">
                    <a16:creationId xmlns:a16="http://schemas.microsoft.com/office/drawing/2014/main" id="{8C36AD8D-C2F3-464D-9703-9DA5E39FE180}"/>
                  </a:ext>
                </a:extLst>
              </p:cNvPr>
              <p:cNvCxnSpPr>
                <a:cxnSpLocks/>
                <a:stCxn id="121" idx="4"/>
              </p:cNvCxnSpPr>
              <p:nvPr/>
            </p:nvCxnSpPr>
            <p:spPr>
              <a:xfrm>
                <a:off x="3709137" y="2430235"/>
                <a:ext cx="132238" cy="70938"/>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5" name="Düz Bağlayıcı 566">
                <a:extLst>
                  <a:ext uri="{FF2B5EF4-FFF2-40B4-BE49-F238E27FC236}">
                    <a16:creationId xmlns:a16="http://schemas.microsoft.com/office/drawing/2014/main" id="{AA4B5A87-BBB7-1D2C-9950-4D85F5DBBEE7}"/>
                  </a:ext>
                </a:extLst>
              </p:cNvPr>
              <p:cNvCxnSpPr>
                <a:cxnSpLocks/>
                <a:stCxn id="121" idx="4"/>
              </p:cNvCxnSpPr>
              <p:nvPr/>
            </p:nvCxnSpPr>
            <p:spPr>
              <a:xfrm>
                <a:off x="3709137" y="2430235"/>
                <a:ext cx="125568" cy="11859"/>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6" name="Düz Bağlayıcı 567">
                <a:extLst>
                  <a:ext uri="{FF2B5EF4-FFF2-40B4-BE49-F238E27FC236}">
                    <a16:creationId xmlns:a16="http://schemas.microsoft.com/office/drawing/2014/main" id="{A3695C4A-C233-F7A8-8F9E-577CF244FE2B}"/>
                  </a:ext>
                </a:extLst>
              </p:cNvPr>
              <p:cNvCxnSpPr>
                <a:cxnSpLocks/>
              </p:cNvCxnSpPr>
              <p:nvPr/>
            </p:nvCxnSpPr>
            <p:spPr>
              <a:xfrm flipV="1">
                <a:off x="3716371" y="2410289"/>
                <a:ext cx="119441" cy="20237"/>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7" name="Düz Bağlayıcı 568">
                <a:extLst>
                  <a:ext uri="{FF2B5EF4-FFF2-40B4-BE49-F238E27FC236}">
                    <a16:creationId xmlns:a16="http://schemas.microsoft.com/office/drawing/2014/main" id="{45883F7B-7DFB-58A3-A6D6-EC5FAA0BAACC}"/>
                  </a:ext>
                </a:extLst>
              </p:cNvPr>
              <p:cNvCxnSpPr>
                <a:cxnSpLocks/>
                <a:stCxn id="121" idx="4"/>
              </p:cNvCxnSpPr>
              <p:nvPr/>
            </p:nvCxnSpPr>
            <p:spPr>
              <a:xfrm flipV="1">
                <a:off x="3709137" y="2364584"/>
                <a:ext cx="125568" cy="65651"/>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48" name="Dikdörtgen 512">
                <a:extLst>
                  <a:ext uri="{FF2B5EF4-FFF2-40B4-BE49-F238E27FC236}">
                    <a16:creationId xmlns:a16="http://schemas.microsoft.com/office/drawing/2014/main" id="{E8DB3CA0-9F3E-0227-F8D7-987D75F75369}"/>
                  </a:ext>
                </a:extLst>
              </p:cNvPr>
              <p:cNvSpPr/>
              <p:nvPr/>
            </p:nvSpPr>
            <p:spPr>
              <a:xfrm rot="16200000">
                <a:off x="3082297" y="3152117"/>
                <a:ext cx="3892550" cy="382315"/>
              </a:xfrm>
              <a:prstGeom prst="rect">
                <a:avLst/>
              </a:prstGeom>
              <a:solidFill>
                <a:schemeClr val="accent5">
                  <a:lumMod val="20000"/>
                  <a:lumOff val="80000"/>
                </a:schemeClr>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49" name="Dikdörtgen 511">
                <a:extLst>
                  <a:ext uri="{FF2B5EF4-FFF2-40B4-BE49-F238E27FC236}">
                    <a16:creationId xmlns:a16="http://schemas.microsoft.com/office/drawing/2014/main" id="{28327614-51A9-C666-9AFE-C965A7E915C8}"/>
                  </a:ext>
                </a:extLst>
              </p:cNvPr>
              <p:cNvSpPr/>
              <p:nvPr/>
            </p:nvSpPr>
            <p:spPr>
              <a:xfrm rot="16200000">
                <a:off x="2726878" y="3163274"/>
                <a:ext cx="3589317" cy="360000"/>
              </a:xfrm>
              <a:prstGeom prst="rect">
                <a:avLst/>
              </a:prstGeom>
              <a:solidFill>
                <a:schemeClr val="accent5">
                  <a:lumMod val="20000"/>
                  <a:lumOff val="80000"/>
                </a:schemeClr>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50" name="Dikdörtgen 510">
                <a:extLst>
                  <a:ext uri="{FF2B5EF4-FFF2-40B4-BE49-F238E27FC236}">
                    <a16:creationId xmlns:a16="http://schemas.microsoft.com/office/drawing/2014/main" id="{B72FDB05-C9C2-DCA6-4AD5-AE991044B209}"/>
                  </a:ext>
                </a:extLst>
              </p:cNvPr>
              <p:cNvSpPr/>
              <p:nvPr/>
            </p:nvSpPr>
            <p:spPr>
              <a:xfrm rot="16200000">
                <a:off x="2424906" y="3163275"/>
                <a:ext cx="3201510" cy="360000"/>
              </a:xfrm>
              <a:prstGeom prst="rect">
                <a:avLst/>
              </a:prstGeom>
              <a:solidFill>
                <a:schemeClr val="accent5">
                  <a:lumMod val="20000"/>
                  <a:lumOff val="80000"/>
                </a:schemeClr>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51" name="Dikdörtgen 509">
                <a:extLst>
                  <a:ext uri="{FF2B5EF4-FFF2-40B4-BE49-F238E27FC236}">
                    <a16:creationId xmlns:a16="http://schemas.microsoft.com/office/drawing/2014/main" id="{35A52F8E-F1BF-2C0F-70C8-70B65C02E655}"/>
                  </a:ext>
                </a:extLst>
              </p:cNvPr>
              <p:cNvSpPr/>
              <p:nvPr/>
            </p:nvSpPr>
            <p:spPr>
              <a:xfrm rot="16200000">
                <a:off x="2139153" y="3163275"/>
                <a:ext cx="2781264" cy="360000"/>
              </a:xfrm>
              <a:prstGeom prst="rect">
                <a:avLst/>
              </a:prstGeom>
              <a:solidFill>
                <a:schemeClr val="accent5">
                  <a:lumMod val="20000"/>
                  <a:lumOff val="80000"/>
                </a:schemeClr>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52" name="Dikdörtgen 219">
                <a:extLst>
                  <a:ext uri="{FF2B5EF4-FFF2-40B4-BE49-F238E27FC236}">
                    <a16:creationId xmlns:a16="http://schemas.microsoft.com/office/drawing/2014/main" id="{DBA5CCEC-6668-1735-6C15-23A642136E88}"/>
                  </a:ext>
                </a:extLst>
              </p:cNvPr>
              <p:cNvSpPr/>
              <p:nvPr/>
            </p:nvSpPr>
            <p:spPr>
              <a:xfrm rot="16200000">
                <a:off x="1814601" y="3194975"/>
                <a:ext cx="2438616" cy="360000"/>
              </a:xfrm>
              <a:prstGeom prst="rect">
                <a:avLst/>
              </a:prstGeom>
              <a:solidFill>
                <a:schemeClr val="accent5">
                  <a:lumMod val="20000"/>
                  <a:lumOff val="80000"/>
                </a:schemeClr>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cxnSp>
            <p:nvCxnSpPr>
              <p:cNvPr id="53" name="Düz Bağlayıcı 82">
                <a:extLst>
                  <a:ext uri="{FF2B5EF4-FFF2-40B4-BE49-F238E27FC236}">
                    <a16:creationId xmlns:a16="http://schemas.microsoft.com/office/drawing/2014/main" id="{FA36A114-EC33-1A15-C70F-15A0EC3C8DD3}"/>
                  </a:ext>
                </a:extLst>
              </p:cNvPr>
              <p:cNvCxnSpPr>
                <a:stCxn id="62" idx="0"/>
                <a:endCxn id="58" idx="4"/>
              </p:cNvCxnSpPr>
              <p:nvPr/>
            </p:nvCxnSpPr>
            <p:spPr>
              <a:xfrm rot="16200000" flipV="1">
                <a:off x="2312011" y="3787403"/>
                <a:ext cx="910387" cy="17341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4" name="Düz Bağlayıcı 84">
                <a:extLst>
                  <a:ext uri="{FF2B5EF4-FFF2-40B4-BE49-F238E27FC236}">
                    <a16:creationId xmlns:a16="http://schemas.microsoft.com/office/drawing/2014/main" id="{FBD4A1E0-31B6-95C4-FD65-D2FC364A97F8}"/>
                  </a:ext>
                </a:extLst>
              </p:cNvPr>
              <p:cNvCxnSpPr>
                <a:stCxn id="58" idx="4"/>
                <a:endCxn id="59" idx="0"/>
              </p:cNvCxnSpPr>
              <p:nvPr/>
            </p:nvCxnSpPr>
            <p:spPr>
              <a:xfrm rot="16200000" flipH="1">
                <a:off x="2633124" y="3466289"/>
                <a:ext cx="268160" cy="17341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5" name="Düz Bağlayıcı 86">
                <a:extLst>
                  <a:ext uri="{FF2B5EF4-FFF2-40B4-BE49-F238E27FC236}">
                    <a16:creationId xmlns:a16="http://schemas.microsoft.com/office/drawing/2014/main" id="{B07435A6-37CA-BA5B-921B-2D648B6FF226}"/>
                  </a:ext>
                </a:extLst>
              </p:cNvPr>
              <p:cNvCxnSpPr>
                <a:stCxn id="58" idx="4"/>
                <a:endCxn id="60" idx="0"/>
              </p:cNvCxnSpPr>
              <p:nvPr/>
            </p:nvCxnSpPr>
            <p:spPr>
              <a:xfrm rot="16200000">
                <a:off x="2580171" y="3145176"/>
                <a:ext cx="374067" cy="17341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6" name="Düz Bağlayıcı 88">
                <a:extLst>
                  <a:ext uri="{FF2B5EF4-FFF2-40B4-BE49-F238E27FC236}">
                    <a16:creationId xmlns:a16="http://schemas.microsoft.com/office/drawing/2014/main" id="{B4D2D0B9-4874-8046-2820-6C72F90D6D14}"/>
                  </a:ext>
                </a:extLst>
              </p:cNvPr>
              <p:cNvCxnSpPr>
                <a:stCxn id="58" idx="4"/>
                <a:endCxn id="61" idx="0"/>
              </p:cNvCxnSpPr>
              <p:nvPr/>
            </p:nvCxnSpPr>
            <p:spPr>
              <a:xfrm rot="16200000">
                <a:off x="2259057" y="2824062"/>
                <a:ext cx="1016295" cy="17341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7" name="Düz Bağlayıcı 140">
                <a:extLst>
                  <a:ext uri="{FF2B5EF4-FFF2-40B4-BE49-F238E27FC236}">
                    <a16:creationId xmlns:a16="http://schemas.microsoft.com/office/drawing/2014/main" id="{D671F0ED-51D1-A675-0F86-341A2B6C86E4}"/>
                  </a:ext>
                </a:extLst>
              </p:cNvPr>
              <p:cNvCxnSpPr>
                <a:cxnSpLocks/>
                <a:stCxn id="60" idx="4"/>
                <a:endCxn id="69" idx="0"/>
              </p:cNvCxnSpPr>
              <p:nvPr/>
            </p:nvCxnSpPr>
            <p:spPr>
              <a:xfrm>
                <a:off x="3213909" y="3044847"/>
                <a:ext cx="144805" cy="382868"/>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58" name="Oval 57">
                <a:extLst>
                  <a:ext uri="{FF2B5EF4-FFF2-40B4-BE49-F238E27FC236}">
                    <a16:creationId xmlns:a16="http://schemas.microsoft.com/office/drawing/2014/main" id="{1DDAA4E2-9C4B-7C34-81DE-CBB42C9B051F}"/>
                  </a:ext>
                </a:extLst>
              </p:cNvPr>
              <p:cNvSpPr/>
              <p:nvPr/>
            </p:nvSpPr>
            <p:spPr>
              <a:xfrm rot="16200000">
                <a:off x="2176499" y="3166914"/>
                <a:ext cx="504000" cy="504000"/>
              </a:xfrm>
              <a:prstGeom prst="ellipse">
                <a:avLst/>
              </a:prstGeom>
              <a:solidFill>
                <a:schemeClr val="bg1"/>
              </a:solidFill>
              <a:ln w="19050">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dirty="0">
                  <a:solidFill>
                    <a:srgbClr val="FF0000"/>
                  </a:solidFill>
                  <a:latin typeface="+mj-lt"/>
                </a:endParaRPr>
              </a:p>
            </p:txBody>
          </p:sp>
          <p:sp>
            <p:nvSpPr>
              <p:cNvPr id="59" name="Oval 58">
                <a:extLst>
                  <a:ext uri="{FF2B5EF4-FFF2-40B4-BE49-F238E27FC236}">
                    <a16:creationId xmlns:a16="http://schemas.microsoft.com/office/drawing/2014/main" id="{3CCEAF81-9D87-5BF8-5414-D35E04692E78}"/>
                  </a:ext>
                </a:extLst>
              </p:cNvPr>
              <p:cNvSpPr/>
              <p:nvPr/>
            </p:nvSpPr>
            <p:spPr>
              <a:xfrm rot="16200000">
                <a:off x="2853909" y="3507074"/>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60" name="Oval 59">
                <a:extLst>
                  <a:ext uri="{FF2B5EF4-FFF2-40B4-BE49-F238E27FC236}">
                    <a16:creationId xmlns:a16="http://schemas.microsoft.com/office/drawing/2014/main" id="{CFF515DA-0345-251F-0A60-581CB5CE4361}"/>
                  </a:ext>
                </a:extLst>
              </p:cNvPr>
              <p:cNvSpPr/>
              <p:nvPr/>
            </p:nvSpPr>
            <p:spPr>
              <a:xfrm rot="16200000">
                <a:off x="2853909" y="2864847"/>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61" name="Oval 60">
                <a:extLst>
                  <a:ext uri="{FF2B5EF4-FFF2-40B4-BE49-F238E27FC236}">
                    <a16:creationId xmlns:a16="http://schemas.microsoft.com/office/drawing/2014/main" id="{144D1CDE-C77F-5BEC-56E5-6D8FEEE1FE35}"/>
                  </a:ext>
                </a:extLst>
              </p:cNvPr>
              <p:cNvSpPr/>
              <p:nvPr/>
            </p:nvSpPr>
            <p:spPr>
              <a:xfrm rot="16200000">
                <a:off x="2853909" y="2222619"/>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62" name="Oval 61">
                <a:extLst>
                  <a:ext uri="{FF2B5EF4-FFF2-40B4-BE49-F238E27FC236}">
                    <a16:creationId xmlns:a16="http://schemas.microsoft.com/office/drawing/2014/main" id="{479443ED-D62A-832D-B0BF-A209198B07C6}"/>
                  </a:ext>
                </a:extLst>
              </p:cNvPr>
              <p:cNvSpPr/>
              <p:nvPr/>
            </p:nvSpPr>
            <p:spPr>
              <a:xfrm rot="16200000">
                <a:off x="2853909" y="4149301"/>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cxnSp>
            <p:nvCxnSpPr>
              <p:cNvPr id="63" name="Düz Bağlayıcı 164">
                <a:extLst>
                  <a:ext uri="{FF2B5EF4-FFF2-40B4-BE49-F238E27FC236}">
                    <a16:creationId xmlns:a16="http://schemas.microsoft.com/office/drawing/2014/main" id="{708936EB-EDE2-A2A0-020B-6D96D8A5E971}"/>
                  </a:ext>
                </a:extLst>
              </p:cNvPr>
              <p:cNvCxnSpPr>
                <a:cxnSpLocks/>
                <a:stCxn id="69" idx="4"/>
                <a:endCxn id="74" idx="0"/>
              </p:cNvCxnSpPr>
              <p:nvPr/>
            </p:nvCxnSpPr>
            <p:spPr>
              <a:xfrm>
                <a:off x="3718714" y="3427715"/>
                <a:ext cx="129520" cy="618503"/>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4" name="Düz Bağlayıcı 258">
                <a:extLst>
                  <a:ext uri="{FF2B5EF4-FFF2-40B4-BE49-F238E27FC236}">
                    <a16:creationId xmlns:a16="http://schemas.microsoft.com/office/drawing/2014/main" id="{771EEC77-2604-3EF2-BDD5-4175ED755854}"/>
                  </a:ext>
                </a:extLst>
              </p:cNvPr>
              <p:cNvCxnSpPr>
                <a:cxnSpLocks/>
                <a:stCxn id="75" idx="4"/>
                <a:endCxn id="66" idx="0"/>
              </p:cNvCxnSpPr>
              <p:nvPr/>
            </p:nvCxnSpPr>
            <p:spPr>
              <a:xfrm>
                <a:off x="4208234" y="2736042"/>
                <a:ext cx="133017" cy="266066"/>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5" name="Düz Bağlayıcı 259">
                <a:extLst>
                  <a:ext uri="{FF2B5EF4-FFF2-40B4-BE49-F238E27FC236}">
                    <a16:creationId xmlns:a16="http://schemas.microsoft.com/office/drawing/2014/main" id="{B0325535-4C06-E93E-2B25-1363797DBE8A}"/>
                  </a:ext>
                </a:extLst>
              </p:cNvPr>
              <p:cNvCxnSpPr>
                <a:cxnSpLocks/>
                <a:stCxn id="75" idx="4"/>
                <a:endCxn id="67" idx="0"/>
              </p:cNvCxnSpPr>
              <p:nvPr/>
            </p:nvCxnSpPr>
            <p:spPr>
              <a:xfrm flipV="1">
                <a:off x="4208234" y="2222618"/>
                <a:ext cx="133017" cy="513424"/>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66" name="Oval 65">
                <a:extLst>
                  <a:ext uri="{FF2B5EF4-FFF2-40B4-BE49-F238E27FC236}">
                    <a16:creationId xmlns:a16="http://schemas.microsoft.com/office/drawing/2014/main" id="{5B2464B4-58E8-CAB1-4DDD-0A1E753C248F}"/>
                  </a:ext>
                </a:extLst>
              </p:cNvPr>
              <p:cNvSpPr/>
              <p:nvPr/>
            </p:nvSpPr>
            <p:spPr>
              <a:xfrm rot="16200000">
                <a:off x="4341251" y="2822108"/>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67" name="Oval 66">
                <a:extLst>
                  <a:ext uri="{FF2B5EF4-FFF2-40B4-BE49-F238E27FC236}">
                    <a16:creationId xmlns:a16="http://schemas.microsoft.com/office/drawing/2014/main" id="{D3485E69-2D2F-0C31-70F7-4E3EB8FB7664}"/>
                  </a:ext>
                </a:extLst>
              </p:cNvPr>
              <p:cNvSpPr/>
              <p:nvPr/>
            </p:nvSpPr>
            <p:spPr>
              <a:xfrm rot="16200000">
                <a:off x="4341251" y="2042618"/>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cxnSp>
            <p:nvCxnSpPr>
              <p:cNvPr id="68" name="Düz Bağlayıcı 271">
                <a:extLst>
                  <a:ext uri="{FF2B5EF4-FFF2-40B4-BE49-F238E27FC236}">
                    <a16:creationId xmlns:a16="http://schemas.microsoft.com/office/drawing/2014/main" id="{CA161577-2286-6F04-97A4-A2B3B2E5CEAB}"/>
                  </a:ext>
                </a:extLst>
              </p:cNvPr>
              <p:cNvCxnSpPr>
                <a:cxnSpLocks/>
                <a:stCxn id="75" idx="0"/>
                <a:endCxn id="69" idx="4"/>
              </p:cNvCxnSpPr>
              <p:nvPr/>
            </p:nvCxnSpPr>
            <p:spPr>
              <a:xfrm flipH="1">
                <a:off x="3718714" y="2736042"/>
                <a:ext cx="129520" cy="691673"/>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69" name="Oval 68">
                <a:extLst>
                  <a:ext uri="{FF2B5EF4-FFF2-40B4-BE49-F238E27FC236}">
                    <a16:creationId xmlns:a16="http://schemas.microsoft.com/office/drawing/2014/main" id="{D5B29C79-443C-4F84-3F6E-9DE03B89AE71}"/>
                  </a:ext>
                </a:extLst>
              </p:cNvPr>
              <p:cNvSpPr/>
              <p:nvPr/>
            </p:nvSpPr>
            <p:spPr>
              <a:xfrm rot="16200000">
                <a:off x="3358714" y="3247715"/>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cxnSp>
            <p:nvCxnSpPr>
              <p:cNvPr id="70" name="Düz Bağlayıcı 290">
                <a:extLst>
                  <a:ext uri="{FF2B5EF4-FFF2-40B4-BE49-F238E27FC236}">
                    <a16:creationId xmlns:a16="http://schemas.microsoft.com/office/drawing/2014/main" id="{644FC818-9F55-C49A-52C0-0D3D2753E9F5}"/>
                  </a:ext>
                </a:extLst>
              </p:cNvPr>
              <p:cNvCxnSpPr>
                <a:cxnSpLocks/>
                <a:stCxn id="74" idx="4"/>
                <a:endCxn id="72" idx="0"/>
              </p:cNvCxnSpPr>
              <p:nvPr/>
            </p:nvCxnSpPr>
            <p:spPr>
              <a:xfrm>
                <a:off x="4208234" y="4046218"/>
                <a:ext cx="133017" cy="514869"/>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1" name="Düz Bağlayıcı 291">
                <a:extLst>
                  <a:ext uri="{FF2B5EF4-FFF2-40B4-BE49-F238E27FC236}">
                    <a16:creationId xmlns:a16="http://schemas.microsoft.com/office/drawing/2014/main" id="{1BF60977-DE0F-3AFC-817A-FC5A345AE149}"/>
                  </a:ext>
                </a:extLst>
              </p:cNvPr>
              <p:cNvCxnSpPr>
                <a:cxnSpLocks/>
                <a:stCxn id="74" idx="4"/>
                <a:endCxn id="73" idx="0"/>
              </p:cNvCxnSpPr>
              <p:nvPr/>
            </p:nvCxnSpPr>
            <p:spPr>
              <a:xfrm flipV="1">
                <a:off x="4208234" y="3781598"/>
                <a:ext cx="133017" cy="26462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72" name="Oval 71">
                <a:extLst>
                  <a:ext uri="{FF2B5EF4-FFF2-40B4-BE49-F238E27FC236}">
                    <a16:creationId xmlns:a16="http://schemas.microsoft.com/office/drawing/2014/main" id="{1DD45C6B-ECC1-7327-1582-403C78C71F73}"/>
                  </a:ext>
                </a:extLst>
              </p:cNvPr>
              <p:cNvSpPr/>
              <p:nvPr/>
            </p:nvSpPr>
            <p:spPr>
              <a:xfrm rot="16200000">
                <a:off x="4341251" y="4381087"/>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73" name="Oval 72">
                <a:extLst>
                  <a:ext uri="{FF2B5EF4-FFF2-40B4-BE49-F238E27FC236}">
                    <a16:creationId xmlns:a16="http://schemas.microsoft.com/office/drawing/2014/main" id="{ABE94511-3E1C-3BB4-1A6A-A5139218B311}"/>
                  </a:ext>
                </a:extLst>
              </p:cNvPr>
              <p:cNvSpPr/>
              <p:nvPr/>
            </p:nvSpPr>
            <p:spPr>
              <a:xfrm rot="16200000">
                <a:off x="4341251" y="3601598"/>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74" name="Oval 73">
                <a:extLst>
                  <a:ext uri="{FF2B5EF4-FFF2-40B4-BE49-F238E27FC236}">
                    <a16:creationId xmlns:a16="http://schemas.microsoft.com/office/drawing/2014/main" id="{66D6F6FF-8960-229C-F9F7-BC58BD2DDEA4}"/>
                  </a:ext>
                </a:extLst>
              </p:cNvPr>
              <p:cNvSpPr/>
              <p:nvPr/>
            </p:nvSpPr>
            <p:spPr>
              <a:xfrm rot="16200000">
                <a:off x="3848234" y="3866218"/>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75" name="Oval 74">
                <a:extLst>
                  <a:ext uri="{FF2B5EF4-FFF2-40B4-BE49-F238E27FC236}">
                    <a16:creationId xmlns:a16="http://schemas.microsoft.com/office/drawing/2014/main" id="{F20D5DDE-46DB-F776-7F3D-5C9F3CE6278A}"/>
                  </a:ext>
                </a:extLst>
              </p:cNvPr>
              <p:cNvSpPr/>
              <p:nvPr/>
            </p:nvSpPr>
            <p:spPr>
              <a:xfrm rot="16200000">
                <a:off x="3848234" y="2556042"/>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cxnSp>
            <p:nvCxnSpPr>
              <p:cNvPr id="76" name="Düz Bağlayıcı 380">
                <a:extLst>
                  <a:ext uri="{FF2B5EF4-FFF2-40B4-BE49-F238E27FC236}">
                    <a16:creationId xmlns:a16="http://schemas.microsoft.com/office/drawing/2014/main" id="{510A2FCA-F488-DAD1-2342-DE7F503FBFAD}"/>
                  </a:ext>
                </a:extLst>
              </p:cNvPr>
              <p:cNvCxnSpPr>
                <a:cxnSpLocks/>
                <a:stCxn id="73" idx="4"/>
                <a:endCxn id="78" idx="0"/>
              </p:cNvCxnSpPr>
              <p:nvPr/>
            </p:nvCxnSpPr>
            <p:spPr>
              <a:xfrm>
                <a:off x="4701251" y="3781598"/>
                <a:ext cx="155866" cy="20805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7" name="Düz Bağlayıcı 381">
                <a:extLst>
                  <a:ext uri="{FF2B5EF4-FFF2-40B4-BE49-F238E27FC236}">
                    <a16:creationId xmlns:a16="http://schemas.microsoft.com/office/drawing/2014/main" id="{29C3B044-14C7-6AAC-E09E-1E70D0B85AD7}"/>
                  </a:ext>
                </a:extLst>
              </p:cNvPr>
              <p:cNvCxnSpPr>
                <a:cxnSpLocks/>
                <a:stCxn id="73" idx="4"/>
                <a:endCxn id="79" idx="0"/>
              </p:cNvCxnSpPr>
              <p:nvPr/>
            </p:nvCxnSpPr>
            <p:spPr>
              <a:xfrm flipV="1">
                <a:off x="4701251" y="3597331"/>
                <a:ext cx="155866" cy="184267"/>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78" name="Oval 77">
                <a:extLst>
                  <a:ext uri="{FF2B5EF4-FFF2-40B4-BE49-F238E27FC236}">
                    <a16:creationId xmlns:a16="http://schemas.microsoft.com/office/drawing/2014/main" id="{68E6CAC3-84D6-6AA3-9758-7F5F06218C96}"/>
                  </a:ext>
                </a:extLst>
              </p:cNvPr>
              <p:cNvSpPr/>
              <p:nvPr/>
            </p:nvSpPr>
            <p:spPr>
              <a:xfrm rot="16200000">
                <a:off x="4857117" y="3809648"/>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79" name="Oval 78">
                <a:extLst>
                  <a:ext uri="{FF2B5EF4-FFF2-40B4-BE49-F238E27FC236}">
                    <a16:creationId xmlns:a16="http://schemas.microsoft.com/office/drawing/2014/main" id="{F1B31B4F-BC21-9D4A-E4BB-943AEDA73CC1}"/>
                  </a:ext>
                </a:extLst>
              </p:cNvPr>
              <p:cNvSpPr/>
              <p:nvPr/>
            </p:nvSpPr>
            <p:spPr>
              <a:xfrm rot="16200000">
                <a:off x="4857117" y="3417331"/>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cxnSp>
            <p:nvCxnSpPr>
              <p:cNvPr id="80" name="Düz Bağlayıcı 385">
                <a:extLst>
                  <a:ext uri="{FF2B5EF4-FFF2-40B4-BE49-F238E27FC236}">
                    <a16:creationId xmlns:a16="http://schemas.microsoft.com/office/drawing/2014/main" id="{243EFAE4-56A9-250A-BE03-70D3E09EA60C}"/>
                  </a:ext>
                </a:extLst>
              </p:cNvPr>
              <p:cNvCxnSpPr>
                <a:cxnSpLocks/>
                <a:stCxn id="66" idx="4"/>
                <a:endCxn id="82" idx="0"/>
              </p:cNvCxnSpPr>
              <p:nvPr/>
            </p:nvCxnSpPr>
            <p:spPr>
              <a:xfrm>
                <a:off x="4701251" y="3002108"/>
                <a:ext cx="155866" cy="202906"/>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1" name="Düz Bağlayıcı 386">
                <a:extLst>
                  <a:ext uri="{FF2B5EF4-FFF2-40B4-BE49-F238E27FC236}">
                    <a16:creationId xmlns:a16="http://schemas.microsoft.com/office/drawing/2014/main" id="{E3D39A83-ACC1-153C-5704-A793DA55E86E}"/>
                  </a:ext>
                </a:extLst>
              </p:cNvPr>
              <p:cNvCxnSpPr>
                <a:cxnSpLocks/>
                <a:stCxn id="66" idx="4"/>
                <a:endCxn id="83" idx="0"/>
              </p:cNvCxnSpPr>
              <p:nvPr/>
            </p:nvCxnSpPr>
            <p:spPr>
              <a:xfrm flipV="1">
                <a:off x="4701251" y="2812697"/>
                <a:ext cx="155866" cy="189411"/>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82" name="Oval 81">
                <a:extLst>
                  <a:ext uri="{FF2B5EF4-FFF2-40B4-BE49-F238E27FC236}">
                    <a16:creationId xmlns:a16="http://schemas.microsoft.com/office/drawing/2014/main" id="{F5D7B4A2-8873-A311-F866-EAB9AD42BAB8}"/>
                  </a:ext>
                </a:extLst>
              </p:cNvPr>
              <p:cNvSpPr/>
              <p:nvPr/>
            </p:nvSpPr>
            <p:spPr>
              <a:xfrm rot="16200000">
                <a:off x="4857117" y="3025014"/>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83" name="Oval 82">
                <a:extLst>
                  <a:ext uri="{FF2B5EF4-FFF2-40B4-BE49-F238E27FC236}">
                    <a16:creationId xmlns:a16="http://schemas.microsoft.com/office/drawing/2014/main" id="{9F57AC6B-032C-0460-354E-28A18F2C826B}"/>
                  </a:ext>
                </a:extLst>
              </p:cNvPr>
              <p:cNvSpPr/>
              <p:nvPr/>
            </p:nvSpPr>
            <p:spPr>
              <a:xfrm rot="16200000">
                <a:off x="4857117" y="2632697"/>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cxnSp>
            <p:nvCxnSpPr>
              <p:cNvPr id="84" name="Düz Bağlayıcı 389">
                <a:extLst>
                  <a:ext uri="{FF2B5EF4-FFF2-40B4-BE49-F238E27FC236}">
                    <a16:creationId xmlns:a16="http://schemas.microsoft.com/office/drawing/2014/main" id="{9A08ADA3-9ED6-9EE3-8977-5BB4BD5D92E3}"/>
                  </a:ext>
                </a:extLst>
              </p:cNvPr>
              <p:cNvCxnSpPr>
                <a:cxnSpLocks/>
                <a:stCxn id="67" idx="4"/>
                <a:endCxn id="86" idx="0"/>
              </p:cNvCxnSpPr>
              <p:nvPr/>
            </p:nvCxnSpPr>
            <p:spPr>
              <a:xfrm>
                <a:off x="4701251" y="2222618"/>
                <a:ext cx="155866" cy="197762"/>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5" name="Düz Bağlayıcı 390">
                <a:extLst>
                  <a:ext uri="{FF2B5EF4-FFF2-40B4-BE49-F238E27FC236}">
                    <a16:creationId xmlns:a16="http://schemas.microsoft.com/office/drawing/2014/main" id="{9B31FCF8-96C4-FB41-2DD6-C49CAAFA3757}"/>
                  </a:ext>
                </a:extLst>
              </p:cNvPr>
              <p:cNvCxnSpPr>
                <a:cxnSpLocks/>
                <a:stCxn id="67" idx="4"/>
                <a:endCxn id="87" idx="0"/>
              </p:cNvCxnSpPr>
              <p:nvPr/>
            </p:nvCxnSpPr>
            <p:spPr>
              <a:xfrm flipV="1">
                <a:off x="4701251" y="2028063"/>
                <a:ext cx="155866" cy="194555"/>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86" name="Oval 85">
                <a:extLst>
                  <a:ext uri="{FF2B5EF4-FFF2-40B4-BE49-F238E27FC236}">
                    <a16:creationId xmlns:a16="http://schemas.microsoft.com/office/drawing/2014/main" id="{5F4D8B85-B147-8DB3-13DC-167442EC5903}"/>
                  </a:ext>
                </a:extLst>
              </p:cNvPr>
              <p:cNvSpPr/>
              <p:nvPr/>
            </p:nvSpPr>
            <p:spPr>
              <a:xfrm rot="16200000">
                <a:off x="4857117" y="2240380"/>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87" name="Oval 86">
                <a:extLst>
                  <a:ext uri="{FF2B5EF4-FFF2-40B4-BE49-F238E27FC236}">
                    <a16:creationId xmlns:a16="http://schemas.microsoft.com/office/drawing/2014/main" id="{C46BACC2-52DA-0E2C-5A12-853A6A962E0C}"/>
                  </a:ext>
                </a:extLst>
              </p:cNvPr>
              <p:cNvSpPr/>
              <p:nvPr/>
            </p:nvSpPr>
            <p:spPr>
              <a:xfrm rot="16200000">
                <a:off x="4857117" y="1848063"/>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cxnSp>
            <p:nvCxnSpPr>
              <p:cNvPr id="95" name="Düz Bağlayıcı 476">
                <a:extLst>
                  <a:ext uri="{FF2B5EF4-FFF2-40B4-BE49-F238E27FC236}">
                    <a16:creationId xmlns:a16="http://schemas.microsoft.com/office/drawing/2014/main" id="{2D9DADF6-C580-0C36-1C7B-AE67FE74BA19}"/>
                  </a:ext>
                </a:extLst>
              </p:cNvPr>
              <p:cNvCxnSpPr>
                <a:cxnSpLocks/>
                <a:endCxn id="97" idx="0"/>
              </p:cNvCxnSpPr>
              <p:nvPr/>
            </p:nvCxnSpPr>
            <p:spPr>
              <a:xfrm rot="16200000" flipH="1">
                <a:off x="4694013" y="4611181"/>
                <a:ext cx="197312" cy="128896"/>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96" name="Düz Bağlayıcı 477">
                <a:extLst>
                  <a:ext uri="{FF2B5EF4-FFF2-40B4-BE49-F238E27FC236}">
                    <a16:creationId xmlns:a16="http://schemas.microsoft.com/office/drawing/2014/main" id="{85B97B98-0CB7-C4C5-6451-7F21CA480AB7}"/>
                  </a:ext>
                </a:extLst>
              </p:cNvPr>
              <p:cNvCxnSpPr>
                <a:cxnSpLocks/>
                <a:endCxn id="98" idx="0"/>
              </p:cNvCxnSpPr>
              <p:nvPr/>
            </p:nvCxnSpPr>
            <p:spPr>
              <a:xfrm flipV="1">
                <a:off x="4728222" y="4381965"/>
                <a:ext cx="128895" cy="195009"/>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97" name="Oval 96">
                <a:extLst>
                  <a:ext uri="{FF2B5EF4-FFF2-40B4-BE49-F238E27FC236}">
                    <a16:creationId xmlns:a16="http://schemas.microsoft.com/office/drawing/2014/main" id="{AA4BD9CF-96F3-46E3-F34D-64E114787960}"/>
                  </a:ext>
                </a:extLst>
              </p:cNvPr>
              <p:cNvSpPr/>
              <p:nvPr/>
            </p:nvSpPr>
            <p:spPr>
              <a:xfrm rot="16200000">
                <a:off x="4857117" y="4594285"/>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98" name="Oval 97">
                <a:extLst>
                  <a:ext uri="{FF2B5EF4-FFF2-40B4-BE49-F238E27FC236}">
                    <a16:creationId xmlns:a16="http://schemas.microsoft.com/office/drawing/2014/main" id="{45A37DD7-F607-7040-1AB4-7B889DE7EEAA}"/>
                  </a:ext>
                </a:extLst>
              </p:cNvPr>
              <p:cNvSpPr/>
              <p:nvPr/>
            </p:nvSpPr>
            <p:spPr>
              <a:xfrm rot="16200000">
                <a:off x="4857117" y="4201965"/>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cxnSp>
            <p:nvCxnSpPr>
              <p:cNvPr id="112" name="Düz Bağlayıcı 552">
                <a:extLst>
                  <a:ext uri="{FF2B5EF4-FFF2-40B4-BE49-F238E27FC236}">
                    <a16:creationId xmlns:a16="http://schemas.microsoft.com/office/drawing/2014/main" id="{DA9F0D46-D330-C475-402A-CB7C3921B187}"/>
                  </a:ext>
                </a:extLst>
              </p:cNvPr>
              <p:cNvCxnSpPr>
                <a:cxnSpLocks/>
              </p:cNvCxnSpPr>
              <p:nvPr/>
            </p:nvCxnSpPr>
            <p:spPr>
              <a:xfrm>
                <a:off x="3216036" y="3682277"/>
                <a:ext cx="130890" cy="77829"/>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13" name="Düz Bağlayıcı 553">
                <a:extLst>
                  <a:ext uri="{FF2B5EF4-FFF2-40B4-BE49-F238E27FC236}">
                    <a16:creationId xmlns:a16="http://schemas.microsoft.com/office/drawing/2014/main" id="{23C7B4AA-DEB7-5EB9-70D9-E04875357023}"/>
                  </a:ext>
                </a:extLst>
              </p:cNvPr>
              <p:cNvCxnSpPr>
                <a:cxnSpLocks/>
              </p:cNvCxnSpPr>
              <p:nvPr/>
            </p:nvCxnSpPr>
            <p:spPr>
              <a:xfrm>
                <a:off x="3216037" y="3682278"/>
                <a:ext cx="130443" cy="25191"/>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14" name="Düz Bağlayıcı 554">
                <a:extLst>
                  <a:ext uri="{FF2B5EF4-FFF2-40B4-BE49-F238E27FC236}">
                    <a16:creationId xmlns:a16="http://schemas.microsoft.com/office/drawing/2014/main" id="{26ED4ACB-C983-35E2-0E24-10054A904A42}"/>
                  </a:ext>
                </a:extLst>
              </p:cNvPr>
              <p:cNvCxnSpPr>
                <a:cxnSpLocks/>
              </p:cNvCxnSpPr>
              <p:nvPr/>
            </p:nvCxnSpPr>
            <p:spPr>
              <a:xfrm flipV="1">
                <a:off x="3216038" y="3667285"/>
                <a:ext cx="123132" cy="14993"/>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15" name="Düz Bağlayıcı 555">
                <a:extLst>
                  <a:ext uri="{FF2B5EF4-FFF2-40B4-BE49-F238E27FC236}">
                    <a16:creationId xmlns:a16="http://schemas.microsoft.com/office/drawing/2014/main" id="{99CCD870-211A-7615-4284-49B4765F3DBD}"/>
                  </a:ext>
                </a:extLst>
              </p:cNvPr>
              <p:cNvCxnSpPr>
                <a:cxnSpLocks/>
              </p:cNvCxnSpPr>
              <p:nvPr/>
            </p:nvCxnSpPr>
            <p:spPr>
              <a:xfrm flipV="1">
                <a:off x="3216037" y="3592138"/>
                <a:ext cx="123133" cy="9014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18" name="Düz Bağlayıcı 559">
                <a:extLst>
                  <a:ext uri="{FF2B5EF4-FFF2-40B4-BE49-F238E27FC236}">
                    <a16:creationId xmlns:a16="http://schemas.microsoft.com/office/drawing/2014/main" id="{F4595177-0670-3B0E-C60F-E272DFB89DFE}"/>
                  </a:ext>
                </a:extLst>
              </p:cNvPr>
              <p:cNvCxnSpPr>
                <a:cxnSpLocks/>
              </p:cNvCxnSpPr>
              <p:nvPr/>
            </p:nvCxnSpPr>
            <p:spPr>
              <a:xfrm>
                <a:off x="3218316" y="3049468"/>
                <a:ext cx="128164" cy="109347"/>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19" name="Düz Bağlayıcı 597">
                <a:extLst>
                  <a:ext uri="{FF2B5EF4-FFF2-40B4-BE49-F238E27FC236}">
                    <a16:creationId xmlns:a16="http://schemas.microsoft.com/office/drawing/2014/main" id="{9CFF10EA-0884-59C4-6287-E96205630C45}"/>
                  </a:ext>
                </a:extLst>
              </p:cNvPr>
              <p:cNvCxnSpPr>
                <a:cxnSpLocks/>
                <a:stCxn id="69" idx="4"/>
              </p:cNvCxnSpPr>
              <p:nvPr/>
            </p:nvCxnSpPr>
            <p:spPr>
              <a:xfrm>
                <a:off x="3718714" y="3427715"/>
                <a:ext cx="125189" cy="20886"/>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20" name="Düz Bağlayıcı 598">
                <a:extLst>
                  <a:ext uri="{FF2B5EF4-FFF2-40B4-BE49-F238E27FC236}">
                    <a16:creationId xmlns:a16="http://schemas.microsoft.com/office/drawing/2014/main" id="{BB2EEAA2-ADDA-634C-7CE9-AFC5078C3CE4}"/>
                  </a:ext>
                </a:extLst>
              </p:cNvPr>
              <p:cNvCxnSpPr>
                <a:cxnSpLocks/>
                <a:stCxn id="69" idx="4"/>
              </p:cNvCxnSpPr>
              <p:nvPr/>
            </p:nvCxnSpPr>
            <p:spPr>
              <a:xfrm flipV="1">
                <a:off x="3718714" y="3410695"/>
                <a:ext cx="117098" cy="1702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21" name="Oval 120">
                <a:extLst>
                  <a:ext uri="{FF2B5EF4-FFF2-40B4-BE49-F238E27FC236}">
                    <a16:creationId xmlns:a16="http://schemas.microsoft.com/office/drawing/2014/main" id="{38EBC78B-47E5-F73F-EC1A-02ECF5D64A23}"/>
                  </a:ext>
                </a:extLst>
              </p:cNvPr>
              <p:cNvSpPr/>
              <p:nvPr/>
            </p:nvSpPr>
            <p:spPr>
              <a:xfrm rot="16200000">
                <a:off x="3349137" y="2250235"/>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122" name="Oval 121">
                <a:extLst>
                  <a:ext uri="{FF2B5EF4-FFF2-40B4-BE49-F238E27FC236}">
                    <a16:creationId xmlns:a16="http://schemas.microsoft.com/office/drawing/2014/main" id="{EDF96D35-48B8-4867-DE6A-582562FB7930}"/>
                  </a:ext>
                </a:extLst>
              </p:cNvPr>
              <p:cNvSpPr/>
              <p:nvPr/>
            </p:nvSpPr>
            <p:spPr>
              <a:xfrm rot="16200000">
                <a:off x="3349137" y="4077549"/>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123" name="Metin kutusu 605">
                <a:extLst>
                  <a:ext uri="{FF2B5EF4-FFF2-40B4-BE49-F238E27FC236}">
                    <a16:creationId xmlns:a16="http://schemas.microsoft.com/office/drawing/2014/main" id="{0EC56C12-7031-6EF5-E62A-EEBA55494CF9}"/>
                  </a:ext>
                </a:extLst>
              </p:cNvPr>
              <p:cNvSpPr txBox="1"/>
              <p:nvPr/>
            </p:nvSpPr>
            <p:spPr>
              <a:xfrm rot="16200000">
                <a:off x="3158986" y="3566998"/>
                <a:ext cx="604024" cy="369332"/>
              </a:xfrm>
              <a:prstGeom prst="rect">
                <a:avLst/>
              </a:prstGeom>
              <a:noFill/>
            </p:spPr>
            <p:txBody>
              <a:bodyPr wrap="square" rtlCol="0">
                <a:spAutoFit/>
              </a:bodyPr>
              <a:lstStyle/>
              <a:p>
                <a:r>
                  <a:rPr lang="en-US" dirty="0">
                    <a:latin typeface="+mj-lt"/>
                    <a:ea typeface="Cascadia Code" panose="020B0609020000020004" pitchFamily="49" charset="0"/>
                    <a:cs typeface="Cascadia Code" panose="020B0609020000020004" pitchFamily="49" charset="0"/>
                  </a:rPr>
                  <a:t>...</a:t>
                </a:r>
              </a:p>
            </p:txBody>
          </p:sp>
          <p:sp>
            <p:nvSpPr>
              <p:cNvPr id="124" name="Metin kutusu 606">
                <a:extLst>
                  <a:ext uri="{FF2B5EF4-FFF2-40B4-BE49-F238E27FC236}">
                    <a16:creationId xmlns:a16="http://schemas.microsoft.com/office/drawing/2014/main" id="{4EFBA987-CBC8-95A5-BBE3-19EFD761E704}"/>
                  </a:ext>
                </a:extLst>
              </p:cNvPr>
              <p:cNvSpPr txBox="1"/>
              <p:nvPr/>
            </p:nvSpPr>
            <p:spPr>
              <a:xfrm rot="16200000">
                <a:off x="3158307" y="2670485"/>
                <a:ext cx="604024" cy="369332"/>
              </a:xfrm>
              <a:prstGeom prst="rect">
                <a:avLst/>
              </a:prstGeom>
              <a:noFill/>
            </p:spPr>
            <p:txBody>
              <a:bodyPr wrap="square" rtlCol="0">
                <a:spAutoFit/>
              </a:bodyPr>
              <a:lstStyle/>
              <a:p>
                <a:r>
                  <a:rPr lang="en-US" dirty="0">
                    <a:latin typeface="+mj-lt"/>
                    <a:ea typeface="Cascadia Code" panose="020B0609020000020004" pitchFamily="49" charset="0"/>
                    <a:cs typeface="Cascadia Code" panose="020B0609020000020004" pitchFamily="49" charset="0"/>
                  </a:rPr>
                  <a:t>...</a:t>
                </a:r>
              </a:p>
            </p:txBody>
          </p:sp>
          <p:sp>
            <p:nvSpPr>
              <p:cNvPr id="126" name="Metin kutusu 608">
                <a:extLst>
                  <a:ext uri="{FF2B5EF4-FFF2-40B4-BE49-F238E27FC236}">
                    <a16:creationId xmlns:a16="http://schemas.microsoft.com/office/drawing/2014/main" id="{F3C15A9F-21F6-0C9D-0839-B4929A5F42FD}"/>
                  </a:ext>
                </a:extLst>
              </p:cNvPr>
              <p:cNvSpPr txBox="1"/>
              <p:nvPr/>
            </p:nvSpPr>
            <p:spPr>
              <a:xfrm rot="16200000">
                <a:off x="3672408" y="4280287"/>
                <a:ext cx="604024" cy="369332"/>
              </a:xfrm>
              <a:prstGeom prst="rect">
                <a:avLst/>
              </a:prstGeom>
              <a:noFill/>
            </p:spPr>
            <p:txBody>
              <a:bodyPr wrap="square" rtlCol="0" anchor="ctr">
                <a:spAutoFit/>
              </a:bodyPr>
              <a:lstStyle/>
              <a:p>
                <a:r>
                  <a:rPr lang="en-US" dirty="0">
                    <a:latin typeface="+mj-lt"/>
                    <a:ea typeface="Cascadia Code" panose="020B0609020000020004" pitchFamily="49" charset="0"/>
                    <a:cs typeface="Cascadia Code" panose="020B0609020000020004" pitchFamily="49" charset="0"/>
                  </a:rPr>
                  <a:t>...</a:t>
                </a:r>
              </a:p>
            </p:txBody>
          </p:sp>
          <p:sp>
            <p:nvSpPr>
              <p:cNvPr id="127" name="Metin kutusu 609">
                <a:extLst>
                  <a:ext uri="{FF2B5EF4-FFF2-40B4-BE49-F238E27FC236}">
                    <a16:creationId xmlns:a16="http://schemas.microsoft.com/office/drawing/2014/main" id="{3D871538-E327-1F6C-B052-E65327EFA154}"/>
                  </a:ext>
                </a:extLst>
              </p:cNvPr>
              <p:cNvSpPr txBox="1"/>
              <p:nvPr/>
            </p:nvSpPr>
            <p:spPr>
              <a:xfrm rot="16200000">
                <a:off x="3657774" y="3177306"/>
                <a:ext cx="645758" cy="369332"/>
              </a:xfrm>
              <a:prstGeom prst="rect">
                <a:avLst/>
              </a:prstGeom>
              <a:noFill/>
            </p:spPr>
            <p:txBody>
              <a:bodyPr wrap="square" rtlCol="0" anchor="ctr">
                <a:spAutoFit/>
              </a:bodyPr>
              <a:lstStyle/>
              <a:p>
                <a:r>
                  <a:rPr lang="en-US" dirty="0">
                    <a:latin typeface="+mj-lt"/>
                    <a:ea typeface="Cascadia Code" panose="020B0609020000020004" pitchFamily="49" charset="0"/>
                    <a:cs typeface="Cascadia Code" panose="020B0609020000020004" pitchFamily="49" charset="0"/>
                  </a:rPr>
                  <a:t>...</a:t>
                </a:r>
              </a:p>
            </p:txBody>
          </p:sp>
          <p:sp>
            <p:nvSpPr>
              <p:cNvPr id="128" name="Metin kutusu 610">
                <a:extLst>
                  <a:ext uri="{FF2B5EF4-FFF2-40B4-BE49-F238E27FC236}">
                    <a16:creationId xmlns:a16="http://schemas.microsoft.com/office/drawing/2014/main" id="{97574E5A-DB7C-3F44-40EA-A851E70EBFAB}"/>
                  </a:ext>
                </a:extLst>
              </p:cNvPr>
              <p:cNvSpPr txBox="1"/>
              <p:nvPr/>
            </p:nvSpPr>
            <p:spPr>
              <a:xfrm rot="16200000">
                <a:off x="3678641" y="1834494"/>
                <a:ext cx="604024" cy="369332"/>
              </a:xfrm>
              <a:prstGeom prst="rect">
                <a:avLst/>
              </a:prstGeom>
              <a:noFill/>
            </p:spPr>
            <p:txBody>
              <a:bodyPr wrap="square" rtlCol="0" anchor="ctr">
                <a:spAutoFit/>
              </a:bodyPr>
              <a:lstStyle/>
              <a:p>
                <a:r>
                  <a:rPr lang="en-US" dirty="0">
                    <a:latin typeface="+mj-lt"/>
                    <a:ea typeface="Cascadia Code" panose="020B0609020000020004" pitchFamily="49" charset="0"/>
                    <a:cs typeface="Cascadia Code" panose="020B0609020000020004" pitchFamily="49" charset="0"/>
                  </a:rPr>
                  <a:t>...</a:t>
                </a:r>
              </a:p>
            </p:txBody>
          </p:sp>
          <p:sp>
            <p:nvSpPr>
              <p:cNvPr id="129" name="Metin kutusu 612">
                <a:extLst>
                  <a:ext uri="{FF2B5EF4-FFF2-40B4-BE49-F238E27FC236}">
                    <a16:creationId xmlns:a16="http://schemas.microsoft.com/office/drawing/2014/main" id="{7B96D93F-A4C1-D844-D00F-9AA23DCC8C52}"/>
                  </a:ext>
                </a:extLst>
              </p:cNvPr>
              <p:cNvSpPr txBox="1"/>
              <p:nvPr/>
            </p:nvSpPr>
            <p:spPr>
              <a:xfrm rot="16200000">
                <a:off x="4164120" y="3904638"/>
                <a:ext cx="604024" cy="369332"/>
              </a:xfrm>
              <a:prstGeom prst="rect">
                <a:avLst/>
              </a:prstGeom>
              <a:noFill/>
            </p:spPr>
            <p:txBody>
              <a:bodyPr wrap="square" rtlCol="0" anchor="ctr">
                <a:spAutoFit/>
              </a:bodyPr>
              <a:lstStyle/>
              <a:p>
                <a:r>
                  <a:rPr lang="en-US" dirty="0">
                    <a:latin typeface="+mj-lt"/>
                    <a:ea typeface="Cascadia Code" panose="020B0609020000020004" pitchFamily="49" charset="0"/>
                    <a:cs typeface="Cascadia Code" panose="020B0609020000020004" pitchFamily="49" charset="0"/>
                  </a:rPr>
                  <a:t>...</a:t>
                </a:r>
              </a:p>
            </p:txBody>
          </p:sp>
          <p:sp>
            <p:nvSpPr>
              <p:cNvPr id="130" name="Metin kutusu 613">
                <a:extLst>
                  <a:ext uri="{FF2B5EF4-FFF2-40B4-BE49-F238E27FC236}">
                    <a16:creationId xmlns:a16="http://schemas.microsoft.com/office/drawing/2014/main" id="{4D152518-15E1-327E-2722-C8DF4D988BB4}"/>
                  </a:ext>
                </a:extLst>
              </p:cNvPr>
              <p:cNvSpPr txBox="1"/>
              <p:nvPr/>
            </p:nvSpPr>
            <p:spPr>
              <a:xfrm rot="16200000">
                <a:off x="4164120" y="3116887"/>
                <a:ext cx="604024" cy="369332"/>
              </a:xfrm>
              <a:prstGeom prst="rect">
                <a:avLst/>
              </a:prstGeom>
              <a:noFill/>
            </p:spPr>
            <p:txBody>
              <a:bodyPr wrap="square" rtlCol="0" anchor="ctr">
                <a:spAutoFit/>
              </a:bodyPr>
              <a:lstStyle/>
              <a:p>
                <a:r>
                  <a:rPr lang="en-US" dirty="0">
                    <a:latin typeface="+mj-lt"/>
                    <a:ea typeface="Cascadia Code" panose="020B0609020000020004" pitchFamily="49" charset="0"/>
                    <a:cs typeface="Cascadia Code" panose="020B0609020000020004" pitchFamily="49" charset="0"/>
                  </a:rPr>
                  <a:t>...</a:t>
                </a:r>
              </a:p>
            </p:txBody>
          </p:sp>
          <p:sp>
            <p:nvSpPr>
              <p:cNvPr id="131" name="Metin kutusu 614">
                <a:extLst>
                  <a:ext uri="{FF2B5EF4-FFF2-40B4-BE49-F238E27FC236}">
                    <a16:creationId xmlns:a16="http://schemas.microsoft.com/office/drawing/2014/main" id="{3DA98C3C-A75C-1B9E-9822-9B9A57F366B4}"/>
                  </a:ext>
                </a:extLst>
              </p:cNvPr>
              <p:cNvSpPr txBox="1"/>
              <p:nvPr/>
            </p:nvSpPr>
            <p:spPr>
              <a:xfrm rot="16200000">
                <a:off x="4164120" y="2329136"/>
                <a:ext cx="604024" cy="369332"/>
              </a:xfrm>
              <a:prstGeom prst="rect">
                <a:avLst/>
              </a:prstGeom>
              <a:noFill/>
            </p:spPr>
            <p:txBody>
              <a:bodyPr wrap="square" rtlCol="0" anchor="ctr">
                <a:spAutoFit/>
              </a:bodyPr>
              <a:lstStyle/>
              <a:p>
                <a:r>
                  <a:rPr lang="en-US" dirty="0">
                    <a:latin typeface="+mj-lt"/>
                    <a:ea typeface="Cascadia Code" panose="020B0609020000020004" pitchFamily="49" charset="0"/>
                    <a:cs typeface="Cascadia Code" panose="020B0609020000020004" pitchFamily="49" charset="0"/>
                  </a:rPr>
                  <a:t>...</a:t>
                </a:r>
              </a:p>
            </p:txBody>
          </p:sp>
          <p:cxnSp>
            <p:nvCxnSpPr>
              <p:cNvPr id="15" name="Düz Ok Bağlayıcısı 4">
                <a:extLst>
                  <a:ext uri="{FF2B5EF4-FFF2-40B4-BE49-F238E27FC236}">
                    <a16:creationId xmlns:a16="http://schemas.microsoft.com/office/drawing/2014/main" id="{8DBF87FA-E19B-412F-2EC9-8C86C9010345}"/>
                  </a:ext>
                </a:extLst>
              </p:cNvPr>
              <p:cNvCxnSpPr>
                <a:cxnSpLocks/>
              </p:cNvCxnSpPr>
              <p:nvPr/>
            </p:nvCxnSpPr>
            <p:spPr>
              <a:xfrm>
                <a:off x="5217062" y="2028063"/>
                <a:ext cx="272427" cy="0"/>
              </a:xfrm>
              <a:prstGeom prst="straightConnector1">
                <a:avLst/>
              </a:prstGeom>
              <a:ln w="190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16" name="Düz Ok Bağlayıcısı 7">
                <a:extLst>
                  <a:ext uri="{FF2B5EF4-FFF2-40B4-BE49-F238E27FC236}">
                    <a16:creationId xmlns:a16="http://schemas.microsoft.com/office/drawing/2014/main" id="{E5CE4695-E9CB-60E2-91F0-139299BB65D3}"/>
                  </a:ext>
                </a:extLst>
              </p:cNvPr>
              <p:cNvCxnSpPr>
                <a:cxnSpLocks/>
              </p:cNvCxnSpPr>
              <p:nvPr/>
            </p:nvCxnSpPr>
            <p:spPr>
              <a:xfrm>
                <a:off x="5217061" y="2413352"/>
                <a:ext cx="272427" cy="0"/>
              </a:xfrm>
              <a:prstGeom prst="straightConnector1">
                <a:avLst/>
              </a:prstGeom>
              <a:ln w="190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17" name="Düz Ok Bağlayıcısı 8">
                <a:extLst>
                  <a:ext uri="{FF2B5EF4-FFF2-40B4-BE49-F238E27FC236}">
                    <a16:creationId xmlns:a16="http://schemas.microsoft.com/office/drawing/2014/main" id="{046A940A-EC8C-E23E-357E-166DA3345EA5}"/>
                  </a:ext>
                </a:extLst>
              </p:cNvPr>
              <p:cNvCxnSpPr>
                <a:cxnSpLocks/>
              </p:cNvCxnSpPr>
              <p:nvPr/>
            </p:nvCxnSpPr>
            <p:spPr>
              <a:xfrm>
                <a:off x="5217060" y="2822108"/>
                <a:ext cx="272427" cy="0"/>
              </a:xfrm>
              <a:prstGeom prst="straightConnector1">
                <a:avLst/>
              </a:prstGeom>
              <a:ln w="190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18" name="Düz Ok Bağlayıcısı 9">
                <a:extLst>
                  <a:ext uri="{FF2B5EF4-FFF2-40B4-BE49-F238E27FC236}">
                    <a16:creationId xmlns:a16="http://schemas.microsoft.com/office/drawing/2014/main" id="{834B223E-F6F8-D5E1-7562-323BC5560681}"/>
                  </a:ext>
                </a:extLst>
              </p:cNvPr>
              <p:cNvCxnSpPr>
                <a:cxnSpLocks/>
              </p:cNvCxnSpPr>
              <p:nvPr/>
            </p:nvCxnSpPr>
            <p:spPr>
              <a:xfrm>
                <a:off x="5217060" y="3248294"/>
                <a:ext cx="272427" cy="0"/>
              </a:xfrm>
              <a:prstGeom prst="straightConnector1">
                <a:avLst/>
              </a:prstGeom>
              <a:ln w="190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19" name="Düz Ok Bağlayıcısı 14">
                <a:extLst>
                  <a:ext uri="{FF2B5EF4-FFF2-40B4-BE49-F238E27FC236}">
                    <a16:creationId xmlns:a16="http://schemas.microsoft.com/office/drawing/2014/main" id="{7081E9A1-D80B-EBC9-C4EE-9A38FD2FFF7B}"/>
                  </a:ext>
                </a:extLst>
              </p:cNvPr>
              <p:cNvCxnSpPr>
                <a:cxnSpLocks/>
              </p:cNvCxnSpPr>
              <p:nvPr/>
            </p:nvCxnSpPr>
            <p:spPr>
              <a:xfrm>
                <a:off x="5217059" y="3631849"/>
                <a:ext cx="272427" cy="0"/>
              </a:xfrm>
              <a:prstGeom prst="straightConnector1">
                <a:avLst/>
              </a:prstGeom>
              <a:ln w="190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20" name="Düz Ok Bağlayıcısı 15">
                <a:extLst>
                  <a:ext uri="{FF2B5EF4-FFF2-40B4-BE49-F238E27FC236}">
                    <a16:creationId xmlns:a16="http://schemas.microsoft.com/office/drawing/2014/main" id="{A133C07B-10EF-A197-E3F3-AAC3CFCE784A}"/>
                  </a:ext>
                </a:extLst>
              </p:cNvPr>
              <p:cNvCxnSpPr>
                <a:cxnSpLocks/>
              </p:cNvCxnSpPr>
              <p:nvPr/>
            </p:nvCxnSpPr>
            <p:spPr>
              <a:xfrm>
                <a:off x="5217059" y="4010405"/>
                <a:ext cx="272427" cy="0"/>
              </a:xfrm>
              <a:prstGeom prst="straightConnector1">
                <a:avLst/>
              </a:prstGeom>
              <a:ln w="190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21" name="Düz Ok Bağlayıcısı 16">
                <a:extLst>
                  <a:ext uri="{FF2B5EF4-FFF2-40B4-BE49-F238E27FC236}">
                    <a16:creationId xmlns:a16="http://schemas.microsoft.com/office/drawing/2014/main" id="{0ED5D0F1-E00A-444A-F939-8CE3C5FE5718}"/>
                  </a:ext>
                </a:extLst>
              </p:cNvPr>
              <p:cNvCxnSpPr>
                <a:cxnSpLocks/>
              </p:cNvCxnSpPr>
              <p:nvPr/>
            </p:nvCxnSpPr>
            <p:spPr>
              <a:xfrm>
                <a:off x="5217058" y="4389123"/>
                <a:ext cx="272427" cy="0"/>
              </a:xfrm>
              <a:prstGeom prst="straightConnector1">
                <a:avLst/>
              </a:prstGeom>
              <a:ln w="190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22" name="Düz Ok Bağlayıcısı 17">
                <a:extLst>
                  <a:ext uri="{FF2B5EF4-FFF2-40B4-BE49-F238E27FC236}">
                    <a16:creationId xmlns:a16="http://schemas.microsoft.com/office/drawing/2014/main" id="{A1097E28-D862-AEE5-AEF1-531A0FB7F73F}"/>
                  </a:ext>
                </a:extLst>
              </p:cNvPr>
              <p:cNvCxnSpPr>
                <a:cxnSpLocks/>
              </p:cNvCxnSpPr>
              <p:nvPr/>
            </p:nvCxnSpPr>
            <p:spPr>
              <a:xfrm>
                <a:off x="5217058" y="4774201"/>
                <a:ext cx="272427" cy="0"/>
              </a:xfrm>
              <a:prstGeom prst="straightConnector1">
                <a:avLst/>
              </a:prstGeom>
              <a:ln w="190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7" name="Metin kutusu 614">
                <a:extLst>
                  <a:ext uri="{FF2B5EF4-FFF2-40B4-BE49-F238E27FC236}">
                    <a16:creationId xmlns:a16="http://schemas.microsoft.com/office/drawing/2014/main" id="{834E463B-0255-15CD-0F89-60BEB5436AE6}"/>
                  </a:ext>
                </a:extLst>
              </p:cNvPr>
              <p:cNvSpPr txBox="1"/>
              <p:nvPr/>
            </p:nvSpPr>
            <p:spPr>
              <a:xfrm rot="16200000">
                <a:off x="4164120" y="1541385"/>
                <a:ext cx="604024" cy="369332"/>
              </a:xfrm>
              <a:prstGeom prst="rect">
                <a:avLst/>
              </a:prstGeom>
              <a:noFill/>
            </p:spPr>
            <p:txBody>
              <a:bodyPr wrap="square" rtlCol="0" anchor="ctr">
                <a:spAutoFit/>
              </a:bodyPr>
              <a:lstStyle/>
              <a:p>
                <a:r>
                  <a:rPr lang="en-US" dirty="0">
                    <a:latin typeface="+mj-lt"/>
                    <a:ea typeface="Cascadia Code" panose="020B0609020000020004" pitchFamily="49" charset="0"/>
                    <a:cs typeface="Cascadia Code" panose="020B0609020000020004" pitchFamily="49" charset="0"/>
                  </a:rPr>
                  <a:t>...</a:t>
                </a:r>
              </a:p>
            </p:txBody>
          </p:sp>
          <p:sp>
            <p:nvSpPr>
              <p:cNvPr id="8" name="Metin kutusu 614">
                <a:extLst>
                  <a:ext uri="{FF2B5EF4-FFF2-40B4-BE49-F238E27FC236}">
                    <a16:creationId xmlns:a16="http://schemas.microsoft.com/office/drawing/2014/main" id="{6AB7E31D-59C9-529F-EF03-DCA315D60885}"/>
                  </a:ext>
                </a:extLst>
              </p:cNvPr>
              <p:cNvSpPr txBox="1"/>
              <p:nvPr/>
            </p:nvSpPr>
            <p:spPr>
              <a:xfrm rot="16200000">
                <a:off x="4164120" y="4692389"/>
                <a:ext cx="604024" cy="369332"/>
              </a:xfrm>
              <a:prstGeom prst="rect">
                <a:avLst/>
              </a:prstGeom>
              <a:noFill/>
            </p:spPr>
            <p:txBody>
              <a:bodyPr wrap="square" rtlCol="0" anchor="ctr">
                <a:spAutoFit/>
              </a:bodyPr>
              <a:lstStyle/>
              <a:p>
                <a:r>
                  <a:rPr lang="en-US" dirty="0">
                    <a:latin typeface="+mj-lt"/>
                    <a:ea typeface="Cascadia Code" panose="020B0609020000020004" pitchFamily="49" charset="0"/>
                    <a:cs typeface="Cascadia Code" panose="020B0609020000020004" pitchFamily="49" charset="0"/>
                  </a:rPr>
                  <a:t>...</a:t>
                </a:r>
              </a:p>
            </p:txBody>
          </p:sp>
          <p:sp>
            <p:nvSpPr>
              <p:cNvPr id="25" name="Metin kutusu 614">
                <a:extLst>
                  <a:ext uri="{FF2B5EF4-FFF2-40B4-BE49-F238E27FC236}">
                    <a16:creationId xmlns:a16="http://schemas.microsoft.com/office/drawing/2014/main" id="{D3B13458-786A-28EB-3508-1ED14AF3667F}"/>
                  </a:ext>
                </a:extLst>
              </p:cNvPr>
              <p:cNvSpPr txBox="1"/>
              <p:nvPr/>
            </p:nvSpPr>
            <p:spPr>
              <a:xfrm rot="16200000">
                <a:off x="4663207" y="1305637"/>
                <a:ext cx="604024" cy="369332"/>
              </a:xfrm>
              <a:prstGeom prst="rect">
                <a:avLst/>
              </a:prstGeom>
              <a:noFill/>
            </p:spPr>
            <p:txBody>
              <a:bodyPr wrap="square" rtlCol="0" anchor="ctr">
                <a:spAutoFit/>
              </a:bodyPr>
              <a:lstStyle/>
              <a:p>
                <a:r>
                  <a:rPr lang="en-US" dirty="0">
                    <a:latin typeface="+mj-lt"/>
                    <a:ea typeface="Cascadia Code" panose="020B0609020000020004" pitchFamily="49" charset="0"/>
                    <a:cs typeface="Cascadia Code" panose="020B0609020000020004" pitchFamily="49" charset="0"/>
                  </a:rPr>
                  <a:t>...</a:t>
                </a:r>
              </a:p>
            </p:txBody>
          </p:sp>
          <p:sp>
            <p:nvSpPr>
              <p:cNvPr id="26" name="Metin kutusu 614">
                <a:extLst>
                  <a:ext uri="{FF2B5EF4-FFF2-40B4-BE49-F238E27FC236}">
                    <a16:creationId xmlns:a16="http://schemas.microsoft.com/office/drawing/2014/main" id="{E88566EF-E459-617C-4A6C-8206A7B93C1C}"/>
                  </a:ext>
                </a:extLst>
              </p:cNvPr>
              <p:cNvSpPr txBox="1"/>
              <p:nvPr/>
            </p:nvSpPr>
            <p:spPr>
              <a:xfrm rot="16200000">
                <a:off x="4663207" y="4799310"/>
                <a:ext cx="604024" cy="369332"/>
              </a:xfrm>
              <a:prstGeom prst="rect">
                <a:avLst/>
              </a:prstGeom>
              <a:noFill/>
            </p:spPr>
            <p:txBody>
              <a:bodyPr wrap="square" rtlCol="0" anchor="ctr">
                <a:spAutoFit/>
              </a:bodyPr>
              <a:lstStyle/>
              <a:p>
                <a:r>
                  <a:rPr lang="en-US" dirty="0">
                    <a:latin typeface="+mj-lt"/>
                    <a:ea typeface="Cascadia Code" panose="020B0609020000020004" pitchFamily="49" charset="0"/>
                    <a:cs typeface="Cascadia Code" panose="020B0609020000020004" pitchFamily="49" charset="0"/>
                  </a:rPr>
                  <a:t>...</a:t>
                </a:r>
              </a:p>
            </p:txBody>
          </p:sp>
          <p:sp>
            <p:nvSpPr>
              <p:cNvPr id="153" name="Metin kutusu 606">
                <a:extLst>
                  <a:ext uri="{FF2B5EF4-FFF2-40B4-BE49-F238E27FC236}">
                    <a16:creationId xmlns:a16="http://schemas.microsoft.com/office/drawing/2014/main" id="{53CEB93F-0F65-3810-49A3-4B8F0C18A050}"/>
                  </a:ext>
                </a:extLst>
              </p:cNvPr>
              <p:cNvSpPr txBox="1"/>
              <p:nvPr/>
            </p:nvSpPr>
            <p:spPr>
              <a:xfrm rot="16200000">
                <a:off x="3158307" y="1804825"/>
                <a:ext cx="604024" cy="369332"/>
              </a:xfrm>
              <a:prstGeom prst="rect">
                <a:avLst/>
              </a:prstGeom>
              <a:noFill/>
            </p:spPr>
            <p:txBody>
              <a:bodyPr wrap="square" rtlCol="0">
                <a:spAutoFit/>
              </a:bodyPr>
              <a:lstStyle/>
              <a:p>
                <a:r>
                  <a:rPr lang="en-US" dirty="0">
                    <a:latin typeface="+mj-lt"/>
                    <a:ea typeface="Cascadia Code" panose="020B0609020000020004" pitchFamily="49" charset="0"/>
                    <a:cs typeface="Cascadia Code" panose="020B0609020000020004" pitchFamily="49" charset="0"/>
                  </a:rPr>
                  <a:t>...</a:t>
                </a:r>
              </a:p>
            </p:txBody>
          </p:sp>
          <p:sp>
            <p:nvSpPr>
              <p:cNvPr id="154" name="Metin kutusu 606">
                <a:extLst>
                  <a:ext uri="{FF2B5EF4-FFF2-40B4-BE49-F238E27FC236}">
                    <a16:creationId xmlns:a16="http://schemas.microsoft.com/office/drawing/2014/main" id="{0EA23957-9F37-927F-BB5C-EEEB6FEC08F3}"/>
                  </a:ext>
                </a:extLst>
              </p:cNvPr>
              <p:cNvSpPr txBox="1"/>
              <p:nvPr/>
            </p:nvSpPr>
            <p:spPr>
              <a:xfrm rot="16200000">
                <a:off x="3170059" y="4273548"/>
                <a:ext cx="604024" cy="369332"/>
              </a:xfrm>
              <a:prstGeom prst="rect">
                <a:avLst/>
              </a:prstGeom>
              <a:noFill/>
            </p:spPr>
            <p:txBody>
              <a:bodyPr wrap="square" rtlCol="0">
                <a:spAutoFit/>
              </a:bodyPr>
              <a:lstStyle/>
              <a:p>
                <a:r>
                  <a:rPr lang="en-US" dirty="0">
                    <a:latin typeface="+mj-lt"/>
                    <a:ea typeface="Cascadia Code" panose="020B0609020000020004" pitchFamily="49" charset="0"/>
                    <a:cs typeface="Cascadia Code" panose="020B0609020000020004" pitchFamily="49" charset="0"/>
                  </a:rPr>
                  <a:t>...</a:t>
                </a:r>
              </a:p>
            </p:txBody>
          </p:sp>
        </p:grpSp>
        <p:sp>
          <p:nvSpPr>
            <p:cNvPr id="199" name="Metin kutusu 26">
              <a:extLst>
                <a:ext uri="{FF2B5EF4-FFF2-40B4-BE49-F238E27FC236}">
                  <a16:creationId xmlns:a16="http://schemas.microsoft.com/office/drawing/2014/main" id="{1FFB1903-A6E5-824A-9DA0-CE45CE4FA24A}"/>
                </a:ext>
              </a:extLst>
            </p:cNvPr>
            <p:cNvSpPr txBox="1"/>
            <p:nvPr/>
          </p:nvSpPr>
          <p:spPr>
            <a:xfrm>
              <a:off x="4905423" y="4641177"/>
              <a:ext cx="2816750" cy="461665"/>
            </a:xfrm>
            <a:prstGeom prst="rect">
              <a:avLst/>
            </a:prstGeom>
            <a:noFill/>
            <a:ln>
              <a:noFill/>
            </a:ln>
          </p:spPr>
          <p:txBody>
            <a:bodyPr wrap="square" rtlCol="0">
              <a:spAutoFit/>
            </a:bodyPr>
            <a:lstStyle/>
            <a:p>
              <a:pPr algn="ctr"/>
              <a:r>
                <a:rPr lang="en-US" sz="2400" b="1" dirty="0" err="1">
                  <a:solidFill>
                    <a:schemeClr val="accent4"/>
                  </a:solidFill>
                  <a:latin typeface="+mj-lt"/>
                  <a:ea typeface="Cascadia Code" panose="020B0609020000020004" pitchFamily="49" charset="0"/>
                  <a:cs typeface="Cascadia Code" panose="020B0609020000020004" pitchFamily="49" charset="0"/>
                </a:rPr>
                <a:t>Wordline</a:t>
              </a:r>
              <a:r>
                <a:rPr lang="en-US" sz="2400" b="1" dirty="0">
                  <a:solidFill>
                    <a:schemeClr val="accent4"/>
                  </a:solidFill>
                  <a:latin typeface="+mj-lt"/>
                  <a:ea typeface="Cascadia Code" panose="020B0609020000020004" pitchFamily="49" charset="0"/>
                  <a:cs typeface="Cascadia Code" panose="020B0609020000020004" pitchFamily="49" charset="0"/>
                </a:rPr>
                <a:t> B</a:t>
              </a:r>
            </a:p>
          </p:txBody>
        </p:sp>
        <p:sp>
          <p:nvSpPr>
            <p:cNvPr id="169" name="Metin kutusu 614">
              <a:extLst>
                <a:ext uri="{FF2B5EF4-FFF2-40B4-BE49-F238E27FC236}">
                  <a16:creationId xmlns:a16="http://schemas.microsoft.com/office/drawing/2014/main" id="{EEEBC58A-C83D-A64A-D025-708ED0B99754}"/>
                </a:ext>
              </a:extLst>
            </p:cNvPr>
            <p:cNvSpPr txBox="1"/>
            <p:nvPr/>
          </p:nvSpPr>
          <p:spPr>
            <a:xfrm rot="16200000">
              <a:off x="5002807" y="1399417"/>
              <a:ext cx="604024" cy="369332"/>
            </a:xfrm>
            <a:prstGeom prst="rect">
              <a:avLst/>
            </a:prstGeom>
            <a:noFill/>
          </p:spPr>
          <p:txBody>
            <a:bodyPr wrap="square" rtlCol="0" anchor="ctr">
              <a:spAutoFit/>
            </a:bodyPr>
            <a:lstStyle/>
            <a:p>
              <a:r>
                <a:rPr lang="en-US" dirty="0">
                  <a:latin typeface="+mj-lt"/>
                  <a:ea typeface="Cascadia Code" panose="020B0609020000020004" pitchFamily="49" charset="0"/>
                  <a:cs typeface="Cascadia Code" panose="020B0609020000020004" pitchFamily="49" charset="0"/>
                </a:rPr>
                <a:t>...</a:t>
              </a:r>
            </a:p>
          </p:txBody>
        </p:sp>
        <p:sp>
          <p:nvSpPr>
            <p:cNvPr id="170" name="Metin kutusu 614">
              <a:extLst>
                <a:ext uri="{FF2B5EF4-FFF2-40B4-BE49-F238E27FC236}">
                  <a16:creationId xmlns:a16="http://schemas.microsoft.com/office/drawing/2014/main" id="{FF868B98-02EC-09ED-4842-1849E7515238}"/>
                </a:ext>
              </a:extLst>
            </p:cNvPr>
            <p:cNvSpPr txBox="1"/>
            <p:nvPr/>
          </p:nvSpPr>
          <p:spPr>
            <a:xfrm rot="16200000">
              <a:off x="4981029" y="4904355"/>
              <a:ext cx="604024" cy="369332"/>
            </a:xfrm>
            <a:prstGeom prst="rect">
              <a:avLst/>
            </a:prstGeom>
            <a:noFill/>
          </p:spPr>
          <p:txBody>
            <a:bodyPr wrap="square" rtlCol="0" anchor="ctr">
              <a:spAutoFit/>
            </a:bodyPr>
            <a:lstStyle/>
            <a:p>
              <a:r>
                <a:rPr lang="en-US" dirty="0">
                  <a:latin typeface="+mj-lt"/>
                  <a:ea typeface="Cascadia Code" panose="020B0609020000020004" pitchFamily="49" charset="0"/>
                  <a:cs typeface="Cascadia Code" panose="020B0609020000020004" pitchFamily="49" charset="0"/>
                </a:rPr>
                <a:t>...</a:t>
              </a:r>
            </a:p>
          </p:txBody>
        </p:sp>
      </p:grpSp>
      <p:sp>
        <p:nvSpPr>
          <p:cNvPr id="4" name="Arrow: Right 3">
            <a:extLst>
              <a:ext uri="{FF2B5EF4-FFF2-40B4-BE49-F238E27FC236}">
                <a16:creationId xmlns:a16="http://schemas.microsoft.com/office/drawing/2014/main" id="{A39A2122-753C-A2ED-CEE5-95A6505D6FC8}"/>
              </a:ext>
            </a:extLst>
          </p:cNvPr>
          <p:cNvSpPr/>
          <p:nvPr/>
        </p:nvSpPr>
        <p:spPr>
          <a:xfrm rot="5400000">
            <a:off x="2284295" y="5000653"/>
            <a:ext cx="729991" cy="193115"/>
          </a:xfrm>
          <a:prstGeom prst="rightArrow">
            <a:avLst>
              <a:gd name="adj1" fmla="val 46970"/>
              <a:gd name="adj2" fmla="val 110158"/>
            </a:avLst>
          </a:prstGeom>
          <a:solidFill>
            <a:schemeClr val="accent3">
              <a:lumMod val="20000"/>
              <a:lumOff val="80000"/>
            </a:schemeClr>
          </a:solidFill>
          <a:ln w="19050">
            <a:solidFill>
              <a:schemeClr val="accent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CH">
              <a:latin typeface="+mj-lt"/>
            </a:endParaRPr>
          </a:p>
        </p:txBody>
      </p:sp>
      <p:sp>
        <p:nvSpPr>
          <p:cNvPr id="5" name="Metin kutusu 26">
            <a:extLst>
              <a:ext uri="{FF2B5EF4-FFF2-40B4-BE49-F238E27FC236}">
                <a16:creationId xmlns:a16="http://schemas.microsoft.com/office/drawing/2014/main" id="{FC59CDD9-8D2B-C2D0-5367-F12B80B169FC}"/>
              </a:ext>
            </a:extLst>
          </p:cNvPr>
          <p:cNvSpPr txBox="1"/>
          <p:nvPr/>
        </p:nvSpPr>
        <p:spPr>
          <a:xfrm>
            <a:off x="1757188" y="5441167"/>
            <a:ext cx="1784203" cy="1015663"/>
          </a:xfrm>
          <a:prstGeom prst="rect">
            <a:avLst/>
          </a:prstGeom>
          <a:noFill/>
          <a:ln>
            <a:noFill/>
          </a:ln>
        </p:spPr>
        <p:txBody>
          <a:bodyPr wrap="square" rtlCol="0">
            <a:spAutoFit/>
          </a:bodyPr>
          <a:lstStyle/>
          <a:p>
            <a:pPr algn="ctr"/>
            <a:r>
              <a:rPr lang="en-US" sz="2000" b="1" dirty="0">
                <a:solidFill>
                  <a:schemeClr val="accent3"/>
                </a:solidFill>
                <a:latin typeface="+mj-lt"/>
                <a:ea typeface="Cascadia Code" panose="020B0609020000020004" pitchFamily="49" charset="0"/>
                <a:cs typeface="Cascadia Code" panose="020B0609020000020004" pitchFamily="49" charset="0"/>
              </a:rPr>
              <a:t>Stage 1</a:t>
            </a:r>
          </a:p>
          <a:p>
            <a:pPr algn="ctr"/>
            <a:r>
              <a:rPr lang="en-US" sz="2000" b="1" dirty="0">
                <a:solidFill>
                  <a:schemeClr val="accent3"/>
                </a:solidFill>
                <a:latin typeface="+mj-lt"/>
                <a:ea typeface="Cascadia Code" panose="020B0609020000020004" pitchFamily="49" charset="0"/>
                <a:cs typeface="Cascadia Code" panose="020B0609020000020004" pitchFamily="49" charset="0"/>
              </a:rPr>
              <a:t>Decoder</a:t>
            </a:r>
            <a:br>
              <a:rPr lang="en-US" sz="2000" b="1" dirty="0">
                <a:solidFill>
                  <a:schemeClr val="accent3"/>
                </a:solidFill>
                <a:latin typeface="+mj-lt"/>
                <a:ea typeface="Cascadia Code" panose="020B0609020000020004" pitchFamily="49" charset="0"/>
                <a:cs typeface="Cascadia Code" panose="020B0609020000020004" pitchFamily="49" charset="0"/>
              </a:rPr>
            </a:br>
            <a:endParaRPr lang="en-US" sz="2000" b="1" dirty="0">
              <a:solidFill>
                <a:schemeClr val="accent3"/>
              </a:solidFill>
              <a:latin typeface="+mj-lt"/>
              <a:ea typeface="Cascadia Code" panose="020B0609020000020004" pitchFamily="49" charset="0"/>
              <a:cs typeface="Cascadia Code" panose="020B0609020000020004" pitchFamily="49" charset="0"/>
            </a:endParaRPr>
          </a:p>
        </p:txBody>
      </p:sp>
      <p:sp>
        <p:nvSpPr>
          <p:cNvPr id="6" name="Arrow: Right 5">
            <a:extLst>
              <a:ext uri="{FF2B5EF4-FFF2-40B4-BE49-F238E27FC236}">
                <a16:creationId xmlns:a16="http://schemas.microsoft.com/office/drawing/2014/main" id="{1FD58820-4F08-9AFB-F367-E20738DE53EA}"/>
              </a:ext>
            </a:extLst>
          </p:cNvPr>
          <p:cNvSpPr/>
          <p:nvPr/>
        </p:nvSpPr>
        <p:spPr>
          <a:xfrm rot="5400000">
            <a:off x="4259969" y="5681697"/>
            <a:ext cx="729991" cy="193115"/>
          </a:xfrm>
          <a:prstGeom prst="rightArrow">
            <a:avLst>
              <a:gd name="adj1" fmla="val 46970"/>
              <a:gd name="adj2" fmla="val 110158"/>
            </a:avLst>
          </a:prstGeom>
          <a:solidFill>
            <a:schemeClr val="accent3">
              <a:lumMod val="20000"/>
              <a:lumOff val="80000"/>
            </a:schemeClr>
          </a:solidFill>
          <a:ln w="19050">
            <a:solidFill>
              <a:schemeClr val="accent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CH">
              <a:latin typeface="+mj-lt"/>
            </a:endParaRPr>
          </a:p>
        </p:txBody>
      </p:sp>
      <p:sp>
        <p:nvSpPr>
          <p:cNvPr id="9" name="Metin kutusu 26">
            <a:extLst>
              <a:ext uri="{FF2B5EF4-FFF2-40B4-BE49-F238E27FC236}">
                <a16:creationId xmlns:a16="http://schemas.microsoft.com/office/drawing/2014/main" id="{6030F73E-2C41-2060-E3B0-2ADBC69BAF88}"/>
              </a:ext>
            </a:extLst>
          </p:cNvPr>
          <p:cNvSpPr txBox="1"/>
          <p:nvPr/>
        </p:nvSpPr>
        <p:spPr>
          <a:xfrm>
            <a:off x="3765269" y="6103481"/>
            <a:ext cx="1784203" cy="1015663"/>
          </a:xfrm>
          <a:prstGeom prst="rect">
            <a:avLst/>
          </a:prstGeom>
          <a:noFill/>
          <a:ln>
            <a:noFill/>
          </a:ln>
        </p:spPr>
        <p:txBody>
          <a:bodyPr wrap="square" rtlCol="0">
            <a:spAutoFit/>
          </a:bodyPr>
          <a:lstStyle/>
          <a:p>
            <a:pPr algn="ctr"/>
            <a:r>
              <a:rPr lang="en-US" sz="2000" b="1" dirty="0">
                <a:solidFill>
                  <a:schemeClr val="accent3"/>
                </a:solidFill>
                <a:latin typeface="+mj-lt"/>
                <a:ea typeface="Cascadia Code" panose="020B0609020000020004" pitchFamily="49" charset="0"/>
                <a:cs typeface="Cascadia Code" panose="020B0609020000020004" pitchFamily="49" charset="0"/>
              </a:rPr>
              <a:t>Stage 5</a:t>
            </a:r>
          </a:p>
          <a:p>
            <a:pPr algn="ctr"/>
            <a:r>
              <a:rPr lang="en-US" sz="2000" b="1" dirty="0">
                <a:solidFill>
                  <a:schemeClr val="accent3"/>
                </a:solidFill>
                <a:latin typeface="+mj-lt"/>
                <a:ea typeface="Cascadia Code" panose="020B0609020000020004" pitchFamily="49" charset="0"/>
                <a:cs typeface="Cascadia Code" panose="020B0609020000020004" pitchFamily="49" charset="0"/>
              </a:rPr>
              <a:t>Decoder</a:t>
            </a:r>
            <a:br>
              <a:rPr lang="en-US" sz="2000" b="1" dirty="0">
                <a:solidFill>
                  <a:schemeClr val="accent3"/>
                </a:solidFill>
                <a:latin typeface="+mj-lt"/>
                <a:ea typeface="Cascadia Code" panose="020B0609020000020004" pitchFamily="49" charset="0"/>
                <a:cs typeface="Cascadia Code" panose="020B0609020000020004" pitchFamily="49" charset="0"/>
              </a:rPr>
            </a:br>
            <a:endParaRPr lang="en-US" sz="2000" b="1" dirty="0">
              <a:solidFill>
                <a:schemeClr val="accent3"/>
              </a:solidFill>
              <a:latin typeface="+mj-lt"/>
              <a:ea typeface="Cascadia Code" panose="020B0609020000020004" pitchFamily="49" charset="0"/>
              <a:cs typeface="Cascadia Code" panose="020B0609020000020004" pitchFamily="49" charset="0"/>
            </a:endParaRPr>
          </a:p>
        </p:txBody>
      </p:sp>
      <p:sp>
        <p:nvSpPr>
          <p:cNvPr id="10" name="Arrow: Right 9">
            <a:extLst>
              <a:ext uri="{FF2B5EF4-FFF2-40B4-BE49-F238E27FC236}">
                <a16:creationId xmlns:a16="http://schemas.microsoft.com/office/drawing/2014/main" id="{328DF08E-8651-D39A-9C40-CE7DE3587458}"/>
              </a:ext>
            </a:extLst>
          </p:cNvPr>
          <p:cNvSpPr/>
          <p:nvPr/>
        </p:nvSpPr>
        <p:spPr>
          <a:xfrm rot="13640001">
            <a:off x="1956635" y="2062374"/>
            <a:ext cx="729991" cy="193115"/>
          </a:xfrm>
          <a:prstGeom prst="rightArrow">
            <a:avLst>
              <a:gd name="adj1" fmla="val 46970"/>
              <a:gd name="adj2" fmla="val 110158"/>
            </a:avLst>
          </a:prstGeom>
          <a:solidFill>
            <a:schemeClr val="accent3">
              <a:lumMod val="20000"/>
              <a:lumOff val="80000"/>
            </a:schemeClr>
          </a:solidFill>
          <a:ln w="19050">
            <a:solidFill>
              <a:schemeClr val="accent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CH">
              <a:latin typeface="+mj-lt"/>
            </a:endParaRPr>
          </a:p>
        </p:txBody>
      </p:sp>
      <p:sp>
        <p:nvSpPr>
          <p:cNvPr id="23" name="Metin kutusu 26">
            <a:extLst>
              <a:ext uri="{FF2B5EF4-FFF2-40B4-BE49-F238E27FC236}">
                <a16:creationId xmlns:a16="http://schemas.microsoft.com/office/drawing/2014/main" id="{E6AB3878-0C60-61DC-4647-038F4CEDF1AA}"/>
              </a:ext>
            </a:extLst>
          </p:cNvPr>
          <p:cNvSpPr txBox="1"/>
          <p:nvPr/>
        </p:nvSpPr>
        <p:spPr>
          <a:xfrm>
            <a:off x="658400" y="1394542"/>
            <a:ext cx="1784203" cy="707886"/>
          </a:xfrm>
          <a:prstGeom prst="rect">
            <a:avLst/>
          </a:prstGeom>
          <a:noFill/>
          <a:ln>
            <a:noFill/>
          </a:ln>
        </p:spPr>
        <p:txBody>
          <a:bodyPr wrap="square" rtlCol="0">
            <a:spAutoFit/>
          </a:bodyPr>
          <a:lstStyle/>
          <a:p>
            <a:pPr algn="ctr"/>
            <a:r>
              <a:rPr lang="en-US" sz="2000" b="1" dirty="0">
                <a:solidFill>
                  <a:schemeClr val="accent3"/>
                </a:solidFill>
                <a:latin typeface="+mj-lt"/>
                <a:ea typeface="Cascadia Code" panose="020B0609020000020004" pitchFamily="49" charset="0"/>
                <a:cs typeface="Cascadia Code" panose="020B0609020000020004" pitchFamily="49" charset="0"/>
              </a:rPr>
              <a:t>Decoder Output</a:t>
            </a:r>
          </a:p>
        </p:txBody>
      </p:sp>
      <p:grpSp>
        <p:nvGrpSpPr>
          <p:cNvPr id="106" name="Group 105">
            <a:extLst>
              <a:ext uri="{FF2B5EF4-FFF2-40B4-BE49-F238E27FC236}">
                <a16:creationId xmlns:a16="http://schemas.microsoft.com/office/drawing/2014/main" id="{4E096547-D337-7DA8-B6A2-7E2CF5869C41}"/>
              </a:ext>
            </a:extLst>
          </p:cNvPr>
          <p:cNvGrpSpPr/>
          <p:nvPr/>
        </p:nvGrpSpPr>
        <p:grpSpPr>
          <a:xfrm>
            <a:off x="468879" y="5013927"/>
            <a:ext cx="1701175" cy="1340882"/>
            <a:chOff x="468879" y="5013927"/>
            <a:chExt cx="1701175" cy="1340882"/>
          </a:xfrm>
        </p:grpSpPr>
        <p:cxnSp>
          <p:nvCxnSpPr>
            <p:cNvPr id="90" name="Straight Arrow Connector 89">
              <a:extLst>
                <a:ext uri="{FF2B5EF4-FFF2-40B4-BE49-F238E27FC236}">
                  <a16:creationId xmlns:a16="http://schemas.microsoft.com/office/drawing/2014/main" id="{973CD5FB-1E62-6212-EEFB-C2D4EC1A415A}"/>
                </a:ext>
              </a:extLst>
            </p:cNvPr>
            <p:cNvCxnSpPr>
              <a:cxnSpLocks/>
            </p:cNvCxnSpPr>
            <p:nvPr/>
          </p:nvCxnSpPr>
          <p:spPr>
            <a:xfrm>
              <a:off x="1504344" y="5145206"/>
              <a:ext cx="665710" cy="373720"/>
            </a:xfrm>
            <a:prstGeom prst="straightConnector1">
              <a:avLst/>
            </a:prstGeom>
            <a:ln w="28575" cap="rnd">
              <a:solidFill>
                <a:schemeClr val="tx1"/>
              </a:solidFill>
              <a:prstDash val="dash"/>
              <a:headEnd type="none"/>
              <a:tailEnd type="none" w="lg" len="lg"/>
            </a:ln>
          </p:spPr>
          <p:style>
            <a:lnRef idx="1">
              <a:schemeClr val="accent1"/>
            </a:lnRef>
            <a:fillRef idx="0">
              <a:schemeClr val="accent1"/>
            </a:fillRef>
            <a:effectRef idx="0">
              <a:schemeClr val="accent1"/>
            </a:effectRef>
            <a:fontRef idx="minor">
              <a:schemeClr val="tx1"/>
            </a:fontRef>
          </p:style>
        </p:cxnSp>
        <p:sp>
          <p:nvSpPr>
            <p:cNvPr id="27" name="Oval 26">
              <a:extLst>
                <a:ext uri="{FF2B5EF4-FFF2-40B4-BE49-F238E27FC236}">
                  <a16:creationId xmlns:a16="http://schemas.microsoft.com/office/drawing/2014/main" id="{023426F4-F54C-B3C4-5E26-E1EB8F69C509}"/>
                </a:ext>
              </a:extLst>
            </p:cNvPr>
            <p:cNvSpPr/>
            <p:nvPr/>
          </p:nvSpPr>
          <p:spPr>
            <a:xfrm>
              <a:off x="468879" y="5013927"/>
              <a:ext cx="1340882" cy="1340882"/>
            </a:xfrm>
            <a:prstGeom prst="ellipse">
              <a:avLst/>
            </a:prstGeom>
            <a:solidFill>
              <a:schemeClr val="bg1"/>
            </a:solid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28" name="Rectangle 27">
              <a:extLst>
                <a:ext uri="{FF2B5EF4-FFF2-40B4-BE49-F238E27FC236}">
                  <a16:creationId xmlns:a16="http://schemas.microsoft.com/office/drawing/2014/main" id="{E277FD48-4DBF-894E-76B5-AD612820D8B4}"/>
                </a:ext>
              </a:extLst>
            </p:cNvPr>
            <p:cNvSpPr/>
            <p:nvPr/>
          </p:nvSpPr>
          <p:spPr>
            <a:xfrm>
              <a:off x="996441" y="5252229"/>
              <a:ext cx="277640" cy="864278"/>
            </a:xfrm>
            <a:prstGeom prst="rect">
              <a:avLst/>
            </a:prstGeom>
            <a:solidFill>
              <a:schemeClr val="accent5">
                <a:lumMod val="20000"/>
                <a:lumOff val="80000"/>
              </a:schemeClr>
            </a:solidFill>
            <a:ln w="190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mj-lt"/>
                  <a:ea typeface="Cambria" panose="02040503050406030204" pitchFamily="18" charset="0"/>
                  <a:cs typeface="Cascadia Mono" panose="020B0609020000020004" pitchFamily="49" charset="0"/>
                </a:rPr>
                <a:t>2x4</a:t>
              </a:r>
              <a:endParaRPr lang="en-CH" sz="2000" dirty="0">
                <a:solidFill>
                  <a:schemeClr val="tx1"/>
                </a:solidFill>
                <a:latin typeface="+mj-lt"/>
                <a:ea typeface="Cambria" panose="02040503050406030204" pitchFamily="18" charset="0"/>
                <a:cs typeface="Cascadia Mono" panose="020B0609020000020004" pitchFamily="49" charset="0"/>
              </a:endParaRPr>
            </a:p>
          </p:txBody>
        </p:sp>
        <p:cxnSp>
          <p:nvCxnSpPr>
            <p:cNvPr id="29" name="Straight Connector 28">
              <a:extLst>
                <a:ext uri="{FF2B5EF4-FFF2-40B4-BE49-F238E27FC236}">
                  <a16:creationId xmlns:a16="http://schemas.microsoft.com/office/drawing/2014/main" id="{8ABD4030-6DBD-3988-CE64-771E8D29DB02}"/>
                </a:ext>
              </a:extLst>
            </p:cNvPr>
            <p:cNvCxnSpPr>
              <a:cxnSpLocks/>
            </p:cNvCxnSpPr>
            <p:nvPr/>
          </p:nvCxnSpPr>
          <p:spPr>
            <a:xfrm>
              <a:off x="741266" y="5518926"/>
              <a:ext cx="252845"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90982014-8003-63E2-C1F8-98C1BF4F8EBF}"/>
                </a:ext>
              </a:extLst>
            </p:cNvPr>
            <p:cNvCxnSpPr>
              <a:cxnSpLocks/>
            </p:cNvCxnSpPr>
            <p:nvPr/>
          </p:nvCxnSpPr>
          <p:spPr>
            <a:xfrm>
              <a:off x="741266" y="5845107"/>
              <a:ext cx="252845"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ECCF6ACB-112E-1894-E01F-84102A39E2B0}"/>
                </a:ext>
              </a:extLst>
            </p:cNvPr>
            <p:cNvCxnSpPr>
              <a:cxnSpLocks/>
            </p:cNvCxnSpPr>
            <p:nvPr/>
          </p:nvCxnSpPr>
          <p:spPr>
            <a:xfrm>
              <a:off x="1274080" y="5380451"/>
              <a:ext cx="252845"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8C6EC10F-4C4B-5FFC-41FA-27E576A1811E}"/>
                </a:ext>
              </a:extLst>
            </p:cNvPr>
            <p:cNvCxnSpPr>
              <a:cxnSpLocks/>
            </p:cNvCxnSpPr>
            <p:nvPr/>
          </p:nvCxnSpPr>
          <p:spPr>
            <a:xfrm>
              <a:off x="1274080" y="5990051"/>
              <a:ext cx="252845"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18BD75B9-7BB4-3F4F-6A4F-3BF068A9FECB}"/>
                </a:ext>
              </a:extLst>
            </p:cNvPr>
            <p:cNvCxnSpPr>
              <a:cxnSpLocks/>
            </p:cNvCxnSpPr>
            <p:nvPr/>
          </p:nvCxnSpPr>
          <p:spPr>
            <a:xfrm>
              <a:off x="1274080" y="5583651"/>
              <a:ext cx="252845"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6D432CF0-3E37-876D-41E4-A4DA3C7D7FDD}"/>
                </a:ext>
              </a:extLst>
            </p:cNvPr>
            <p:cNvCxnSpPr>
              <a:cxnSpLocks/>
            </p:cNvCxnSpPr>
            <p:nvPr/>
          </p:nvCxnSpPr>
          <p:spPr>
            <a:xfrm>
              <a:off x="1274080" y="5786851"/>
              <a:ext cx="252845"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91" name="Straight Arrow Connector 90">
              <a:extLst>
                <a:ext uri="{FF2B5EF4-FFF2-40B4-BE49-F238E27FC236}">
                  <a16:creationId xmlns:a16="http://schemas.microsoft.com/office/drawing/2014/main" id="{BD50C641-63FE-D622-BD06-2F07E09BED74}"/>
                </a:ext>
              </a:extLst>
            </p:cNvPr>
            <p:cNvCxnSpPr>
              <a:cxnSpLocks/>
            </p:cNvCxnSpPr>
            <p:nvPr/>
          </p:nvCxnSpPr>
          <p:spPr>
            <a:xfrm flipV="1">
              <a:off x="1411304" y="6087532"/>
              <a:ext cx="682615" cy="226832"/>
            </a:xfrm>
            <a:prstGeom prst="straightConnector1">
              <a:avLst/>
            </a:prstGeom>
            <a:ln w="28575" cap="rnd">
              <a:solidFill>
                <a:schemeClr val="tx1"/>
              </a:solidFill>
              <a:prstDash val="dash"/>
              <a:headEnd type="none"/>
              <a:tailEnd type="none"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39864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171"/>
                                        </p:tgtEl>
                                        <p:attrNameLst>
                                          <p:attrName>style.visibility</p:attrName>
                                        </p:attrNameLst>
                                      </p:cBhvr>
                                      <p:to>
                                        <p:strVal val="visible"/>
                                      </p:to>
                                    </p:set>
                                    <p:animEffect transition="in" filter="fade">
                                      <p:cBhvr>
                                        <p:cTn id="10" dur="500"/>
                                        <p:tgtEl>
                                          <p:spTgt spid="17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par>
                          <p:cTn id="19" fill="hold">
                            <p:stCondLst>
                              <p:cond delay="500"/>
                            </p:stCondLst>
                            <p:childTnLst>
                              <p:par>
                                <p:cTn id="20" presetID="10" presetClass="entr" presetSubtype="0" fill="hold" nodeType="afterEffect">
                                  <p:stCondLst>
                                    <p:cond delay="0"/>
                                  </p:stCondLst>
                                  <p:childTnLst>
                                    <p:set>
                                      <p:cBhvr>
                                        <p:cTn id="21" dur="1" fill="hold">
                                          <p:stCondLst>
                                            <p:cond delay="0"/>
                                          </p:stCondLst>
                                        </p:cTn>
                                        <p:tgtEl>
                                          <p:spTgt spid="106"/>
                                        </p:tgtEl>
                                        <p:attrNameLst>
                                          <p:attrName>style.visibility</p:attrName>
                                        </p:attrNameLst>
                                      </p:cBhvr>
                                      <p:to>
                                        <p:strVal val="visible"/>
                                      </p:to>
                                    </p:set>
                                    <p:animEffect transition="in" filter="fade">
                                      <p:cBhvr>
                                        <p:cTn id="22" dur="500"/>
                                        <p:tgtEl>
                                          <p:spTgt spid="106"/>
                                        </p:tgtEl>
                                      </p:cBhvr>
                                    </p:animEffect>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9" grpId="0"/>
      <p:bldP spid="10" grpId="0" animBg="1"/>
      <p:bldP spid="23"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1" name="Group 170">
            <a:extLst>
              <a:ext uri="{FF2B5EF4-FFF2-40B4-BE49-F238E27FC236}">
                <a16:creationId xmlns:a16="http://schemas.microsoft.com/office/drawing/2014/main" id="{0EE98154-93A1-D9BC-331E-DEEE85BF68CC}"/>
              </a:ext>
            </a:extLst>
          </p:cNvPr>
          <p:cNvGrpSpPr/>
          <p:nvPr/>
        </p:nvGrpSpPr>
        <p:grpSpPr>
          <a:xfrm>
            <a:off x="568757" y="2007493"/>
            <a:ext cx="5607766" cy="4106451"/>
            <a:chOff x="2176499" y="1306927"/>
            <a:chExt cx="5607766" cy="4106451"/>
          </a:xfrm>
        </p:grpSpPr>
        <p:sp>
          <p:nvSpPr>
            <p:cNvPr id="199" name="Metin kutusu 26">
              <a:extLst>
                <a:ext uri="{FF2B5EF4-FFF2-40B4-BE49-F238E27FC236}">
                  <a16:creationId xmlns:a16="http://schemas.microsoft.com/office/drawing/2014/main" id="{1FFB1903-A6E5-824A-9DA0-CE45CE4FA24A}"/>
                </a:ext>
              </a:extLst>
            </p:cNvPr>
            <p:cNvSpPr txBox="1"/>
            <p:nvPr/>
          </p:nvSpPr>
          <p:spPr>
            <a:xfrm>
              <a:off x="4967515" y="4630040"/>
              <a:ext cx="2816750" cy="461665"/>
            </a:xfrm>
            <a:prstGeom prst="rect">
              <a:avLst/>
            </a:prstGeom>
            <a:noFill/>
            <a:ln>
              <a:noFill/>
            </a:ln>
          </p:spPr>
          <p:txBody>
            <a:bodyPr wrap="square" rtlCol="0">
              <a:spAutoFit/>
            </a:bodyPr>
            <a:lstStyle/>
            <a:p>
              <a:pPr algn="ctr"/>
              <a:r>
                <a:rPr lang="en-US" sz="2400" b="1" dirty="0" err="1">
                  <a:solidFill>
                    <a:schemeClr val="accent4"/>
                  </a:solidFill>
                  <a:latin typeface="+mj-lt"/>
                  <a:ea typeface="Cascadia Code" panose="020B0609020000020004" pitchFamily="49" charset="0"/>
                  <a:cs typeface="Cascadia Code" panose="020B0609020000020004" pitchFamily="49" charset="0"/>
                </a:rPr>
                <a:t>Wordline</a:t>
              </a:r>
              <a:r>
                <a:rPr lang="en-US" sz="2400" b="1" dirty="0">
                  <a:solidFill>
                    <a:schemeClr val="accent4"/>
                  </a:solidFill>
                  <a:latin typeface="+mj-lt"/>
                  <a:ea typeface="Cascadia Code" panose="020B0609020000020004" pitchFamily="49" charset="0"/>
                  <a:cs typeface="Cascadia Code" panose="020B0609020000020004" pitchFamily="49" charset="0"/>
                </a:rPr>
                <a:t>  B</a:t>
              </a:r>
            </a:p>
          </p:txBody>
        </p:sp>
        <p:sp>
          <p:nvSpPr>
            <p:cNvPr id="31" name="Metin kutusu 26">
              <a:extLst>
                <a:ext uri="{FF2B5EF4-FFF2-40B4-BE49-F238E27FC236}">
                  <a16:creationId xmlns:a16="http://schemas.microsoft.com/office/drawing/2014/main" id="{EA741662-A5F7-D413-732D-7DE46DA197B5}"/>
                </a:ext>
              </a:extLst>
            </p:cNvPr>
            <p:cNvSpPr txBox="1"/>
            <p:nvPr/>
          </p:nvSpPr>
          <p:spPr>
            <a:xfrm>
              <a:off x="4918146" y="1897360"/>
              <a:ext cx="2816750" cy="461665"/>
            </a:xfrm>
            <a:prstGeom prst="rect">
              <a:avLst/>
            </a:prstGeom>
            <a:noFill/>
            <a:ln>
              <a:noFill/>
            </a:ln>
          </p:spPr>
          <p:txBody>
            <a:bodyPr wrap="square" rtlCol="0">
              <a:spAutoFit/>
            </a:bodyPr>
            <a:lstStyle/>
            <a:p>
              <a:pPr algn="ctr"/>
              <a:r>
                <a:rPr lang="en-US" sz="2400" b="1" dirty="0" err="1">
                  <a:solidFill>
                    <a:schemeClr val="accent4"/>
                  </a:solidFill>
                  <a:latin typeface="+mj-lt"/>
                  <a:ea typeface="Cascadia Code" panose="020B0609020000020004" pitchFamily="49" charset="0"/>
                  <a:cs typeface="Cascadia Code" panose="020B0609020000020004" pitchFamily="49" charset="0"/>
                </a:rPr>
                <a:t>Wordline</a:t>
              </a:r>
              <a:r>
                <a:rPr lang="en-US" sz="2400" b="1" dirty="0">
                  <a:solidFill>
                    <a:schemeClr val="accent4"/>
                  </a:solidFill>
                  <a:latin typeface="+mj-lt"/>
                  <a:ea typeface="Cascadia Code" panose="020B0609020000020004" pitchFamily="49" charset="0"/>
                  <a:cs typeface="Cascadia Code" panose="020B0609020000020004" pitchFamily="49" charset="0"/>
                </a:rPr>
                <a:t>  A</a:t>
              </a:r>
            </a:p>
          </p:txBody>
        </p:sp>
        <p:grpSp>
          <p:nvGrpSpPr>
            <p:cNvPr id="140" name="Group 139">
              <a:extLst>
                <a:ext uri="{FF2B5EF4-FFF2-40B4-BE49-F238E27FC236}">
                  <a16:creationId xmlns:a16="http://schemas.microsoft.com/office/drawing/2014/main" id="{1047635D-B546-1DD6-AB8C-656ABF6D0FCC}"/>
                </a:ext>
              </a:extLst>
            </p:cNvPr>
            <p:cNvGrpSpPr/>
            <p:nvPr/>
          </p:nvGrpSpPr>
          <p:grpSpPr>
            <a:xfrm>
              <a:off x="2176499" y="1306927"/>
              <a:ext cx="3312990" cy="4097697"/>
              <a:chOff x="2176499" y="1201882"/>
              <a:chExt cx="3312990" cy="4097697"/>
            </a:xfrm>
          </p:grpSpPr>
          <p:cxnSp>
            <p:nvCxnSpPr>
              <p:cNvPr id="133" name="Düz Bağlayıcı 621">
                <a:extLst>
                  <a:ext uri="{FF2B5EF4-FFF2-40B4-BE49-F238E27FC236}">
                    <a16:creationId xmlns:a16="http://schemas.microsoft.com/office/drawing/2014/main" id="{DCBFA5F9-151C-5D8A-E93E-05DC37193228}"/>
                  </a:ext>
                </a:extLst>
              </p:cNvPr>
              <p:cNvCxnSpPr>
                <a:cxnSpLocks/>
              </p:cNvCxnSpPr>
              <p:nvPr/>
            </p:nvCxnSpPr>
            <p:spPr>
              <a:xfrm rot="16200000" flipH="1">
                <a:off x="4242107" y="2693706"/>
                <a:ext cx="92159" cy="167303"/>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16" name="Düz Bağlayıcı 557">
                <a:extLst>
                  <a:ext uri="{FF2B5EF4-FFF2-40B4-BE49-F238E27FC236}">
                    <a16:creationId xmlns:a16="http://schemas.microsoft.com/office/drawing/2014/main" id="{C1E21E4A-A5BA-7462-60F6-B678698301E5}"/>
                  </a:ext>
                </a:extLst>
              </p:cNvPr>
              <p:cNvCxnSpPr>
                <a:cxnSpLocks/>
              </p:cNvCxnSpPr>
              <p:nvPr/>
            </p:nvCxnSpPr>
            <p:spPr>
              <a:xfrm rot="16200000" flipH="1">
                <a:off x="3290616" y="2977168"/>
                <a:ext cx="30232" cy="174831"/>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17" name="Düz Bağlayıcı 558">
                <a:extLst>
                  <a:ext uri="{FF2B5EF4-FFF2-40B4-BE49-F238E27FC236}">
                    <a16:creationId xmlns:a16="http://schemas.microsoft.com/office/drawing/2014/main" id="{B248E710-2C56-2398-246C-1ADCE9519382}"/>
                  </a:ext>
                </a:extLst>
              </p:cNvPr>
              <p:cNvCxnSpPr>
                <a:cxnSpLocks/>
              </p:cNvCxnSpPr>
              <p:nvPr/>
            </p:nvCxnSpPr>
            <p:spPr>
              <a:xfrm rot="16200000">
                <a:off x="3280789" y="2942960"/>
                <a:ext cx="44035" cy="16898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1" name="Düz Bağlayıcı 10">
                <a:extLst>
                  <a:ext uri="{FF2B5EF4-FFF2-40B4-BE49-F238E27FC236}">
                    <a16:creationId xmlns:a16="http://schemas.microsoft.com/office/drawing/2014/main" id="{F3D4F2C8-D6DC-41CA-D4EA-7A3EE536D968}"/>
                  </a:ext>
                </a:extLst>
              </p:cNvPr>
              <p:cNvCxnSpPr>
                <a:cxnSpLocks/>
                <a:stCxn id="62" idx="4"/>
              </p:cNvCxnSpPr>
              <p:nvPr/>
            </p:nvCxnSpPr>
            <p:spPr>
              <a:xfrm>
                <a:off x="3213909" y="4329301"/>
                <a:ext cx="142549" cy="102556"/>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2" name="Düz Bağlayıcı 11">
                <a:extLst>
                  <a:ext uri="{FF2B5EF4-FFF2-40B4-BE49-F238E27FC236}">
                    <a16:creationId xmlns:a16="http://schemas.microsoft.com/office/drawing/2014/main" id="{A73B2BD3-083C-4913-E2A0-508E252222CE}"/>
                  </a:ext>
                </a:extLst>
              </p:cNvPr>
              <p:cNvCxnSpPr>
                <a:cxnSpLocks/>
              </p:cNvCxnSpPr>
              <p:nvPr/>
            </p:nvCxnSpPr>
            <p:spPr>
              <a:xfrm flipV="1">
                <a:off x="3212122" y="4300484"/>
                <a:ext cx="127046" cy="53645"/>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3" name="Düz Bağlayıcı 12">
                <a:extLst>
                  <a:ext uri="{FF2B5EF4-FFF2-40B4-BE49-F238E27FC236}">
                    <a16:creationId xmlns:a16="http://schemas.microsoft.com/office/drawing/2014/main" id="{38326926-8C62-B055-3319-3DC319F968DC}"/>
                  </a:ext>
                </a:extLst>
              </p:cNvPr>
              <p:cNvCxnSpPr>
                <a:cxnSpLocks/>
              </p:cNvCxnSpPr>
              <p:nvPr/>
            </p:nvCxnSpPr>
            <p:spPr>
              <a:xfrm flipV="1">
                <a:off x="3212123" y="4229151"/>
                <a:ext cx="138772" cy="124978"/>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4" name="Düz Bağlayıcı 13">
                <a:extLst>
                  <a:ext uri="{FF2B5EF4-FFF2-40B4-BE49-F238E27FC236}">
                    <a16:creationId xmlns:a16="http://schemas.microsoft.com/office/drawing/2014/main" id="{3FE0C7E2-6F64-626F-4CDC-F7DC4014D7FC}"/>
                  </a:ext>
                </a:extLst>
              </p:cNvPr>
              <p:cNvCxnSpPr>
                <a:cxnSpLocks/>
              </p:cNvCxnSpPr>
              <p:nvPr/>
            </p:nvCxnSpPr>
            <p:spPr>
              <a:xfrm flipV="1">
                <a:off x="3212121" y="4167060"/>
                <a:ext cx="127047" cy="18707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32" name="Düz Bağlayıcı 615">
                <a:extLst>
                  <a:ext uri="{FF2B5EF4-FFF2-40B4-BE49-F238E27FC236}">
                    <a16:creationId xmlns:a16="http://schemas.microsoft.com/office/drawing/2014/main" id="{1199D2D6-9CC9-57A1-5E5C-07EF99E6BE1C}"/>
                  </a:ext>
                </a:extLst>
              </p:cNvPr>
              <p:cNvCxnSpPr>
                <a:cxnSpLocks/>
                <a:stCxn id="74" idx="4"/>
              </p:cNvCxnSpPr>
              <p:nvPr/>
            </p:nvCxnSpPr>
            <p:spPr>
              <a:xfrm>
                <a:off x="4208234" y="4046218"/>
                <a:ext cx="208365" cy="78323"/>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4" name="Düz Bağlayıcı 616">
                <a:extLst>
                  <a:ext uri="{FF2B5EF4-FFF2-40B4-BE49-F238E27FC236}">
                    <a16:creationId xmlns:a16="http://schemas.microsoft.com/office/drawing/2014/main" id="{A8E0CA26-68B3-7052-DE7F-DD1B7BDD5237}"/>
                  </a:ext>
                </a:extLst>
              </p:cNvPr>
              <p:cNvCxnSpPr>
                <a:cxnSpLocks/>
                <a:stCxn id="74" idx="4"/>
              </p:cNvCxnSpPr>
              <p:nvPr/>
            </p:nvCxnSpPr>
            <p:spPr>
              <a:xfrm flipV="1">
                <a:off x="4208234" y="4001804"/>
                <a:ext cx="172015" cy="44414"/>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5" name="Düz Bağlayıcı 622">
                <a:extLst>
                  <a:ext uri="{FF2B5EF4-FFF2-40B4-BE49-F238E27FC236}">
                    <a16:creationId xmlns:a16="http://schemas.microsoft.com/office/drawing/2014/main" id="{6FD76EC9-FA9B-050D-4E50-0BD6A47EB094}"/>
                  </a:ext>
                </a:extLst>
              </p:cNvPr>
              <p:cNvCxnSpPr>
                <a:cxnSpLocks/>
              </p:cNvCxnSpPr>
              <p:nvPr/>
            </p:nvCxnSpPr>
            <p:spPr>
              <a:xfrm rot="16200000">
                <a:off x="4238492" y="2588600"/>
                <a:ext cx="108721" cy="176635"/>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6" name="Düz Bağlayıcı 560">
                <a:extLst>
                  <a:ext uri="{FF2B5EF4-FFF2-40B4-BE49-F238E27FC236}">
                    <a16:creationId xmlns:a16="http://schemas.microsoft.com/office/drawing/2014/main" id="{7B16E814-F80A-2A0C-29FE-F66C86C6DCE6}"/>
                  </a:ext>
                </a:extLst>
              </p:cNvPr>
              <p:cNvCxnSpPr>
                <a:cxnSpLocks/>
              </p:cNvCxnSpPr>
              <p:nvPr/>
            </p:nvCxnSpPr>
            <p:spPr>
              <a:xfrm rot="16200000" flipH="1">
                <a:off x="3246722" y="2370231"/>
                <a:ext cx="117491" cy="169921"/>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7" name="Düz Bağlayıcı 561">
                <a:extLst>
                  <a:ext uri="{FF2B5EF4-FFF2-40B4-BE49-F238E27FC236}">
                    <a16:creationId xmlns:a16="http://schemas.microsoft.com/office/drawing/2014/main" id="{4B8C2B10-0301-9023-870D-31D14A40D358}"/>
                  </a:ext>
                </a:extLst>
              </p:cNvPr>
              <p:cNvCxnSpPr>
                <a:cxnSpLocks/>
              </p:cNvCxnSpPr>
              <p:nvPr/>
            </p:nvCxnSpPr>
            <p:spPr>
              <a:xfrm rot="16200000" flipH="1">
                <a:off x="3292806" y="2324147"/>
                <a:ext cx="30232" cy="174831"/>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8" name="Düz Bağlayıcı 562">
                <a:extLst>
                  <a:ext uri="{FF2B5EF4-FFF2-40B4-BE49-F238E27FC236}">
                    <a16:creationId xmlns:a16="http://schemas.microsoft.com/office/drawing/2014/main" id="{C83E2FDA-D775-7F11-28F6-3263D283E973}"/>
                  </a:ext>
                </a:extLst>
              </p:cNvPr>
              <p:cNvCxnSpPr>
                <a:cxnSpLocks/>
              </p:cNvCxnSpPr>
              <p:nvPr/>
            </p:nvCxnSpPr>
            <p:spPr>
              <a:xfrm rot="16200000">
                <a:off x="3282979" y="2289939"/>
                <a:ext cx="44035" cy="16898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9" name="Düz Bağlayıcı 563">
                <a:extLst>
                  <a:ext uri="{FF2B5EF4-FFF2-40B4-BE49-F238E27FC236}">
                    <a16:creationId xmlns:a16="http://schemas.microsoft.com/office/drawing/2014/main" id="{18EF8E4E-3472-B7CD-BAFD-97784BF054A8}"/>
                  </a:ext>
                </a:extLst>
              </p:cNvPr>
              <p:cNvCxnSpPr>
                <a:cxnSpLocks/>
              </p:cNvCxnSpPr>
              <p:nvPr/>
            </p:nvCxnSpPr>
            <p:spPr>
              <a:xfrm rot="16200000">
                <a:off x="3247514" y="2250555"/>
                <a:ext cx="118884" cy="172899"/>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0" name="Düz Bağlayıcı 589">
                <a:extLst>
                  <a:ext uri="{FF2B5EF4-FFF2-40B4-BE49-F238E27FC236}">
                    <a16:creationId xmlns:a16="http://schemas.microsoft.com/office/drawing/2014/main" id="{F5973315-236D-C01F-9F32-D5E93E5646C9}"/>
                  </a:ext>
                </a:extLst>
              </p:cNvPr>
              <p:cNvCxnSpPr>
                <a:cxnSpLocks/>
                <a:stCxn id="122" idx="4"/>
              </p:cNvCxnSpPr>
              <p:nvPr/>
            </p:nvCxnSpPr>
            <p:spPr>
              <a:xfrm>
                <a:off x="3709137" y="4257549"/>
                <a:ext cx="132739" cy="64893"/>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1" name="Düz Bağlayıcı 592">
                <a:extLst>
                  <a:ext uri="{FF2B5EF4-FFF2-40B4-BE49-F238E27FC236}">
                    <a16:creationId xmlns:a16="http://schemas.microsoft.com/office/drawing/2014/main" id="{7B106B8E-D19B-2D8B-225F-502C431D3057}"/>
                  </a:ext>
                </a:extLst>
              </p:cNvPr>
              <p:cNvCxnSpPr>
                <a:cxnSpLocks/>
                <a:stCxn id="122" idx="4"/>
              </p:cNvCxnSpPr>
              <p:nvPr/>
            </p:nvCxnSpPr>
            <p:spPr>
              <a:xfrm flipV="1">
                <a:off x="3709137" y="4192301"/>
                <a:ext cx="124628" cy="65248"/>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2" name="Düz Bağlayıcı 603">
                <a:extLst>
                  <a:ext uri="{FF2B5EF4-FFF2-40B4-BE49-F238E27FC236}">
                    <a16:creationId xmlns:a16="http://schemas.microsoft.com/office/drawing/2014/main" id="{4BF0CD10-0D36-652A-62A2-53C99E61A28C}"/>
                  </a:ext>
                </a:extLst>
              </p:cNvPr>
              <p:cNvCxnSpPr>
                <a:cxnSpLocks/>
                <a:stCxn id="122" idx="4"/>
              </p:cNvCxnSpPr>
              <p:nvPr/>
            </p:nvCxnSpPr>
            <p:spPr>
              <a:xfrm>
                <a:off x="3709137" y="4257549"/>
                <a:ext cx="130961" cy="14529"/>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3" name="Düz Bağlayıcı 604">
                <a:extLst>
                  <a:ext uri="{FF2B5EF4-FFF2-40B4-BE49-F238E27FC236}">
                    <a16:creationId xmlns:a16="http://schemas.microsoft.com/office/drawing/2014/main" id="{14D9A096-2020-0880-5B49-875869D44F56}"/>
                  </a:ext>
                </a:extLst>
              </p:cNvPr>
              <p:cNvCxnSpPr>
                <a:cxnSpLocks/>
                <a:stCxn id="122" idx="4"/>
              </p:cNvCxnSpPr>
              <p:nvPr/>
            </p:nvCxnSpPr>
            <p:spPr>
              <a:xfrm flipV="1">
                <a:off x="3709137" y="4234172"/>
                <a:ext cx="122870" cy="23377"/>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4" name="Düz Bağlayıcı 565">
                <a:extLst>
                  <a:ext uri="{FF2B5EF4-FFF2-40B4-BE49-F238E27FC236}">
                    <a16:creationId xmlns:a16="http://schemas.microsoft.com/office/drawing/2014/main" id="{8C36AD8D-C2F3-464D-9703-9DA5E39FE180}"/>
                  </a:ext>
                </a:extLst>
              </p:cNvPr>
              <p:cNvCxnSpPr>
                <a:cxnSpLocks/>
                <a:stCxn id="121" idx="4"/>
              </p:cNvCxnSpPr>
              <p:nvPr/>
            </p:nvCxnSpPr>
            <p:spPr>
              <a:xfrm>
                <a:off x="3709137" y="2430235"/>
                <a:ext cx="132238" cy="70938"/>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5" name="Düz Bağlayıcı 566">
                <a:extLst>
                  <a:ext uri="{FF2B5EF4-FFF2-40B4-BE49-F238E27FC236}">
                    <a16:creationId xmlns:a16="http://schemas.microsoft.com/office/drawing/2014/main" id="{AA4B5A87-BBB7-1D2C-9950-4D85F5DBBEE7}"/>
                  </a:ext>
                </a:extLst>
              </p:cNvPr>
              <p:cNvCxnSpPr>
                <a:cxnSpLocks/>
                <a:stCxn id="121" idx="4"/>
              </p:cNvCxnSpPr>
              <p:nvPr/>
            </p:nvCxnSpPr>
            <p:spPr>
              <a:xfrm>
                <a:off x="3709137" y="2430235"/>
                <a:ext cx="125568" cy="11859"/>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6" name="Düz Bağlayıcı 567">
                <a:extLst>
                  <a:ext uri="{FF2B5EF4-FFF2-40B4-BE49-F238E27FC236}">
                    <a16:creationId xmlns:a16="http://schemas.microsoft.com/office/drawing/2014/main" id="{A3695C4A-C233-F7A8-8F9E-577CF244FE2B}"/>
                  </a:ext>
                </a:extLst>
              </p:cNvPr>
              <p:cNvCxnSpPr>
                <a:cxnSpLocks/>
              </p:cNvCxnSpPr>
              <p:nvPr/>
            </p:nvCxnSpPr>
            <p:spPr>
              <a:xfrm flipV="1">
                <a:off x="3716371" y="2410289"/>
                <a:ext cx="119441" cy="20237"/>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7" name="Düz Bağlayıcı 568">
                <a:extLst>
                  <a:ext uri="{FF2B5EF4-FFF2-40B4-BE49-F238E27FC236}">
                    <a16:creationId xmlns:a16="http://schemas.microsoft.com/office/drawing/2014/main" id="{45883F7B-7DFB-58A3-A6D6-EC5FAA0BAACC}"/>
                  </a:ext>
                </a:extLst>
              </p:cNvPr>
              <p:cNvCxnSpPr>
                <a:cxnSpLocks/>
                <a:stCxn id="121" idx="4"/>
              </p:cNvCxnSpPr>
              <p:nvPr/>
            </p:nvCxnSpPr>
            <p:spPr>
              <a:xfrm flipV="1">
                <a:off x="3709137" y="2364584"/>
                <a:ext cx="125568" cy="65651"/>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48" name="Dikdörtgen 512">
                <a:extLst>
                  <a:ext uri="{FF2B5EF4-FFF2-40B4-BE49-F238E27FC236}">
                    <a16:creationId xmlns:a16="http://schemas.microsoft.com/office/drawing/2014/main" id="{E8DB3CA0-9F3E-0227-F8D7-987D75F75369}"/>
                  </a:ext>
                </a:extLst>
              </p:cNvPr>
              <p:cNvSpPr/>
              <p:nvPr/>
            </p:nvSpPr>
            <p:spPr>
              <a:xfrm rot="16200000">
                <a:off x="3082297" y="3152117"/>
                <a:ext cx="3892550" cy="382315"/>
              </a:xfrm>
              <a:prstGeom prst="rect">
                <a:avLst/>
              </a:prstGeom>
              <a:solidFill>
                <a:schemeClr val="accent5">
                  <a:lumMod val="20000"/>
                  <a:lumOff val="80000"/>
                </a:schemeClr>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49" name="Dikdörtgen 511">
                <a:extLst>
                  <a:ext uri="{FF2B5EF4-FFF2-40B4-BE49-F238E27FC236}">
                    <a16:creationId xmlns:a16="http://schemas.microsoft.com/office/drawing/2014/main" id="{28327614-51A9-C666-9AFE-C965A7E915C8}"/>
                  </a:ext>
                </a:extLst>
              </p:cNvPr>
              <p:cNvSpPr/>
              <p:nvPr/>
            </p:nvSpPr>
            <p:spPr>
              <a:xfrm rot="16200000">
                <a:off x="2726878" y="3163274"/>
                <a:ext cx="3589317" cy="360000"/>
              </a:xfrm>
              <a:prstGeom prst="rect">
                <a:avLst/>
              </a:prstGeom>
              <a:solidFill>
                <a:schemeClr val="accent5">
                  <a:lumMod val="20000"/>
                  <a:lumOff val="80000"/>
                </a:schemeClr>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50" name="Dikdörtgen 510">
                <a:extLst>
                  <a:ext uri="{FF2B5EF4-FFF2-40B4-BE49-F238E27FC236}">
                    <a16:creationId xmlns:a16="http://schemas.microsoft.com/office/drawing/2014/main" id="{B72FDB05-C9C2-DCA6-4AD5-AE991044B209}"/>
                  </a:ext>
                </a:extLst>
              </p:cNvPr>
              <p:cNvSpPr/>
              <p:nvPr/>
            </p:nvSpPr>
            <p:spPr>
              <a:xfrm rot="16200000">
                <a:off x="2424906" y="3163275"/>
                <a:ext cx="3201510" cy="360000"/>
              </a:xfrm>
              <a:prstGeom prst="rect">
                <a:avLst/>
              </a:prstGeom>
              <a:solidFill>
                <a:schemeClr val="accent5">
                  <a:lumMod val="20000"/>
                  <a:lumOff val="80000"/>
                </a:schemeClr>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51" name="Dikdörtgen 509">
                <a:extLst>
                  <a:ext uri="{FF2B5EF4-FFF2-40B4-BE49-F238E27FC236}">
                    <a16:creationId xmlns:a16="http://schemas.microsoft.com/office/drawing/2014/main" id="{35A52F8E-F1BF-2C0F-70C8-70B65C02E655}"/>
                  </a:ext>
                </a:extLst>
              </p:cNvPr>
              <p:cNvSpPr/>
              <p:nvPr/>
            </p:nvSpPr>
            <p:spPr>
              <a:xfrm rot="16200000">
                <a:off x="2139153" y="3163275"/>
                <a:ext cx="2781264" cy="360000"/>
              </a:xfrm>
              <a:prstGeom prst="rect">
                <a:avLst/>
              </a:prstGeom>
              <a:solidFill>
                <a:schemeClr val="accent5">
                  <a:lumMod val="20000"/>
                  <a:lumOff val="80000"/>
                </a:schemeClr>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52" name="Dikdörtgen 219">
                <a:extLst>
                  <a:ext uri="{FF2B5EF4-FFF2-40B4-BE49-F238E27FC236}">
                    <a16:creationId xmlns:a16="http://schemas.microsoft.com/office/drawing/2014/main" id="{DBA5CCEC-6668-1735-6C15-23A642136E88}"/>
                  </a:ext>
                </a:extLst>
              </p:cNvPr>
              <p:cNvSpPr/>
              <p:nvPr/>
            </p:nvSpPr>
            <p:spPr>
              <a:xfrm rot="16200000">
                <a:off x="1814601" y="3194975"/>
                <a:ext cx="2438616" cy="360000"/>
              </a:xfrm>
              <a:prstGeom prst="rect">
                <a:avLst/>
              </a:prstGeom>
              <a:solidFill>
                <a:schemeClr val="accent5">
                  <a:lumMod val="20000"/>
                  <a:lumOff val="80000"/>
                </a:schemeClr>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cxnSp>
            <p:nvCxnSpPr>
              <p:cNvPr id="53" name="Düz Bağlayıcı 82">
                <a:extLst>
                  <a:ext uri="{FF2B5EF4-FFF2-40B4-BE49-F238E27FC236}">
                    <a16:creationId xmlns:a16="http://schemas.microsoft.com/office/drawing/2014/main" id="{FA36A114-EC33-1A15-C70F-15A0EC3C8DD3}"/>
                  </a:ext>
                </a:extLst>
              </p:cNvPr>
              <p:cNvCxnSpPr>
                <a:stCxn id="62" idx="0"/>
                <a:endCxn id="58" idx="4"/>
              </p:cNvCxnSpPr>
              <p:nvPr/>
            </p:nvCxnSpPr>
            <p:spPr>
              <a:xfrm rot="16200000" flipV="1">
                <a:off x="2312011" y="3787403"/>
                <a:ext cx="910387" cy="17341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4" name="Düz Bağlayıcı 84">
                <a:extLst>
                  <a:ext uri="{FF2B5EF4-FFF2-40B4-BE49-F238E27FC236}">
                    <a16:creationId xmlns:a16="http://schemas.microsoft.com/office/drawing/2014/main" id="{FBD4A1E0-31B6-95C4-FD65-D2FC364A97F8}"/>
                  </a:ext>
                </a:extLst>
              </p:cNvPr>
              <p:cNvCxnSpPr>
                <a:stCxn id="58" idx="4"/>
                <a:endCxn id="59" idx="0"/>
              </p:cNvCxnSpPr>
              <p:nvPr/>
            </p:nvCxnSpPr>
            <p:spPr>
              <a:xfrm rot="16200000" flipH="1">
                <a:off x="2633124" y="3466289"/>
                <a:ext cx="268160" cy="17341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5" name="Düz Bağlayıcı 86">
                <a:extLst>
                  <a:ext uri="{FF2B5EF4-FFF2-40B4-BE49-F238E27FC236}">
                    <a16:creationId xmlns:a16="http://schemas.microsoft.com/office/drawing/2014/main" id="{B07435A6-37CA-BA5B-921B-2D648B6FF226}"/>
                  </a:ext>
                </a:extLst>
              </p:cNvPr>
              <p:cNvCxnSpPr>
                <a:stCxn id="58" idx="4"/>
                <a:endCxn id="60" idx="0"/>
              </p:cNvCxnSpPr>
              <p:nvPr/>
            </p:nvCxnSpPr>
            <p:spPr>
              <a:xfrm rot="16200000">
                <a:off x="2580171" y="3145176"/>
                <a:ext cx="374067" cy="17341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6" name="Düz Bağlayıcı 88">
                <a:extLst>
                  <a:ext uri="{FF2B5EF4-FFF2-40B4-BE49-F238E27FC236}">
                    <a16:creationId xmlns:a16="http://schemas.microsoft.com/office/drawing/2014/main" id="{B4D2D0B9-4874-8046-2820-6C72F90D6D14}"/>
                  </a:ext>
                </a:extLst>
              </p:cNvPr>
              <p:cNvCxnSpPr>
                <a:stCxn id="58" idx="4"/>
                <a:endCxn id="61" idx="0"/>
              </p:cNvCxnSpPr>
              <p:nvPr/>
            </p:nvCxnSpPr>
            <p:spPr>
              <a:xfrm rot="16200000">
                <a:off x="2259057" y="2824062"/>
                <a:ext cx="1016295" cy="17341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7" name="Düz Bağlayıcı 140">
                <a:extLst>
                  <a:ext uri="{FF2B5EF4-FFF2-40B4-BE49-F238E27FC236}">
                    <a16:creationId xmlns:a16="http://schemas.microsoft.com/office/drawing/2014/main" id="{D671F0ED-51D1-A675-0F86-341A2B6C86E4}"/>
                  </a:ext>
                </a:extLst>
              </p:cNvPr>
              <p:cNvCxnSpPr>
                <a:cxnSpLocks/>
                <a:stCxn id="60" idx="4"/>
                <a:endCxn id="69" idx="0"/>
              </p:cNvCxnSpPr>
              <p:nvPr/>
            </p:nvCxnSpPr>
            <p:spPr>
              <a:xfrm>
                <a:off x="3213909" y="3044847"/>
                <a:ext cx="144805" cy="382868"/>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58" name="Oval 57">
                <a:extLst>
                  <a:ext uri="{FF2B5EF4-FFF2-40B4-BE49-F238E27FC236}">
                    <a16:creationId xmlns:a16="http://schemas.microsoft.com/office/drawing/2014/main" id="{1DDAA4E2-9C4B-7C34-81DE-CBB42C9B051F}"/>
                  </a:ext>
                </a:extLst>
              </p:cNvPr>
              <p:cNvSpPr/>
              <p:nvPr/>
            </p:nvSpPr>
            <p:spPr>
              <a:xfrm rot="16200000">
                <a:off x="2176499" y="3166914"/>
                <a:ext cx="504000" cy="504000"/>
              </a:xfrm>
              <a:prstGeom prst="ellipse">
                <a:avLst/>
              </a:prstGeom>
              <a:solidFill>
                <a:schemeClr val="bg1"/>
              </a:solidFill>
              <a:ln w="19050">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dirty="0">
                  <a:solidFill>
                    <a:srgbClr val="FF0000"/>
                  </a:solidFill>
                  <a:latin typeface="+mj-lt"/>
                </a:endParaRPr>
              </a:p>
            </p:txBody>
          </p:sp>
          <p:sp>
            <p:nvSpPr>
              <p:cNvPr id="59" name="Oval 58">
                <a:extLst>
                  <a:ext uri="{FF2B5EF4-FFF2-40B4-BE49-F238E27FC236}">
                    <a16:creationId xmlns:a16="http://schemas.microsoft.com/office/drawing/2014/main" id="{3CCEAF81-9D87-5BF8-5414-D35E04692E78}"/>
                  </a:ext>
                </a:extLst>
              </p:cNvPr>
              <p:cNvSpPr/>
              <p:nvPr/>
            </p:nvSpPr>
            <p:spPr>
              <a:xfrm rot="16200000">
                <a:off x="2853909" y="3507074"/>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60" name="Oval 59">
                <a:extLst>
                  <a:ext uri="{FF2B5EF4-FFF2-40B4-BE49-F238E27FC236}">
                    <a16:creationId xmlns:a16="http://schemas.microsoft.com/office/drawing/2014/main" id="{CFF515DA-0345-251F-0A60-581CB5CE4361}"/>
                  </a:ext>
                </a:extLst>
              </p:cNvPr>
              <p:cNvSpPr/>
              <p:nvPr/>
            </p:nvSpPr>
            <p:spPr>
              <a:xfrm rot="16200000">
                <a:off x="2853909" y="2864847"/>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61" name="Oval 60">
                <a:extLst>
                  <a:ext uri="{FF2B5EF4-FFF2-40B4-BE49-F238E27FC236}">
                    <a16:creationId xmlns:a16="http://schemas.microsoft.com/office/drawing/2014/main" id="{144D1CDE-C77F-5BEC-56E5-6D8FEEE1FE35}"/>
                  </a:ext>
                </a:extLst>
              </p:cNvPr>
              <p:cNvSpPr/>
              <p:nvPr/>
            </p:nvSpPr>
            <p:spPr>
              <a:xfrm rot="16200000">
                <a:off x="2853909" y="2222619"/>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62" name="Oval 61">
                <a:extLst>
                  <a:ext uri="{FF2B5EF4-FFF2-40B4-BE49-F238E27FC236}">
                    <a16:creationId xmlns:a16="http://schemas.microsoft.com/office/drawing/2014/main" id="{479443ED-D62A-832D-B0BF-A209198B07C6}"/>
                  </a:ext>
                </a:extLst>
              </p:cNvPr>
              <p:cNvSpPr/>
              <p:nvPr/>
            </p:nvSpPr>
            <p:spPr>
              <a:xfrm rot="16200000">
                <a:off x="2853909" y="4149301"/>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cxnSp>
            <p:nvCxnSpPr>
              <p:cNvPr id="63" name="Düz Bağlayıcı 164">
                <a:extLst>
                  <a:ext uri="{FF2B5EF4-FFF2-40B4-BE49-F238E27FC236}">
                    <a16:creationId xmlns:a16="http://schemas.microsoft.com/office/drawing/2014/main" id="{708936EB-EDE2-A2A0-020B-6D96D8A5E971}"/>
                  </a:ext>
                </a:extLst>
              </p:cNvPr>
              <p:cNvCxnSpPr>
                <a:cxnSpLocks/>
                <a:stCxn id="69" idx="4"/>
                <a:endCxn id="74" idx="0"/>
              </p:cNvCxnSpPr>
              <p:nvPr/>
            </p:nvCxnSpPr>
            <p:spPr>
              <a:xfrm>
                <a:off x="3718714" y="3427715"/>
                <a:ext cx="129520" cy="618503"/>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4" name="Düz Bağlayıcı 258">
                <a:extLst>
                  <a:ext uri="{FF2B5EF4-FFF2-40B4-BE49-F238E27FC236}">
                    <a16:creationId xmlns:a16="http://schemas.microsoft.com/office/drawing/2014/main" id="{771EEC77-2604-3EF2-BDD5-4175ED755854}"/>
                  </a:ext>
                </a:extLst>
              </p:cNvPr>
              <p:cNvCxnSpPr>
                <a:cxnSpLocks/>
                <a:stCxn id="75" idx="4"/>
                <a:endCxn id="66" idx="0"/>
              </p:cNvCxnSpPr>
              <p:nvPr/>
            </p:nvCxnSpPr>
            <p:spPr>
              <a:xfrm>
                <a:off x="4208234" y="2736042"/>
                <a:ext cx="133017" cy="266066"/>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5" name="Düz Bağlayıcı 259">
                <a:extLst>
                  <a:ext uri="{FF2B5EF4-FFF2-40B4-BE49-F238E27FC236}">
                    <a16:creationId xmlns:a16="http://schemas.microsoft.com/office/drawing/2014/main" id="{B0325535-4C06-E93E-2B25-1363797DBE8A}"/>
                  </a:ext>
                </a:extLst>
              </p:cNvPr>
              <p:cNvCxnSpPr>
                <a:cxnSpLocks/>
                <a:stCxn id="75" idx="4"/>
                <a:endCxn id="67" idx="0"/>
              </p:cNvCxnSpPr>
              <p:nvPr/>
            </p:nvCxnSpPr>
            <p:spPr>
              <a:xfrm flipV="1">
                <a:off x="4208234" y="2222618"/>
                <a:ext cx="133017" cy="513424"/>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66" name="Oval 65">
                <a:extLst>
                  <a:ext uri="{FF2B5EF4-FFF2-40B4-BE49-F238E27FC236}">
                    <a16:creationId xmlns:a16="http://schemas.microsoft.com/office/drawing/2014/main" id="{5B2464B4-58E8-CAB1-4DDD-0A1E753C248F}"/>
                  </a:ext>
                </a:extLst>
              </p:cNvPr>
              <p:cNvSpPr/>
              <p:nvPr/>
            </p:nvSpPr>
            <p:spPr>
              <a:xfrm rot="16200000">
                <a:off x="4341251" y="2822108"/>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67" name="Oval 66">
                <a:extLst>
                  <a:ext uri="{FF2B5EF4-FFF2-40B4-BE49-F238E27FC236}">
                    <a16:creationId xmlns:a16="http://schemas.microsoft.com/office/drawing/2014/main" id="{D3485E69-2D2F-0C31-70F7-4E3EB8FB7664}"/>
                  </a:ext>
                </a:extLst>
              </p:cNvPr>
              <p:cNvSpPr/>
              <p:nvPr/>
            </p:nvSpPr>
            <p:spPr>
              <a:xfrm rot="16200000">
                <a:off x="4341251" y="2042618"/>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cxnSp>
            <p:nvCxnSpPr>
              <p:cNvPr id="68" name="Düz Bağlayıcı 271">
                <a:extLst>
                  <a:ext uri="{FF2B5EF4-FFF2-40B4-BE49-F238E27FC236}">
                    <a16:creationId xmlns:a16="http://schemas.microsoft.com/office/drawing/2014/main" id="{CA161577-2286-6F04-97A4-A2B3B2E5CEAB}"/>
                  </a:ext>
                </a:extLst>
              </p:cNvPr>
              <p:cNvCxnSpPr>
                <a:cxnSpLocks/>
                <a:stCxn id="75" idx="0"/>
                <a:endCxn id="69" idx="4"/>
              </p:cNvCxnSpPr>
              <p:nvPr/>
            </p:nvCxnSpPr>
            <p:spPr>
              <a:xfrm flipH="1">
                <a:off x="3718714" y="2736042"/>
                <a:ext cx="129520" cy="691673"/>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69" name="Oval 68">
                <a:extLst>
                  <a:ext uri="{FF2B5EF4-FFF2-40B4-BE49-F238E27FC236}">
                    <a16:creationId xmlns:a16="http://schemas.microsoft.com/office/drawing/2014/main" id="{D5B29C79-443C-4F84-3F6E-9DE03B89AE71}"/>
                  </a:ext>
                </a:extLst>
              </p:cNvPr>
              <p:cNvSpPr/>
              <p:nvPr/>
            </p:nvSpPr>
            <p:spPr>
              <a:xfrm rot="16200000">
                <a:off x="3358714" y="3247715"/>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cxnSp>
            <p:nvCxnSpPr>
              <p:cNvPr id="70" name="Düz Bağlayıcı 290">
                <a:extLst>
                  <a:ext uri="{FF2B5EF4-FFF2-40B4-BE49-F238E27FC236}">
                    <a16:creationId xmlns:a16="http://schemas.microsoft.com/office/drawing/2014/main" id="{644FC818-9F55-C49A-52C0-0D3D2753E9F5}"/>
                  </a:ext>
                </a:extLst>
              </p:cNvPr>
              <p:cNvCxnSpPr>
                <a:cxnSpLocks/>
                <a:stCxn id="74" idx="4"/>
                <a:endCxn id="72" idx="0"/>
              </p:cNvCxnSpPr>
              <p:nvPr/>
            </p:nvCxnSpPr>
            <p:spPr>
              <a:xfrm>
                <a:off x="4208234" y="4046218"/>
                <a:ext cx="133017" cy="514869"/>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1" name="Düz Bağlayıcı 291">
                <a:extLst>
                  <a:ext uri="{FF2B5EF4-FFF2-40B4-BE49-F238E27FC236}">
                    <a16:creationId xmlns:a16="http://schemas.microsoft.com/office/drawing/2014/main" id="{1BF60977-DE0F-3AFC-817A-FC5A345AE149}"/>
                  </a:ext>
                </a:extLst>
              </p:cNvPr>
              <p:cNvCxnSpPr>
                <a:cxnSpLocks/>
                <a:stCxn id="74" idx="4"/>
                <a:endCxn id="73" idx="0"/>
              </p:cNvCxnSpPr>
              <p:nvPr/>
            </p:nvCxnSpPr>
            <p:spPr>
              <a:xfrm flipV="1">
                <a:off x="4208234" y="3781598"/>
                <a:ext cx="133017" cy="26462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72" name="Oval 71">
                <a:extLst>
                  <a:ext uri="{FF2B5EF4-FFF2-40B4-BE49-F238E27FC236}">
                    <a16:creationId xmlns:a16="http://schemas.microsoft.com/office/drawing/2014/main" id="{1DD45C6B-ECC1-7327-1582-403C78C71F73}"/>
                  </a:ext>
                </a:extLst>
              </p:cNvPr>
              <p:cNvSpPr/>
              <p:nvPr/>
            </p:nvSpPr>
            <p:spPr>
              <a:xfrm rot="16200000">
                <a:off x="4341251" y="4381087"/>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73" name="Oval 72">
                <a:extLst>
                  <a:ext uri="{FF2B5EF4-FFF2-40B4-BE49-F238E27FC236}">
                    <a16:creationId xmlns:a16="http://schemas.microsoft.com/office/drawing/2014/main" id="{ABE94511-3E1C-3BB4-1A6A-A5139218B311}"/>
                  </a:ext>
                </a:extLst>
              </p:cNvPr>
              <p:cNvSpPr/>
              <p:nvPr/>
            </p:nvSpPr>
            <p:spPr>
              <a:xfrm rot="16200000">
                <a:off x="4341251" y="3601598"/>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74" name="Oval 73">
                <a:extLst>
                  <a:ext uri="{FF2B5EF4-FFF2-40B4-BE49-F238E27FC236}">
                    <a16:creationId xmlns:a16="http://schemas.microsoft.com/office/drawing/2014/main" id="{66D6F6FF-8960-229C-F9F7-BC58BD2DDEA4}"/>
                  </a:ext>
                </a:extLst>
              </p:cNvPr>
              <p:cNvSpPr/>
              <p:nvPr/>
            </p:nvSpPr>
            <p:spPr>
              <a:xfrm rot="16200000">
                <a:off x="3848234" y="3866218"/>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75" name="Oval 74">
                <a:extLst>
                  <a:ext uri="{FF2B5EF4-FFF2-40B4-BE49-F238E27FC236}">
                    <a16:creationId xmlns:a16="http://schemas.microsoft.com/office/drawing/2014/main" id="{F20D5DDE-46DB-F776-7F3D-5C9F3CE6278A}"/>
                  </a:ext>
                </a:extLst>
              </p:cNvPr>
              <p:cNvSpPr/>
              <p:nvPr/>
            </p:nvSpPr>
            <p:spPr>
              <a:xfrm rot="16200000">
                <a:off x="3848234" y="2556042"/>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cxnSp>
            <p:nvCxnSpPr>
              <p:cNvPr id="76" name="Düz Bağlayıcı 380">
                <a:extLst>
                  <a:ext uri="{FF2B5EF4-FFF2-40B4-BE49-F238E27FC236}">
                    <a16:creationId xmlns:a16="http://schemas.microsoft.com/office/drawing/2014/main" id="{510A2FCA-F488-DAD1-2342-DE7F503FBFAD}"/>
                  </a:ext>
                </a:extLst>
              </p:cNvPr>
              <p:cNvCxnSpPr>
                <a:cxnSpLocks/>
                <a:stCxn id="73" idx="4"/>
                <a:endCxn id="78" idx="0"/>
              </p:cNvCxnSpPr>
              <p:nvPr/>
            </p:nvCxnSpPr>
            <p:spPr>
              <a:xfrm>
                <a:off x="4701251" y="3781598"/>
                <a:ext cx="155866" cy="20805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7" name="Düz Bağlayıcı 381">
                <a:extLst>
                  <a:ext uri="{FF2B5EF4-FFF2-40B4-BE49-F238E27FC236}">
                    <a16:creationId xmlns:a16="http://schemas.microsoft.com/office/drawing/2014/main" id="{29C3B044-14C7-6AAC-E09E-1E70D0B85AD7}"/>
                  </a:ext>
                </a:extLst>
              </p:cNvPr>
              <p:cNvCxnSpPr>
                <a:cxnSpLocks/>
                <a:stCxn id="73" idx="4"/>
                <a:endCxn id="79" idx="0"/>
              </p:cNvCxnSpPr>
              <p:nvPr/>
            </p:nvCxnSpPr>
            <p:spPr>
              <a:xfrm flipV="1">
                <a:off x="4701251" y="3597331"/>
                <a:ext cx="155866" cy="184267"/>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78" name="Oval 77">
                <a:extLst>
                  <a:ext uri="{FF2B5EF4-FFF2-40B4-BE49-F238E27FC236}">
                    <a16:creationId xmlns:a16="http://schemas.microsoft.com/office/drawing/2014/main" id="{68E6CAC3-84D6-6AA3-9758-7F5F06218C96}"/>
                  </a:ext>
                </a:extLst>
              </p:cNvPr>
              <p:cNvSpPr/>
              <p:nvPr/>
            </p:nvSpPr>
            <p:spPr>
              <a:xfrm rot="16200000">
                <a:off x="4857117" y="3809648"/>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79" name="Oval 78">
                <a:extLst>
                  <a:ext uri="{FF2B5EF4-FFF2-40B4-BE49-F238E27FC236}">
                    <a16:creationId xmlns:a16="http://schemas.microsoft.com/office/drawing/2014/main" id="{F1B31B4F-BC21-9D4A-E4BB-943AEDA73CC1}"/>
                  </a:ext>
                </a:extLst>
              </p:cNvPr>
              <p:cNvSpPr/>
              <p:nvPr/>
            </p:nvSpPr>
            <p:spPr>
              <a:xfrm rot="16200000">
                <a:off x="4857117" y="3417331"/>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cxnSp>
            <p:nvCxnSpPr>
              <p:cNvPr id="80" name="Düz Bağlayıcı 385">
                <a:extLst>
                  <a:ext uri="{FF2B5EF4-FFF2-40B4-BE49-F238E27FC236}">
                    <a16:creationId xmlns:a16="http://schemas.microsoft.com/office/drawing/2014/main" id="{243EFAE4-56A9-250A-BE03-70D3E09EA60C}"/>
                  </a:ext>
                </a:extLst>
              </p:cNvPr>
              <p:cNvCxnSpPr>
                <a:cxnSpLocks/>
                <a:stCxn id="66" idx="4"/>
                <a:endCxn id="82" idx="0"/>
              </p:cNvCxnSpPr>
              <p:nvPr/>
            </p:nvCxnSpPr>
            <p:spPr>
              <a:xfrm>
                <a:off x="4701251" y="3002108"/>
                <a:ext cx="155866" cy="202906"/>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1" name="Düz Bağlayıcı 386">
                <a:extLst>
                  <a:ext uri="{FF2B5EF4-FFF2-40B4-BE49-F238E27FC236}">
                    <a16:creationId xmlns:a16="http://schemas.microsoft.com/office/drawing/2014/main" id="{E3D39A83-ACC1-153C-5704-A793DA55E86E}"/>
                  </a:ext>
                </a:extLst>
              </p:cNvPr>
              <p:cNvCxnSpPr>
                <a:cxnSpLocks/>
                <a:stCxn id="66" idx="4"/>
                <a:endCxn id="83" idx="0"/>
              </p:cNvCxnSpPr>
              <p:nvPr/>
            </p:nvCxnSpPr>
            <p:spPr>
              <a:xfrm flipV="1">
                <a:off x="4701251" y="2812697"/>
                <a:ext cx="155866" cy="189411"/>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82" name="Oval 81">
                <a:extLst>
                  <a:ext uri="{FF2B5EF4-FFF2-40B4-BE49-F238E27FC236}">
                    <a16:creationId xmlns:a16="http://schemas.microsoft.com/office/drawing/2014/main" id="{F5D7B4A2-8873-A311-F866-EAB9AD42BAB8}"/>
                  </a:ext>
                </a:extLst>
              </p:cNvPr>
              <p:cNvSpPr/>
              <p:nvPr/>
            </p:nvSpPr>
            <p:spPr>
              <a:xfrm rot="16200000">
                <a:off x="4857117" y="3025014"/>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83" name="Oval 82">
                <a:extLst>
                  <a:ext uri="{FF2B5EF4-FFF2-40B4-BE49-F238E27FC236}">
                    <a16:creationId xmlns:a16="http://schemas.microsoft.com/office/drawing/2014/main" id="{9F57AC6B-032C-0460-354E-28A18F2C826B}"/>
                  </a:ext>
                </a:extLst>
              </p:cNvPr>
              <p:cNvSpPr/>
              <p:nvPr/>
            </p:nvSpPr>
            <p:spPr>
              <a:xfrm rot="16200000">
                <a:off x="4857117" y="2632697"/>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cxnSp>
            <p:nvCxnSpPr>
              <p:cNvPr id="84" name="Düz Bağlayıcı 389">
                <a:extLst>
                  <a:ext uri="{FF2B5EF4-FFF2-40B4-BE49-F238E27FC236}">
                    <a16:creationId xmlns:a16="http://schemas.microsoft.com/office/drawing/2014/main" id="{9A08ADA3-9ED6-9EE3-8977-5BB4BD5D92E3}"/>
                  </a:ext>
                </a:extLst>
              </p:cNvPr>
              <p:cNvCxnSpPr>
                <a:cxnSpLocks/>
                <a:stCxn id="67" idx="4"/>
                <a:endCxn id="86" idx="0"/>
              </p:cNvCxnSpPr>
              <p:nvPr/>
            </p:nvCxnSpPr>
            <p:spPr>
              <a:xfrm>
                <a:off x="4701251" y="2222618"/>
                <a:ext cx="155866" cy="197762"/>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5" name="Düz Bağlayıcı 390">
                <a:extLst>
                  <a:ext uri="{FF2B5EF4-FFF2-40B4-BE49-F238E27FC236}">
                    <a16:creationId xmlns:a16="http://schemas.microsoft.com/office/drawing/2014/main" id="{9B31FCF8-96C4-FB41-2DD6-C49CAAFA3757}"/>
                  </a:ext>
                </a:extLst>
              </p:cNvPr>
              <p:cNvCxnSpPr>
                <a:cxnSpLocks/>
                <a:stCxn id="67" idx="4"/>
                <a:endCxn id="87" idx="0"/>
              </p:cNvCxnSpPr>
              <p:nvPr/>
            </p:nvCxnSpPr>
            <p:spPr>
              <a:xfrm flipV="1">
                <a:off x="4701251" y="2028063"/>
                <a:ext cx="155866" cy="194555"/>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86" name="Oval 85">
                <a:extLst>
                  <a:ext uri="{FF2B5EF4-FFF2-40B4-BE49-F238E27FC236}">
                    <a16:creationId xmlns:a16="http://schemas.microsoft.com/office/drawing/2014/main" id="{5F4D8B85-B147-8DB3-13DC-167442EC5903}"/>
                  </a:ext>
                </a:extLst>
              </p:cNvPr>
              <p:cNvSpPr/>
              <p:nvPr/>
            </p:nvSpPr>
            <p:spPr>
              <a:xfrm rot="16200000">
                <a:off x="4857117" y="2240380"/>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87" name="Oval 86">
                <a:extLst>
                  <a:ext uri="{FF2B5EF4-FFF2-40B4-BE49-F238E27FC236}">
                    <a16:creationId xmlns:a16="http://schemas.microsoft.com/office/drawing/2014/main" id="{C46BACC2-52DA-0E2C-5A12-853A6A962E0C}"/>
                  </a:ext>
                </a:extLst>
              </p:cNvPr>
              <p:cNvSpPr/>
              <p:nvPr/>
            </p:nvSpPr>
            <p:spPr>
              <a:xfrm rot="16200000">
                <a:off x="4857117" y="1848063"/>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cxnSp>
            <p:nvCxnSpPr>
              <p:cNvPr id="95" name="Düz Bağlayıcı 476">
                <a:extLst>
                  <a:ext uri="{FF2B5EF4-FFF2-40B4-BE49-F238E27FC236}">
                    <a16:creationId xmlns:a16="http://schemas.microsoft.com/office/drawing/2014/main" id="{2D9DADF6-C580-0C36-1C7B-AE67FE74BA19}"/>
                  </a:ext>
                </a:extLst>
              </p:cNvPr>
              <p:cNvCxnSpPr>
                <a:cxnSpLocks/>
                <a:endCxn id="97" idx="0"/>
              </p:cNvCxnSpPr>
              <p:nvPr/>
            </p:nvCxnSpPr>
            <p:spPr>
              <a:xfrm rot="16200000" flipH="1">
                <a:off x="4694013" y="4611181"/>
                <a:ext cx="197312" cy="128896"/>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96" name="Düz Bağlayıcı 477">
                <a:extLst>
                  <a:ext uri="{FF2B5EF4-FFF2-40B4-BE49-F238E27FC236}">
                    <a16:creationId xmlns:a16="http://schemas.microsoft.com/office/drawing/2014/main" id="{85B97B98-0CB7-C4C5-6451-7F21CA480AB7}"/>
                  </a:ext>
                </a:extLst>
              </p:cNvPr>
              <p:cNvCxnSpPr>
                <a:cxnSpLocks/>
                <a:endCxn id="98" idx="0"/>
              </p:cNvCxnSpPr>
              <p:nvPr/>
            </p:nvCxnSpPr>
            <p:spPr>
              <a:xfrm flipV="1">
                <a:off x="4728222" y="4381965"/>
                <a:ext cx="128895" cy="195009"/>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97" name="Oval 96">
                <a:extLst>
                  <a:ext uri="{FF2B5EF4-FFF2-40B4-BE49-F238E27FC236}">
                    <a16:creationId xmlns:a16="http://schemas.microsoft.com/office/drawing/2014/main" id="{AA4BD9CF-96F3-46E3-F34D-64E114787960}"/>
                  </a:ext>
                </a:extLst>
              </p:cNvPr>
              <p:cNvSpPr/>
              <p:nvPr/>
            </p:nvSpPr>
            <p:spPr>
              <a:xfrm rot="16200000">
                <a:off x="4857117" y="4594285"/>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98" name="Oval 97">
                <a:extLst>
                  <a:ext uri="{FF2B5EF4-FFF2-40B4-BE49-F238E27FC236}">
                    <a16:creationId xmlns:a16="http://schemas.microsoft.com/office/drawing/2014/main" id="{45A37DD7-F607-7040-1AB4-7B889DE7EEAA}"/>
                  </a:ext>
                </a:extLst>
              </p:cNvPr>
              <p:cNvSpPr/>
              <p:nvPr/>
            </p:nvSpPr>
            <p:spPr>
              <a:xfrm rot="16200000">
                <a:off x="4857117" y="4201965"/>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cxnSp>
            <p:nvCxnSpPr>
              <p:cNvPr id="112" name="Düz Bağlayıcı 552">
                <a:extLst>
                  <a:ext uri="{FF2B5EF4-FFF2-40B4-BE49-F238E27FC236}">
                    <a16:creationId xmlns:a16="http://schemas.microsoft.com/office/drawing/2014/main" id="{DA9F0D46-D330-C475-402A-CB7C3921B187}"/>
                  </a:ext>
                </a:extLst>
              </p:cNvPr>
              <p:cNvCxnSpPr>
                <a:cxnSpLocks/>
              </p:cNvCxnSpPr>
              <p:nvPr/>
            </p:nvCxnSpPr>
            <p:spPr>
              <a:xfrm>
                <a:off x="3216036" y="3682277"/>
                <a:ext cx="130890" cy="77829"/>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13" name="Düz Bağlayıcı 553">
                <a:extLst>
                  <a:ext uri="{FF2B5EF4-FFF2-40B4-BE49-F238E27FC236}">
                    <a16:creationId xmlns:a16="http://schemas.microsoft.com/office/drawing/2014/main" id="{23C7B4AA-DEB7-5EB9-70D9-E04875357023}"/>
                  </a:ext>
                </a:extLst>
              </p:cNvPr>
              <p:cNvCxnSpPr>
                <a:cxnSpLocks/>
              </p:cNvCxnSpPr>
              <p:nvPr/>
            </p:nvCxnSpPr>
            <p:spPr>
              <a:xfrm>
                <a:off x="3216037" y="3682278"/>
                <a:ext cx="130443" cy="25191"/>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14" name="Düz Bağlayıcı 554">
                <a:extLst>
                  <a:ext uri="{FF2B5EF4-FFF2-40B4-BE49-F238E27FC236}">
                    <a16:creationId xmlns:a16="http://schemas.microsoft.com/office/drawing/2014/main" id="{26ED4ACB-C983-35E2-0E24-10054A904A42}"/>
                  </a:ext>
                </a:extLst>
              </p:cNvPr>
              <p:cNvCxnSpPr>
                <a:cxnSpLocks/>
              </p:cNvCxnSpPr>
              <p:nvPr/>
            </p:nvCxnSpPr>
            <p:spPr>
              <a:xfrm flipV="1">
                <a:off x="3216038" y="3667285"/>
                <a:ext cx="123132" cy="14993"/>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15" name="Düz Bağlayıcı 555">
                <a:extLst>
                  <a:ext uri="{FF2B5EF4-FFF2-40B4-BE49-F238E27FC236}">
                    <a16:creationId xmlns:a16="http://schemas.microsoft.com/office/drawing/2014/main" id="{99CCD870-211A-7615-4284-49B4765F3DBD}"/>
                  </a:ext>
                </a:extLst>
              </p:cNvPr>
              <p:cNvCxnSpPr>
                <a:cxnSpLocks/>
              </p:cNvCxnSpPr>
              <p:nvPr/>
            </p:nvCxnSpPr>
            <p:spPr>
              <a:xfrm flipV="1">
                <a:off x="3216037" y="3592138"/>
                <a:ext cx="123133" cy="9014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18" name="Düz Bağlayıcı 559">
                <a:extLst>
                  <a:ext uri="{FF2B5EF4-FFF2-40B4-BE49-F238E27FC236}">
                    <a16:creationId xmlns:a16="http://schemas.microsoft.com/office/drawing/2014/main" id="{F4595177-0670-3B0E-C60F-E272DFB89DFE}"/>
                  </a:ext>
                </a:extLst>
              </p:cNvPr>
              <p:cNvCxnSpPr>
                <a:cxnSpLocks/>
              </p:cNvCxnSpPr>
              <p:nvPr/>
            </p:nvCxnSpPr>
            <p:spPr>
              <a:xfrm>
                <a:off x="3218316" y="3049468"/>
                <a:ext cx="128164" cy="109347"/>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19" name="Düz Bağlayıcı 597">
                <a:extLst>
                  <a:ext uri="{FF2B5EF4-FFF2-40B4-BE49-F238E27FC236}">
                    <a16:creationId xmlns:a16="http://schemas.microsoft.com/office/drawing/2014/main" id="{9CFF10EA-0884-59C4-6287-E96205630C45}"/>
                  </a:ext>
                </a:extLst>
              </p:cNvPr>
              <p:cNvCxnSpPr>
                <a:cxnSpLocks/>
                <a:stCxn id="69" idx="4"/>
              </p:cNvCxnSpPr>
              <p:nvPr/>
            </p:nvCxnSpPr>
            <p:spPr>
              <a:xfrm>
                <a:off x="3718714" y="3427715"/>
                <a:ext cx="125189" cy="20886"/>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20" name="Düz Bağlayıcı 598">
                <a:extLst>
                  <a:ext uri="{FF2B5EF4-FFF2-40B4-BE49-F238E27FC236}">
                    <a16:creationId xmlns:a16="http://schemas.microsoft.com/office/drawing/2014/main" id="{BB2EEAA2-ADDA-634C-7CE9-AFC5078C3CE4}"/>
                  </a:ext>
                </a:extLst>
              </p:cNvPr>
              <p:cNvCxnSpPr>
                <a:cxnSpLocks/>
                <a:stCxn id="69" idx="4"/>
              </p:cNvCxnSpPr>
              <p:nvPr/>
            </p:nvCxnSpPr>
            <p:spPr>
              <a:xfrm flipV="1">
                <a:off x="3718714" y="3410695"/>
                <a:ext cx="117098" cy="1702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21" name="Oval 120">
                <a:extLst>
                  <a:ext uri="{FF2B5EF4-FFF2-40B4-BE49-F238E27FC236}">
                    <a16:creationId xmlns:a16="http://schemas.microsoft.com/office/drawing/2014/main" id="{38EBC78B-47E5-F73F-EC1A-02ECF5D64A23}"/>
                  </a:ext>
                </a:extLst>
              </p:cNvPr>
              <p:cNvSpPr/>
              <p:nvPr/>
            </p:nvSpPr>
            <p:spPr>
              <a:xfrm rot="16200000">
                <a:off x="3349137" y="2250235"/>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122" name="Oval 121">
                <a:extLst>
                  <a:ext uri="{FF2B5EF4-FFF2-40B4-BE49-F238E27FC236}">
                    <a16:creationId xmlns:a16="http://schemas.microsoft.com/office/drawing/2014/main" id="{EDF96D35-48B8-4867-DE6A-582562FB7930}"/>
                  </a:ext>
                </a:extLst>
              </p:cNvPr>
              <p:cNvSpPr/>
              <p:nvPr/>
            </p:nvSpPr>
            <p:spPr>
              <a:xfrm rot="16200000">
                <a:off x="3349137" y="4077549"/>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123" name="Metin kutusu 605">
                <a:extLst>
                  <a:ext uri="{FF2B5EF4-FFF2-40B4-BE49-F238E27FC236}">
                    <a16:creationId xmlns:a16="http://schemas.microsoft.com/office/drawing/2014/main" id="{0EC56C12-7031-6EF5-E62A-EEBA55494CF9}"/>
                  </a:ext>
                </a:extLst>
              </p:cNvPr>
              <p:cNvSpPr txBox="1"/>
              <p:nvPr/>
            </p:nvSpPr>
            <p:spPr>
              <a:xfrm rot="16200000">
                <a:off x="3175920" y="3456927"/>
                <a:ext cx="604024" cy="369332"/>
              </a:xfrm>
              <a:prstGeom prst="rect">
                <a:avLst/>
              </a:prstGeom>
              <a:noFill/>
            </p:spPr>
            <p:txBody>
              <a:bodyPr wrap="square" rtlCol="0">
                <a:spAutoFit/>
              </a:bodyPr>
              <a:lstStyle/>
              <a:p>
                <a:r>
                  <a:rPr lang="en-US" dirty="0">
                    <a:latin typeface="+mj-lt"/>
                    <a:ea typeface="Cascadia Code" panose="020B0609020000020004" pitchFamily="49" charset="0"/>
                    <a:cs typeface="Cascadia Code" panose="020B0609020000020004" pitchFamily="49" charset="0"/>
                  </a:rPr>
                  <a:t>...</a:t>
                </a:r>
              </a:p>
            </p:txBody>
          </p:sp>
          <p:sp>
            <p:nvSpPr>
              <p:cNvPr id="124" name="Metin kutusu 606">
                <a:extLst>
                  <a:ext uri="{FF2B5EF4-FFF2-40B4-BE49-F238E27FC236}">
                    <a16:creationId xmlns:a16="http://schemas.microsoft.com/office/drawing/2014/main" id="{4EFBA987-CBC8-95A5-BBE3-19EFD761E704}"/>
                  </a:ext>
                </a:extLst>
              </p:cNvPr>
              <p:cNvSpPr txBox="1"/>
              <p:nvPr/>
            </p:nvSpPr>
            <p:spPr>
              <a:xfrm rot="16200000">
                <a:off x="3175920" y="2632227"/>
                <a:ext cx="604024" cy="369332"/>
              </a:xfrm>
              <a:prstGeom prst="rect">
                <a:avLst/>
              </a:prstGeom>
              <a:noFill/>
            </p:spPr>
            <p:txBody>
              <a:bodyPr wrap="square" rtlCol="0">
                <a:spAutoFit/>
              </a:bodyPr>
              <a:lstStyle/>
              <a:p>
                <a:r>
                  <a:rPr lang="en-US" dirty="0">
                    <a:latin typeface="+mj-lt"/>
                    <a:ea typeface="Cascadia Code" panose="020B0609020000020004" pitchFamily="49" charset="0"/>
                    <a:cs typeface="Cascadia Code" panose="020B0609020000020004" pitchFamily="49" charset="0"/>
                  </a:rPr>
                  <a:t>...</a:t>
                </a:r>
              </a:p>
            </p:txBody>
          </p:sp>
          <p:sp>
            <p:nvSpPr>
              <p:cNvPr id="126" name="Metin kutusu 608">
                <a:extLst>
                  <a:ext uri="{FF2B5EF4-FFF2-40B4-BE49-F238E27FC236}">
                    <a16:creationId xmlns:a16="http://schemas.microsoft.com/office/drawing/2014/main" id="{F3C15A9F-21F6-0C9D-0839-B4929A5F42FD}"/>
                  </a:ext>
                </a:extLst>
              </p:cNvPr>
              <p:cNvSpPr txBox="1"/>
              <p:nvPr/>
            </p:nvSpPr>
            <p:spPr>
              <a:xfrm rot="16200000">
                <a:off x="3678641" y="4376178"/>
                <a:ext cx="604024" cy="369332"/>
              </a:xfrm>
              <a:prstGeom prst="rect">
                <a:avLst/>
              </a:prstGeom>
              <a:noFill/>
            </p:spPr>
            <p:txBody>
              <a:bodyPr wrap="square" rtlCol="0" anchor="ctr">
                <a:spAutoFit/>
              </a:bodyPr>
              <a:lstStyle/>
              <a:p>
                <a:r>
                  <a:rPr lang="en-US" dirty="0">
                    <a:latin typeface="+mj-lt"/>
                    <a:ea typeface="Cascadia Code" panose="020B0609020000020004" pitchFamily="49" charset="0"/>
                    <a:cs typeface="Cascadia Code" panose="020B0609020000020004" pitchFamily="49" charset="0"/>
                  </a:rPr>
                  <a:t>...</a:t>
                </a:r>
              </a:p>
            </p:txBody>
          </p:sp>
          <p:sp>
            <p:nvSpPr>
              <p:cNvPr id="127" name="Metin kutusu 609">
                <a:extLst>
                  <a:ext uri="{FF2B5EF4-FFF2-40B4-BE49-F238E27FC236}">
                    <a16:creationId xmlns:a16="http://schemas.microsoft.com/office/drawing/2014/main" id="{3D871538-E327-1F6C-B052-E65327EFA154}"/>
                  </a:ext>
                </a:extLst>
              </p:cNvPr>
              <p:cNvSpPr txBox="1"/>
              <p:nvPr/>
            </p:nvSpPr>
            <p:spPr>
              <a:xfrm rot="16200000">
                <a:off x="3657774" y="3033367"/>
                <a:ext cx="645758" cy="369332"/>
              </a:xfrm>
              <a:prstGeom prst="rect">
                <a:avLst/>
              </a:prstGeom>
              <a:noFill/>
            </p:spPr>
            <p:txBody>
              <a:bodyPr wrap="square" rtlCol="0" anchor="ctr">
                <a:spAutoFit/>
              </a:bodyPr>
              <a:lstStyle/>
              <a:p>
                <a:r>
                  <a:rPr lang="en-US" dirty="0">
                    <a:latin typeface="+mj-lt"/>
                    <a:ea typeface="Cascadia Code" panose="020B0609020000020004" pitchFamily="49" charset="0"/>
                    <a:cs typeface="Cascadia Code" panose="020B0609020000020004" pitchFamily="49" charset="0"/>
                  </a:rPr>
                  <a:t>...</a:t>
                </a:r>
              </a:p>
            </p:txBody>
          </p:sp>
          <p:sp>
            <p:nvSpPr>
              <p:cNvPr id="128" name="Metin kutusu 610">
                <a:extLst>
                  <a:ext uri="{FF2B5EF4-FFF2-40B4-BE49-F238E27FC236}">
                    <a16:creationId xmlns:a16="http://schemas.microsoft.com/office/drawing/2014/main" id="{97574E5A-DB7C-3F44-40EA-A851E70EBFAB}"/>
                  </a:ext>
                </a:extLst>
              </p:cNvPr>
              <p:cNvSpPr txBox="1"/>
              <p:nvPr/>
            </p:nvSpPr>
            <p:spPr>
              <a:xfrm rot="16200000">
                <a:off x="3678641" y="1690555"/>
                <a:ext cx="604024" cy="369332"/>
              </a:xfrm>
              <a:prstGeom prst="rect">
                <a:avLst/>
              </a:prstGeom>
              <a:noFill/>
            </p:spPr>
            <p:txBody>
              <a:bodyPr wrap="square" rtlCol="0" anchor="ctr">
                <a:spAutoFit/>
              </a:bodyPr>
              <a:lstStyle/>
              <a:p>
                <a:r>
                  <a:rPr lang="en-US" dirty="0">
                    <a:latin typeface="+mj-lt"/>
                    <a:ea typeface="Cascadia Code" panose="020B0609020000020004" pitchFamily="49" charset="0"/>
                    <a:cs typeface="Cascadia Code" panose="020B0609020000020004" pitchFamily="49" charset="0"/>
                  </a:rPr>
                  <a:t>...</a:t>
                </a:r>
              </a:p>
            </p:txBody>
          </p:sp>
          <p:sp>
            <p:nvSpPr>
              <p:cNvPr id="129" name="Metin kutusu 612">
                <a:extLst>
                  <a:ext uri="{FF2B5EF4-FFF2-40B4-BE49-F238E27FC236}">
                    <a16:creationId xmlns:a16="http://schemas.microsoft.com/office/drawing/2014/main" id="{7B96D93F-A4C1-D844-D00F-9AA23DCC8C52}"/>
                  </a:ext>
                </a:extLst>
              </p:cNvPr>
              <p:cNvSpPr txBox="1"/>
              <p:nvPr/>
            </p:nvSpPr>
            <p:spPr>
              <a:xfrm rot="16200000">
                <a:off x="4164617" y="3850263"/>
                <a:ext cx="604024" cy="369332"/>
              </a:xfrm>
              <a:prstGeom prst="rect">
                <a:avLst/>
              </a:prstGeom>
              <a:noFill/>
            </p:spPr>
            <p:txBody>
              <a:bodyPr wrap="square" rtlCol="0" anchor="ctr">
                <a:spAutoFit/>
              </a:bodyPr>
              <a:lstStyle/>
              <a:p>
                <a:r>
                  <a:rPr lang="en-US" dirty="0">
                    <a:latin typeface="+mj-lt"/>
                    <a:ea typeface="Cascadia Code" panose="020B0609020000020004" pitchFamily="49" charset="0"/>
                    <a:cs typeface="Cascadia Code" panose="020B0609020000020004" pitchFamily="49" charset="0"/>
                  </a:rPr>
                  <a:t>...</a:t>
                </a:r>
              </a:p>
            </p:txBody>
          </p:sp>
          <p:sp>
            <p:nvSpPr>
              <p:cNvPr id="130" name="Metin kutusu 613">
                <a:extLst>
                  <a:ext uri="{FF2B5EF4-FFF2-40B4-BE49-F238E27FC236}">
                    <a16:creationId xmlns:a16="http://schemas.microsoft.com/office/drawing/2014/main" id="{4D152518-15E1-327E-2722-C8DF4D988BB4}"/>
                  </a:ext>
                </a:extLst>
              </p:cNvPr>
              <p:cNvSpPr txBox="1"/>
              <p:nvPr/>
            </p:nvSpPr>
            <p:spPr>
              <a:xfrm rot="16200000">
                <a:off x="4164617" y="3062512"/>
                <a:ext cx="604024" cy="369332"/>
              </a:xfrm>
              <a:prstGeom prst="rect">
                <a:avLst/>
              </a:prstGeom>
              <a:noFill/>
            </p:spPr>
            <p:txBody>
              <a:bodyPr wrap="square" rtlCol="0" anchor="ctr">
                <a:spAutoFit/>
              </a:bodyPr>
              <a:lstStyle/>
              <a:p>
                <a:r>
                  <a:rPr lang="en-US" dirty="0">
                    <a:latin typeface="+mj-lt"/>
                    <a:ea typeface="Cascadia Code" panose="020B0609020000020004" pitchFamily="49" charset="0"/>
                    <a:cs typeface="Cascadia Code" panose="020B0609020000020004" pitchFamily="49" charset="0"/>
                  </a:rPr>
                  <a:t>...</a:t>
                </a:r>
              </a:p>
            </p:txBody>
          </p:sp>
          <p:sp>
            <p:nvSpPr>
              <p:cNvPr id="131" name="Metin kutusu 614">
                <a:extLst>
                  <a:ext uri="{FF2B5EF4-FFF2-40B4-BE49-F238E27FC236}">
                    <a16:creationId xmlns:a16="http://schemas.microsoft.com/office/drawing/2014/main" id="{3DA98C3C-A75C-1B9E-9822-9B9A57F366B4}"/>
                  </a:ext>
                </a:extLst>
              </p:cNvPr>
              <p:cNvSpPr txBox="1"/>
              <p:nvPr/>
            </p:nvSpPr>
            <p:spPr>
              <a:xfrm rot="16200000">
                <a:off x="4164617" y="2274761"/>
                <a:ext cx="604024" cy="369332"/>
              </a:xfrm>
              <a:prstGeom prst="rect">
                <a:avLst/>
              </a:prstGeom>
              <a:noFill/>
            </p:spPr>
            <p:txBody>
              <a:bodyPr wrap="square" rtlCol="0" anchor="ctr">
                <a:spAutoFit/>
              </a:bodyPr>
              <a:lstStyle/>
              <a:p>
                <a:r>
                  <a:rPr lang="en-US" dirty="0">
                    <a:latin typeface="+mj-lt"/>
                    <a:ea typeface="Cascadia Code" panose="020B0609020000020004" pitchFamily="49" charset="0"/>
                    <a:cs typeface="Cascadia Code" panose="020B0609020000020004" pitchFamily="49" charset="0"/>
                  </a:rPr>
                  <a:t>...</a:t>
                </a:r>
              </a:p>
            </p:txBody>
          </p:sp>
          <p:cxnSp>
            <p:nvCxnSpPr>
              <p:cNvPr id="15" name="Düz Ok Bağlayıcısı 4">
                <a:extLst>
                  <a:ext uri="{FF2B5EF4-FFF2-40B4-BE49-F238E27FC236}">
                    <a16:creationId xmlns:a16="http://schemas.microsoft.com/office/drawing/2014/main" id="{8DBF87FA-E19B-412F-2EC9-8C86C9010345}"/>
                  </a:ext>
                </a:extLst>
              </p:cNvPr>
              <p:cNvCxnSpPr>
                <a:cxnSpLocks/>
              </p:cNvCxnSpPr>
              <p:nvPr/>
            </p:nvCxnSpPr>
            <p:spPr>
              <a:xfrm>
                <a:off x="5217062" y="2028063"/>
                <a:ext cx="272427" cy="0"/>
              </a:xfrm>
              <a:prstGeom prst="straightConnector1">
                <a:avLst/>
              </a:prstGeom>
              <a:ln w="190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16" name="Düz Ok Bağlayıcısı 7">
                <a:extLst>
                  <a:ext uri="{FF2B5EF4-FFF2-40B4-BE49-F238E27FC236}">
                    <a16:creationId xmlns:a16="http://schemas.microsoft.com/office/drawing/2014/main" id="{E5CE4695-E9CB-60E2-91F0-139299BB65D3}"/>
                  </a:ext>
                </a:extLst>
              </p:cNvPr>
              <p:cNvCxnSpPr>
                <a:cxnSpLocks/>
              </p:cNvCxnSpPr>
              <p:nvPr/>
            </p:nvCxnSpPr>
            <p:spPr>
              <a:xfrm>
                <a:off x="5217061" y="2413352"/>
                <a:ext cx="272427" cy="0"/>
              </a:xfrm>
              <a:prstGeom prst="straightConnector1">
                <a:avLst/>
              </a:prstGeom>
              <a:ln w="190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17" name="Düz Ok Bağlayıcısı 8">
                <a:extLst>
                  <a:ext uri="{FF2B5EF4-FFF2-40B4-BE49-F238E27FC236}">
                    <a16:creationId xmlns:a16="http://schemas.microsoft.com/office/drawing/2014/main" id="{046A940A-EC8C-E23E-357E-166DA3345EA5}"/>
                  </a:ext>
                </a:extLst>
              </p:cNvPr>
              <p:cNvCxnSpPr>
                <a:cxnSpLocks/>
              </p:cNvCxnSpPr>
              <p:nvPr/>
            </p:nvCxnSpPr>
            <p:spPr>
              <a:xfrm>
                <a:off x="5217060" y="2822108"/>
                <a:ext cx="272427" cy="0"/>
              </a:xfrm>
              <a:prstGeom prst="straightConnector1">
                <a:avLst/>
              </a:prstGeom>
              <a:ln w="190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18" name="Düz Ok Bağlayıcısı 9">
                <a:extLst>
                  <a:ext uri="{FF2B5EF4-FFF2-40B4-BE49-F238E27FC236}">
                    <a16:creationId xmlns:a16="http://schemas.microsoft.com/office/drawing/2014/main" id="{834B223E-F6F8-D5E1-7562-323BC5560681}"/>
                  </a:ext>
                </a:extLst>
              </p:cNvPr>
              <p:cNvCxnSpPr>
                <a:cxnSpLocks/>
              </p:cNvCxnSpPr>
              <p:nvPr/>
            </p:nvCxnSpPr>
            <p:spPr>
              <a:xfrm>
                <a:off x="5217060" y="3248294"/>
                <a:ext cx="272427" cy="0"/>
              </a:xfrm>
              <a:prstGeom prst="straightConnector1">
                <a:avLst/>
              </a:prstGeom>
              <a:ln w="190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19" name="Düz Ok Bağlayıcısı 14">
                <a:extLst>
                  <a:ext uri="{FF2B5EF4-FFF2-40B4-BE49-F238E27FC236}">
                    <a16:creationId xmlns:a16="http://schemas.microsoft.com/office/drawing/2014/main" id="{7081E9A1-D80B-EBC9-C4EE-9A38FD2FFF7B}"/>
                  </a:ext>
                </a:extLst>
              </p:cNvPr>
              <p:cNvCxnSpPr>
                <a:cxnSpLocks/>
              </p:cNvCxnSpPr>
              <p:nvPr/>
            </p:nvCxnSpPr>
            <p:spPr>
              <a:xfrm>
                <a:off x="5217059" y="3631849"/>
                <a:ext cx="272427" cy="0"/>
              </a:xfrm>
              <a:prstGeom prst="straightConnector1">
                <a:avLst/>
              </a:prstGeom>
              <a:ln w="190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20" name="Düz Ok Bağlayıcısı 15">
                <a:extLst>
                  <a:ext uri="{FF2B5EF4-FFF2-40B4-BE49-F238E27FC236}">
                    <a16:creationId xmlns:a16="http://schemas.microsoft.com/office/drawing/2014/main" id="{A133C07B-10EF-A197-E3F3-AAC3CFCE784A}"/>
                  </a:ext>
                </a:extLst>
              </p:cNvPr>
              <p:cNvCxnSpPr>
                <a:cxnSpLocks/>
              </p:cNvCxnSpPr>
              <p:nvPr/>
            </p:nvCxnSpPr>
            <p:spPr>
              <a:xfrm>
                <a:off x="5217059" y="4010405"/>
                <a:ext cx="272427" cy="0"/>
              </a:xfrm>
              <a:prstGeom prst="straightConnector1">
                <a:avLst/>
              </a:prstGeom>
              <a:ln w="190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21" name="Düz Ok Bağlayıcısı 16">
                <a:extLst>
                  <a:ext uri="{FF2B5EF4-FFF2-40B4-BE49-F238E27FC236}">
                    <a16:creationId xmlns:a16="http://schemas.microsoft.com/office/drawing/2014/main" id="{0ED5D0F1-E00A-444A-F939-8CE3C5FE5718}"/>
                  </a:ext>
                </a:extLst>
              </p:cNvPr>
              <p:cNvCxnSpPr>
                <a:cxnSpLocks/>
              </p:cNvCxnSpPr>
              <p:nvPr/>
            </p:nvCxnSpPr>
            <p:spPr>
              <a:xfrm>
                <a:off x="5217058" y="4389123"/>
                <a:ext cx="272427" cy="0"/>
              </a:xfrm>
              <a:prstGeom prst="straightConnector1">
                <a:avLst/>
              </a:prstGeom>
              <a:ln w="190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22" name="Düz Ok Bağlayıcısı 17">
                <a:extLst>
                  <a:ext uri="{FF2B5EF4-FFF2-40B4-BE49-F238E27FC236}">
                    <a16:creationId xmlns:a16="http://schemas.microsoft.com/office/drawing/2014/main" id="{A1097E28-D862-AEE5-AEF1-531A0FB7F73F}"/>
                  </a:ext>
                </a:extLst>
              </p:cNvPr>
              <p:cNvCxnSpPr>
                <a:cxnSpLocks/>
              </p:cNvCxnSpPr>
              <p:nvPr/>
            </p:nvCxnSpPr>
            <p:spPr>
              <a:xfrm>
                <a:off x="5217058" y="4774201"/>
                <a:ext cx="272427" cy="0"/>
              </a:xfrm>
              <a:prstGeom prst="straightConnector1">
                <a:avLst/>
              </a:prstGeom>
              <a:ln w="190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7" name="Metin kutusu 614">
                <a:extLst>
                  <a:ext uri="{FF2B5EF4-FFF2-40B4-BE49-F238E27FC236}">
                    <a16:creationId xmlns:a16="http://schemas.microsoft.com/office/drawing/2014/main" id="{834E463B-0255-15CD-0F89-60BEB5436AE6}"/>
                  </a:ext>
                </a:extLst>
              </p:cNvPr>
              <p:cNvSpPr txBox="1"/>
              <p:nvPr/>
            </p:nvSpPr>
            <p:spPr>
              <a:xfrm rot="16200000">
                <a:off x="4164617" y="1487010"/>
                <a:ext cx="604024" cy="369332"/>
              </a:xfrm>
              <a:prstGeom prst="rect">
                <a:avLst/>
              </a:prstGeom>
              <a:noFill/>
            </p:spPr>
            <p:txBody>
              <a:bodyPr wrap="square" rtlCol="0" anchor="ctr">
                <a:spAutoFit/>
              </a:bodyPr>
              <a:lstStyle/>
              <a:p>
                <a:r>
                  <a:rPr lang="en-US" dirty="0">
                    <a:latin typeface="+mj-lt"/>
                    <a:ea typeface="Cascadia Code" panose="020B0609020000020004" pitchFamily="49" charset="0"/>
                    <a:cs typeface="Cascadia Code" panose="020B0609020000020004" pitchFamily="49" charset="0"/>
                  </a:rPr>
                  <a:t>...</a:t>
                </a:r>
              </a:p>
            </p:txBody>
          </p:sp>
          <p:sp>
            <p:nvSpPr>
              <p:cNvPr id="8" name="Metin kutusu 614">
                <a:extLst>
                  <a:ext uri="{FF2B5EF4-FFF2-40B4-BE49-F238E27FC236}">
                    <a16:creationId xmlns:a16="http://schemas.microsoft.com/office/drawing/2014/main" id="{6AB7E31D-59C9-529F-EF03-DCA315D60885}"/>
                  </a:ext>
                </a:extLst>
              </p:cNvPr>
              <p:cNvSpPr txBox="1"/>
              <p:nvPr/>
            </p:nvSpPr>
            <p:spPr>
              <a:xfrm rot="16200000">
                <a:off x="4164617" y="4638014"/>
                <a:ext cx="604024" cy="369332"/>
              </a:xfrm>
              <a:prstGeom prst="rect">
                <a:avLst/>
              </a:prstGeom>
              <a:noFill/>
            </p:spPr>
            <p:txBody>
              <a:bodyPr wrap="square" rtlCol="0" anchor="ctr">
                <a:spAutoFit/>
              </a:bodyPr>
              <a:lstStyle/>
              <a:p>
                <a:r>
                  <a:rPr lang="en-US" dirty="0">
                    <a:latin typeface="+mj-lt"/>
                    <a:ea typeface="Cascadia Code" panose="020B0609020000020004" pitchFamily="49" charset="0"/>
                    <a:cs typeface="Cascadia Code" panose="020B0609020000020004" pitchFamily="49" charset="0"/>
                  </a:rPr>
                  <a:t>...</a:t>
                </a:r>
              </a:p>
            </p:txBody>
          </p:sp>
          <p:sp>
            <p:nvSpPr>
              <p:cNvPr id="25" name="Metin kutusu 614">
                <a:extLst>
                  <a:ext uri="{FF2B5EF4-FFF2-40B4-BE49-F238E27FC236}">
                    <a16:creationId xmlns:a16="http://schemas.microsoft.com/office/drawing/2014/main" id="{D3B13458-786A-28EB-3508-1ED14AF3667F}"/>
                  </a:ext>
                </a:extLst>
              </p:cNvPr>
              <p:cNvSpPr txBox="1"/>
              <p:nvPr/>
            </p:nvSpPr>
            <p:spPr>
              <a:xfrm rot="16200000">
                <a:off x="4673888" y="1319228"/>
                <a:ext cx="604024" cy="369332"/>
              </a:xfrm>
              <a:prstGeom prst="rect">
                <a:avLst/>
              </a:prstGeom>
              <a:noFill/>
            </p:spPr>
            <p:txBody>
              <a:bodyPr wrap="square" rtlCol="0" anchor="ctr">
                <a:spAutoFit/>
              </a:bodyPr>
              <a:lstStyle/>
              <a:p>
                <a:r>
                  <a:rPr lang="en-US" dirty="0">
                    <a:latin typeface="+mj-lt"/>
                    <a:ea typeface="Cascadia Code" panose="020B0609020000020004" pitchFamily="49" charset="0"/>
                    <a:cs typeface="Cascadia Code" panose="020B0609020000020004" pitchFamily="49" charset="0"/>
                  </a:rPr>
                  <a:t>...</a:t>
                </a:r>
              </a:p>
            </p:txBody>
          </p:sp>
          <p:sp>
            <p:nvSpPr>
              <p:cNvPr id="26" name="Metin kutusu 614">
                <a:extLst>
                  <a:ext uri="{FF2B5EF4-FFF2-40B4-BE49-F238E27FC236}">
                    <a16:creationId xmlns:a16="http://schemas.microsoft.com/office/drawing/2014/main" id="{E88566EF-E459-617C-4A6C-8206A7B93C1C}"/>
                  </a:ext>
                </a:extLst>
              </p:cNvPr>
              <p:cNvSpPr txBox="1"/>
              <p:nvPr/>
            </p:nvSpPr>
            <p:spPr>
              <a:xfrm rot="16200000">
                <a:off x="4673888" y="4812901"/>
                <a:ext cx="604024" cy="369332"/>
              </a:xfrm>
              <a:prstGeom prst="rect">
                <a:avLst/>
              </a:prstGeom>
              <a:noFill/>
            </p:spPr>
            <p:txBody>
              <a:bodyPr wrap="square" rtlCol="0" anchor="ctr">
                <a:spAutoFit/>
              </a:bodyPr>
              <a:lstStyle/>
              <a:p>
                <a:r>
                  <a:rPr lang="en-US" dirty="0">
                    <a:latin typeface="+mj-lt"/>
                    <a:ea typeface="Cascadia Code" panose="020B0609020000020004" pitchFamily="49" charset="0"/>
                    <a:cs typeface="Cascadia Code" panose="020B0609020000020004" pitchFamily="49" charset="0"/>
                  </a:rPr>
                  <a:t>...</a:t>
                </a:r>
              </a:p>
            </p:txBody>
          </p:sp>
          <p:sp>
            <p:nvSpPr>
              <p:cNvPr id="153" name="Metin kutusu 606">
                <a:extLst>
                  <a:ext uri="{FF2B5EF4-FFF2-40B4-BE49-F238E27FC236}">
                    <a16:creationId xmlns:a16="http://schemas.microsoft.com/office/drawing/2014/main" id="{53CEB93F-0F65-3810-49A3-4B8F0C18A050}"/>
                  </a:ext>
                </a:extLst>
              </p:cNvPr>
              <p:cNvSpPr txBox="1"/>
              <p:nvPr/>
            </p:nvSpPr>
            <p:spPr>
              <a:xfrm rot="16200000">
                <a:off x="3175920" y="1807527"/>
                <a:ext cx="604024" cy="369332"/>
              </a:xfrm>
              <a:prstGeom prst="rect">
                <a:avLst/>
              </a:prstGeom>
              <a:noFill/>
            </p:spPr>
            <p:txBody>
              <a:bodyPr wrap="square" rtlCol="0">
                <a:spAutoFit/>
              </a:bodyPr>
              <a:lstStyle/>
              <a:p>
                <a:r>
                  <a:rPr lang="en-US" dirty="0">
                    <a:latin typeface="+mj-lt"/>
                    <a:ea typeface="Cascadia Code" panose="020B0609020000020004" pitchFamily="49" charset="0"/>
                    <a:cs typeface="Cascadia Code" panose="020B0609020000020004" pitchFamily="49" charset="0"/>
                  </a:rPr>
                  <a:t>...</a:t>
                </a:r>
              </a:p>
            </p:txBody>
          </p:sp>
          <p:sp>
            <p:nvSpPr>
              <p:cNvPr id="154" name="Metin kutusu 606">
                <a:extLst>
                  <a:ext uri="{FF2B5EF4-FFF2-40B4-BE49-F238E27FC236}">
                    <a16:creationId xmlns:a16="http://schemas.microsoft.com/office/drawing/2014/main" id="{0EA23957-9F37-927F-BB5C-EEEB6FEC08F3}"/>
                  </a:ext>
                </a:extLst>
              </p:cNvPr>
              <p:cNvSpPr txBox="1"/>
              <p:nvPr/>
            </p:nvSpPr>
            <p:spPr>
              <a:xfrm rot="16200000">
                <a:off x="3175920" y="4281626"/>
                <a:ext cx="604024" cy="369332"/>
              </a:xfrm>
              <a:prstGeom prst="rect">
                <a:avLst/>
              </a:prstGeom>
              <a:noFill/>
            </p:spPr>
            <p:txBody>
              <a:bodyPr wrap="square" rtlCol="0">
                <a:spAutoFit/>
              </a:bodyPr>
              <a:lstStyle/>
              <a:p>
                <a:r>
                  <a:rPr lang="en-US" dirty="0">
                    <a:latin typeface="+mj-lt"/>
                    <a:ea typeface="Cascadia Code" panose="020B0609020000020004" pitchFamily="49" charset="0"/>
                    <a:cs typeface="Cascadia Code" panose="020B0609020000020004" pitchFamily="49" charset="0"/>
                  </a:rPr>
                  <a:t>...</a:t>
                </a:r>
              </a:p>
            </p:txBody>
          </p:sp>
        </p:grpSp>
        <p:sp>
          <p:nvSpPr>
            <p:cNvPr id="169" name="Metin kutusu 614">
              <a:extLst>
                <a:ext uri="{FF2B5EF4-FFF2-40B4-BE49-F238E27FC236}">
                  <a16:creationId xmlns:a16="http://schemas.microsoft.com/office/drawing/2014/main" id="{EEEBC58A-C83D-A64A-D025-708ED0B99754}"/>
                </a:ext>
              </a:extLst>
            </p:cNvPr>
            <p:cNvSpPr txBox="1"/>
            <p:nvPr/>
          </p:nvSpPr>
          <p:spPr>
            <a:xfrm rot="16200000">
              <a:off x="5004226" y="1433027"/>
              <a:ext cx="604024" cy="369332"/>
            </a:xfrm>
            <a:prstGeom prst="rect">
              <a:avLst/>
            </a:prstGeom>
            <a:noFill/>
          </p:spPr>
          <p:txBody>
            <a:bodyPr wrap="square" rtlCol="0" anchor="ctr">
              <a:spAutoFit/>
            </a:bodyPr>
            <a:lstStyle/>
            <a:p>
              <a:r>
                <a:rPr lang="en-US" dirty="0">
                  <a:latin typeface="+mj-lt"/>
                  <a:ea typeface="Cascadia Code" panose="020B0609020000020004" pitchFamily="49" charset="0"/>
                  <a:cs typeface="Cascadia Code" panose="020B0609020000020004" pitchFamily="49" charset="0"/>
                </a:rPr>
                <a:t>...</a:t>
              </a:r>
            </a:p>
          </p:txBody>
        </p:sp>
        <p:sp>
          <p:nvSpPr>
            <p:cNvPr id="170" name="Metin kutusu 614">
              <a:extLst>
                <a:ext uri="{FF2B5EF4-FFF2-40B4-BE49-F238E27FC236}">
                  <a16:creationId xmlns:a16="http://schemas.microsoft.com/office/drawing/2014/main" id="{FF868B98-02EC-09ED-4842-1849E7515238}"/>
                </a:ext>
              </a:extLst>
            </p:cNvPr>
            <p:cNvSpPr txBox="1"/>
            <p:nvPr/>
          </p:nvSpPr>
          <p:spPr>
            <a:xfrm rot="16200000">
              <a:off x="5004226" y="4926700"/>
              <a:ext cx="604024" cy="369332"/>
            </a:xfrm>
            <a:prstGeom prst="rect">
              <a:avLst/>
            </a:prstGeom>
            <a:noFill/>
          </p:spPr>
          <p:txBody>
            <a:bodyPr wrap="square" rtlCol="0" anchor="ctr">
              <a:spAutoFit/>
            </a:bodyPr>
            <a:lstStyle/>
            <a:p>
              <a:r>
                <a:rPr lang="en-US" dirty="0">
                  <a:latin typeface="+mj-lt"/>
                  <a:ea typeface="Cascadia Code" panose="020B0609020000020004" pitchFamily="49" charset="0"/>
                  <a:cs typeface="Cascadia Code" panose="020B0609020000020004" pitchFamily="49" charset="0"/>
                </a:rPr>
                <a:t>...</a:t>
              </a:r>
            </a:p>
          </p:txBody>
        </p:sp>
      </p:grpSp>
      <p:sp>
        <p:nvSpPr>
          <p:cNvPr id="144" name="Metin kutusu 26">
            <a:extLst>
              <a:ext uri="{FF2B5EF4-FFF2-40B4-BE49-F238E27FC236}">
                <a16:creationId xmlns:a16="http://schemas.microsoft.com/office/drawing/2014/main" id="{2870B993-605B-CF57-DA42-665782CC9D92}"/>
              </a:ext>
            </a:extLst>
          </p:cNvPr>
          <p:cNvSpPr txBox="1"/>
          <p:nvPr/>
        </p:nvSpPr>
        <p:spPr>
          <a:xfrm>
            <a:off x="3308077" y="2594979"/>
            <a:ext cx="2816750" cy="461665"/>
          </a:xfrm>
          <a:prstGeom prst="rect">
            <a:avLst/>
          </a:prstGeom>
          <a:noFill/>
          <a:ln>
            <a:noFill/>
          </a:ln>
        </p:spPr>
        <p:txBody>
          <a:bodyPr wrap="square" rtlCol="0">
            <a:spAutoFit/>
          </a:bodyPr>
          <a:lstStyle/>
          <a:p>
            <a:pPr algn="ctr"/>
            <a:r>
              <a:rPr lang="en-US" sz="2400" b="1" dirty="0" err="1">
                <a:solidFill>
                  <a:schemeClr val="accent2"/>
                </a:solidFill>
                <a:latin typeface="+mj-lt"/>
                <a:ea typeface="Cascadia Code" panose="020B0609020000020004" pitchFamily="49" charset="0"/>
                <a:cs typeface="Cascadia Code" panose="020B0609020000020004" pitchFamily="49" charset="0"/>
              </a:rPr>
              <a:t>Wordline</a:t>
            </a:r>
            <a:r>
              <a:rPr lang="en-US" sz="2400" b="1" dirty="0">
                <a:solidFill>
                  <a:schemeClr val="accent2"/>
                </a:solidFill>
                <a:latin typeface="+mj-lt"/>
                <a:ea typeface="Cascadia Code" panose="020B0609020000020004" pitchFamily="49" charset="0"/>
                <a:cs typeface="Cascadia Code" panose="020B0609020000020004" pitchFamily="49" charset="0"/>
              </a:rPr>
              <a:t>  A</a:t>
            </a:r>
          </a:p>
        </p:txBody>
      </p:sp>
      <p:sp>
        <p:nvSpPr>
          <p:cNvPr id="2" name="Başlık 1">
            <a:extLst>
              <a:ext uri="{FF2B5EF4-FFF2-40B4-BE49-F238E27FC236}">
                <a16:creationId xmlns:a16="http://schemas.microsoft.com/office/drawing/2014/main" id="{3431F0E3-862E-E76B-8A94-1826FBF14180}"/>
              </a:ext>
            </a:extLst>
          </p:cNvPr>
          <p:cNvSpPr>
            <a:spLocks noGrp="1"/>
          </p:cNvSpPr>
          <p:nvPr>
            <p:ph type="title"/>
          </p:nvPr>
        </p:nvSpPr>
        <p:spPr/>
        <p:txBody>
          <a:bodyPr/>
          <a:lstStyle/>
          <a:p>
            <a:r>
              <a:rPr lang="en-US" dirty="0"/>
              <a:t>Activating a Single Row</a:t>
            </a:r>
          </a:p>
        </p:txBody>
      </p:sp>
      <p:sp>
        <p:nvSpPr>
          <p:cNvPr id="28" name="Dikdörtgen 256">
            <a:extLst>
              <a:ext uri="{FF2B5EF4-FFF2-40B4-BE49-F238E27FC236}">
                <a16:creationId xmlns:a16="http://schemas.microsoft.com/office/drawing/2014/main" id="{F4A0F2C6-E778-AAFC-92AE-17CEBCC864C8}"/>
              </a:ext>
            </a:extLst>
          </p:cNvPr>
          <p:cNvSpPr/>
          <p:nvPr/>
        </p:nvSpPr>
        <p:spPr>
          <a:xfrm>
            <a:off x="641437" y="1386556"/>
            <a:ext cx="1769017" cy="532326"/>
          </a:xfrm>
          <a:prstGeom prst="roundRect">
            <a:avLst/>
          </a:prstGeom>
          <a:solidFill>
            <a:schemeClr val="accent3">
              <a:lumMod val="20000"/>
              <a:lumOff val="80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3"/>
                </a:solidFill>
                <a:latin typeface="+mj-lt"/>
                <a:ea typeface="Cambria" panose="02040503050406030204" pitchFamily="18" charset="0"/>
                <a:cs typeface="Cascadia Mono" panose="020B0609020000020004" pitchFamily="49" charset="0"/>
              </a:rPr>
              <a:t>ACT Row A</a:t>
            </a:r>
            <a:endParaRPr lang="en-US" sz="2400" b="1" baseline="-25000" dirty="0">
              <a:solidFill>
                <a:schemeClr val="accent3"/>
              </a:solidFill>
              <a:latin typeface="+mj-lt"/>
              <a:ea typeface="Cambria" panose="02040503050406030204" pitchFamily="18" charset="0"/>
              <a:cs typeface="Cascadia Mono" panose="020B0609020000020004" pitchFamily="49" charset="0"/>
            </a:endParaRPr>
          </a:p>
        </p:txBody>
      </p:sp>
      <p:sp>
        <p:nvSpPr>
          <p:cNvPr id="29" name="Dikdörtgen 256">
            <a:extLst>
              <a:ext uri="{FF2B5EF4-FFF2-40B4-BE49-F238E27FC236}">
                <a16:creationId xmlns:a16="http://schemas.microsoft.com/office/drawing/2014/main" id="{1FF41B8B-74B6-EB3B-4A9D-E02F1932CA43}"/>
              </a:ext>
            </a:extLst>
          </p:cNvPr>
          <p:cNvSpPr/>
          <p:nvPr/>
        </p:nvSpPr>
        <p:spPr>
          <a:xfrm>
            <a:off x="3728512" y="1386556"/>
            <a:ext cx="1326104" cy="532326"/>
          </a:xfrm>
          <a:prstGeom prst="roundRect">
            <a:avLst/>
          </a:prstGeom>
          <a:solidFill>
            <a:schemeClr val="accent3">
              <a:lumMod val="20000"/>
              <a:lumOff val="80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accent3"/>
                </a:solidFill>
                <a:latin typeface="+mj-lt"/>
                <a:ea typeface="Cambria" panose="02040503050406030204" pitchFamily="18" charset="0"/>
                <a:cs typeface="Cascadia Mono" panose="020B0609020000020004" pitchFamily="49" charset="0"/>
              </a:rPr>
              <a:t>PRE</a:t>
            </a:r>
            <a:endParaRPr lang="en-US" sz="2400" b="1" baseline="-25000">
              <a:solidFill>
                <a:schemeClr val="accent3"/>
              </a:solidFill>
              <a:latin typeface="+mj-lt"/>
              <a:ea typeface="Cambria" panose="02040503050406030204" pitchFamily="18" charset="0"/>
              <a:cs typeface="Cascadia Mono" panose="020B0609020000020004" pitchFamily="49" charset="0"/>
            </a:endParaRPr>
          </a:p>
        </p:txBody>
      </p:sp>
      <p:cxnSp>
        <p:nvCxnSpPr>
          <p:cNvPr id="30" name="Düz Ok Bağlayıcısı 185">
            <a:extLst>
              <a:ext uri="{FF2B5EF4-FFF2-40B4-BE49-F238E27FC236}">
                <a16:creationId xmlns:a16="http://schemas.microsoft.com/office/drawing/2014/main" id="{2B86C8E9-1448-8E46-2BB5-0B0D75814256}"/>
              </a:ext>
            </a:extLst>
          </p:cNvPr>
          <p:cNvCxnSpPr>
            <a:cxnSpLocks/>
            <a:stCxn id="28" idx="3"/>
            <a:endCxn id="29" idx="1"/>
          </p:cNvCxnSpPr>
          <p:nvPr/>
        </p:nvCxnSpPr>
        <p:spPr>
          <a:xfrm>
            <a:off x="2410454" y="1652719"/>
            <a:ext cx="131805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Metin kutusu 16">
            <a:extLst>
              <a:ext uri="{FF2B5EF4-FFF2-40B4-BE49-F238E27FC236}">
                <a16:creationId xmlns:a16="http://schemas.microsoft.com/office/drawing/2014/main" id="{44B517ED-FD66-A024-BE34-EAD688A9A439}"/>
              </a:ext>
            </a:extLst>
          </p:cNvPr>
          <p:cNvSpPr txBox="1"/>
          <p:nvPr/>
        </p:nvSpPr>
        <p:spPr>
          <a:xfrm>
            <a:off x="2441573" y="1198881"/>
            <a:ext cx="994322" cy="461665"/>
          </a:xfrm>
          <a:prstGeom prst="rect">
            <a:avLst/>
          </a:prstGeom>
          <a:noFill/>
        </p:spPr>
        <p:txBody>
          <a:bodyPr wrap="square" rtlCol="0">
            <a:spAutoFit/>
          </a:bodyPr>
          <a:lstStyle/>
          <a:p>
            <a:pPr algn="ctr"/>
            <a:r>
              <a:rPr lang="en-US" sz="2400" b="1" dirty="0">
                <a:latin typeface="+mj-lt"/>
                <a:ea typeface="Cambria" panose="02040503050406030204" pitchFamily="18" charset="0"/>
              </a:rPr>
              <a:t>36ns</a:t>
            </a:r>
            <a:endParaRPr lang="en-US" sz="2400" b="1" dirty="0">
              <a:latin typeface="+mj-lt"/>
            </a:endParaRPr>
          </a:p>
        </p:txBody>
      </p:sp>
      <p:grpSp>
        <p:nvGrpSpPr>
          <p:cNvPr id="109" name="Group 108">
            <a:extLst>
              <a:ext uri="{FF2B5EF4-FFF2-40B4-BE49-F238E27FC236}">
                <a16:creationId xmlns:a16="http://schemas.microsoft.com/office/drawing/2014/main" id="{BCD8D444-1725-F20F-5BD7-8F1DC1C5E590}"/>
              </a:ext>
            </a:extLst>
          </p:cNvPr>
          <p:cNvGrpSpPr/>
          <p:nvPr/>
        </p:nvGrpSpPr>
        <p:grpSpPr>
          <a:xfrm>
            <a:off x="1072754" y="2815868"/>
            <a:ext cx="2854771" cy="1399652"/>
            <a:chOff x="2432850" y="2986074"/>
            <a:chExt cx="2854771" cy="1399652"/>
          </a:xfrm>
        </p:grpSpPr>
        <p:cxnSp>
          <p:nvCxnSpPr>
            <p:cNvPr id="103" name="Düz Bağlayıcı 86">
              <a:extLst>
                <a:ext uri="{FF2B5EF4-FFF2-40B4-BE49-F238E27FC236}">
                  <a16:creationId xmlns:a16="http://schemas.microsoft.com/office/drawing/2014/main" id="{1B752134-AED5-A176-87FD-0586D211E4A8}"/>
                </a:ext>
              </a:extLst>
            </p:cNvPr>
            <p:cNvCxnSpPr/>
            <p:nvPr/>
          </p:nvCxnSpPr>
          <p:spPr>
            <a:xfrm rot="16200000">
              <a:off x="2332521" y="4103187"/>
              <a:ext cx="374067" cy="17341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4" name="Düz Bağlayıcı 140">
              <a:extLst>
                <a:ext uri="{FF2B5EF4-FFF2-40B4-BE49-F238E27FC236}">
                  <a16:creationId xmlns:a16="http://schemas.microsoft.com/office/drawing/2014/main" id="{A3FB491F-BF33-3DBD-D4AD-863FE92E98AE}"/>
                </a:ext>
              </a:extLst>
            </p:cNvPr>
            <p:cNvCxnSpPr>
              <a:cxnSpLocks/>
            </p:cNvCxnSpPr>
            <p:nvPr/>
          </p:nvCxnSpPr>
          <p:spPr>
            <a:xfrm>
              <a:off x="2966259" y="4002858"/>
              <a:ext cx="144805" cy="38286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5" name="Düz Bağlayıcı 259">
              <a:extLst>
                <a:ext uri="{FF2B5EF4-FFF2-40B4-BE49-F238E27FC236}">
                  <a16:creationId xmlns:a16="http://schemas.microsoft.com/office/drawing/2014/main" id="{27FBFA13-D9EE-D98F-A1FE-B6ACBE9EAB9F}"/>
                </a:ext>
              </a:extLst>
            </p:cNvPr>
            <p:cNvCxnSpPr>
              <a:cxnSpLocks/>
            </p:cNvCxnSpPr>
            <p:nvPr/>
          </p:nvCxnSpPr>
          <p:spPr>
            <a:xfrm flipV="1">
              <a:off x="3960584" y="3180629"/>
              <a:ext cx="133017" cy="513424"/>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6" name="Düz Bağlayıcı 271">
              <a:extLst>
                <a:ext uri="{FF2B5EF4-FFF2-40B4-BE49-F238E27FC236}">
                  <a16:creationId xmlns:a16="http://schemas.microsoft.com/office/drawing/2014/main" id="{2D6919BB-2EED-204A-80AC-EB1C27455B0F}"/>
                </a:ext>
              </a:extLst>
            </p:cNvPr>
            <p:cNvCxnSpPr>
              <a:cxnSpLocks/>
            </p:cNvCxnSpPr>
            <p:nvPr/>
          </p:nvCxnSpPr>
          <p:spPr>
            <a:xfrm flipH="1">
              <a:off x="3471064" y="3694053"/>
              <a:ext cx="129520" cy="691673"/>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7" name="Düz Bağlayıcı 390">
              <a:extLst>
                <a:ext uri="{FF2B5EF4-FFF2-40B4-BE49-F238E27FC236}">
                  <a16:creationId xmlns:a16="http://schemas.microsoft.com/office/drawing/2014/main" id="{F1BABF9F-AA3B-A8CA-06B6-1C6F4A7180F6}"/>
                </a:ext>
              </a:extLst>
            </p:cNvPr>
            <p:cNvCxnSpPr>
              <a:cxnSpLocks/>
            </p:cNvCxnSpPr>
            <p:nvPr/>
          </p:nvCxnSpPr>
          <p:spPr>
            <a:xfrm flipV="1">
              <a:off x="4453601" y="2986074"/>
              <a:ext cx="155866" cy="194555"/>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8" name="Düz Ok Bağlayıcısı 4">
              <a:extLst>
                <a:ext uri="{FF2B5EF4-FFF2-40B4-BE49-F238E27FC236}">
                  <a16:creationId xmlns:a16="http://schemas.microsoft.com/office/drawing/2014/main" id="{477321E1-4322-6778-E40E-75BE00926B4B}"/>
                </a:ext>
              </a:extLst>
            </p:cNvPr>
            <p:cNvCxnSpPr>
              <a:cxnSpLocks/>
            </p:cNvCxnSpPr>
            <p:nvPr/>
          </p:nvCxnSpPr>
          <p:spPr>
            <a:xfrm>
              <a:off x="4969412" y="2996013"/>
              <a:ext cx="318209" cy="0"/>
            </a:xfrm>
            <a:prstGeom prst="straightConnector1">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11" name="Group 110">
            <a:extLst>
              <a:ext uri="{FF2B5EF4-FFF2-40B4-BE49-F238E27FC236}">
                <a16:creationId xmlns:a16="http://schemas.microsoft.com/office/drawing/2014/main" id="{BD0EF06B-4240-2E1C-5DCD-61A579BE1B0B}"/>
              </a:ext>
            </a:extLst>
          </p:cNvPr>
          <p:cNvGrpSpPr/>
          <p:nvPr/>
        </p:nvGrpSpPr>
        <p:grpSpPr>
          <a:xfrm>
            <a:off x="560429" y="2652981"/>
            <a:ext cx="3040618" cy="2713902"/>
            <a:chOff x="1928849" y="2806074"/>
            <a:chExt cx="3040618" cy="2713902"/>
          </a:xfrm>
        </p:grpSpPr>
        <p:sp>
          <p:nvSpPr>
            <p:cNvPr id="125" name="Oval 124">
              <a:extLst>
                <a:ext uri="{FF2B5EF4-FFF2-40B4-BE49-F238E27FC236}">
                  <a16:creationId xmlns:a16="http://schemas.microsoft.com/office/drawing/2014/main" id="{71C197EA-A8A1-14AB-4B9E-C198E83B9EE0}"/>
                </a:ext>
              </a:extLst>
            </p:cNvPr>
            <p:cNvSpPr/>
            <p:nvPr/>
          </p:nvSpPr>
          <p:spPr>
            <a:xfrm rot="16200000">
              <a:off x="1928849" y="4124925"/>
              <a:ext cx="504000" cy="504000"/>
            </a:xfrm>
            <a:prstGeom prst="ellipse">
              <a:avLst/>
            </a:prstGeom>
            <a:solidFill>
              <a:schemeClr val="accent2">
                <a:lumMod val="20000"/>
                <a:lumOff val="80000"/>
              </a:schemeClr>
            </a:solidFill>
            <a:ln w="38100">
              <a:solidFill>
                <a:schemeClr val="accent2"/>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dirty="0">
                <a:solidFill>
                  <a:srgbClr val="FF0000"/>
                </a:solidFill>
                <a:latin typeface="+mj-lt"/>
              </a:endParaRPr>
            </a:p>
          </p:txBody>
        </p:sp>
        <p:sp>
          <p:nvSpPr>
            <p:cNvPr id="134" name="Oval 133">
              <a:extLst>
                <a:ext uri="{FF2B5EF4-FFF2-40B4-BE49-F238E27FC236}">
                  <a16:creationId xmlns:a16="http://schemas.microsoft.com/office/drawing/2014/main" id="{B7609CD3-52C8-0FD6-ECC8-DF3657BF507E}"/>
                </a:ext>
              </a:extLst>
            </p:cNvPr>
            <p:cNvSpPr/>
            <p:nvPr/>
          </p:nvSpPr>
          <p:spPr>
            <a:xfrm rot="16200000">
              <a:off x="2606259" y="3822858"/>
              <a:ext cx="360000" cy="360000"/>
            </a:xfrm>
            <a:prstGeom prst="ellipse">
              <a:avLst/>
            </a:prstGeom>
            <a:solidFill>
              <a:schemeClr val="accent2">
                <a:lumMod val="20000"/>
                <a:lumOff val="80000"/>
              </a:schemeClr>
            </a:solidFill>
            <a:ln w="38100">
              <a:solidFill>
                <a:schemeClr val="accent2"/>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135" name="Oval 134">
              <a:extLst>
                <a:ext uri="{FF2B5EF4-FFF2-40B4-BE49-F238E27FC236}">
                  <a16:creationId xmlns:a16="http://schemas.microsoft.com/office/drawing/2014/main" id="{A53DC2B4-E5A2-B48A-CF9A-154D68C1FB62}"/>
                </a:ext>
              </a:extLst>
            </p:cNvPr>
            <p:cNvSpPr/>
            <p:nvPr/>
          </p:nvSpPr>
          <p:spPr>
            <a:xfrm rot="16200000">
              <a:off x="4093601" y="3000629"/>
              <a:ext cx="360000" cy="360000"/>
            </a:xfrm>
            <a:prstGeom prst="ellipse">
              <a:avLst/>
            </a:prstGeom>
            <a:solidFill>
              <a:schemeClr val="accent2">
                <a:lumMod val="20000"/>
                <a:lumOff val="80000"/>
              </a:schemeClr>
            </a:solidFill>
            <a:ln w="38100">
              <a:solidFill>
                <a:schemeClr val="accent2"/>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136" name="Oval 135">
              <a:extLst>
                <a:ext uri="{FF2B5EF4-FFF2-40B4-BE49-F238E27FC236}">
                  <a16:creationId xmlns:a16="http://schemas.microsoft.com/office/drawing/2014/main" id="{252D204D-B5E1-02B8-ADB7-5F62D8602029}"/>
                </a:ext>
              </a:extLst>
            </p:cNvPr>
            <p:cNvSpPr/>
            <p:nvPr/>
          </p:nvSpPr>
          <p:spPr>
            <a:xfrm rot="16200000">
              <a:off x="3111064" y="4205726"/>
              <a:ext cx="360000" cy="360000"/>
            </a:xfrm>
            <a:prstGeom prst="ellipse">
              <a:avLst/>
            </a:prstGeom>
            <a:solidFill>
              <a:schemeClr val="accent2">
                <a:lumMod val="20000"/>
                <a:lumOff val="80000"/>
              </a:schemeClr>
            </a:solidFill>
            <a:ln w="38100">
              <a:solidFill>
                <a:schemeClr val="accent2"/>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137" name="Oval 136">
              <a:extLst>
                <a:ext uri="{FF2B5EF4-FFF2-40B4-BE49-F238E27FC236}">
                  <a16:creationId xmlns:a16="http://schemas.microsoft.com/office/drawing/2014/main" id="{2622A03E-41FA-4749-3672-83AFBBF8469F}"/>
                </a:ext>
              </a:extLst>
            </p:cNvPr>
            <p:cNvSpPr/>
            <p:nvPr/>
          </p:nvSpPr>
          <p:spPr>
            <a:xfrm rot="16200000">
              <a:off x="4093601" y="4559609"/>
              <a:ext cx="360000" cy="360000"/>
            </a:xfrm>
            <a:prstGeom prst="ellipse">
              <a:avLst/>
            </a:prstGeom>
            <a:solidFill>
              <a:schemeClr val="accent2">
                <a:lumMod val="20000"/>
                <a:lumOff val="80000"/>
              </a:schemeClr>
            </a:solidFill>
            <a:ln w="38100">
              <a:solidFill>
                <a:schemeClr val="accent2"/>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138" name="Oval 137">
              <a:extLst>
                <a:ext uri="{FF2B5EF4-FFF2-40B4-BE49-F238E27FC236}">
                  <a16:creationId xmlns:a16="http://schemas.microsoft.com/office/drawing/2014/main" id="{A45CBFDA-1F5E-7459-C2A0-1C73C5B7C906}"/>
                </a:ext>
              </a:extLst>
            </p:cNvPr>
            <p:cNvSpPr/>
            <p:nvPr/>
          </p:nvSpPr>
          <p:spPr>
            <a:xfrm rot="16200000">
              <a:off x="3600584" y="3514053"/>
              <a:ext cx="360000" cy="360000"/>
            </a:xfrm>
            <a:prstGeom prst="ellipse">
              <a:avLst/>
            </a:prstGeom>
            <a:solidFill>
              <a:schemeClr val="accent2">
                <a:lumMod val="20000"/>
                <a:lumOff val="80000"/>
              </a:schemeClr>
            </a:solidFill>
            <a:ln w="38100">
              <a:solidFill>
                <a:schemeClr val="accent2"/>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139" name="Oval 138">
              <a:extLst>
                <a:ext uri="{FF2B5EF4-FFF2-40B4-BE49-F238E27FC236}">
                  <a16:creationId xmlns:a16="http://schemas.microsoft.com/office/drawing/2014/main" id="{9859A0F3-45FB-0A16-F984-C00C36C3B3DA}"/>
                </a:ext>
              </a:extLst>
            </p:cNvPr>
            <p:cNvSpPr/>
            <p:nvPr/>
          </p:nvSpPr>
          <p:spPr>
            <a:xfrm rot="16200000">
              <a:off x="4609467" y="4375342"/>
              <a:ext cx="360000" cy="360000"/>
            </a:xfrm>
            <a:prstGeom prst="ellipse">
              <a:avLst/>
            </a:prstGeom>
            <a:solidFill>
              <a:schemeClr val="accent2">
                <a:lumMod val="20000"/>
                <a:lumOff val="80000"/>
              </a:schemeClr>
            </a:solidFill>
            <a:ln w="38100">
              <a:solidFill>
                <a:schemeClr val="accent2"/>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141" name="Oval 140">
              <a:extLst>
                <a:ext uri="{FF2B5EF4-FFF2-40B4-BE49-F238E27FC236}">
                  <a16:creationId xmlns:a16="http://schemas.microsoft.com/office/drawing/2014/main" id="{5F51D579-4396-030B-9FC3-87B9EE3ADD7E}"/>
                </a:ext>
              </a:extLst>
            </p:cNvPr>
            <p:cNvSpPr/>
            <p:nvPr/>
          </p:nvSpPr>
          <p:spPr>
            <a:xfrm rot="16200000">
              <a:off x="4609467" y="3590708"/>
              <a:ext cx="360000" cy="360000"/>
            </a:xfrm>
            <a:prstGeom prst="ellipse">
              <a:avLst/>
            </a:prstGeom>
            <a:solidFill>
              <a:schemeClr val="accent2">
                <a:lumMod val="20000"/>
                <a:lumOff val="80000"/>
              </a:schemeClr>
            </a:solidFill>
            <a:ln w="38100">
              <a:solidFill>
                <a:schemeClr val="accent2"/>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142" name="Oval 141">
              <a:extLst>
                <a:ext uri="{FF2B5EF4-FFF2-40B4-BE49-F238E27FC236}">
                  <a16:creationId xmlns:a16="http://schemas.microsoft.com/office/drawing/2014/main" id="{3C20B437-08E6-64A5-17F2-AE25E7137CD3}"/>
                </a:ext>
              </a:extLst>
            </p:cNvPr>
            <p:cNvSpPr/>
            <p:nvPr/>
          </p:nvSpPr>
          <p:spPr>
            <a:xfrm rot="16200000">
              <a:off x="4609467" y="2806074"/>
              <a:ext cx="360000" cy="360000"/>
            </a:xfrm>
            <a:prstGeom prst="ellipse">
              <a:avLst/>
            </a:prstGeom>
            <a:solidFill>
              <a:schemeClr val="accent2">
                <a:lumMod val="20000"/>
                <a:lumOff val="80000"/>
              </a:schemeClr>
            </a:solidFill>
            <a:ln w="38100">
              <a:solidFill>
                <a:schemeClr val="accent2"/>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143" name="Oval 142">
              <a:extLst>
                <a:ext uri="{FF2B5EF4-FFF2-40B4-BE49-F238E27FC236}">
                  <a16:creationId xmlns:a16="http://schemas.microsoft.com/office/drawing/2014/main" id="{43E7B560-A045-BE3C-EB57-70582E19F09C}"/>
                </a:ext>
              </a:extLst>
            </p:cNvPr>
            <p:cNvSpPr/>
            <p:nvPr/>
          </p:nvSpPr>
          <p:spPr>
            <a:xfrm rot="16200000">
              <a:off x="4609467" y="5159976"/>
              <a:ext cx="360000" cy="360000"/>
            </a:xfrm>
            <a:prstGeom prst="ellipse">
              <a:avLst/>
            </a:prstGeom>
            <a:solidFill>
              <a:schemeClr val="accent2">
                <a:lumMod val="20000"/>
                <a:lumOff val="80000"/>
              </a:schemeClr>
            </a:solidFill>
            <a:ln w="38100">
              <a:solidFill>
                <a:schemeClr val="accent2"/>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grpSp>
      <p:sp>
        <p:nvSpPr>
          <p:cNvPr id="145" name="Rounded Rectangle 73">
            <a:extLst>
              <a:ext uri="{FF2B5EF4-FFF2-40B4-BE49-F238E27FC236}">
                <a16:creationId xmlns:a16="http://schemas.microsoft.com/office/drawing/2014/main" id="{F39BC6D5-6D59-CD9F-4D67-09DED3BD5C4F}"/>
              </a:ext>
            </a:extLst>
          </p:cNvPr>
          <p:cNvSpPr/>
          <p:nvPr/>
        </p:nvSpPr>
        <p:spPr>
          <a:xfrm>
            <a:off x="5748191" y="1390797"/>
            <a:ext cx="3121061" cy="936000"/>
          </a:xfrm>
          <a:prstGeom prst="roundRect">
            <a:avLst>
              <a:gd name="adj" fmla="val 9685"/>
            </a:avLst>
          </a:prstGeom>
          <a:solidFill>
            <a:schemeClr val="accent4">
              <a:lumMod val="20000"/>
              <a:lumOff val="80000"/>
            </a:schemeClr>
          </a:solidFill>
          <a:ln w="38100">
            <a:solidFill>
              <a:schemeClr val="accent4"/>
            </a:solidFill>
          </a:ln>
        </p:spPr>
        <p:style>
          <a:lnRef idx="2">
            <a:schemeClr val="dk1"/>
          </a:lnRef>
          <a:fillRef idx="1">
            <a:schemeClr val="lt1"/>
          </a:fillRef>
          <a:effectRef idx="0">
            <a:schemeClr val="dk1"/>
          </a:effectRef>
          <a:fontRef idx="minor">
            <a:schemeClr val="dk1"/>
          </a:fontRef>
        </p:style>
        <p:txBody>
          <a:bodyPr lIns="274320" rtlCol="0" anchor="ctr"/>
          <a:lstStyle/>
          <a:p>
            <a:pPr algn="ctr"/>
            <a:r>
              <a:rPr lang="en-US" sz="2000" b="1" dirty="0">
                <a:solidFill>
                  <a:schemeClr val="accent4">
                    <a:lumMod val="75000"/>
                  </a:schemeClr>
                </a:solidFill>
                <a:latin typeface="+mj-lt"/>
                <a:cs typeface="Arial" pitchFamily="34" charset="0"/>
              </a:rPr>
              <a:t>1</a:t>
            </a:r>
            <a:r>
              <a:rPr lang="en-US" sz="2000" b="1" dirty="0">
                <a:solidFill>
                  <a:schemeClr val="accent4">
                    <a:lumMod val="75000"/>
                  </a:schemeClr>
                </a:solidFill>
                <a:latin typeface="+mj-lt"/>
              </a:rPr>
              <a:t>. Decode </a:t>
            </a:r>
            <a:br>
              <a:rPr lang="en-US" sz="2000" b="1" dirty="0">
                <a:solidFill>
                  <a:schemeClr val="accent4">
                    <a:lumMod val="75000"/>
                  </a:schemeClr>
                </a:solidFill>
                <a:latin typeface="+mj-lt"/>
              </a:rPr>
            </a:br>
            <a:r>
              <a:rPr lang="en-US" sz="2000" b="1" dirty="0">
                <a:solidFill>
                  <a:schemeClr val="accent4">
                    <a:lumMod val="75000"/>
                  </a:schemeClr>
                </a:solidFill>
                <a:latin typeface="+mj-lt"/>
              </a:rPr>
              <a:t>Row A address </a:t>
            </a:r>
          </a:p>
        </p:txBody>
      </p:sp>
      <p:sp>
        <p:nvSpPr>
          <p:cNvPr id="146" name="Rounded Rectangle 73">
            <a:extLst>
              <a:ext uri="{FF2B5EF4-FFF2-40B4-BE49-F238E27FC236}">
                <a16:creationId xmlns:a16="http://schemas.microsoft.com/office/drawing/2014/main" id="{E1FB2840-2E73-EC37-7B73-F81304F2DA7E}"/>
              </a:ext>
            </a:extLst>
          </p:cNvPr>
          <p:cNvSpPr/>
          <p:nvPr/>
        </p:nvSpPr>
        <p:spPr>
          <a:xfrm>
            <a:off x="5748191" y="2661649"/>
            <a:ext cx="3121061" cy="936000"/>
          </a:xfrm>
          <a:prstGeom prst="roundRect">
            <a:avLst>
              <a:gd name="adj" fmla="val 9685"/>
            </a:avLst>
          </a:prstGeom>
          <a:solidFill>
            <a:schemeClr val="accent4">
              <a:lumMod val="20000"/>
              <a:lumOff val="80000"/>
            </a:schemeClr>
          </a:solidFill>
          <a:ln w="38100">
            <a:solidFill>
              <a:schemeClr val="accent4"/>
            </a:solidFill>
          </a:ln>
        </p:spPr>
        <p:style>
          <a:lnRef idx="2">
            <a:schemeClr val="dk1"/>
          </a:lnRef>
          <a:fillRef idx="1">
            <a:schemeClr val="lt1"/>
          </a:fillRef>
          <a:effectRef idx="0">
            <a:schemeClr val="dk1"/>
          </a:effectRef>
          <a:fontRef idx="minor">
            <a:schemeClr val="dk1"/>
          </a:fontRef>
        </p:style>
        <p:txBody>
          <a:bodyPr lIns="274320" rtlCol="0" anchor="ctr"/>
          <a:lstStyle/>
          <a:p>
            <a:pPr algn="ctr"/>
            <a:r>
              <a:rPr lang="en-US" sz="2000" b="1" dirty="0">
                <a:solidFill>
                  <a:schemeClr val="accent4">
                    <a:lumMod val="75000"/>
                  </a:schemeClr>
                </a:solidFill>
                <a:latin typeface="+mj-lt"/>
                <a:cs typeface="Arial" pitchFamily="34" charset="0"/>
              </a:rPr>
              <a:t>2</a:t>
            </a:r>
            <a:r>
              <a:rPr lang="en-US" sz="2000" b="1" dirty="0">
                <a:solidFill>
                  <a:schemeClr val="accent4">
                    <a:lumMod val="75000"/>
                  </a:schemeClr>
                </a:solidFill>
                <a:latin typeface="+mj-lt"/>
              </a:rPr>
              <a:t>. Assert </a:t>
            </a:r>
            <a:br>
              <a:rPr lang="en-US" sz="2000" b="1" dirty="0">
                <a:solidFill>
                  <a:schemeClr val="accent4">
                    <a:lumMod val="75000"/>
                  </a:schemeClr>
                </a:solidFill>
                <a:latin typeface="+mj-lt"/>
              </a:rPr>
            </a:br>
            <a:r>
              <a:rPr lang="en-US" sz="2000" b="1" dirty="0">
                <a:solidFill>
                  <a:schemeClr val="accent4">
                    <a:lumMod val="75000"/>
                  </a:schemeClr>
                </a:solidFill>
                <a:latin typeface="+mj-lt"/>
              </a:rPr>
              <a:t>corresponding signals</a:t>
            </a:r>
          </a:p>
        </p:txBody>
      </p:sp>
      <p:sp>
        <p:nvSpPr>
          <p:cNvPr id="147" name="Rounded Rectangle 73">
            <a:extLst>
              <a:ext uri="{FF2B5EF4-FFF2-40B4-BE49-F238E27FC236}">
                <a16:creationId xmlns:a16="http://schemas.microsoft.com/office/drawing/2014/main" id="{7A684E53-B313-1BDC-76BB-A83B501757E6}"/>
              </a:ext>
            </a:extLst>
          </p:cNvPr>
          <p:cNvSpPr/>
          <p:nvPr/>
        </p:nvSpPr>
        <p:spPr>
          <a:xfrm>
            <a:off x="5748191" y="3932501"/>
            <a:ext cx="3121061" cy="936000"/>
          </a:xfrm>
          <a:prstGeom prst="roundRect">
            <a:avLst>
              <a:gd name="adj" fmla="val 9685"/>
            </a:avLst>
          </a:prstGeom>
          <a:solidFill>
            <a:schemeClr val="accent4">
              <a:lumMod val="20000"/>
              <a:lumOff val="80000"/>
            </a:schemeClr>
          </a:solidFill>
          <a:ln w="38100">
            <a:solidFill>
              <a:schemeClr val="accent4"/>
            </a:solidFill>
          </a:ln>
        </p:spPr>
        <p:style>
          <a:lnRef idx="2">
            <a:schemeClr val="dk1"/>
          </a:lnRef>
          <a:fillRef idx="1">
            <a:schemeClr val="lt1"/>
          </a:fillRef>
          <a:effectRef idx="0">
            <a:schemeClr val="dk1"/>
          </a:effectRef>
          <a:fontRef idx="minor">
            <a:schemeClr val="dk1"/>
          </a:fontRef>
        </p:style>
        <p:txBody>
          <a:bodyPr lIns="274320" rtlCol="0" anchor="ctr"/>
          <a:lstStyle/>
          <a:p>
            <a:pPr algn="ctr"/>
            <a:r>
              <a:rPr lang="en-US" sz="2000" b="1" dirty="0">
                <a:solidFill>
                  <a:schemeClr val="accent4">
                    <a:lumMod val="75000"/>
                  </a:schemeClr>
                </a:solidFill>
                <a:latin typeface="+mj-lt"/>
                <a:cs typeface="Arial" pitchFamily="34" charset="0"/>
              </a:rPr>
              <a:t>3</a:t>
            </a:r>
            <a:r>
              <a:rPr lang="en-US" sz="2000" b="1" dirty="0">
                <a:solidFill>
                  <a:schemeClr val="accent4">
                    <a:lumMod val="75000"/>
                  </a:schemeClr>
                </a:solidFill>
                <a:latin typeface="+mj-lt"/>
              </a:rPr>
              <a:t>. Follow </a:t>
            </a:r>
            <a:br>
              <a:rPr lang="en-US" sz="2000" b="1" dirty="0">
                <a:solidFill>
                  <a:schemeClr val="accent4">
                    <a:lumMod val="75000"/>
                  </a:schemeClr>
                </a:solidFill>
                <a:latin typeface="+mj-lt"/>
              </a:rPr>
            </a:br>
            <a:r>
              <a:rPr lang="en-US" sz="2000" b="1" dirty="0">
                <a:solidFill>
                  <a:schemeClr val="accent4">
                    <a:lumMod val="75000"/>
                  </a:schemeClr>
                </a:solidFill>
                <a:latin typeface="+mj-lt"/>
              </a:rPr>
              <a:t>asserted nodes path from root to leaf</a:t>
            </a:r>
          </a:p>
        </p:txBody>
      </p:sp>
      <p:sp>
        <p:nvSpPr>
          <p:cNvPr id="148" name="Rounded Rectangle 73">
            <a:extLst>
              <a:ext uri="{FF2B5EF4-FFF2-40B4-BE49-F238E27FC236}">
                <a16:creationId xmlns:a16="http://schemas.microsoft.com/office/drawing/2014/main" id="{E58239FE-E80D-2F75-D869-DC69950263A2}"/>
              </a:ext>
            </a:extLst>
          </p:cNvPr>
          <p:cNvSpPr/>
          <p:nvPr/>
        </p:nvSpPr>
        <p:spPr>
          <a:xfrm>
            <a:off x="5748191" y="5203353"/>
            <a:ext cx="3121061" cy="936000"/>
          </a:xfrm>
          <a:prstGeom prst="roundRect">
            <a:avLst>
              <a:gd name="adj" fmla="val 9685"/>
            </a:avLst>
          </a:prstGeom>
          <a:solidFill>
            <a:schemeClr val="accent4">
              <a:lumMod val="20000"/>
              <a:lumOff val="80000"/>
            </a:schemeClr>
          </a:solidFill>
          <a:ln w="38100">
            <a:solidFill>
              <a:schemeClr val="accent4"/>
            </a:solidFill>
          </a:ln>
        </p:spPr>
        <p:style>
          <a:lnRef idx="2">
            <a:schemeClr val="dk1"/>
          </a:lnRef>
          <a:fillRef idx="1">
            <a:schemeClr val="lt1"/>
          </a:fillRef>
          <a:effectRef idx="0">
            <a:schemeClr val="dk1"/>
          </a:effectRef>
          <a:fontRef idx="minor">
            <a:schemeClr val="dk1"/>
          </a:fontRef>
        </p:style>
        <p:txBody>
          <a:bodyPr lIns="274320" rtlCol="0" anchor="ctr"/>
          <a:lstStyle/>
          <a:p>
            <a:pPr algn="ctr"/>
            <a:r>
              <a:rPr lang="en-US" sz="2000" b="1" dirty="0">
                <a:solidFill>
                  <a:schemeClr val="accent4">
                    <a:lumMod val="75000"/>
                  </a:schemeClr>
                </a:solidFill>
                <a:latin typeface="+mj-lt"/>
                <a:cs typeface="Arial" pitchFamily="34" charset="0"/>
              </a:rPr>
              <a:t>4. Assert </a:t>
            </a:r>
            <a:r>
              <a:rPr lang="en-US" sz="2000" b="1" dirty="0" err="1">
                <a:solidFill>
                  <a:schemeClr val="accent4">
                    <a:lumMod val="75000"/>
                  </a:schemeClr>
                </a:solidFill>
                <a:latin typeface="+mj-lt"/>
                <a:cs typeface="Arial" pitchFamily="34" charset="0"/>
              </a:rPr>
              <a:t>wordline</a:t>
            </a:r>
            <a:endParaRPr lang="en-US" sz="2000" b="1" dirty="0">
              <a:solidFill>
                <a:schemeClr val="accent4">
                  <a:lumMod val="75000"/>
                </a:schemeClr>
              </a:solidFill>
              <a:latin typeface="+mj-lt"/>
            </a:endParaRPr>
          </a:p>
        </p:txBody>
      </p:sp>
    </p:spTree>
    <p:extLst>
      <p:ext uri="{BB962C8B-B14F-4D97-AF65-F5344CB8AC3E}">
        <p14:creationId xmlns:p14="http://schemas.microsoft.com/office/powerpoint/2010/main" val="3437951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111"/>
                                        </p:tgtEl>
                                        <p:attrNameLst>
                                          <p:attrName>style.visibility</p:attrName>
                                        </p:attrNameLst>
                                      </p:cBhvr>
                                      <p:to>
                                        <p:strVal val="visible"/>
                                      </p:to>
                                    </p:set>
                                    <p:animEffect transition="in" filter="wipe(left)">
                                      <p:cBhvr>
                                        <p:cTn id="15" dur="1000"/>
                                        <p:tgtEl>
                                          <p:spTgt spid="111"/>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14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09"/>
                                        </p:tgtEl>
                                        <p:attrNameLst>
                                          <p:attrName>style.visibility</p:attrName>
                                        </p:attrNameLst>
                                      </p:cBhvr>
                                      <p:to>
                                        <p:strVal val="visible"/>
                                      </p:to>
                                    </p:set>
                                    <p:animEffect transition="in" filter="wipe(left)">
                                      <p:cBhvr>
                                        <p:cTn id="22" dur="1000"/>
                                        <p:tgtEl>
                                          <p:spTgt spid="109"/>
                                        </p:tgtEl>
                                      </p:cBhvr>
                                    </p:animEffect>
                                  </p:childTnLst>
                                </p:cTn>
                              </p:par>
                              <p:par>
                                <p:cTn id="23" presetID="1" presetClass="entr" presetSubtype="0" fill="hold" grpId="0" nodeType="withEffect">
                                  <p:stCondLst>
                                    <p:cond delay="0"/>
                                  </p:stCondLst>
                                  <p:childTnLst>
                                    <p:set>
                                      <p:cBhvr>
                                        <p:cTn id="24" dur="1" fill="hold">
                                          <p:stCondLst>
                                            <p:cond delay="0"/>
                                          </p:stCondLst>
                                        </p:cTn>
                                        <p:tgtEl>
                                          <p:spTgt spid="14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44"/>
                                        </p:tgtEl>
                                        <p:attrNameLst>
                                          <p:attrName>style.visibility</p:attrName>
                                        </p:attrNameLst>
                                      </p:cBhvr>
                                      <p:to>
                                        <p:strVal val="visible"/>
                                      </p:to>
                                    </p:set>
                                    <p:animEffect transition="in" filter="fade">
                                      <p:cBhvr>
                                        <p:cTn id="29" dur="500"/>
                                        <p:tgtEl>
                                          <p:spTgt spid="144"/>
                                        </p:tgtEl>
                                      </p:cBhvr>
                                    </p:animEffect>
                                  </p:childTnLst>
                                </p:cTn>
                              </p:par>
                              <p:par>
                                <p:cTn id="30" presetID="1" presetClass="entr" presetSubtype="0" fill="hold" grpId="0" nodeType="withEffect">
                                  <p:stCondLst>
                                    <p:cond delay="0"/>
                                  </p:stCondLst>
                                  <p:childTnLst>
                                    <p:set>
                                      <p:cBhvr>
                                        <p:cTn id="31" dur="1" fill="hold">
                                          <p:stCondLst>
                                            <p:cond delay="0"/>
                                          </p:stCondLst>
                                        </p:cTn>
                                        <p:tgtEl>
                                          <p:spTgt spid="148"/>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fade">
                                      <p:cBhvr>
                                        <p:cTn id="36" dur="500"/>
                                        <p:tgtEl>
                                          <p:spTgt spid="32"/>
                                        </p:tgtEl>
                                      </p:cBhvr>
                                    </p:animEffect>
                                  </p:childTnLst>
                                </p:cTn>
                              </p:par>
                              <p:par>
                                <p:cTn id="37" presetID="10" presetClass="entr" presetSubtype="0" fill="hold"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500"/>
                                        <p:tgtEl>
                                          <p:spTgt spid="29"/>
                                        </p:tgtEl>
                                      </p:cBhvr>
                                    </p:animEffect>
                                  </p:childTnLst>
                                </p:cTn>
                              </p:par>
                            </p:childTnLst>
                          </p:cTn>
                        </p:par>
                        <p:par>
                          <p:cTn id="43" fill="hold">
                            <p:stCondLst>
                              <p:cond delay="500"/>
                            </p:stCondLst>
                            <p:childTnLst>
                              <p:par>
                                <p:cTn id="44" presetID="10" presetClass="exit" presetSubtype="0" fill="hold" grpId="1" nodeType="afterEffect">
                                  <p:stCondLst>
                                    <p:cond delay="0"/>
                                  </p:stCondLst>
                                  <p:childTnLst>
                                    <p:animEffect transition="out" filter="fade">
                                      <p:cBhvr>
                                        <p:cTn id="45" dur="500"/>
                                        <p:tgtEl>
                                          <p:spTgt spid="144"/>
                                        </p:tgtEl>
                                      </p:cBhvr>
                                    </p:animEffect>
                                    <p:set>
                                      <p:cBhvr>
                                        <p:cTn id="46" dur="1" fill="hold">
                                          <p:stCondLst>
                                            <p:cond delay="499"/>
                                          </p:stCondLst>
                                        </p:cTn>
                                        <p:tgtEl>
                                          <p:spTgt spid="144"/>
                                        </p:tgtEl>
                                        <p:attrNameLst>
                                          <p:attrName>style.visibility</p:attrName>
                                        </p:attrNameLst>
                                      </p:cBhvr>
                                      <p:to>
                                        <p:strVal val="hidden"/>
                                      </p:to>
                                    </p:set>
                                  </p:childTnLst>
                                </p:cTn>
                              </p:par>
                            </p:childTnLst>
                          </p:cTn>
                        </p:par>
                        <p:par>
                          <p:cTn id="47" fill="hold">
                            <p:stCondLst>
                              <p:cond delay="1000"/>
                            </p:stCondLst>
                            <p:childTnLst>
                              <p:par>
                                <p:cTn id="48" presetID="22" presetClass="exit" presetSubtype="2" fill="hold" nodeType="afterEffect">
                                  <p:stCondLst>
                                    <p:cond delay="0"/>
                                  </p:stCondLst>
                                  <p:childTnLst>
                                    <p:animEffect transition="out" filter="wipe(right)">
                                      <p:cBhvr>
                                        <p:cTn id="49" dur="500"/>
                                        <p:tgtEl>
                                          <p:spTgt spid="111"/>
                                        </p:tgtEl>
                                      </p:cBhvr>
                                    </p:animEffect>
                                    <p:set>
                                      <p:cBhvr>
                                        <p:cTn id="50" dur="1" fill="hold">
                                          <p:stCondLst>
                                            <p:cond delay="499"/>
                                          </p:stCondLst>
                                        </p:cTn>
                                        <p:tgtEl>
                                          <p:spTgt spid="111"/>
                                        </p:tgtEl>
                                        <p:attrNameLst>
                                          <p:attrName>style.visibility</p:attrName>
                                        </p:attrNameLst>
                                      </p:cBhvr>
                                      <p:to>
                                        <p:strVal val="hidden"/>
                                      </p:to>
                                    </p:set>
                                  </p:childTnLst>
                                </p:cTn>
                              </p:par>
                              <p:par>
                                <p:cTn id="51" presetID="22" presetClass="exit" presetSubtype="2" fill="hold" nodeType="withEffect">
                                  <p:stCondLst>
                                    <p:cond delay="0"/>
                                  </p:stCondLst>
                                  <p:childTnLst>
                                    <p:animEffect transition="out" filter="wipe(right)">
                                      <p:cBhvr>
                                        <p:cTn id="52" dur="500"/>
                                        <p:tgtEl>
                                          <p:spTgt spid="109"/>
                                        </p:tgtEl>
                                      </p:cBhvr>
                                    </p:animEffect>
                                    <p:set>
                                      <p:cBhvr>
                                        <p:cTn id="53" dur="1" fill="hold">
                                          <p:stCondLst>
                                            <p:cond delay="499"/>
                                          </p:stCondLst>
                                        </p:cTn>
                                        <p:tgtEl>
                                          <p:spTgt spid="10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p:bldP spid="144" grpId="1"/>
      <p:bldP spid="28" grpId="0" animBg="1"/>
      <p:bldP spid="29" grpId="0" animBg="1"/>
      <p:bldP spid="32" grpId="0"/>
      <p:bldP spid="145" grpId="0" animBg="1"/>
      <p:bldP spid="146" grpId="0" animBg="1"/>
      <p:bldP spid="147" grpId="0" animBg="1"/>
      <p:bldP spid="148"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7BF8856A-3C43-90A3-39B4-6DD62C65C4B6}"/>
              </a:ext>
            </a:extLst>
          </p:cNvPr>
          <p:cNvGrpSpPr/>
          <p:nvPr/>
        </p:nvGrpSpPr>
        <p:grpSpPr>
          <a:xfrm>
            <a:off x="480288" y="2558791"/>
            <a:ext cx="5502030" cy="4122811"/>
            <a:chOff x="2176499" y="1281813"/>
            <a:chExt cx="5502030" cy="4122811"/>
          </a:xfrm>
        </p:grpSpPr>
        <p:sp>
          <p:nvSpPr>
            <p:cNvPr id="5" name="Metin kutusu 26">
              <a:extLst>
                <a:ext uri="{FF2B5EF4-FFF2-40B4-BE49-F238E27FC236}">
                  <a16:creationId xmlns:a16="http://schemas.microsoft.com/office/drawing/2014/main" id="{D0DE0C1A-07B8-455A-478C-5FEFF624E975}"/>
                </a:ext>
              </a:extLst>
            </p:cNvPr>
            <p:cNvSpPr txBox="1"/>
            <p:nvPr/>
          </p:nvSpPr>
          <p:spPr>
            <a:xfrm>
              <a:off x="4861779" y="1897360"/>
              <a:ext cx="2816750" cy="461665"/>
            </a:xfrm>
            <a:prstGeom prst="rect">
              <a:avLst/>
            </a:prstGeom>
            <a:noFill/>
            <a:ln>
              <a:noFill/>
            </a:ln>
          </p:spPr>
          <p:txBody>
            <a:bodyPr wrap="square" rtlCol="0">
              <a:spAutoFit/>
            </a:bodyPr>
            <a:lstStyle/>
            <a:p>
              <a:pPr algn="ctr"/>
              <a:r>
                <a:rPr lang="en-US" sz="2400" b="1" dirty="0" err="1">
                  <a:solidFill>
                    <a:schemeClr val="accent4"/>
                  </a:solidFill>
                  <a:latin typeface="+mj-lt"/>
                  <a:ea typeface="Cascadia Code" panose="020B0609020000020004" pitchFamily="49" charset="0"/>
                  <a:cs typeface="Cascadia Code" panose="020B0609020000020004" pitchFamily="49" charset="0"/>
                </a:rPr>
                <a:t>Wordline</a:t>
              </a:r>
              <a:r>
                <a:rPr lang="en-US" sz="2400" b="1" dirty="0">
                  <a:solidFill>
                    <a:schemeClr val="accent4"/>
                  </a:solidFill>
                  <a:latin typeface="+mj-lt"/>
                  <a:ea typeface="Cascadia Code" panose="020B0609020000020004" pitchFamily="49" charset="0"/>
                  <a:cs typeface="Cascadia Code" panose="020B0609020000020004" pitchFamily="49" charset="0"/>
                </a:rPr>
                <a:t> A</a:t>
              </a:r>
            </a:p>
          </p:txBody>
        </p:sp>
        <p:grpSp>
          <p:nvGrpSpPr>
            <p:cNvPr id="6" name="Group 5">
              <a:extLst>
                <a:ext uri="{FF2B5EF4-FFF2-40B4-BE49-F238E27FC236}">
                  <a16:creationId xmlns:a16="http://schemas.microsoft.com/office/drawing/2014/main" id="{211FA94F-A480-9C67-070F-E0ADCC2EEB31}"/>
                </a:ext>
              </a:extLst>
            </p:cNvPr>
            <p:cNvGrpSpPr/>
            <p:nvPr/>
          </p:nvGrpSpPr>
          <p:grpSpPr>
            <a:xfrm>
              <a:off x="2176499" y="1306927"/>
              <a:ext cx="3312990" cy="4097697"/>
              <a:chOff x="2176499" y="1201882"/>
              <a:chExt cx="3312990" cy="4097697"/>
            </a:xfrm>
          </p:grpSpPr>
          <p:cxnSp>
            <p:nvCxnSpPr>
              <p:cNvPr id="27" name="Düz Bağlayıcı 621">
                <a:extLst>
                  <a:ext uri="{FF2B5EF4-FFF2-40B4-BE49-F238E27FC236}">
                    <a16:creationId xmlns:a16="http://schemas.microsoft.com/office/drawing/2014/main" id="{3DE7ACA7-228C-7AE5-7FC4-5B92F179A10D}"/>
                  </a:ext>
                </a:extLst>
              </p:cNvPr>
              <p:cNvCxnSpPr>
                <a:cxnSpLocks/>
              </p:cNvCxnSpPr>
              <p:nvPr/>
            </p:nvCxnSpPr>
            <p:spPr>
              <a:xfrm rot="16200000" flipH="1">
                <a:off x="4242107" y="2693706"/>
                <a:ext cx="92159" cy="167303"/>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93" name="Düz Bağlayıcı 557">
                <a:extLst>
                  <a:ext uri="{FF2B5EF4-FFF2-40B4-BE49-F238E27FC236}">
                    <a16:creationId xmlns:a16="http://schemas.microsoft.com/office/drawing/2014/main" id="{98F1785B-3183-E597-BB0E-3923E1ED1374}"/>
                  </a:ext>
                </a:extLst>
              </p:cNvPr>
              <p:cNvCxnSpPr>
                <a:cxnSpLocks/>
              </p:cNvCxnSpPr>
              <p:nvPr/>
            </p:nvCxnSpPr>
            <p:spPr>
              <a:xfrm rot="16200000" flipH="1">
                <a:off x="3290616" y="2977168"/>
                <a:ext cx="30232" cy="174831"/>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94" name="Düz Bağlayıcı 558">
                <a:extLst>
                  <a:ext uri="{FF2B5EF4-FFF2-40B4-BE49-F238E27FC236}">
                    <a16:creationId xmlns:a16="http://schemas.microsoft.com/office/drawing/2014/main" id="{5966758B-C70C-CA63-DDD6-FC870E422A7A}"/>
                  </a:ext>
                </a:extLst>
              </p:cNvPr>
              <p:cNvCxnSpPr>
                <a:cxnSpLocks/>
              </p:cNvCxnSpPr>
              <p:nvPr/>
            </p:nvCxnSpPr>
            <p:spPr>
              <a:xfrm rot="16200000">
                <a:off x="3280789" y="2942960"/>
                <a:ext cx="44035" cy="16898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99" name="Düz Bağlayıcı 10">
                <a:extLst>
                  <a:ext uri="{FF2B5EF4-FFF2-40B4-BE49-F238E27FC236}">
                    <a16:creationId xmlns:a16="http://schemas.microsoft.com/office/drawing/2014/main" id="{EAF5BB1C-5527-51AB-4029-DCD9D94E8DC7}"/>
                  </a:ext>
                </a:extLst>
              </p:cNvPr>
              <p:cNvCxnSpPr>
                <a:cxnSpLocks/>
                <a:stCxn id="203" idx="4"/>
              </p:cNvCxnSpPr>
              <p:nvPr/>
            </p:nvCxnSpPr>
            <p:spPr>
              <a:xfrm>
                <a:off x="3213909" y="4329301"/>
                <a:ext cx="142549" cy="102556"/>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00" name="Düz Bağlayıcı 11">
                <a:extLst>
                  <a:ext uri="{FF2B5EF4-FFF2-40B4-BE49-F238E27FC236}">
                    <a16:creationId xmlns:a16="http://schemas.microsoft.com/office/drawing/2014/main" id="{ADE9381A-637D-6B79-B548-12CB6570460C}"/>
                  </a:ext>
                </a:extLst>
              </p:cNvPr>
              <p:cNvCxnSpPr>
                <a:cxnSpLocks/>
              </p:cNvCxnSpPr>
              <p:nvPr/>
            </p:nvCxnSpPr>
            <p:spPr>
              <a:xfrm flipV="1">
                <a:off x="3212122" y="4300484"/>
                <a:ext cx="127046" cy="53645"/>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01" name="Düz Bağlayıcı 12">
                <a:extLst>
                  <a:ext uri="{FF2B5EF4-FFF2-40B4-BE49-F238E27FC236}">
                    <a16:creationId xmlns:a16="http://schemas.microsoft.com/office/drawing/2014/main" id="{9005771F-7BD5-7E13-AFC4-69155E47FF46}"/>
                  </a:ext>
                </a:extLst>
              </p:cNvPr>
              <p:cNvCxnSpPr>
                <a:cxnSpLocks/>
              </p:cNvCxnSpPr>
              <p:nvPr/>
            </p:nvCxnSpPr>
            <p:spPr>
              <a:xfrm flipV="1">
                <a:off x="3212123" y="4229151"/>
                <a:ext cx="138772" cy="124978"/>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02" name="Düz Bağlayıcı 13">
                <a:extLst>
                  <a:ext uri="{FF2B5EF4-FFF2-40B4-BE49-F238E27FC236}">
                    <a16:creationId xmlns:a16="http://schemas.microsoft.com/office/drawing/2014/main" id="{FBCBB73D-BD2F-513A-A56B-8976715502ED}"/>
                  </a:ext>
                </a:extLst>
              </p:cNvPr>
              <p:cNvCxnSpPr>
                <a:cxnSpLocks/>
              </p:cNvCxnSpPr>
              <p:nvPr/>
            </p:nvCxnSpPr>
            <p:spPr>
              <a:xfrm flipV="1">
                <a:off x="3212121" y="4167060"/>
                <a:ext cx="127047" cy="18707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03" name="Düz Bağlayıcı 615">
                <a:extLst>
                  <a:ext uri="{FF2B5EF4-FFF2-40B4-BE49-F238E27FC236}">
                    <a16:creationId xmlns:a16="http://schemas.microsoft.com/office/drawing/2014/main" id="{25C928DA-2579-9A69-0A43-385318AA94B8}"/>
                  </a:ext>
                </a:extLst>
              </p:cNvPr>
              <p:cNvCxnSpPr>
                <a:cxnSpLocks/>
                <a:stCxn id="215" idx="4"/>
              </p:cNvCxnSpPr>
              <p:nvPr/>
            </p:nvCxnSpPr>
            <p:spPr>
              <a:xfrm>
                <a:off x="4208234" y="4046218"/>
                <a:ext cx="208365" cy="78323"/>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04" name="Düz Bağlayıcı 616">
                <a:extLst>
                  <a:ext uri="{FF2B5EF4-FFF2-40B4-BE49-F238E27FC236}">
                    <a16:creationId xmlns:a16="http://schemas.microsoft.com/office/drawing/2014/main" id="{4CA8E7DD-54E7-4D3F-C8CC-6303AFF7254A}"/>
                  </a:ext>
                </a:extLst>
              </p:cNvPr>
              <p:cNvCxnSpPr>
                <a:cxnSpLocks/>
                <a:stCxn id="215" idx="4"/>
              </p:cNvCxnSpPr>
              <p:nvPr/>
            </p:nvCxnSpPr>
            <p:spPr>
              <a:xfrm flipV="1">
                <a:off x="4208234" y="4001804"/>
                <a:ext cx="172015" cy="44414"/>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05" name="Düz Bağlayıcı 622">
                <a:extLst>
                  <a:ext uri="{FF2B5EF4-FFF2-40B4-BE49-F238E27FC236}">
                    <a16:creationId xmlns:a16="http://schemas.microsoft.com/office/drawing/2014/main" id="{17E35F2B-8480-6390-ECB7-A7A8DD1575C2}"/>
                  </a:ext>
                </a:extLst>
              </p:cNvPr>
              <p:cNvCxnSpPr>
                <a:cxnSpLocks/>
              </p:cNvCxnSpPr>
              <p:nvPr/>
            </p:nvCxnSpPr>
            <p:spPr>
              <a:xfrm rot="16200000">
                <a:off x="4238492" y="2588600"/>
                <a:ext cx="108721" cy="176635"/>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06" name="Düz Bağlayıcı 560">
                <a:extLst>
                  <a:ext uri="{FF2B5EF4-FFF2-40B4-BE49-F238E27FC236}">
                    <a16:creationId xmlns:a16="http://schemas.microsoft.com/office/drawing/2014/main" id="{97DFC49F-18CE-4E63-1CD2-B10564FA58FC}"/>
                  </a:ext>
                </a:extLst>
              </p:cNvPr>
              <p:cNvCxnSpPr>
                <a:cxnSpLocks/>
              </p:cNvCxnSpPr>
              <p:nvPr/>
            </p:nvCxnSpPr>
            <p:spPr>
              <a:xfrm rot="16200000" flipH="1">
                <a:off x="3246722" y="2370231"/>
                <a:ext cx="117491" cy="169921"/>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07" name="Düz Bağlayıcı 561">
                <a:extLst>
                  <a:ext uri="{FF2B5EF4-FFF2-40B4-BE49-F238E27FC236}">
                    <a16:creationId xmlns:a16="http://schemas.microsoft.com/office/drawing/2014/main" id="{6A10773F-6BB8-4F01-C56A-0F36C7A4E12F}"/>
                  </a:ext>
                </a:extLst>
              </p:cNvPr>
              <p:cNvCxnSpPr>
                <a:cxnSpLocks/>
              </p:cNvCxnSpPr>
              <p:nvPr/>
            </p:nvCxnSpPr>
            <p:spPr>
              <a:xfrm rot="16200000" flipH="1">
                <a:off x="3292806" y="2324147"/>
                <a:ext cx="30232" cy="174831"/>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08" name="Düz Bağlayıcı 562">
                <a:extLst>
                  <a:ext uri="{FF2B5EF4-FFF2-40B4-BE49-F238E27FC236}">
                    <a16:creationId xmlns:a16="http://schemas.microsoft.com/office/drawing/2014/main" id="{9F1801D4-BAF6-FDE8-5D8E-4E47FD6E0F18}"/>
                  </a:ext>
                </a:extLst>
              </p:cNvPr>
              <p:cNvCxnSpPr>
                <a:cxnSpLocks/>
              </p:cNvCxnSpPr>
              <p:nvPr/>
            </p:nvCxnSpPr>
            <p:spPr>
              <a:xfrm rot="16200000">
                <a:off x="3282979" y="2289939"/>
                <a:ext cx="44035" cy="16898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09" name="Düz Bağlayıcı 563">
                <a:extLst>
                  <a:ext uri="{FF2B5EF4-FFF2-40B4-BE49-F238E27FC236}">
                    <a16:creationId xmlns:a16="http://schemas.microsoft.com/office/drawing/2014/main" id="{6DF7E393-723F-90BD-2BDD-ECBB1E2B188D}"/>
                  </a:ext>
                </a:extLst>
              </p:cNvPr>
              <p:cNvCxnSpPr>
                <a:cxnSpLocks/>
              </p:cNvCxnSpPr>
              <p:nvPr/>
            </p:nvCxnSpPr>
            <p:spPr>
              <a:xfrm rot="16200000">
                <a:off x="3247514" y="2250555"/>
                <a:ext cx="118884" cy="172899"/>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10" name="Düz Bağlayıcı 589">
                <a:extLst>
                  <a:ext uri="{FF2B5EF4-FFF2-40B4-BE49-F238E27FC236}">
                    <a16:creationId xmlns:a16="http://schemas.microsoft.com/office/drawing/2014/main" id="{6D7F1D52-BFF5-F444-F2FD-F7320E0581DE}"/>
                  </a:ext>
                </a:extLst>
              </p:cNvPr>
              <p:cNvCxnSpPr>
                <a:cxnSpLocks/>
                <a:stCxn id="241" idx="4"/>
              </p:cNvCxnSpPr>
              <p:nvPr/>
            </p:nvCxnSpPr>
            <p:spPr>
              <a:xfrm>
                <a:off x="3709137" y="4257549"/>
                <a:ext cx="132739" cy="64893"/>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11" name="Düz Bağlayıcı 592">
                <a:extLst>
                  <a:ext uri="{FF2B5EF4-FFF2-40B4-BE49-F238E27FC236}">
                    <a16:creationId xmlns:a16="http://schemas.microsoft.com/office/drawing/2014/main" id="{F02F67CC-DF09-7F8B-24A0-AD3BC9B719D1}"/>
                  </a:ext>
                </a:extLst>
              </p:cNvPr>
              <p:cNvCxnSpPr>
                <a:cxnSpLocks/>
                <a:stCxn id="241" idx="4"/>
              </p:cNvCxnSpPr>
              <p:nvPr/>
            </p:nvCxnSpPr>
            <p:spPr>
              <a:xfrm flipV="1">
                <a:off x="3709137" y="4192301"/>
                <a:ext cx="124628" cy="65248"/>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25" name="Düz Bağlayıcı 603">
                <a:extLst>
                  <a:ext uri="{FF2B5EF4-FFF2-40B4-BE49-F238E27FC236}">
                    <a16:creationId xmlns:a16="http://schemas.microsoft.com/office/drawing/2014/main" id="{8E9EBD75-C0E6-CE6C-113D-78D85531DF02}"/>
                  </a:ext>
                </a:extLst>
              </p:cNvPr>
              <p:cNvCxnSpPr>
                <a:cxnSpLocks/>
                <a:stCxn id="241" idx="4"/>
              </p:cNvCxnSpPr>
              <p:nvPr/>
            </p:nvCxnSpPr>
            <p:spPr>
              <a:xfrm>
                <a:off x="3709137" y="4257549"/>
                <a:ext cx="130961" cy="14529"/>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36" name="Düz Bağlayıcı 604">
                <a:extLst>
                  <a:ext uri="{FF2B5EF4-FFF2-40B4-BE49-F238E27FC236}">
                    <a16:creationId xmlns:a16="http://schemas.microsoft.com/office/drawing/2014/main" id="{FF47C975-EB30-AFE7-C201-9339840EDD5E}"/>
                  </a:ext>
                </a:extLst>
              </p:cNvPr>
              <p:cNvCxnSpPr>
                <a:cxnSpLocks/>
                <a:stCxn id="241" idx="4"/>
              </p:cNvCxnSpPr>
              <p:nvPr/>
            </p:nvCxnSpPr>
            <p:spPr>
              <a:xfrm flipV="1">
                <a:off x="3709137" y="4234172"/>
                <a:ext cx="122870" cy="23377"/>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37" name="Düz Bağlayıcı 565">
                <a:extLst>
                  <a:ext uri="{FF2B5EF4-FFF2-40B4-BE49-F238E27FC236}">
                    <a16:creationId xmlns:a16="http://schemas.microsoft.com/office/drawing/2014/main" id="{5CD056E1-1FC6-3CC8-0B18-1378D36E322A}"/>
                  </a:ext>
                </a:extLst>
              </p:cNvPr>
              <p:cNvCxnSpPr>
                <a:cxnSpLocks/>
                <a:stCxn id="240" idx="4"/>
              </p:cNvCxnSpPr>
              <p:nvPr/>
            </p:nvCxnSpPr>
            <p:spPr>
              <a:xfrm>
                <a:off x="3709137" y="2430235"/>
                <a:ext cx="132238" cy="70938"/>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38" name="Düz Bağlayıcı 566">
                <a:extLst>
                  <a:ext uri="{FF2B5EF4-FFF2-40B4-BE49-F238E27FC236}">
                    <a16:creationId xmlns:a16="http://schemas.microsoft.com/office/drawing/2014/main" id="{BE178612-AF15-442C-A5D0-830503966492}"/>
                  </a:ext>
                </a:extLst>
              </p:cNvPr>
              <p:cNvCxnSpPr>
                <a:cxnSpLocks/>
                <a:stCxn id="240" idx="4"/>
              </p:cNvCxnSpPr>
              <p:nvPr/>
            </p:nvCxnSpPr>
            <p:spPr>
              <a:xfrm>
                <a:off x="3709137" y="2430235"/>
                <a:ext cx="125568" cy="11859"/>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39" name="Düz Bağlayıcı 567">
                <a:extLst>
                  <a:ext uri="{FF2B5EF4-FFF2-40B4-BE49-F238E27FC236}">
                    <a16:creationId xmlns:a16="http://schemas.microsoft.com/office/drawing/2014/main" id="{2AB17FA5-1E04-15D5-A98C-EA13B35635D0}"/>
                  </a:ext>
                </a:extLst>
              </p:cNvPr>
              <p:cNvCxnSpPr>
                <a:cxnSpLocks/>
              </p:cNvCxnSpPr>
              <p:nvPr/>
            </p:nvCxnSpPr>
            <p:spPr>
              <a:xfrm flipV="1">
                <a:off x="3716371" y="2410289"/>
                <a:ext cx="119441" cy="20237"/>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40" name="Düz Bağlayıcı 568">
                <a:extLst>
                  <a:ext uri="{FF2B5EF4-FFF2-40B4-BE49-F238E27FC236}">
                    <a16:creationId xmlns:a16="http://schemas.microsoft.com/office/drawing/2014/main" id="{0E22C14E-A06D-9C0E-1DA0-CAC1B345E17D}"/>
                  </a:ext>
                </a:extLst>
              </p:cNvPr>
              <p:cNvCxnSpPr>
                <a:cxnSpLocks/>
                <a:stCxn id="240" idx="4"/>
              </p:cNvCxnSpPr>
              <p:nvPr/>
            </p:nvCxnSpPr>
            <p:spPr>
              <a:xfrm flipV="1">
                <a:off x="3709137" y="2364584"/>
                <a:ext cx="125568" cy="65651"/>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86" name="Dikdörtgen 512">
                <a:extLst>
                  <a:ext uri="{FF2B5EF4-FFF2-40B4-BE49-F238E27FC236}">
                    <a16:creationId xmlns:a16="http://schemas.microsoft.com/office/drawing/2014/main" id="{CE85C8E9-0891-1850-39F9-354414BF9AE2}"/>
                  </a:ext>
                </a:extLst>
              </p:cNvPr>
              <p:cNvSpPr/>
              <p:nvPr/>
            </p:nvSpPr>
            <p:spPr>
              <a:xfrm rot="16200000">
                <a:off x="3082297" y="3152117"/>
                <a:ext cx="3892550" cy="382315"/>
              </a:xfrm>
              <a:prstGeom prst="rect">
                <a:avLst/>
              </a:prstGeom>
              <a:solidFill>
                <a:schemeClr val="accent5">
                  <a:lumMod val="20000"/>
                  <a:lumOff val="80000"/>
                </a:schemeClr>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87" name="Dikdörtgen 511">
                <a:extLst>
                  <a:ext uri="{FF2B5EF4-FFF2-40B4-BE49-F238E27FC236}">
                    <a16:creationId xmlns:a16="http://schemas.microsoft.com/office/drawing/2014/main" id="{C10FAE31-F958-FE54-1A26-D6A525197678}"/>
                  </a:ext>
                </a:extLst>
              </p:cNvPr>
              <p:cNvSpPr/>
              <p:nvPr/>
            </p:nvSpPr>
            <p:spPr>
              <a:xfrm rot="16200000">
                <a:off x="2726878" y="3163274"/>
                <a:ext cx="3589317" cy="360000"/>
              </a:xfrm>
              <a:prstGeom prst="rect">
                <a:avLst/>
              </a:prstGeom>
              <a:solidFill>
                <a:schemeClr val="accent5">
                  <a:lumMod val="20000"/>
                  <a:lumOff val="80000"/>
                </a:schemeClr>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91" name="Dikdörtgen 510">
                <a:extLst>
                  <a:ext uri="{FF2B5EF4-FFF2-40B4-BE49-F238E27FC236}">
                    <a16:creationId xmlns:a16="http://schemas.microsoft.com/office/drawing/2014/main" id="{534A5221-0C4C-3256-6757-63D47A15ABFD}"/>
                  </a:ext>
                </a:extLst>
              </p:cNvPr>
              <p:cNvSpPr/>
              <p:nvPr/>
            </p:nvSpPr>
            <p:spPr>
              <a:xfrm rot="16200000">
                <a:off x="2424906" y="3163275"/>
                <a:ext cx="3201510" cy="360000"/>
              </a:xfrm>
              <a:prstGeom prst="rect">
                <a:avLst/>
              </a:prstGeom>
              <a:solidFill>
                <a:schemeClr val="accent5">
                  <a:lumMod val="20000"/>
                  <a:lumOff val="80000"/>
                </a:schemeClr>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92" name="Dikdörtgen 509">
                <a:extLst>
                  <a:ext uri="{FF2B5EF4-FFF2-40B4-BE49-F238E27FC236}">
                    <a16:creationId xmlns:a16="http://schemas.microsoft.com/office/drawing/2014/main" id="{1A2E2B6B-C749-D5E3-359C-F3F6390E38CD}"/>
                  </a:ext>
                </a:extLst>
              </p:cNvPr>
              <p:cNvSpPr/>
              <p:nvPr/>
            </p:nvSpPr>
            <p:spPr>
              <a:xfrm rot="16200000">
                <a:off x="2139153" y="3163275"/>
                <a:ext cx="2781264" cy="360000"/>
              </a:xfrm>
              <a:prstGeom prst="rect">
                <a:avLst/>
              </a:prstGeom>
              <a:solidFill>
                <a:schemeClr val="accent5">
                  <a:lumMod val="20000"/>
                  <a:lumOff val="80000"/>
                </a:schemeClr>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93" name="Dikdörtgen 219">
                <a:extLst>
                  <a:ext uri="{FF2B5EF4-FFF2-40B4-BE49-F238E27FC236}">
                    <a16:creationId xmlns:a16="http://schemas.microsoft.com/office/drawing/2014/main" id="{F230DC6D-AC60-58E6-06DA-FAB26E14258E}"/>
                  </a:ext>
                </a:extLst>
              </p:cNvPr>
              <p:cNvSpPr/>
              <p:nvPr/>
            </p:nvSpPr>
            <p:spPr>
              <a:xfrm rot="16200000">
                <a:off x="1814601" y="3194975"/>
                <a:ext cx="2438616" cy="360000"/>
              </a:xfrm>
              <a:prstGeom prst="rect">
                <a:avLst/>
              </a:prstGeom>
              <a:solidFill>
                <a:schemeClr val="accent5">
                  <a:lumMod val="20000"/>
                  <a:lumOff val="80000"/>
                </a:schemeClr>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cxnSp>
            <p:nvCxnSpPr>
              <p:cNvPr id="194" name="Düz Bağlayıcı 82">
                <a:extLst>
                  <a:ext uri="{FF2B5EF4-FFF2-40B4-BE49-F238E27FC236}">
                    <a16:creationId xmlns:a16="http://schemas.microsoft.com/office/drawing/2014/main" id="{25609ADF-08EB-9149-395E-8DBCF463F720}"/>
                  </a:ext>
                </a:extLst>
              </p:cNvPr>
              <p:cNvCxnSpPr>
                <a:stCxn id="203" idx="0"/>
                <a:endCxn id="199" idx="4"/>
              </p:cNvCxnSpPr>
              <p:nvPr/>
            </p:nvCxnSpPr>
            <p:spPr>
              <a:xfrm rot="16200000" flipV="1">
                <a:off x="2312011" y="3787403"/>
                <a:ext cx="910387" cy="17341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95" name="Düz Bağlayıcı 84">
                <a:extLst>
                  <a:ext uri="{FF2B5EF4-FFF2-40B4-BE49-F238E27FC236}">
                    <a16:creationId xmlns:a16="http://schemas.microsoft.com/office/drawing/2014/main" id="{A587264E-92CB-6D5F-A9EF-F942E38FFBC7}"/>
                  </a:ext>
                </a:extLst>
              </p:cNvPr>
              <p:cNvCxnSpPr>
                <a:stCxn id="199" idx="4"/>
                <a:endCxn id="200" idx="0"/>
              </p:cNvCxnSpPr>
              <p:nvPr/>
            </p:nvCxnSpPr>
            <p:spPr>
              <a:xfrm rot="16200000" flipH="1">
                <a:off x="2633124" y="3466289"/>
                <a:ext cx="268160" cy="17341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96" name="Düz Bağlayıcı 86">
                <a:extLst>
                  <a:ext uri="{FF2B5EF4-FFF2-40B4-BE49-F238E27FC236}">
                    <a16:creationId xmlns:a16="http://schemas.microsoft.com/office/drawing/2014/main" id="{15E655C0-C3E6-B5F8-0BF2-B68E8FACB73C}"/>
                  </a:ext>
                </a:extLst>
              </p:cNvPr>
              <p:cNvCxnSpPr>
                <a:stCxn id="199" idx="4"/>
                <a:endCxn id="201" idx="0"/>
              </p:cNvCxnSpPr>
              <p:nvPr/>
            </p:nvCxnSpPr>
            <p:spPr>
              <a:xfrm rot="16200000">
                <a:off x="2580171" y="3145176"/>
                <a:ext cx="374067" cy="17341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97" name="Düz Bağlayıcı 88">
                <a:extLst>
                  <a:ext uri="{FF2B5EF4-FFF2-40B4-BE49-F238E27FC236}">
                    <a16:creationId xmlns:a16="http://schemas.microsoft.com/office/drawing/2014/main" id="{FD2188CA-E458-BC1A-B346-FF738A297863}"/>
                  </a:ext>
                </a:extLst>
              </p:cNvPr>
              <p:cNvCxnSpPr>
                <a:stCxn id="199" idx="4"/>
                <a:endCxn id="202" idx="0"/>
              </p:cNvCxnSpPr>
              <p:nvPr/>
            </p:nvCxnSpPr>
            <p:spPr>
              <a:xfrm rot="16200000">
                <a:off x="2259057" y="2824062"/>
                <a:ext cx="1016295" cy="17341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98" name="Düz Bağlayıcı 140">
                <a:extLst>
                  <a:ext uri="{FF2B5EF4-FFF2-40B4-BE49-F238E27FC236}">
                    <a16:creationId xmlns:a16="http://schemas.microsoft.com/office/drawing/2014/main" id="{08C01C85-2261-B2E0-B30F-D7F4D415EBB3}"/>
                  </a:ext>
                </a:extLst>
              </p:cNvPr>
              <p:cNvCxnSpPr>
                <a:cxnSpLocks/>
                <a:stCxn id="201" idx="4"/>
                <a:endCxn id="210" idx="0"/>
              </p:cNvCxnSpPr>
              <p:nvPr/>
            </p:nvCxnSpPr>
            <p:spPr>
              <a:xfrm>
                <a:off x="3213909" y="3044847"/>
                <a:ext cx="144805" cy="382868"/>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99" name="Oval 198">
                <a:extLst>
                  <a:ext uri="{FF2B5EF4-FFF2-40B4-BE49-F238E27FC236}">
                    <a16:creationId xmlns:a16="http://schemas.microsoft.com/office/drawing/2014/main" id="{64E460A9-5E1C-CBC9-3849-E2B3F5BC8EE9}"/>
                  </a:ext>
                </a:extLst>
              </p:cNvPr>
              <p:cNvSpPr/>
              <p:nvPr/>
            </p:nvSpPr>
            <p:spPr>
              <a:xfrm rot="16200000">
                <a:off x="2176499" y="3166914"/>
                <a:ext cx="504000" cy="504000"/>
              </a:xfrm>
              <a:prstGeom prst="ellipse">
                <a:avLst/>
              </a:prstGeom>
              <a:solidFill>
                <a:schemeClr val="bg1"/>
              </a:solidFill>
              <a:ln w="19050">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dirty="0">
                  <a:solidFill>
                    <a:srgbClr val="FF0000"/>
                  </a:solidFill>
                  <a:latin typeface="+mj-lt"/>
                </a:endParaRPr>
              </a:p>
            </p:txBody>
          </p:sp>
          <p:sp>
            <p:nvSpPr>
              <p:cNvPr id="200" name="Oval 199">
                <a:extLst>
                  <a:ext uri="{FF2B5EF4-FFF2-40B4-BE49-F238E27FC236}">
                    <a16:creationId xmlns:a16="http://schemas.microsoft.com/office/drawing/2014/main" id="{4F43C2D2-DDA3-81A2-7F60-AA28BD107F5D}"/>
                  </a:ext>
                </a:extLst>
              </p:cNvPr>
              <p:cNvSpPr/>
              <p:nvPr/>
            </p:nvSpPr>
            <p:spPr>
              <a:xfrm rot="16200000">
                <a:off x="2853909" y="3507074"/>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201" name="Oval 200">
                <a:extLst>
                  <a:ext uri="{FF2B5EF4-FFF2-40B4-BE49-F238E27FC236}">
                    <a16:creationId xmlns:a16="http://schemas.microsoft.com/office/drawing/2014/main" id="{E18DEA06-B321-12D3-C011-5BA0666E4389}"/>
                  </a:ext>
                </a:extLst>
              </p:cNvPr>
              <p:cNvSpPr/>
              <p:nvPr/>
            </p:nvSpPr>
            <p:spPr>
              <a:xfrm rot="16200000">
                <a:off x="2853909" y="2864847"/>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202" name="Oval 201">
                <a:extLst>
                  <a:ext uri="{FF2B5EF4-FFF2-40B4-BE49-F238E27FC236}">
                    <a16:creationId xmlns:a16="http://schemas.microsoft.com/office/drawing/2014/main" id="{EC931B16-94D4-69FC-2924-6BB8088B7713}"/>
                  </a:ext>
                </a:extLst>
              </p:cNvPr>
              <p:cNvSpPr/>
              <p:nvPr/>
            </p:nvSpPr>
            <p:spPr>
              <a:xfrm rot="16200000">
                <a:off x="2853909" y="2222619"/>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203" name="Oval 202">
                <a:extLst>
                  <a:ext uri="{FF2B5EF4-FFF2-40B4-BE49-F238E27FC236}">
                    <a16:creationId xmlns:a16="http://schemas.microsoft.com/office/drawing/2014/main" id="{A5EA9B85-E9C7-B742-C691-335EF81C99BA}"/>
                  </a:ext>
                </a:extLst>
              </p:cNvPr>
              <p:cNvSpPr/>
              <p:nvPr/>
            </p:nvSpPr>
            <p:spPr>
              <a:xfrm rot="16200000">
                <a:off x="2853909" y="4149301"/>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cxnSp>
            <p:nvCxnSpPr>
              <p:cNvPr id="204" name="Düz Bağlayıcı 164">
                <a:extLst>
                  <a:ext uri="{FF2B5EF4-FFF2-40B4-BE49-F238E27FC236}">
                    <a16:creationId xmlns:a16="http://schemas.microsoft.com/office/drawing/2014/main" id="{EA7A35F0-7E6F-CE72-FFB8-FE41E668D464}"/>
                  </a:ext>
                </a:extLst>
              </p:cNvPr>
              <p:cNvCxnSpPr>
                <a:cxnSpLocks/>
                <a:stCxn id="210" idx="4"/>
                <a:endCxn id="215" idx="0"/>
              </p:cNvCxnSpPr>
              <p:nvPr/>
            </p:nvCxnSpPr>
            <p:spPr>
              <a:xfrm>
                <a:off x="3718714" y="3427715"/>
                <a:ext cx="129520" cy="618503"/>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05" name="Düz Bağlayıcı 258">
                <a:extLst>
                  <a:ext uri="{FF2B5EF4-FFF2-40B4-BE49-F238E27FC236}">
                    <a16:creationId xmlns:a16="http://schemas.microsoft.com/office/drawing/2014/main" id="{C2D43734-D132-2A9A-0668-46465C6B8C93}"/>
                  </a:ext>
                </a:extLst>
              </p:cNvPr>
              <p:cNvCxnSpPr>
                <a:cxnSpLocks/>
                <a:stCxn id="216" idx="4"/>
                <a:endCxn id="207" idx="0"/>
              </p:cNvCxnSpPr>
              <p:nvPr/>
            </p:nvCxnSpPr>
            <p:spPr>
              <a:xfrm>
                <a:off x="4208234" y="2736042"/>
                <a:ext cx="133017" cy="266066"/>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06" name="Düz Bağlayıcı 259">
                <a:extLst>
                  <a:ext uri="{FF2B5EF4-FFF2-40B4-BE49-F238E27FC236}">
                    <a16:creationId xmlns:a16="http://schemas.microsoft.com/office/drawing/2014/main" id="{E0095BC3-40A4-65B5-C540-88CE5152A9C2}"/>
                  </a:ext>
                </a:extLst>
              </p:cNvPr>
              <p:cNvCxnSpPr>
                <a:cxnSpLocks/>
                <a:stCxn id="216" idx="4"/>
                <a:endCxn id="208" idx="0"/>
              </p:cNvCxnSpPr>
              <p:nvPr/>
            </p:nvCxnSpPr>
            <p:spPr>
              <a:xfrm flipV="1">
                <a:off x="4208234" y="2222618"/>
                <a:ext cx="133017" cy="513424"/>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207" name="Oval 206">
                <a:extLst>
                  <a:ext uri="{FF2B5EF4-FFF2-40B4-BE49-F238E27FC236}">
                    <a16:creationId xmlns:a16="http://schemas.microsoft.com/office/drawing/2014/main" id="{F7F9263B-6D26-39B9-3F4D-25F281AEFD77}"/>
                  </a:ext>
                </a:extLst>
              </p:cNvPr>
              <p:cNvSpPr/>
              <p:nvPr/>
            </p:nvSpPr>
            <p:spPr>
              <a:xfrm rot="16200000">
                <a:off x="4341251" y="2822108"/>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208" name="Oval 207">
                <a:extLst>
                  <a:ext uri="{FF2B5EF4-FFF2-40B4-BE49-F238E27FC236}">
                    <a16:creationId xmlns:a16="http://schemas.microsoft.com/office/drawing/2014/main" id="{E48FDC1A-BD6A-FA53-3359-61BC9531D69B}"/>
                  </a:ext>
                </a:extLst>
              </p:cNvPr>
              <p:cNvSpPr/>
              <p:nvPr/>
            </p:nvSpPr>
            <p:spPr>
              <a:xfrm rot="16200000">
                <a:off x="4341251" y="2042618"/>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cxnSp>
            <p:nvCxnSpPr>
              <p:cNvPr id="209" name="Düz Bağlayıcı 271">
                <a:extLst>
                  <a:ext uri="{FF2B5EF4-FFF2-40B4-BE49-F238E27FC236}">
                    <a16:creationId xmlns:a16="http://schemas.microsoft.com/office/drawing/2014/main" id="{5FA13221-D3C8-A6BB-AE8F-713A2F23C896}"/>
                  </a:ext>
                </a:extLst>
              </p:cNvPr>
              <p:cNvCxnSpPr>
                <a:cxnSpLocks/>
                <a:stCxn id="216" idx="0"/>
                <a:endCxn id="210" idx="4"/>
              </p:cNvCxnSpPr>
              <p:nvPr/>
            </p:nvCxnSpPr>
            <p:spPr>
              <a:xfrm flipH="1">
                <a:off x="3718714" y="2736042"/>
                <a:ext cx="129520" cy="691673"/>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210" name="Oval 209">
                <a:extLst>
                  <a:ext uri="{FF2B5EF4-FFF2-40B4-BE49-F238E27FC236}">
                    <a16:creationId xmlns:a16="http://schemas.microsoft.com/office/drawing/2014/main" id="{5B97C09D-8BB1-75E0-5CDD-C9EEBFDAD92F}"/>
                  </a:ext>
                </a:extLst>
              </p:cNvPr>
              <p:cNvSpPr/>
              <p:nvPr/>
            </p:nvSpPr>
            <p:spPr>
              <a:xfrm rot="16200000">
                <a:off x="3358714" y="3247715"/>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cxnSp>
            <p:nvCxnSpPr>
              <p:cNvPr id="211" name="Düz Bağlayıcı 290">
                <a:extLst>
                  <a:ext uri="{FF2B5EF4-FFF2-40B4-BE49-F238E27FC236}">
                    <a16:creationId xmlns:a16="http://schemas.microsoft.com/office/drawing/2014/main" id="{F670FDA8-F684-EED7-5A3F-E0D153D9B4EC}"/>
                  </a:ext>
                </a:extLst>
              </p:cNvPr>
              <p:cNvCxnSpPr>
                <a:cxnSpLocks/>
                <a:stCxn id="215" idx="4"/>
                <a:endCxn id="213" idx="0"/>
              </p:cNvCxnSpPr>
              <p:nvPr/>
            </p:nvCxnSpPr>
            <p:spPr>
              <a:xfrm>
                <a:off x="4208234" y="4046218"/>
                <a:ext cx="133017" cy="514869"/>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12" name="Düz Bağlayıcı 291">
                <a:extLst>
                  <a:ext uri="{FF2B5EF4-FFF2-40B4-BE49-F238E27FC236}">
                    <a16:creationId xmlns:a16="http://schemas.microsoft.com/office/drawing/2014/main" id="{86DD2194-1DD6-97D4-3DB5-ECED113C429E}"/>
                  </a:ext>
                </a:extLst>
              </p:cNvPr>
              <p:cNvCxnSpPr>
                <a:cxnSpLocks/>
                <a:stCxn id="215" idx="4"/>
                <a:endCxn id="214" idx="0"/>
              </p:cNvCxnSpPr>
              <p:nvPr/>
            </p:nvCxnSpPr>
            <p:spPr>
              <a:xfrm flipV="1">
                <a:off x="4208234" y="3781598"/>
                <a:ext cx="133017" cy="26462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213" name="Oval 212">
                <a:extLst>
                  <a:ext uri="{FF2B5EF4-FFF2-40B4-BE49-F238E27FC236}">
                    <a16:creationId xmlns:a16="http://schemas.microsoft.com/office/drawing/2014/main" id="{E2972210-697D-3F0F-BE92-4C2048A50F1A}"/>
                  </a:ext>
                </a:extLst>
              </p:cNvPr>
              <p:cNvSpPr/>
              <p:nvPr/>
            </p:nvSpPr>
            <p:spPr>
              <a:xfrm rot="16200000">
                <a:off x="4341251" y="4381087"/>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214" name="Oval 213">
                <a:extLst>
                  <a:ext uri="{FF2B5EF4-FFF2-40B4-BE49-F238E27FC236}">
                    <a16:creationId xmlns:a16="http://schemas.microsoft.com/office/drawing/2014/main" id="{1D642709-7054-39A5-93BB-0E8FEB6506BA}"/>
                  </a:ext>
                </a:extLst>
              </p:cNvPr>
              <p:cNvSpPr/>
              <p:nvPr/>
            </p:nvSpPr>
            <p:spPr>
              <a:xfrm rot="16200000">
                <a:off x="4341251" y="3601598"/>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215" name="Oval 214">
                <a:extLst>
                  <a:ext uri="{FF2B5EF4-FFF2-40B4-BE49-F238E27FC236}">
                    <a16:creationId xmlns:a16="http://schemas.microsoft.com/office/drawing/2014/main" id="{2214CB4B-41E0-07FE-28D2-3B7D7DB5424A}"/>
                  </a:ext>
                </a:extLst>
              </p:cNvPr>
              <p:cNvSpPr/>
              <p:nvPr/>
            </p:nvSpPr>
            <p:spPr>
              <a:xfrm rot="16200000">
                <a:off x="3848234" y="3866218"/>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216" name="Oval 215">
                <a:extLst>
                  <a:ext uri="{FF2B5EF4-FFF2-40B4-BE49-F238E27FC236}">
                    <a16:creationId xmlns:a16="http://schemas.microsoft.com/office/drawing/2014/main" id="{5456F3D9-3DDA-3206-45AC-D4CBCE259122}"/>
                  </a:ext>
                </a:extLst>
              </p:cNvPr>
              <p:cNvSpPr/>
              <p:nvPr/>
            </p:nvSpPr>
            <p:spPr>
              <a:xfrm rot="16200000">
                <a:off x="3848234" y="2556042"/>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cxnSp>
            <p:nvCxnSpPr>
              <p:cNvPr id="217" name="Düz Bağlayıcı 380">
                <a:extLst>
                  <a:ext uri="{FF2B5EF4-FFF2-40B4-BE49-F238E27FC236}">
                    <a16:creationId xmlns:a16="http://schemas.microsoft.com/office/drawing/2014/main" id="{BD192F30-F39D-0CA7-1DDE-4B682461AE60}"/>
                  </a:ext>
                </a:extLst>
              </p:cNvPr>
              <p:cNvCxnSpPr>
                <a:cxnSpLocks/>
                <a:stCxn id="214" idx="4"/>
                <a:endCxn id="219" idx="0"/>
              </p:cNvCxnSpPr>
              <p:nvPr/>
            </p:nvCxnSpPr>
            <p:spPr>
              <a:xfrm>
                <a:off x="4701251" y="3781598"/>
                <a:ext cx="155866" cy="20805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18" name="Düz Bağlayıcı 381">
                <a:extLst>
                  <a:ext uri="{FF2B5EF4-FFF2-40B4-BE49-F238E27FC236}">
                    <a16:creationId xmlns:a16="http://schemas.microsoft.com/office/drawing/2014/main" id="{4F7FC786-42A4-B6FF-63BD-CE8FD174D6FF}"/>
                  </a:ext>
                </a:extLst>
              </p:cNvPr>
              <p:cNvCxnSpPr>
                <a:cxnSpLocks/>
                <a:stCxn id="214" idx="4"/>
                <a:endCxn id="220" idx="0"/>
              </p:cNvCxnSpPr>
              <p:nvPr/>
            </p:nvCxnSpPr>
            <p:spPr>
              <a:xfrm flipV="1">
                <a:off x="4701251" y="3597331"/>
                <a:ext cx="155866" cy="184267"/>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219" name="Oval 218">
                <a:extLst>
                  <a:ext uri="{FF2B5EF4-FFF2-40B4-BE49-F238E27FC236}">
                    <a16:creationId xmlns:a16="http://schemas.microsoft.com/office/drawing/2014/main" id="{E5D84D6E-770A-53C3-4777-A0F059DC1C5B}"/>
                  </a:ext>
                </a:extLst>
              </p:cNvPr>
              <p:cNvSpPr/>
              <p:nvPr/>
            </p:nvSpPr>
            <p:spPr>
              <a:xfrm rot="16200000">
                <a:off x="4857117" y="3809648"/>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220" name="Oval 219">
                <a:extLst>
                  <a:ext uri="{FF2B5EF4-FFF2-40B4-BE49-F238E27FC236}">
                    <a16:creationId xmlns:a16="http://schemas.microsoft.com/office/drawing/2014/main" id="{05604DCC-A56F-FB1C-E9C0-65A1B007CA9A}"/>
                  </a:ext>
                </a:extLst>
              </p:cNvPr>
              <p:cNvSpPr/>
              <p:nvPr/>
            </p:nvSpPr>
            <p:spPr>
              <a:xfrm rot="16200000">
                <a:off x="4857117" y="3417331"/>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cxnSp>
            <p:nvCxnSpPr>
              <p:cNvPr id="221" name="Düz Bağlayıcı 385">
                <a:extLst>
                  <a:ext uri="{FF2B5EF4-FFF2-40B4-BE49-F238E27FC236}">
                    <a16:creationId xmlns:a16="http://schemas.microsoft.com/office/drawing/2014/main" id="{B0231E03-1BDF-3ABE-FF2C-A66BDFC85DC3}"/>
                  </a:ext>
                </a:extLst>
              </p:cNvPr>
              <p:cNvCxnSpPr>
                <a:cxnSpLocks/>
                <a:stCxn id="207" idx="4"/>
                <a:endCxn id="223" idx="0"/>
              </p:cNvCxnSpPr>
              <p:nvPr/>
            </p:nvCxnSpPr>
            <p:spPr>
              <a:xfrm>
                <a:off x="4701251" y="3002108"/>
                <a:ext cx="155866" cy="202906"/>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22" name="Düz Bağlayıcı 386">
                <a:extLst>
                  <a:ext uri="{FF2B5EF4-FFF2-40B4-BE49-F238E27FC236}">
                    <a16:creationId xmlns:a16="http://schemas.microsoft.com/office/drawing/2014/main" id="{7E091F69-0599-74CD-4CAD-E0DFEF4373FE}"/>
                  </a:ext>
                </a:extLst>
              </p:cNvPr>
              <p:cNvCxnSpPr>
                <a:cxnSpLocks/>
                <a:stCxn id="207" idx="4"/>
                <a:endCxn id="224" idx="0"/>
              </p:cNvCxnSpPr>
              <p:nvPr/>
            </p:nvCxnSpPr>
            <p:spPr>
              <a:xfrm flipV="1">
                <a:off x="4701251" y="2812697"/>
                <a:ext cx="155866" cy="189411"/>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223" name="Oval 222">
                <a:extLst>
                  <a:ext uri="{FF2B5EF4-FFF2-40B4-BE49-F238E27FC236}">
                    <a16:creationId xmlns:a16="http://schemas.microsoft.com/office/drawing/2014/main" id="{4CD6A851-4104-55AD-D44E-B477B7CE1F39}"/>
                  </a:ext>
                </a:extLst>
              </p:cNvPr>
              <p:cNvSpPr/>
              <p:nvPr/>
            </p:nvSpPr>
            <p:spPr>
              <a:xfrm rot="16200000">
                <a:off x="4857117" y="3025014"/>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224" name="Oval 223">
                <a:extLst>
                  <a:ext uri="{FF2B5EF4-FFF2-40B4-BE49-F238E27FC236}">
                    <a16:creationId xmlns:a16="http://schemas.microsoft.com/office/drawing/2014/main" id="{2BB63188-A6AA-F687-A7BC-C36D380F7269}"/>
                  </a:ext>
                </a:extLst>
              </p:cNvPr>
              <p:cNvSpPr/>
              <p:nvPr/>
            </p:nvSpPr>
            <p:spPr>
              <a:xfrm rot="16200000">
                <a:off x="4857117" y="2632697"/>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cxnSp>
            <p:nvCxnSpPr>
              <p:cNvPr id="225" name="Düz Bağlayıcı 389">
                <a:extLst>
                  <a:ext uri="{FF2B5EF4-FFF2-40B4-BE49-F238E27FC236}">
                    <a16:creationId xmlns:a16="http://schemas.microsoft.com/office/drawing/2014/main" id="{EEB680E8-E665-843C-E1EC-7E09A77FC142}"/>
                  </a:ext>
                </a:extLst>
              </p:cNvPr>
              <p:cNvCxnSpPr>
                <a:cxnSpLocks/>
                <a:stCxn id="208" idx="4"/>
                <a:endCxn id="227" idx="0"/>
              </p:cNvCxnSpPr>
              <p:nvPr/>
            </p:nvCxnSpPr>
            <p:spPr>
              <a:xfrm>
                <a:off x="4701251" y="2222618"/>
                <a:ext cx="155866" cy="197762"/>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26" name="Düz Bağlayıcı 390">
                <a:extLst>
                  <a:ext uri="{FF2B5EF4-FFF2-40B4-BE49-F238E27FC236}">
                    <a16:creationId xmlns:a16="http://schemas.microsoft.com/office/drawing/2014/main" id="{B18CE026-850D-B8CD-A7BA-74883219A075}"/>
                  </a:ext>
                </a:extLst>
              </p:cNvPr>
              <p:cNvCxnSpPr>
                <a:cxnSpLocks/>
                <a:stCxn id="208" idx="4"/>
                <a:endCxn id="228" idx="0"/>
              </p:cNvCxnSpPr>
              <p:nvPr/>
            </p:nvCxnSpPr>
            <p:spPr>
              <a:xfrm flipV="1">
                <a:off x="4701251" y="2028063"/>
                <a:ext cx="155866" cy="194555"/>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227" name="Oval 226">
                <a:extLst>
                  <a:ext uri="{FF2B5EF4-FFF2-40B4-BE49-F238E27FC236}">
                    <a16:creationId xmlns:a16="http://schemas.microsoft.com/office/drawing/2014/main" id="{D1A37035-6227-70F4-B801-F9D92537764D}"/>
                  </a:ext>
                </a:extLst>
              </p:cNvPr>
              <p:cNvSpPr/>
              <p:nvPr/>
            </p:nvSpPr>
            <p:spPr>
              <a:xfrm rot="16200000">
                <a:off x="4857117" y="2240380"/>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228" name="Oval 227">
                <a:extLst>
                  <a:ext uri="{FF2B5EF4-FFF2-40B4-BE49-F238E27FC236}">
                    <a16:creationId xmlns:a16="http://schemas.microsoft.com/office/drawing/2014/main" id="{E3492B92-EF1B-0F39-E42B-9A6CF2562B23}"/>
                  </a:ext>
                </a:extLst>
              </p:cNvPr>
              <p:cNvSpPr/>
              <p:nvPr/>
            </p:nvSpPr>
            <p:spPr>
              <a:xfrm rot="16200000">
                <a:off x="4857117" y="1848063"/>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cxnSp>
            <p:nvCxnSpPr>
              <p:cNvPr id="229" name="Düz Bağlayıcı 476">
                <a:extLst>
                  <a:ext uri="{FF2B5EF4-FFF2-40B4-BE49-F238E27FC236}">
                    <a16:creationId xmlns:a16="http://schemas.microsoft.com/office/drawing/2014/main" id="{8F1215C1-B870-BF68-4857-3DB246828D0B}"/>
                  </a:ext>
                </a:extLst>
              </p:cNvPr>
              <p:cNvCxnSpPr>
                <a:cxnSpLocks/>
                <a:endCxn id="231" idx="0"/>
              </p:cNvCxnSpPr>
              <p:nvPr/>
            </p:nvCxnSpPr>
            <p:spPr>
              <a:xfrm rot="16200000" flipH="1">
                <a:off x="4694013" y="4611181"/>
                <a:ext cx="197312" cy="128896"/>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30" name="Düz Bağlayıcı 477">
                <a:extLst>
                  <a:ext uri="{FF2B5EF4-FFF2-40B4-BE49-F238E27FC236}">
                    <a16:creationId xmlns:a16="http://schemas.microsoft.com/office/drawing/2014/main" id="{2D92EE3C-A9C7-4B54-5C99-E2FBA2294910}"/>
                  </a:ext>
                </a:extLst>
              </p:cNvPr>
              <p:cNvCxnSpPr>
                <a:cxnSpLocks/>
                <a:endCxn id="232" idx="0"/>
              </p:cNvCxnSpPr>
              <p:nvPr/>
            </p:nvCxnSpPr>
            <p:spPr>
              <a:xfrm flipV="1">
                <a:off x="4728222" y="4381965"/>
                <a:ext cx="128895" cy="195009"/>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231" name="Oval 230">
                <a:extLst>
                  <a:ext uri="{FF2B5EF4-FFF2-40B4-BE49-F238E27FC236}">
                    <a16:creationId xmlns:a16="http://schemas.microsoft.com/office/drawing/2014/main" id="{0AF67D2B-741C-4BEA-330A-21E682C9F904}"/>
                  </a:ext>
                </a:extLst>
              </p:cNvPr>
              <p:cNvSpPr/>
              <p:nvPr/>
            </p:nvSpPr>
            <p:spPr>
              <a:xfrm rot="16200000">
                <a:off x="4857117" y="4594285"/>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232" name="Oval 231">
                <a:extLst>
                  <a:ext uri="{FF2B5EF4-FFF2-40B4-BE49-F238E27FC236}">
                    <a16:creationId xmlns:a16="http://schemas.microsoft.com/office/drawing/2014/main" id="{242FF8A8-2246-ECA7-CB6A-0D5F94228D8C}"/>
                  </a:ext>
                </a:extLst>
              </p:cNvPr>
              <p:cNvSpPr/>
              <p:nvPr/>
            </p:nvSpPr>
            <p:spPr>
              <a:xfrm rot="16200000">
                <a:off x="4857117" y="4201965"/>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cxnSp>
            <p:nvCxnSpPr>
              <p:cNvPr id="233" name="Düz Bağlayıcı 552">
                <a:extLst>
                  <a:ext uri="{FF2B5EF4-FFF2-40B4-BE49-F238E27FC236}">
                    <a16:creationId xmlns:a16="http://schemas.microsoft.com/office/drawing/2014/main" id="{A80510C9-4FA3-6708-9B22-C2C041F90526}"/>
                  </a:ext>
                </a:extLst>
              </p:cNvPr>
              <p:cNvCxnSpPr>
                <a:cxnSpLocks/>
              </p:cNvCxnSpPr>
              <p:nvPr/>
            </p:nvCxnSpPr>
            <p:spPr>
              <a:xfrm>
                <a:off x="3216036" y="3682277"/>
                <a:ext cx="130890" cy="77829"/>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34" name="Düz Bağlayıcı 553">
                <a:extLst>
                  <a:ext uri="{FF2B5EF4-FFF2-40B4-BE49-F238E27FC236}">
                    <a16:creationId xmlns:a16="http://schemas.microsoft.com/office/drawing/2014/main" id="{2E01324F-788E-492D-5966-A0238D9486A5}"/>
                  </a:ext>
                </a:extLst>
              </p:cNvPr>
              <p:cNvCxnSpPr>
                <a:cxnSpLocks/>
              </p:cNvCxnSpPr>
              <p:nvPr/>
            </p:nvCxnSpPr>
            <p:spPr>
              <a:xfrm>
                <a:off x="3216037" y="3682278"/>
                <a:ext cx="130443" cy="25191"/>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35" name="Düz Bağlayıcı 554">
                <a:extLst>
                  <a:ext uri="{FF2B5EF4-FFF2-40B4-BE49-F238E27FC236}">
                    <a16:creationId xmlns:a16="http://schemas.microsoft.com/office/drawing/2014/main" id="{CB1BEF9D-D85A-F090-E31C-503E61CBCBC1}"/>
                  </a:ext>
                </a:extLst>
              </p:cNvPr>
              <p:cNvCxnSpPr>
                <a:cxnSpLocks/>
              </p:cNvCxnSpPr>
              <p:nvPr/>
            </p:nvCxnSpPr>
            <p:spPr>
              <a:xfrm flipV="1">
                <a:off x="3216038" y="3667285"/>
                <a:ext cx="123132" cy="14993"/>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36" name="Düz Bağlayıcı 555">
                <a:extLst>
                  <a:ext uri="{FF2B5EF4-FFF2-40B4-BE49-F238E27FC236}">
                    <a16:creationId xmlns:a16="http://schemas.microsoft.com/office/drawing/2014/main" id="{508B10DA-8450-AE8C-FF38-4D8B3B793CDB}"/>
                  </a:ext>
                </a:extLst>
              </p:cNvPr>
              <p:cNvCxnSpPr>
                <a:cxnSpLocks/>
              </p:cNvCxnSpPr>
              <p:nvPr/>
            </p:nvCxnSpPr>
            <p:spPr>
              <a:xfrm flipV="1">
                <a:off x="3216037" y="3592138"/>
                <a:ext cx="123133" cy="9014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37" name="Düz Bağlayıcı 559">
                <a:extLst>
                  <a:ext uri="{FF2B5EF4-FFF2-40B4-BE49-F238E27FC236}">
                    <a16:creationId xmlns:a16="http://schemas.microsoft.com/office/drawing/2014/main" id="{873B3DB5-E158-EE10-9D13-F7145BF0B9E1}"/>
                  </a:ext>
                </a:extLst>
              </p:cNvPr>
              <p:cNvCxnSpPr>
                <a:cxnSpLocks/>
              </p:cNvCxnSpPr>
              <p:nvPr/>
            </p:nvCxnSpPr>
            <p:spPr>
              <a:xfrm>
                <a:off x="3218316" y="3049468"/>
                <a:ext cx="128164" cy="109347"/>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38" name="Düz Bağlayıcı 597">
                <a:extLst>
                  <a:ext uri="{FF2B5EF4-FFF2-40B4-BE49-F238E27FC236}">
                    <a16:creationId xmlns:a16="http://schemas.microsoft.com/office/drawing/2014/main" id="{B5B48D8C-D9ED-0D2E-7B79-7BF47CA6AA57}"/>
                  </a:ext>
                </a:extLst>
              </p:cNvPr>
              <p:cNvCxnSpPr>
                <a:cxnSpLocks/>
                <a:stCxn id="210" idx="4"/>
              </p:cNvCxnSpPr>
              <p:nvPr/>
            </p:nvCxnSpPr>
            <p:spPr>
              <a:xfrm>
                <a:off x="3718714" y="3427715"/>
                <a:ext cx="125189" cy="20886"/>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39" name="Düz Bağlayıcı 598">
                <a:extLst>
                  <a:ext uri="{FF2B5EF4-FFF2-40B4-BE49-F238E27FC236}">
                    <a16:creationId xmlns:a16="http://schemas.microsoft.com/office/drawing/2014/main" id="{B82133DC-EA35-4C17-311B-9CD84EA89C19}"/>
                  </a:ext>
                </a:extLst>
              </p:cNvPr>
              <p:cNvCxnSpPr>
                <a:cxnSpLocks/>
                <a:stCxn id="210" idx="4"/>
              </p:cNvCxnSpPr>
              <p:nvPr/>
            </p:nvCxnSpPr>
            <p:spPr>
              <a:xfrm flipV="1">
                <a:off x="3718714" y="3410695"/>
                <a:ext cx="117098" cy="1702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240" name="Oval 239">
                <a:extLst>
                  <a:ext uri="{FF2B5EF4-FFF2-40B4-BE49-F238E27FC236}">
                    <a16:creationId xmlns:a16="http://schemas.microsoft.com/office/drawing/2014/main" id="{961FDA2A-257C-5EA5-27BE-80E763CEAB01}"/>
                  </a:ext>
                </a:extLst>
              </p:cNvPr>
              <p:cNvSpPr/>
              <p:nvPr/>
            </p:nvSpPr>
            <p:spPr>
              <a:xfrm rot="16200000">
                <a:off x="3349137" y="2250235"/>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241" name="Oval 240">
                <a:extLst>
                  <a:ext uri="{FF2B5EF4-FFF2-40B4-BE49-F238E27FC236}">
                    <a16:creationId xmlns:a16="http://schemas.microsoft.com/office/drawing/2014/main" id="{5E592891-1CEA-271F-C44D-B90CF335BF29}"/>
                  </a:ext>
                </a:extLst>
              </p:cNvPr>
              <p:cNvSpPr/>
              <p:nvPr/>
            </p:nvSpPr>
            <p:spPr>
              <a:xfrm rot="16200000">
                <a:off x="3349137" y="4077549"/>
                <a:ext cx="360000" cy="360000"/>
              </a:xfrm>
              <a:prstGeom prst="ellipse">
                <a:avLst/>
              </a:prstGeom>
              <a:solidFill>
                <a:srgbClr val="FFFFFF"/>
              </a:solidFill>
              <a:ln w="19050">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242" name="Metin kutusu 605">
                <a:extLst>
                  <a:ext uri="{FF2B5EF4-FFF2-40B4-BE49-F238E27FC236}">
                    <a16:creationId xmlns:a16="http://schemas.microsoft.com/office/drawing/2014/main" id="{C3E3AE91-40F3-5976-FE69-59AF50E44CDB}"/>
                  </a:ext>
                </a:extLst>
              </p:cNvPr>
              <p:cNvSpPr txBox="1"/>
              <p:nvPr/>
            </p:nvSpPr>
            <p:spPr>
              <a:xfrm rot="16200000">
                <a:off x="3175920" y="3465399"/>
                <a:ext cx="604024" cy="369332"/>
              </a:xfrm>
              <a:prstGeom prst="rect">
                <a:avLst/>
              </a:prstGeom>
              <a:noFill/>
            </p:spPr>
            <p:txBody>
              <a:bodyPr wrap="square" rtlCol="0">
                <a:spAutoFit/>
              </a:bodyPr>
              <a:lstStyle/>
              <a:p>
                <a:r>
                  <a:rPr lang="en-US" dirty="0">
                    <a:latin typeface="+mj-lt"/>
                    <a:ea typeface="Cascadia Code" panose="020B0609020000020004" pitchFamily="49" charset="0"/>
                    <a:cs typeface="Cascadia Code" panose="020B0609020000020004" pitchFamily="49" charset="0"/>
                  </a:rPr>
                  <a:t>...</a:t>
                </a:r>
              </a:p>
            </p:txBody>
          </p:sp>
          <p:sp>
            <p:nvSpPr>
              <p:cNvPr id="243" name="Metin kutusu 606">
                <a:extLst>
                  <a:ext uri="{FF2B5EF4-FFF2-40B4-BE49-F238E27FC236}">
                    <a16:creationId xmlns:a16="http://schemas.microsoft.com/office/drawing/2014/main" id="{2DDE7FD5-50E4-38CB-0C0D-3B34CBBB0FFA}"/>
                  </a:ext>
                </a:extLst>
              </p:cNvPr>
              <p:cNvSpPr txBox="1"/>
              <p:nvPr/>
            </p:nvSpPr>
            <p:spPr>
              <a:xfrm rot="16200000">
                <a:off x="3175920" y="2640699"/>
                <a:ext cx="604024" cy="369332"/>
              </a:xfrm>
              <a:prstGeom prst="rect">
                <a:avLst/>
              </a:prstGeom>
              <a:noFill/>
            </p:spPr>
            <p:txBody>
              <a:bodyPr wrap="square" rtlCol="0">
                <a:spAutoFit/>
              </a:bodyPr>
              <a:lstStyle/>
              <a:p>
                <a:r>
                  <a:rPr lang="en-US" dirty="0">
                    <a:latin typeface="+mj-lt"/>
                    <a:ea typeface="Cascadia Code" panose="020B0609020000020004" pitchFamily="49" charset="0"/>
                    <a:cs typeface="Cascadia Code" panose="020B0609020000020004" pitchFamily="49" charset="0"/>
                  </a:rPr>
                  <a:t>...</a:t>
                </a:r>
              </a:p>
            </p:txBody>
          </p:sp>
          <p:sp>
            <p:nvSpPr>
              <p:cNvPr id="244" name="Metin kutusu 608">
                <a:extLst>
                  <a:ext uri="{FF2B5EF4-FFF2-40B4-BE49-F238E27FC236}">
                    <a16:creationId xmlns:a16="http://schemas.microsoft.com/office/drawing/2014/main" id="{68880F26-38A4-B9B1-E879-B829E82B66D5}"/>
                  </a:ext>
                </a:extLst>
              </p:cNvPr>
              <p:cNvSpPr txBox="1"/>
              <p:nvPr/>
            </p:nvSpPr>
            <p:spPr>
              <a:xfrm rot="16200000">
                <a:off x="3678641" y="4393120"/>
                <a:ext cx="604024" cy="369332"/>
              </a:xfrm>
              <a:prstGeom prst="rect">
                <a:avLst/>
              </a:prstGeom>
              <a:noFill/>
            </p:spPr>
            <p:txBody>
              <a:bodyPr wrap="square" rtlCol="0" anchor="ctr">
                <a:spAutoFit/>
              </a:bodyPr>
              <a:lstStyle/>
              <a:p>
                <a:r>
                  <a:rPr lang="en-US" dirty="0">
                    <a:latin typeface="+mj-lt"/>
                    <a:ea typeface="Cascadia Code" panose="020B0609020000020004" pitchFamily="49" charset="0"/>
                    <a:cs typeface="Cascadia Code" panose="020B0609020000020004" pitchFamily="49" charset="0"/>
                  </a:rPr>
                  <a:t>...</a:t>
                </a:r>
              </a:p>
            </p:txBody>
          </p:sp>
          <p:sp>
            <p:nvSpPr>
              <p:cNvPr id="245" name="Metin kutusu 609">
                <a:extLst>
                  <a:ext uri="{FF2B5EF4-FFF2-40B4-BE49-F238E27FC236}">
                    <a16:creationId xmlns:a16="http://schemas.microsoft.com/office/drawing/2014/main" id="{CA5BB3EB-28A1-61FC-A639-D77A4E2DDF07}"/>
                  </a:ext>
                </a:extLst>
              </p:cNvPr>
              <p:cNvSpPr txBox="1"/>
              <p:nvPr/>
            </p:nvSpPr>
            <p:spPr>
              <a:xfrm rot="16200000">
                <a:off x="3657774" y="3050309"/>
                <a:ext cx="645758" cy="369332"/>
              </a:xfrm>
              <a:prstGeom prst="rect">
                <a:avLst/>
              </a:prstGeom>
              <a:noFill/>
            </p:spPr>
            <p:txBody>
              <a:bodyPr wrap="square" rtlCol="0" anchor="ctr">
                <a:spAutoFit/>
              </a:bodyPr>
              <a:lstStyle/>
              <a:p>
                <a:r>
                  <a:rPr lang="en-US" dirty="0">
                    <a:latin typeface="+mj-lt"/>
                    <a:ea typeface="Cascadia Code" panose="020B0609020000020004" pitchFamily="49" charset="0"/>
                    <a:cs typeface="Cascadia Code" panose="020B0609020000020004" pitchFamily="49" charset="0"/>
                  </a:rPr>
                  <a:t>...</a:t>
                </a:r>
              </a:p>
            </p:txBody>
          </p:sp>
          <p:sp>
            <p:nvSpPr>
              <p:cNvPr id="246" name="Metin kutusu 610">
                <a:extLst>
                  <a:ext uri="{FF2B5EF4-FFF2-40B4-BE49-F238E27FC236}">
                    <a16:creationId xmlns:a16="http://schemas.microsoft.com/office/drawing/2014/main" id="{10DBF616-7497-C056-CFC7-885197BF86AE}"/>
                  </a:ext>
                </a:extLst>
              </p:cNvPr>
              <p:cNvSpPr txBox="1"/>
              <p:nvPr/>
            </p:nvSpPr>
            <p:spPr>
              <a:xfrm rot="16200000">
                <a:off x="3678641" y="1707497"/>
                <a:ext cx="604024" cy="369332"/>
              </a:xfrm>
              <a:prstGeom prst="rect">
                <a:avLst/>
              </a:prstGeom>
              <a:noFill/>
            </p:spPr>
            <p:txBody>
              <a:bodyPr wrap="square" rtlCol="0" anchor="ctr">
                <a:spAutoFit/>
              </a:bodyPr>
              <a:lstStyle/>
              <a:p>
                <a:r>
                  <a:rPr lang="en-US" dirty="0">
                    <a:latin typeface="+mj-lt"/>
                    <a:ea typeface="Cascadia Code" panose="020B0609020000020004" pitchFamily="49" charset="0"/>
                    <a:cs typeface="Cascadia Code" panose="020B0609020000020004" pitchFamily="49" charset="0"/>
                  </a:rPr>
                  <a:t>...</a:t>
                </a:r>
              </a:p>
            </p:txBody>
          </p:sp>
          <p:sp>
            <p:nvSpPr>
              <p:cNvPr id="247" name="Metin kutusu 612">
                <a:extLst>
                  <a:ext uri="{FF2B5EF4-FFF2-40B4-BE49-F238E27FC236}">
                    <a16:creationId xmlns:a16="http://schemas.microsoft.com/office/drawing/2014/main" id="{1EED878B-970F-C8B9-BA13-61BF1E18034E}"/>
                  </a:ext>
                </a:extLst>
              </p:cNvPr>
              <p:cNvSpPr txBox="1"/>
              <p:nvPr/>
            </p:nvSpPr>
            <p:spPr>
              <a:xfrm rot="16200000">
                <a:off x="4164617" y="3824862"/>
                <a:ext cx="604024" cy="369332"/>
              </a:xfrm>
              <a:prstGeom prst="rect">
                <a:avLst/>
              </a:prstGeom>
              <a:noFill/>
            </p:spPr>
            <p:txBody>
              <a:bodyPr wrap="square" rtlCol="0" anchor="ctr">
                <a:spAutoFit/>
              </a:bodyPr>
              <a:lstStyle/>
              <a:p>
                <a:r>
                  <a:rPr lang="en-US" dirty="0">
                    <a:latin typeface="+mj-lt"/>
                    <a:ea typeface="Cascadia Code" panose="020B0609020000020004" pitchFamily="49" charset="0"/>
                    <a:cs typeface="Cascadia Code" panose="020B0609020000020004" pitchFamily="49" charset="0"/>
                  </a:rPr>
                  <a:t>...</a:t>
                </a:r>
              </a:p>
            </p:txBody>
          </p:sp>
          <p:sp>
            <p:nvSpPr>
              <p:cNvPr id="248" name="Metin kutusu 613">
                <a:extLst>
                  <a:ext uri="{FF2B5EF4-FFF2-40B4-BE49-F238E27FC236}">
                    <a16:creationId xmlns:a16="http://schemas.microsoft.com/office/drawing/2014/main" id="{96295362-9102-9EBA-AB5C-39C1E9F40515}"/>
                  </a:ext>
                </a:extLst>
              </p:cNvPr>
              <p:cNvSpPr txBox="1"/>
              <p:nvPr/>
            </p:nvSpPr>
            <p:spPr>
              <a:xfrm rot="16200000">
                <a:off x="4164617" y="3037111"/>
                <a:ext cx="604024" cy="369332"/>
              </a:xfrm>
              <a:prstGeom prst="rect">
                <a:avLst/>
              </a:prstGeom>
              <a:noFill/>
            </p:spPr>
            <p:txBody>
              <a:bodyPr wrap="square" rtlCol="0" anchor="ctr">
                <a:spAutoFit/>
              </a:bodyPr>
              <a:lstStyle/>
              <a:p>
                <a:r>
                  <a:rPr lang="en-US" dirty="0">
                    <a:latin typeface="+mj-lt"/>
                    <a:ea typeface="Cascadia Code" panose="020B0609020000020004" pitchFamily="49" charset="0"/>
                    <a:cs typeface="Cascadia Code" panose="020B0609020000020004" pitchFamily="49" charset="0"/>
                  </a:rPr>
                  <a:t>...</a:t>
                </a:r>
              </a:p>
            </p:txBody>
          </p:sp>
          <p:sp>
            <p:nvSpPr>
              <p:cNvPr id="249" name="Metin kutusu 614">
                <a:extLst>
                  <a:ext uri="{FF2B5EF4-FFF2-40B4-BE49-F238E27FC236}">
                    <a16:creationId xmlns:a16="http://schemas.microsoft.com/office/drawing/2014/main" id="{6BFA1C34-A15A-6FC9-5CDC-13F069DAADB3}"/>
                  </a:ext>
                </a:extLst>
              </p:cNvPr>
              <p:cNvSpPr txBox="1"/>
              <p:nvPr/>
            </p:nvSpPr>
            <p:spPr>
              <a:xfrm rot="16200000">
                <a:off x="4164617" y="2249360"/>
                <a:ext cx="604024" cy="369332"/>
              </a:xfrm>
              <a:prstGeom prst="rect">
                <a:avLst/>
              </a:prstGeom>
              <a:noFill/>
            </p:spPr>
            <p:txBody>
              <a:bodyPr wrap="square" rtlCol="0" anchor="ctr">
                <a:spAutoFit/>
              </a:bodyPr>
              <a:lstStyle/>
              <a:p>
                <a:r>
                  <a:rPr lang="en-US" dirty="0">
                    <a:latin typeface="+mj-lt"/>
                    <a:ea typeface="Cascadia Code" panose="020B0609020000020004" pitchFamily="49" charset="0"/>
                    <a:cs typeface="Cascadia Code" panose="020B0609020000020004" pitchFamily="49" charset="0"/>
                  </a:rPr>
                  <a:t>...</a:t>
                </a:r>
              </a:p>
            </p:txBody>
          </p:sp>
          <p:cxnSp>
            <p:nvCxnSpPr>
              <p:cNvPr id="250" name="Düz Ok Bağlayıcısı 4">
                <a:extLst>
                  <a:ext uri="{FF2B5EF4-FFF2-40B4-BE49-F238E27FC236}">
                    <a16:creationId xmlns:a16="http://schemas.microsoft.com/office/drawing/2014/main" id="{FC75717A-44AB-205D-6465-E2FDA8872798}"/>
                  </a:ext>
                </a:extLst>
              </p:cNvPr>
              <p:cNvCxnSpPr>
                <a:cxnSpLocks/>
              </p:cNvCxnSpPr>
              <p:nvPr/>
            </p:nvCxnSpPr>
            <p:spPr>
              <a:xfrm>
                <a:off x="5217062" y="2028063"/>
                <a:ext cx="272427" cy="0"/>
              </a:xfrm>
              <a:prstGeom prst="straightConnector1">
                <a:avLst/>
              </a:prstGeom>
              <a:ln w="190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251" name="Düz Ok Bağlayıcısı 7">
                <a:extLst>
                  <a:ext uri="{FF2B5EF4-FFF2-40B4-BE49-F238E27FC236}">
                    <a16:creationId xmlns:a16="http://schemas.microsoft.com/office/drawing/2014/main" id="{27ECB79A-19F0-3CA0-E858-C913D52EF8F1}"/>
                  </a:ext>
                </a:extLst>
              </p:cNvPr>
              <p:cNvCxnSpPr>
                <a:cxnSpLocks/>
              </p:cNvCxnSpPr>
              <p:nvPr/>
            </p:nvCxnSpPr>
            <p:spPr>
              <a:xfrm>
                <a:off x="5217061" y="2413352"/>
                <a:ext cx="272427" cy="0"/>
              </a:xfrm>
              <a:prstGeom prst="straightConnector1">
                <a:avLst/>
              </a:prstGeom>
              <a:ln w="190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252" name="Düz Ok Bağlayıcısı 8">
                <a:extLst>
                  <a:ext uri="{FF2B5EF4-FFF2-40B4-BE49-F238E27FC236}">
                    <a16:creationId xmlns:a16="http://schemas.microsoft.com/office/drawing/2014/main" id="{8C627C9C-943C-D4BA-C776-7CEABD1EECB8}"/>
                  </a:ext>
                </a:extLst>
              </p:cNvPr>
              <p:cNvCxnSpPr>
                <a:cxnSpLocks/>
              </p:cNvCxnSpPr>
              <p:nvPr/>
            </p:nvCxnSpPr>
            <p:spPr>
              <a:xfrm>
                <a:off x="5217060" y="2822108"/>
                <a:ext cx="272427" cy="0"/>
              </a:xfrm>
              <a:prstGeom prst="straightConnector1">
                <a:avLst/>
              </a:prstGeom>
              <a:ln w="190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253" name="Düz Ok Bağlayıcısı 9">
                <a:extLst>
                  <a:ext uri="{FF2B5EF4-FFF2-40B4-BE49-F238E27FC236}">
                    <a16:creationId xmlns:a16="http://schemas.microsoft.com/office/drawing/2014/main" id="{7BF98A69-C5EF-4ADB-8791-260C468F9100}"/>
                  </a:ext>
                </a:extLst>
              </p:cNvPr>
              <p:cNvCxnSpPr>
                <a:cxnSpLocks/>
              </p:cNvCxnSpPr>
              <p:nvPr/>
            </p:nvCxnSpPr>
            <p:spPr>
              <a:xfrm>
                <a:off x="5217060" y="3248294"/>
                <a:ext cx="272427" cy="0"/>
              </a:xfrm>
              <a:prstGeom prst="straightConnector1">
                <a:avLst/>
              </a:prstGeom>
              <a:ln w="190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254" name="Düz Ok Bağlayıcısı 14">
                <a:extLst>
                  <a:ext uri="{FF2B5EF4-FFF2-40B4-BE49-F238E27FC236}">
                    <a16:creationId xmlns:a16="http://schemas.microsoft.com/office/drawing/2014/main" id="{E965A720-08A8-9B7D-12FD-EEECCEC6A2A0}"/>
                  </a:ext>
                </a:extLst>
              </p:cNvPr>
              <p:cNvCxnSpPr>
                <a:cxnSpLocks/>
              </p:cNvCxnSpPr>
              <p:nvPr/>
            </p:nvCxnSpPr>
            <p:spPr>
              <a:xfrm>
                <a:off x="5217059" y="3631849"/>
                <a:ext cx="272427" cy="0"/>
              </a:xfrm>
              <a:prstGeom prst="straightConnector1">
                <a:avLst/>
              </a:prstGeom>
              <a:ln w="190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255" name="Düz Ok Bağlayıcısı 15">
                <a:extLst>
                  <a:ext uri="{FF2B5EF4-FFF2-40B4-BE49-F238E27FC236}">
                    <a16:creationId xmlns:a16="http://schemas.microsoft.com/office/drawing/2014/main" id="{E44AEDF6-C204-7B1B-C4AF-69DBAE1EB979}"/>
                  </a:ext>
                </a:extLst>
              </p:cNvPr>
              <p:cNvCxnSpPr>
                <a:cxnSpLocks/>
              </p:cNvCxnSpPr>
              <p:nvPr/>
            </p:nvCxnSpPr>
            <p:spPr>
              <a:xfrm>
                <a:off x="5217059" y="4010405"/>
                <a:ext cx="272427" cy="0"/>
              </a:xfrm>
              <a:prstGeom prst="straightConnector1">
                <a:avLst/>
              </a:prstGeom>
              <a:ln w="190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256" name="Düz Ok Bağlayıcısı 16">
                <a:extLst>
                  <a:ext uri="{FF2B5EF4-FFF2-40B4-BE49-F238E27FC236}">
                    <a16:creationId xmlns:a16="http://schemas.microsoft.com/office/drawing/2014/main" id="{52D5638D-3195-CA53-0B8D-DEE6ECC82F2F}"/>
                  </a:ext>
                </a:extLst>
              </p:cNvPr>
              <p:cNvCxnSpPr>
                <a:cxnSpLocks/>
              </p:cNvCxnSpPr>
              <p:nvPr/>
            </p:nvCxnSpPr>
            <p:spPr>
              <a:xfrm>
                <a:off x="5217058" y="4389123"/>
                <a:ext cx="272427" cy="0"/>
              </a:xfrm>
              <a:prstGeom prst="straightConnector1">
                <a:avLst/>
              </a:prstGeom>
              <a:ln w="190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257" name="Düz Ok Bağlayıcısı 17">
                <a:extLst>
                  <a:ext uri="{FF2B5EF4-FFF2-40B4-BE49-F238E27FC236}">
                    <a16:creationId xmlns:a16="http://schemas.microsoft.com/office/drawing/2014/main" id="{BBABA8E7-E354-93B7-E0EF-6A0F9A342C5C}"/>
                  </a:ext>
                </a:extLst>
              </p:cNvPr>
              <p:cNvCxnSpPr>
                <a:cxnSpLocks/>
              </p:cNvCxnSpPr>
              <p:nvPr/>
            </p:nvCxnSpPr>
            <p:spPr>
              <a:xfrm>
                <a:off x="5217058" y="4774201"/>
                <a:ext cx="272427" cy="0"/>
              </a:xfrm>
              <a:prstGeom prst="straightConnector1">
                <a:avLst/>
              </a:prstGeom>
              <a:ln w="190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258" name="Metin kutusu 614">
                <a:extLst>
                  <a:ext uri="{FF2B5EF4-FFF2-40B4-BE49-F238E27FC236}">
                    <a16:creationId xmlns:a16="http://schemas.microsoft.com/office/drawing/2014/main" id="{A4F3A02D-601C-52D1-F0AC-A3912BBDCC7C}"/>
                  </a:ext>
                </a:extLst>
              </p:cNvPr>
              <p:cNvSpPr txBox="1"/>
              <p:nvPr/>
            </p:nvSpPr>
            <p:spPr>
              <a:xfrm rot="16200000">
                <a:off x="4164617" y="1461609"/>
                <a:ext cx="604024" cy="369332"/>
              </a:xfrm>
              <a:prstGeom prst="rect">
                <a:avLst/>
              </a:prstGeom>
              <a:noFill/>
            </p:spPr>
            <p:txBody>
              <a:bodyPr wrap="square" rtlCol="0" anchor="ctr">
                <a:spAutoFit/>
              </a:bodyPr>
              <a:lstStyle/>
              <a:p>
                <a:r>
                  <a:rPr lang="en-US" dirty="0">
                    <a:latin typeface="+mj-lt"/>
                    <a:ea typeface="Cascadia Code" panose="020B0609020000020004" pitchFamily="49" charset="0"/>
                    <a:cs typeface="Cascadia Code" panose="020B0609020000020004" pitchFamily="49" charset="0"/>
                  </a:rPr>
                  <a:t>...</a:t>
                </a:r>
              </a:p>
            </p:txBody>
          </p:sp>
          <p:sp>
            <p:nvSpPr>
              <p:cNvPr id="259" name="Metin kutusu 614">
                <a:extLst>
                  <a:ext uri="{FF2B5EF4-FFF2-40B4-BE49-F238E27FC236}">
                    <a16:creationId xmlns:a16="http://schemas.microsoft.com/office/drawing/2014/main" id="{37EEAFA4-2226-D895-C4D7-14B6B6665BD8}"/>
                  </a:ext>
                </a:extLst>
              </p:cNvPr>
              <p:cNvSpPr txBox="1"/>
              <p:nvPr/>
            </p:nvSpPr>
            <p:spPr>
              <a:xfrm rot="16200000">
                <a:off x="4164617" y="4612613"/>
                <a:ext cx="604024" cy="369332"/>
              </a:xfrm>
              <a:prstGeom prst="rect">
                <a:avLst/>
              </a:prstGeom>
              <a:noFill/>
            </p:spPr>
            <p:txBody>
              <a:bodyPr wrap="square" rtlCol="0" anchor="ctr">
                <a:spAutoFit/>
              </a:bodyPr>
              <a:lstStyle/>
              <a:p>
                <a:r>
                  <a:rPr lang="en-US" dirty="0">
                    <a:latin typeface="+mj-lt"/>
                    <a:ea typeface="Cascadia Code" panose="020B0609020000020004" pitchFamily="49" charset="0"/>
                    <a:cs typeface="Cascadia Code" panose="020B0609020000020004" pitchFamily="49" charset="0"/>
                  </a:rPr>
                  <a:t>...</a:t>
                </a:r>
              </a:p>
            </p:txBody>
          </p:sp>
          <p:sp>
            <p:nvSpPr>
              <p:cNvPr id="260" name="Metin kutusu 614">
                <a:extLst>
                  <a:ext uri="{FF2B5EF4-FFF2-40B4-BE49-F238E27FC236}">
                    <a16:creationId xmlns:a16="http://schemas.microsoft.com/office/drawing/2014/main" id="{8BAF8C10-41EF-B632-397D-8CB8DE6BC4EB}"/>
                  </a:ext>
                </a:extLst>
              </p:cNvPr>
              <p:cNvSpPr txBox="1"/>
              <p:nvPr/>
            </p:nvSpPr>
            <p:spPr>
              <a:xfrm rot="16200000">
                <a:off x="4673888" y="1319228"/>
                <a:ext cx="604024" cy="369332"/>
              </a:xfrm>
              <a:prstGeom prst="rect">
                <a:avLst/>
              </a:prstGeom>
              <a:noFill/>
            </p:spPr>
            <p:txBody>
              <a:bodyPr wrap="square" rtlCol="0" anchor="ctr">
                <a:spAutoFit/>
              </a:bodyPr>
              <a:lstStyle/>
              <a:p>
                <a:r>
                  <a:rPr lang="en-US" dirty="0">
                    <a:latin typeface="+mj-lt"/>
                    <a:ea typeface="Cascadia Code" panose="020B0609020000020004" pitchFamily="49" charset="0"/>
                    <a:cs typeface="Cascadia Code" panose="020B0609020000020004" pitchFamily="49" charset="0"/>
                  </a:rPr>
                  <a:t>...</a:t>
                </a:r>
              </a:p>
            </p:txBody>
          </p:sp>
          <p:sp>
            <p:nvSpPr>
              <p:cNvPr id="261" name="Metin kutusu 614">
                <a:extLst>
                  <a:ext uri="{FF2B5EF4-FFF2-40B4-BE49-F238E27FC236}">
                    <a16:creationId xmlns:a16="http://schemas.microsoft.com/office/drawing/2014/main" id="{2DFD4A28-95EF-AA4A-4949-8A5AD638D60C}"/>
                  </a:ext>
                </a:extLst>
              </p:cNvPr>
              <p:cNvSpPr txBox="1"/>
              <p:nvPr/>
            </p:nvSpPr>
            <p:spPr>
              <a:xfrm rot="16200000">
                <a:off x="4673888" y="4812901"/>
                <a:ext cx="604024" cy="369332"/>
              </a:xfrm>
              <a:prstGeom prst="rect">
                <a:avLst/>
              </a:prstGeom>
              <a:noFill/>
            </p:spPr>
            <p:txBody>
              <a:bodyPr wrap="square" rtlCol="0" anchor="ctr">
                <a:spAutoFit/>
              </a:bodyPr>
              <a:lstStyle/>
              <a:p>
                <a:r>
                  <a:rPr lang="en-US" dirty="0">
                    <a:latin typeface="+mj-lt"/>
                    <a:ea typeface="Cascadia Code" panose="020B0609020000020004" pitchFamily="49" charset="0"/>
                    <a:cs typeface="Cascadia Code" panose="020B0609020000020004" pitchFamily="49" charset="0"/>
                  </a:rPr>
                  <a:t>...</a:t>
                </a:r>
              </a:p>
            </p:txBody>
          </p:sp>
          <p:sp>
            <p:nvSpPr>
              <p:cNvPr id="262" name="Metin kutusu 606">
                <a:extLst>
                  <a:ext uri="{FF2B5EF4-FFF2-40B4-BE49-F238E27FC236}">
                    <a16:creationId xmlns:a16="http://schemas.microsoft.com/office/drawing/2014/main" id="{9976B895-029C-9665-4366-4C8F0640FCDA}"/>
                  </a:ext>
                </a:extLst>
              </p:cNvPr>
              <p:cNvSpPr txBox="1"/>
              <p:nvPr/>
            </p:nvSpPr>
            <p:spPr>
              <a:xfrm rot="16200000">
                <a:off x="3175920" y="1815999"/>
                <a:ext cx="604024" cy="369332"/>
              </a:xfrm>
              <a:prstGeom prst="rect">
                <a:avLst/>
              </a:prstGeom>
              <a:noFill/>
            </p:spPr>
            <p:txBody>
              <a:bodyPr wrap="square" rtlCol="0">
                <a:spAutoFit/>
              </a:bodyPr>
              <a:lstStyle/>
              <a:p>
                <a:r>
                  <a:rPr lang="en-US" dirty="0">
                    <a:latin typeface="+mj-lt"/>
                    <a:ea typeface="Cascadia Code" panose="020B0609020000020004" pitchFamily="49" charset="0"/>
                    <a:cs typeface="Cascadia Code" panose="020B0609020000020004" pitchFamily="49" charset="0"/>
                  </a:rPr>
                  <a:t>...</a:t>
                </a:r>
              </a:p>
            </p:txBody>
          </p:sp>
          <p:sp>
            <p:nvSpPr>
              <p:cNvPr id="263" name="Metin kutusu 606">
                <a:extLst>
                  <a:ext uri="{FF2B5EF4-FFF2-40B4-BE49-F238E27FC236}">
                    <a16:creationId xmlns:a16="http://schemas.microsoft.com/office/drawing/2014/main" id="{9D850FDA-F45E-9294-BCD3-44B17D7DDBEF}"/>
                  </a:ext>
                </a:extLst>
              </p:cNvPr>
              <p:cNvSpPr txBox="1"/>
              <p:nvPr/>
            </p:nvSpPr>
            <p:spPr>
              <a:xfrm rot="16200000">
                <a:off x="3175920" y="4290098"/>
                <a:ext cx="604024" cy="369332"/>
              </a:xfrm>
              <a:prstGeom prst="rect">
                <a:avLst/>
              </a:prstGeom>
              <a:noFill/>
            </p:spPr>
            <p:txBody>
              <a:bodyPr wrap="square" rtlCol="0">
                <a:spAutoFit/>
              </a:bodyPr>
              <a:lstStyle/>
              <a:p>
                <a:r>
                  <a:rPr lang="en-US" dirty="0">
                    <a:latin typeface="+mj-lt"/>
                    <a:ea typeface="Cascadia Code" panose="020B0609020000020004" pitchFamily="49" charset="0"/>
                    <a:cs typeface="Cascadia Code" panose="020B0609020000020004" pitchFamily="49" charset="0"/>
                  </a:rPr>
                  <a:t>...</a:t>
                </a:r>
              </a:p>
            </p:txBody>
          </p:sp>
        </p:grpSp>
        <p:sp>
          <p:nvSpPr>
            <p:cNvPr id="10" name="Metin kutusu 26">
              <a:extLst>
                <a:ext uri="{FF2B5EF4-FFF2-40B4-BE49-F238E27FC236}">
                  <a16:creationId xmlns:a16="http://schemas.microsoft.com/office/drawing/2014/main" id="{6C40BF71-6260-A222-5EDC-4E5CD0D6ADBF}"/>
                </a:ext>
              </a:extLst>
            </p:cNvPr>
            <p:cNvSpPr txBox="1"/>
            <p:nvPr/>
          </p:nvSpPr>
          <p:spPr>
            <a:xfrm>
              <a:off x="5425021" y="4630088"/>
              <a:ext cx="1776192" cy="461665"/>
            </a:xfrm>
            <a:prstGeom prst="rect">
              <a:avLst/>
            </a:prstGeom>
            <a:noFill/>
            <a:ln>
              <a:noFill/>
            </a:ln>
          </p:spPr>
          <p:txBody>
            <a:bodyPr wrap="square" rtlCol="0">
              <a:spAutoFit/>
            </a:bodyPr>
            <a:lstStyle/>
            <a:p>
              <a:pPr algn="ctr"/>
              <a:r>
                <a:rPr lang="en-US" sz="2400" b="1" dirty="0" err="1">
                  <a:solidFill>
                    <a:schemeClr val="accent4"/>
                  </a:solidFill>
                  <a:latin typeface="+mj-lt"/>
                  <a:ea typeface="Cascadia Code" panose="020B0609020000020004" pitchFamily="49" charset="0"/>
                  <a:cs typeface="Cascadia Code" panose="020B0609020000020004" pitchFamily="49" charset="0"/>
                </a:rPr>
                <a:t>Wordline</a:t>
              </a:r>
              <a:r>
                <a:rPr lang="en-US" sz="2400" b="1" dirty="0">
                  <a:solidFill>
                    <a:schemeClr val="accent4"/>
                  </a:solidFill>
                  <a:latin typeface="+mj-lt"/>
                  <a:ea typeface="Cascadia Code" panose="020B0609020000020004" pitchFamily="49" charset="0"/>
                  <a:cs typeface="Cascadia Code" panose="020B0609020000020004" pitchFamily="49" charset="0"/>
                </a:rPr>
                <a:t> B</a:t>
              </a:r>
            </a:p>
          </p:txBody>
        </p:sp>
        <p:sp>
          <p:nvSpPr>
            <p:cNvPr id="24" name="Metin kutusu 614">
              <a:extLst>
                <a:ext uri="{FF2B5EF4-FFF2-40B4-BE49-F238E27FC236}">
                  <a16:creationId xmlns:a16="http://schemas.microsoft.com/office/drawing/2014/main" id="{DF0C4FE3-42D1-B82F-8413-12B109ED271E}"/>
                </a:ext>
              </a:extLst>
            </p:cNvPr>
            <p:cNvSpPr txBox="1"/>
            <p:nvPr/>
          </p:nvSpPr>
          <p:spPr>
            <a:xfrm rot="16200000">
              <a:off x="5004226" y="1399159"/>
              <a:ext cx="604024" cy="369332"/>
            </a:xfrm>
            <a:prstGeom prst="rect">
              <a:avLst/>
            </a:prstGeom>
            <a:noFill/>
          </p:spPr>
          <p:txBody>
            <a:bodyPr wrap="square" rtlCol="0" anchor="ctr">
              <a:spAutoFit/>
            </a:bodyPr>
            <a:lstStyle/>
            <a:p>
              <a:r>
                <a:rPr lang="en-US" dirty="0">
                  <a:latin typeface="+mj-lt"/>
                  <a:ea typeface="Cascadia Code" panose="020B0609020000020004" pitchFamily="49" charset="0"/>
                  <a:cs typeface="Cascadia Code" panose="020B0609020000020004" pitchFamily="49" charset="0"/>
                </a:rPr>
                <a:t>...</a:t>
              </a:r>
            </a:p>
          </p:txBody>
        </p:sp>
        <p:sp>
          <p:nvSpPr>
            <p:cNvPr id="26" name="Metin kutusu 614">
              <a:extLst>
                <a:ext uri="{FF2B5EF4-FFF2-40B4-BE49-F238E27FC236}">
                  <a16:creationId xmlns:a16="http://schemas.microsoft.com/office/drawing/2014/main" id="{60506CFC-3D54-4C17-282F-607C41D0E8CA}"/>
                </a:ext>
              </a:extLst>
            </p:cNvPr>
            <p:cNvSpPr txBox="1"/>
            <p:nvPr/>
          </p:nvSpPr>
          <p:spPr>
            <a:xfrm rot="16200000">
              <a:off x="5004226" y="4892832"/>
              <a:ext cx="604024" cy="369332"/>
            </a:xfrm>
            <a:prstGeom prst="rect">
              <a:avLst/>
            </a:prstGeom>
            <a:noFill/>
          </p:spPr>
          <p:txBody>
            <a:bodyPr wrap="square" rtlCol="0" anchor="ctr">
              <a:spAutoFit/>
            </a:bodyPr>
            <a:lstStyle/>
            <a:p>
              <a:r>
                <a:rPr lang="en-US" dirty="0">
                  <a:latin typeface="+mj-lt"/>
                  <a:ea typeface="Cascadia Code" panose="020B0609020000020004" pitchFamily="49" charset="0"/>
                  <a:cs typeface="Cascadia Code" panose="020B0609020000020004" pitchFamily="49" charset="0"/>
                </a:rPr>
                <a:t>...</a:t>
              </a:r>
            </a:p>
          </p:txBody>
        </p:sp>
      </p:grpSp>
      <p:sp>
        <p:nvSpPr>
          <p:cNvPr id="305" name="Metin kutusu 26">
            <a:extLst>
              <a:ext uri="{FF2B5EF4-FFF2-40B4-BE49-F238E27FC236}">
                <a16:creationId xmlns:a16="http://schemas.microsoft.com/office/drawing/2014/main" id="{7521F54C-F1A0-0249-0E23-413CF351F13A}"/>
              </a:ext>
            </a:extLst>
          </p:cNvPr>
          <p:cNvSpPr txBox="1"/>
          <p:nvPr/>
        </p:nvSpPr>
        <p:spPr>
          <a:xfrm>
            <a:off x="3728066" y="5904991"/>
            <a:ext cx="1776192" cy="461665"/>
          </a:xfrm>
          <a:prstGeom prst="rect">
            <a:avLst/>
          </a:prstGeom>
          <a:noFill/>
          <a:ln>
            <a:noFill/>
          </a:ln>
        </p:spPr>
        <p:txBody>
          <a:bodyPr wrap="square" rtlCol="0">
            <a:spAutoFit/>
          </a:bodyPr>
          <a:lstStyle/>
          <a:p>
            <a:pPr algn="ctr"/>
            <a:r>
              <a:rPr lang="en-US" sz="2400" b="1" dirty="0" err="1">
                <a:solidFill>
                  <a:schemeClr val="accent1"/>
                </a:solidFill>
                <a:latin typeface="+mj-lt"/>
                <a:ea typeface="Cascadia Code" panose="020B0609020000020004" pitchFamily="49" charset="0"/>
                <a:cs typeface="Cascadia Code" panose="020B0609020000020004" pitchFamily="49" charset="0"/>
              </a:rPr>
              <a:t>Wordline</a:t>
            </a:r>
            <a:r>
              <a:rPr lang="en-US" sz="2400" b="1" dirty="0">
                <a:solidFill>
                  <a:schemeClr val="accent1"/>
                </a:solidFill>
                <a:latin typeface="+mj-lt"/>
                <a:ea typeface="Cascadia Code" panose="020B0609020000020004" pitchFamily="49" charset="0"/>
                <a:cs typeface="Cascadia Code" panose="020B0609020000020004" pitchFamily="49" charset="0"/>
              </a:rPr>
              <a:t> B</a:t>
            </a:r>
          </a:p>
        </p:txBody>
      </p:sp>
      <p:sp>
        <p:nvSpPr>
          <p:cNvPr id="280" name="Metin kutusu 26">
            <a:extLst>
              <a:ext uri="{FF2B5EF4-FFF2-40B4-BE49-F238E27FC236}">
                <a16:creationId xmlns:a16="http://schemas.microsoft.com/office/drawing/2014/main" id="{711EEF77-BCCE-73EC-076D-A6112735A348}"/>
              </a:ext>
            </a:extLst>
          </p:cNvPr>
          <p:cNvSpPr txBox="1"/>
          <p:nvPr/>
        </p:nvSpPr>
        <p:spPr>
          <a:xfrm>
            <a:off x="3167483" y="3174353"/>
            <a:ext cx="2816750" cy="461665"/>
          </a:xfrm>
          <a:prstGeom prst="rect">
            <a:avLst/>
          </a:prstGeom>
          <a:noFill/>
          <a:ln>
            <a:noFill/>
          </a:ln>
        </p:spPr>
        <p:txBody>
          <a:bodyPr wrap="square" rtlCol="0">
            <a:spAutoFit/>
          </a:bodyPr>
          <a:lstStyle/>
          <a:p>
            <a:pPr algn="ctr"/>
            <a:r>
              <a:rPr lang="en-US" sz="2400" b="1" dirty="0" err="1">
                <a:solidFill>
                  <a:schemeClr val="accent2"/>
                </a:solidFill>
                <a:latin typeface="+mj-lt"/>
                <a:ea typeface="Cascadia Code" panose="020B0609020000020004" pitchFamily="49" charset="0"/>
                <a:cs typeface="Cascadia Code" panose="020B0609020000020004" pitchFamily="49" charset="0"/>
              </a:rPr>
              <a:t>Wordline</a:t>
            </a:r>
            <a:r>
              <a:rPr lang="en-US" sz="2400" b="1" dirty="0">
                <a:solidFill>
                  <a:schemeClr val="accent2"/>
                </a:solidFill>
                <a:latin typeface="+mj-lt"/>
                <a:ea typeface="Cascadia Code" panose="020B0609020000020004" pitchFamily="49" charset="0"/>
                <a:cs typeface="Cascadia Code" panose="020B0609020000020004" pitchFamily="49" charset="0"/>
              </a:rPr>
              <a:t> A</a:t>
            </a:r>
          </a:p>
        </p:txBody>
      </p:sp>
      <p:sp>
        <p:nvSpPr>
          <p:cNvPr id="4" name="İçerik Yer Tutucusu 2">
            <a:extLst>
              <a:ext uri="{FF2B5EF4-FFF2-40B4-BE49-F238E27FC236}">
                <a16:creationId xmlns:a16="http://schemas.microsoft.com/office/drawing/2014/main" id="{780EE998-A451-A78E-874B-02E659AFCA79}"/>
              </a:ext>
            </a:extLst>
          </p:cNvPr>
          <p:cNvSpPr>
            <a:spLocks noGrp="1"/>
          </p:cNvSpPr>
          <p:nvPr>
            <p:ph idx="1"/>
          </p:nvPr>
        </p:nvSpPr>
        <p:spPr>
          <a:xfrm>
            <a:off x="984287" y="926671"/>
            <a:ext cx="7164033" cy="791082"/>
          </a:xfrm>
          <a:prstGeom prst="roundRect">
            <a:avLst/>
          </a:prstGeom>
          <a:solidFill>
            <a:schemeClr val="accent1">
              <a:lumMod val="20000"/>
              <a:lumOff val="80000"/>
            </a:schemeClr>
          </a:solidFill>
          <a:ln w="38100">
            <a:solidFill>
              <a:schemeClr val="accent1">
                <a:lumMod val="75000"/>
              </a:schemeClr>
            </a:solidFill>
          </a:ln>
        </p:spPr>
        <p:txBody>
          <a:bodyPr anchor="ctr"/>
          <a:lstStyle/>
          <a:p>
            <a:pPr marL="0" indent="0" algn="ctr">
              <a:buNone/>
            </a:pPr>
            <a:r>
              <a:rPr lang="en-US" b="1" dirty="0">
                <a:solidFill>
                  <a:schemeClr val="accent1">
                    <a:lumMod val="75000"/>
                  </a:schemeClr>
                </a:solidFill>
                <a:latin typeface="+mj-lt"/>
              </a:rPr>
              <a:t>Back-to-back </a:t>
            </a:r>
            <a:r>
              <a:rPr lang="en-US" dirty="0">
                <a:latin typeface="+mj-lt"/>
              </a:rPr>
              <a:t>ACT commands with violated timings </a:t>
            </a:r>
            <a:br>
              <a:rPr lang="en-US" dirty="0">
                <a:latin typeface="+mj-lt"/>
              </a:rPr>
            </a:br>
            <a:r>
              <a:rPr lang="en-US" b="1" dirty="0">
                <a:solidFill>
                  <a:schemeClr val="accent1">
                    <a:lumMod val="75000"/>
                  </a:schemeClr>
                </a:solidFill>
                <a:latin typeface="+mj-lt"/>
              </a:rPr>
              <a:t>asserts many more signals </a:t>
            </a:r>
            <a:r>
              <a:rPr lang="en-US" dirty="0">
                <a:latin typeface="+mj-lt"/>
              </a:rPr>
              <a:t>in the row decoder</a:t>
            </a:r>
          </a:p>
        </p:txBody>
      </p:sp>
      <p:sp>
        <p:nvSpPr>
          <p:cNvPr id="2" name="Başlık 1">
            <a:extLst>
              <a:ext uri="{FF2B5EF4-FFF2-40B4-BE49-F238E27FC236}">
                <a16:creationId xmlns:a16="http://schemas.microsoft.com/office/drawing/2014/main" id="{3431F0E3-862E-E76B-8A94-1826FBF14180}"/>
              </a:ext>
            </a:extLst>
          </p:cNvPr>
          <p:cNvSpPr>
            <a:spLocks noGrp="1"/>
          </p:cNvSpPr>
          <p:nvPr>
            <p:ph type="title"/>
          </p:nvPr>
        </p:nvSpPr>
        <p:spPr/>
        <p:txBody>
          <a:bodyPr/>
          <a:lstStyle/>
          <a:p>
            <a:r>
              <a:rPr lang="en-US" sz="4400" dirty="0"/>
              <a:t>Activating Many Rows: A Walkthrough</a:t>
            </a:r>
            <a:endParaRPr lang="en-US" dirty="0"/>
          </a:p>
        </p:txBody>
      </p:sp>
      <p:sp>
        <p:nvSpPr>
          <p:cNvPr id="7" name="Dikdörtgen 256">
            <a:extLst>
              <a:ext uri="{FF2B5EF4-FFF2-40B4-BE49-F238E27FC236}">
                <a16:creationId xmlns:a16="http://schemas.microsoft.com/office/drawing/2014/main" id="{CB2B7F84-A0F9-0803-2D66-9AFF0D11D9C1}"/>
              </a:ext>
            </a:extLst>
          </p:cNvPr>
          <p:cNvSpPr/>
          <p:nvPr/>
        </p:nvSpPr>
        <p:spPr>
          <a:xfrm>
            <a:off x="876640" y="2029088"/>
            <a:ext cx="1769017" cy="532326"/>
          </a:xfrm>
          <a:prstGeom prst="roundRect">
            <a:avLst/>
          </a:prstGeom>
          <a:solidFill>
            <a:schemeClr val="accent3">
              <a:lumMod val="20000"/>
              <a:lumOff val="80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3"/>
                </a:solidFill>
                <a:latin typeface="+mj-lt"/>
                <a:ea typeface="Cambria" panose="02040503050406030204" pitchFamily="18" charset="0"/>
                <a:cs typeface="Cascadia Mono" panose="020B0609020000020004" pitchFamily="49" charset="0"/>
              </a:rPr>
              <a:t>ACT Row A</a:t>
            </a:r>
            <a:endParaRPr lang="en-US" sz="2400" b="1" baseline="-25000" dirty="0">
              <a:solidFill>
                <a:schemeClr val="accent3"/>
              </a:solidFill>
              <a:latin typeface="+mj-lt"/>
              <a:ea typeface="Cambria" panose="02040503050406030204" pitchFamily="18" charset="0"/>
              <a:cs typeface="Cascadia Mono" panose="020B0609020000020004" pitchFamily="49" charset="0"/>
            </a:endParaRPr>
          </a:p>
        </p:txBody>
      </p:sp>
      <p:sp>
        <p:nvSpPr>
          <p:cNvPr id="8" name="Dikdörtgen 256">
            <a:extLst>
              <a:ext uri="{FF2B5EF4-FFF2-40B4-BE49-F238E27FC236}">
                <a16:creationId xmlns:a16="http://schemas.microsoft.com/office/drawing/2014/main" id="{9D9F3928-50E8-76C6-7FCD-696A261FDB90}"/>
              </a:ext>
            </a:extLst>
          </p:cNvPr>
          <p:cNvSpPr/>
          <p:nvPr/>
        </p:nvSpPr>
        <p:spPr>
          <a:xfrm>
            <a:off x="3963715" y="2029088"/>
            <a:ext cx="1326104" cy="532326"/>
          </a:xfrm>
          <a:prstGeom prst="roundRect">
            <a:avLst/>
          </a:prstGeom>
          <a:solidFill>
            <a:schemeClr val="accent3">
              <a:lumMod val="20000"/>
              <a:lumOff val="80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accent3"/>
                </a:solidFill>
                <a:latin typeface="+mj-lt"/>
                <a:ea typeface="Cambria" panose="02040503050406030204" pitchFamily="18" charset="0"/>
                <a:cs typeface="Cascadia Mono" panose="020B0609020000020004" pitchFamily="49" charset="0"/>
              </a:rPr>
              <a:t>PRE</a:t>
            </a:r>
            <a:endParaRPr lang="en-US" sz="2400" b="1" baseline="-25000">
              <a:solidFill>
                <a:schemeClr val="accent3"/>
              </a:solidFill>
              <a:latin typeface="+mj-lt"/>
              <a:ea typeface="Cambria" panose="02040503050406030204" pitchFamily="18" charset="0"/>
              <a:cs typeface="Cascadia Mono" panose="020B0609020000020004" pitchFamily="49" charset="0"/>
            </a:endParaRPr>
          </a:p>
        </p:txBody>
      </p:sp>
      <p:cxnSp>
        <p:nvCxnSpPr>
          <p:cNvPr id="9" name="Düz Ok Bağlayıcısı 185">
            <a:extLst>
              <a:ext uri="{FF2B5EF4-FFF2-40B4-BE49-F238E27FC236}">
                <a16:creationId xmlns:a16="http://schemas.microsoft.com/office/drawing/2014/main" id="{4F05F859-61CB-06A2-10AD-29762006A620}"/>
              </a:ext>
            </a:extLst>
          </p:cNvPr>
          <p:cNvCxnSpPr>
            <a:cxnSpLocks/>
            <a:stCxn id="7" idx="3"/>
            <a:endCxn id="8" idx="1"/>
          </p:cNvCxnSpPr>
          <p:nvPr/>
        </p:nvCxnSpPr>
        <p:spPr>
          <a:xfrm>
            <a:off x="2645657" y="2295251"/>
            <a:ext cx="131805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Metin kutusu 16">
            <a:extLst>
              <a:ext uri="{FF2B5EF4-FFF2-40B4-BE49-F238E27FC236}">
                <a16:creationId xmlns:a16="http://schemas.microsoft.com/office/drawing/2014/main" id="{403FF150-10D3-AEA9-A6A3-F23D0A1ACFD1}"/>
              </a:ext>
            </a:extLst>
          </p:cNvPr>
          <p:cNvSpPr txBox="1"/>
          <p:nvPr/>
        </p:nvSpPr>
        <p:spPr>
          <a:xfrm>
            <a:off x="2684765" y="1813907"/>
            <a:ext cx="994322" cy="461665"/>
          </a:xfrm>
          <a:prstGeom prst="rect">
            <a:avLst/>
          </a:prstGeom>
          <a:noFill/>
        </p:spPr>
        <p:txBody>
          <a:bodyPr wrap="square" rtlCol="0">
            <a:spAutoFit/>
          </a:bodyPr>
          <a:lstStyle/>
          <a:p>
            <a:pPr algn="ctr"/>
            <a:r>
              <a:rPr lang="en-US" sz="2400" b="1" dirty="0">
                <a:latin typeface="+mj-lt"/>
                <a:ea typeface="Cambria" panose="02040503050406030204" pitchFamily="18" charset="0"/>
              </a:rPr>
              <a:t>36ns</a:t>
            </a:r>
            <a:endParaRPr lang="en-US" sz="2400" b="1" dirty="0">
              <a:latin typeface="+mj-lt"/>
            </a:endParaRPr>
          </a:p>
        </p:txBody>
      </p:sp>
      <p:sp>
        <p:nvSpPr>
          <p:cNvPr id="29" name="Dikdörtgen 256">
            <a:extLst>
              <a:ext uri="{FF2B5EF4-FFF2-40B4-BE49-F238E27FC236}">
                <a16:creationId xmlns:a16="http://schemas.microsoft.com/office/drawing/2014/main" id="{1BD26891-59E4-51CF-651E-5DAF207B343B}"/>
              </a:ext>
            </a:extLst>
          </p:cNvPr>
          <p:cNvSpPr/>
          <p:nvPr/>
        </p:nvSpPr>
        <p:spPr>
          <a:xfrm>
            <a:off x="6498606" y="2013756"/>
            <a:ext cx="1769017" cy="532326"/>
          </a:xfrm>
          <a:prstGeom prst="roundRect">
            <a:avLst/>
          </a:prstGeom>
          <a:solidFill>
            <a:schemeClr val="accent3">
              <a:lumMod val="20000"/>
              <a:lumOff val="80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3"/>
                </a:solidFill>
                <a:latin typeface="+mj-lt"/>
                <a:ea typeface="Cambria" panose="02040503050406030204" pitchFamily="18" charset="0"/>
                <a:cs typeface="Cascadia Mono" panose="020B0609020000020004" pitchFamily="49" charset="0"/>
              </a:rPr>
              <a:t>ACT Row B</a:t>
            </a:r>
            <a:endParaRPr lang="en-US" sz="2400" b="1" baseline="-25000" dirty="0">
              <a:solidFill>
                <a:schemeClr val="accent3"/>
              </a:solidFill>
              <a:latin typeface="+mj-lt"/>
              <a:ea typeface="Cambria" panose="02040503050406030204" pitchFamily="18" charset="0"/>
              <a:cs typeface="Cascadia Mono" panose="020B0609020000020004" pitchFamily="49" charset="0"/>
            </a:endParaRPr>
          </a:p>
        </p:txBody>
      </p:sp>
      <p:cxnSp>
        <p:nvCxnSpPr>
          <p:cNvPr id="30" name="Düz Ok Bağlayıcısı 60">
            <a:extLst>
              <a:ext uri="{FF2B5EF4-FFF2-40B4-BE49-F238E27FC236}">
                <a16:creationId xmlns:a16="http://schemas.microsoft.com/office/drawing/2014/main" id="{6DB22B1C-5446-62CE-0819-AE8EE8C236C7}"/>
              </a:ext>
            </a:extLst>
          </p:cNvPr>
          <p:cNvCxnSpPr>
            <a:cxnSpLocks/>
            <a:endCxn id="29" idx="1"/>
          </p:cNvCxnSpPr>
          <p:nvPr/>
        </p:nvCxnSpPr>
        <p:spPr>
          <a:xfrm>
            <a:off x="5297528" y="2279919"/>
            <a:ext cx="120107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31" name="Grafik 18" descr="Kapat düz dolguyla">
            <a:extLst>
              <a:ext uri="{FF2B5EF4-FFF2-40B4-BE49-F238E27FC236}">
                <a16:creationId xmlns:a16="http://schemas.microsoft.com/office/drawing/2014/main" id="{E7AE4121-3572-83BC-D8C3-680AE241919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55181" y="1759399"/>
            <a:ext cx="557585" cy="557585"/>
          </a:xfrm>
          <a:prstGeom prst="rect">
            <a:avLst/>
          </a:prstGeom>
        </p:spPr>
      </p:pic>
      <p:sp>
        <p:nvSpPr>
          <p:cNvPr id="88" name="Metin kutusu 16">
            <a:extLst>
              <a:ext uri="{FF2B5EF4-FFF2-40B4-BE49-F238E27FC236}">
                <a16:creationId xmlns:a16="http://schemas.microsoft.com/office/drawing/2014/main" id="{AF8EAC3E-12C5-6E98-9DBF-0D127FB4FA1E}"/>
              </a:ext>
            </a:extLst>
          </p:cNvPr>
          <p:cNvSpPr txBox="1"/>
          <p:nvPr/>
        </p:nvSpPr>
        <p:spPr>
          <a:xfrm>
            <a:off x="5292660" y="1813907"/>
            <a:ext cx="994322" cy="461665"/>
          </a:xfrm>
          <a:prstGeom prst="rect">
            <a:avLst/>
          </a:prstGeom>
          <a:noFill/>
        </p:spPr>
        <p:txBody>
          <a:bodyPr wrap="square" rtlCol="0">
            <a:spAutoFit/>
          </a:bodyPr>
          <a:lstStyle/>
          <a:p>
            <a:pPr algn="ctr"/>
            <a:r>
              <a:rPr lang="en-US" sz="2400" b="1" dirty="0">
                <a:latin typeface="+mj-lt"/>
                <a:ea typeface="Cambria" panose="02040503050406030204" pitchFamily="18" charset="0"/>
              </a:rPr>
              <a:t>14ns</a:t>
            </a:r>
            <a:endParaRPr lang="en-US" sz="2400" b="1" dirty="0">
              <a:latin typeface="+mj-lt"/>
            </a:endParaRPr>
          </a:p>
        </p:txBody>
      </p:sp>
      <p:pic>
        <p:nvPicPr>
          <p:cNvPr id="89" name="Grafik 18" descr="Kapat düz dolguyla">
            <a:extLst>
              <a:ext uri="{FF2B5EF4-FFF2-40B4-BE49-F238E27FC236}">
                <a16:creationId xmlns:a16="http://schemas.microsoft.com/office/drawing/2014/main" id="{A4906E53-2AC4-9E4A-7002-66A55486EE2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533622" y="1759399"/>
            <a:ext cx="557585" cy="557585"/>
          </a:xfrm>
          <a:prstGeom prst="rect">
            <a:avLst/>
          </a:prstGeom>
        </p:spPr>
      </p:pic>
      <p:sp>
        <p:nvSpPr>
          <p:cNvPr id="90" name="Metin kutusu 16">
            <a:extLst>
              <a:ext uri="{FF2B5EF4-FFF2-40B4-BE49-F238E27FC236}">
                <a16:creationId xmlns:a16="http://schemas.microsoft.com/office/drawing/2014/main" id="{B3F65345-E09F-9955-3B45-9834D65B539B}"/>
              </a:ext>
            </a:extLst>
          </p:cNvPr>
          <p:cNvSpPr txBox="1"/>
          <p:nvPr/>
        </p:nvSpPr>
        <p:spPr>
          <a:xfrm>
            <a:off x="2681150" y="2245608"/>
            <a:ext cx="994322" cy="461665"/>
          </a:xfrm>
          <a:prstGeom prst="rect">
            <a:avLst/>
          </a:prstGeom>
          <a:noFill/>
        </p:spPr>
        <p:txBody>
          <a:bodyPr wrap="square" rtlCol="0">
            <a:spAutoFit/>
          </a:bodyPr>
          <a:lstStyle/>
          <a:p>
            <a:pPr algn="ctr"/>
            <a:r>
              <a:rPr lang="en-US" sz="2400" b="1" dirty="0">
                <a:solidFill>
                  <a:srgbClr val="FF0000"/>
                </a:solidFill>
                <a:latin typeface="+mj-lt"/>
                <a:ea typeface="Cambria" panose="02040503050406030204" pitchFamily="18" charset="0"/>
              </a:rPr>
              <a:t>&lt;3ns</a:t>
            </a:r>
            <a:endParaRPr lang="en-US" sz="2400" b="1" dirty="0">
              <a:solidFill>
                <a:srgbClr val="FF0000"/>
              </a:solidFill>
              <a:latin typeface="+mj-lt"/>
            </a:endParaRPr>
          </a:p>
        </p:txBody>
      </p:sp>
      <p:sp>
        <p:nvSpPr>
          <p:cNvPr id="91" name="Metin kutusu 16">
            <a:extLst>
              <a:ext uri="{FF2B5EF4-FFF2-40B4-BE49-F238E27FC236}">
                <a16:creationId xmlns:a16="http://schemas.microsoft.com/office/drawing/2014/main" id="{FDDF653F-214F-5249-15AC-82E0BBD46A48}"/>
              </a:ext>
            </a:extLst>
          </p:cNvPr>
          <p:cNvSpPr txBox="1"/>
          <p:nvPr/>
        </p:nvSpPr>
        <p:spPr>
          <a:xfrm>
            <a:off x="5284018" y="2232996"/>
            <a:ext cx="994322" cy="461665"/>
          </a:xfrm>
          <a:prstGeom prst="rect">
            <a:avLst/>
          </a:prstGeom>
          <a:noFill/>
        </p:spPr>
        <p:txBody>
          <a:bodyPr wrap="square" rtlCol="0">
            <a:spAutoFit/>
          </a:bodyPr>
          <a:lstStyle/>
          <a:p>
            <a:pPr algn="ctr"/>
            <a:r>
              <a:rPr lang="en-US" sz="2400" b="1" dirty="0">
                <a:solidFill>
                  <a:srgbClr val="FF0000"/>
                </a:solidFill>
                <a:latin typeface="+mj-lt"/>
                <a:ea typeface="Cambria" panose="02040503050406030204" pitchFamily="18" charset="0"/>
              </a:rPr>
              <a:t>&lt;3ns</a:t>
            </a:r>
            <a:endParaRPr lang="en-US" sz="2400" b="1" dirty="0">
              <a:solidFill>
                <a:srgbClr val="FF0000"/>
              </a:solidFill>
              <a:latin typeface="+mj-lt"/>
            </a:endParaRPr>
          </a:p>
        </p:txBody>
      </p:sp>
      <p:grpSp>
        <p:nvGrpSpPr>
          <p:cNvPr id="298" name="Group 297">
            <a:extLst>
              <a:ext uri="{FF2B5EF4-FFF2-40B4-BE49-F238E27FC236}">
                <a16:creationId xmlns:a16="http://schemas.microsoft.com/office/drawing/2014/main" id="{97EF2586-1708-F643-37B4-FEB777392AC0}"/>
              </a:ext>
            </a:extLst>
          </p:cNvPr>
          <p:cNvGrpSpPr/>
          <p:nvPr/>
        </p:nvGrpSpPr>
        <p:grpSpPr>
          <a:xfrm>
            <a:off x="2012792" y="3599947"/>
            <a:ext cx="1146538" cy="2551667"/>
            <a:chOff x="2012792" y="3356107"/>
            <a:chExt cx="1146538" cy="2551667"/>
          </a:xfrm>
        </p:grpSpPr>
        <p:grpSp>
          <p:nvGrpSpPr>
            <p:cNvPr id="296" name="Group 295">
              <a:extLst>
                <a:ext uri="{FF2B5EF4-FFF2-40B4-BE49-F238E27FC236}">
                  <a16:creationId xmlns:a16="http://schemas.microsoft.com/office/drawing/2014/main" id="{86E865B1-F820-2089-FC79-AD683CA6738D}"/>
                </a:ext>
              </a:extLst>
            </p:cNvPr>
            <p:cNvGrpSpPr/>
            <p:nvPr/>
          </p:nvGrpSpPr>
          <p:grpSpPr>
            <a:xfrm>
              <a:off x="2012792" y="3356107"/>
              <a:ext cx="1138403" cy="2551667"/>
              <a:chOff x="2174903" y="3513201"/>
              <a:chExt cx="1138403" cy="2551667"/>
            </a:xfrm>
          </p:grpSpPr>
          <p:cxnSp>
            <p:nvCxnSpPr>
              <p:cNvPr id="290" name="Düz Bağlayıcı 164">
                <a:extLst>
                  <a:ext uri="{FF2B5EF4-FFF2-40B4-BE49-F238E27FC236}">
                    <a16:creationId xmlns:a16="http://schemas.microsoft.com/office/drawing/2014/main" id="{978D7A61-B519-A345-28A1-F6DBBE0A6DF6}"/>
                  </a:ext>
                </a:extLst>
              </p:cNvPr>
              <p:cNvCxnSpPr>
                <a:cxnSpLocks/>
              </p:cNvCxnSpPr>
              <p:nvPr/>
            </p:nvCxnSpPr>
            <p:spPr>
              <a:xfrm>
                <a:off x="2174903" y="4718298"/>
                <a:ext cx="129520" cy="618503"/>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1" name="Düz Bağlayıcı 290">
                <a:extLst>
                  <a:ext uri="{FF2B5EF4-FFF2-40B4-BE49-F238E27FC236}">
                    <a16:creationId xmlns:a16="http://schemas.microsoft.com/office/drawing/2014/main" id="{BBA15969-8A4A-C639-FCB5-FCBACE0650BB}"/>
                  </a:ext>
                </a:extLst>
              </p:cNvPr>
              <p:cNvCxnSpPr>
                <a:cxnSpLocks/>
              </p:cNvCxnSpPr>
              <p:nvPr/>
            </p:nvCxnSpPr>
            <p:spPr>
              <a:xfrm>
                <a:off x="2664423" y="5336801"/>
                <a:ext cx="133017" cy="514869"/>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2" name="Düz Bağlayıcı 380">
                <a:extLst>
                  <a:ext uri="{FF2B5EF4-FFF2-40B4-BE49-F238E27FC236}">
                    <a16:creationId xmlns:a16="http://schemas.microsoft.com/office/drawing/2014/main" id="{0843A649-3894-BAB7-0B8F-0AB0B949975B}"/>
                  </a:ext>
                </a:extLst>
              </p:cNvPr>
              <p:cNvCxnSpPr>
                <a:cxnSpLocks/>
              </p:cNvCxnSpPr>
              <p:nvPr/>
            </p:nvCxnSpPr>
            <p:spPr>
              <a:xfrm>
                <a:off x="3157440" y="5072181"/>
                <a:ext cx="155866" cy="20805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3" name="Düz Bağlayıcı 389">
                <a:extLst>
                  <a:ext uri="{FF2B5EF4-FFF2-40B4-BE49-F238E27FC236}">
                    <a16:creationId xmlns:a16="http://schemas.microsoft.com/office/drawing/2014/main" id="{50D077E5-D9CA-BA52-D4F3-1843B1E0E2E9}"/>
                  </a:ext>
                </a:extLst>
              </p:cNvPr>
              <p:cNvCxnSpPr>
                <a:cxnSpLocks/>
              </p:cNvCxnSpPr>
              <p:nvPr/>
            </p:nvCxnSpPr>
            <p:spPr>
              <a:xfrm>
                <a:off x="3157440" y="3513201"/>
                <a:ext cx="155866" cy="197762"/>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4" name="Düz Bağlayıcı 476">
                <a:extLst>
                  <a:ext uri="{FF2B5EF4-FFF2-40B4-BE49-F238E27FC236}">
                    <a16:creationId xmlns:a16="http://schemas.microsoft.com/office/drawing/2014/main" id="{CBCFF30E-2385-9673-B9FD-1D1FD1B17016}"/>
                  </a:ext>
                </a:extLst>
              </p:cNvPr>
              <p:cNvCxnSpPr>
                <a:cxnSpLocks/>
              </p:cNvCxnSpPr>
              <p:nvPr/>
            </p:nvCxnSpPr>
            <p:spPr>
              <a:xfrm rot="16200000" flipH="1">
                <a:off x="3150202" y="5901764"/>
                <a:ext cx="197312" cy="128896"/>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5" name="Düz Bağlayıcı 477">
                <a:extLst>
                  <a:ext uri="{FF2B5EF4-FFF2-40B4-BE49-F238E27FC236}">
                    <a16:creationId xmlns:a16="http://schemas.microsoft.com/office/drawing/2014/main" id="{E35062EA-892F-DAE7-D6AD-86942881AE97}"/>
                  </a:ext>
                </a:extLst>
              </p:cNvPr>
              <p:cNvCxnSpPr>
                <a:cxnSpLocks/>
              </p:cNvCxnSpPr>
              <p:nvPr/>
            </p:nvCxnSpPr>
            <p:spPr>
              <a:xfrm flipV="1">
                <a:off x="3184411" y="5672548"/>
                <a:ext cx="128895" cy="195009"/>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297" name="Düz Bağlayıcı 381">
              <a:extLst>
                <a:ext uri="{FF2B5EF4-FFF2-40B4-BE49-F238E27FC236}">
                  <a16:creationId xmlns:a16="http://schemas.microsoft.com/office/drawing/2014/main" id="{1D621FC3-8FC5-9A45-759E-713D4B19C9B4}"/>
                </a:ext>
              </a:extLst>
            </p:cNvPr>
            <p:cNvCxnSpPr>
              <a:cxnSpLocks/>
            </p:cNvCxnSpPr>
            <p:nvPr/>
          </p:nvCxnSpPr>
          <p:spPr>
            <a:xfrm flipV="1">
              <a:off x="3003464" y="4748576"/>
              <a:ext cx="155866" cy="184267"/>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289" name="Group 288">
            <a:extLst>
              <a:ext uri="{FF2B5EF4-FFF2-40B4-BE49-F238E27FC236}">
                <a16:creationId xmlns:a16="http://schemas.microsoft.com/office/drawing/2014/main" id="{597E2277-AE0D-B7C7-EB88-7BE6958F5D94}"/>
              </a:ext>
            </a:extLst>
          </p:cNvPr>
          <p:cNvGrpSpPr/>
          <p:nvPr/>
        </p:nvGrpSpPr>
        <p:grpSpPr>
          <a:xfrm>
            <a:off x="490139" y="3229505"/>
            <a:ext cx="3312990" cy="2713902"/>
            <a:chOff x="490139" y="2985665"/>
            <a:chExt cx="3312990" cy="2713902"/>
          </a:xfrm>
        </p:grpSpPr>
        <p:grpSp>
          <p:nvGrpSpPr>
            <p:cNvPr id="279" name="Group 278">
              <a:extLst>
                <a:ext uri="{FF2B5EF4-FFF2-40B4-BE49-F238E27FC236}">
                  <a16:creationId xmlns:a16="http://schemas.microsoft.com/office/drawing/2014/main" id="{6F2CC81A-32C0-3410-8AAA-B925AD0FE677}"/>
                </a:ext>
              </a:extLst>
            </p:cNvPr>
            <p:cNvGrpSpPr/>
            <p:nvPr/>
          </p:nvGrpSpPr>
          <p:grpSpPr>
            <a:xfrm>
              <a:off x="490139" y="2985665"/>
              <a:ext cx="3312990" cy="2713902"/>
              <a:chOff x="632688" y="3138646"/>
              <a:chExt cx="3312990" cy="2713902"/>
            </a:xfrm>
          </p:grpSpPr>
          <p:cxnSp>
            <p:nvCxnSpPr>
              <p:cNvPr id="264" name="Düz Bağlayıcı 86">
                <a:extLst>
                  <a:ext uri="{FF2B5EF4-FFF2-40B4-BE49-F238E27FC236}">
                    <a16:creationId xmlns:a16="http://schemas.microsoft.com/office/drawing/2014/main" id="{C7A22A3E-4B36-C4E6-A914-5E5D3C335C5F}"/>
                  </a:ext>
                </a:extLst>
              </p:cNvPr>
              <p:cNvCxnSpPr>
                <a:stCxn id="266" idx="4"/>
                <a:endCxn id="267" idx="0"/>
              </p:cNvCxnSpPr>
              <p:nvPr/>
            </p:nvCxnSpPr>
            <p:spPr>
              <a:xfrm rot="16200000">
                <a:off x="1036360" y="4435759"/>
                <a:ext cx="374067" cy="17341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65" name="Düz Bağlayıcı 140">
                <a:extLst>
                  <a:ext uri="{FF2B5EF4-FFF2-40B4-BE49-F238E27FC236}">
                    <a16:creationId xmlns:a16="http://schemas.microsoft.com/office/drawing/2014/main" id="{0AD6A55A-58C6-ED39-CE0C-BAD574F7799D}"/>
                  </a:ext>
                </a:extLst>
              </p:cNvPr>
              <p:cNvCxnSpPr>
                <a:cxnSpLocks/>
                <a:stCxn id="267" idx="4"/>
                <a:endCxn id="271" idx="0"/>
              </p:cNvCxnSpPr>
              <p:nvPr/>
            </p:nvCxnSpPr>
            <p:spPr>
              <a:xfrm>
                <a:off x="1670098" y="4335430"/>
                <a:ext cx="144805" cy="382868"/>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68" name="Düz Bağlayıcı 259">
                <a:extLst>
                  <a:ext uri="{FF2B5EF4-FFF2-40B4-BE49-F238E27FC236}">
                    <a16:creationId xmlns:a16="http://schemas.microsoft.com/office/drawing/2014/main" id="{FEB49DC4-A53E-CB4D-49A2-9FA17E5EED75}"/>
                  </a:ext>
                </a:extLst>
              </p:cNvPr>
              <p:cNvCxnSpPr>
                <a:cxnSpLocks/>
                <a:stCxn id="273" idx="4"/>
                <a:endCxn id="269" idx="0"/>
              </p:cNvCxnSpPr>
              <p:nvPr/>
            </p:nvCxnSpPr>
            <p:spPr>
              <a:xfrm flipV="1">
                <a:off x="2664423" y="3513201"/>
                <a:ext cx="133017" cy="513424"/>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70" name="Düz Bağlayıcı 271">
                <a:extLst>
                  <a:ext uri="{FF2B5EF4-FFF2-40B4-BE49-F238E27FC236}">
                    <a16:creationId xmlns:a16="http://schemas.microsoft.com/office/drawing/2014/main" id="{2AF6C107-94BC-A185-103B-1445090E2E4F}"/>
                  </a:ext>
                </a:extLst>
              </p:cNvPr>
              <p:cNvCxnSpPr>
                <a:cxnSpLocks/>
                <a:stCxn id="273" idx="0"/>
                <a:endCxn id="271" idx="4"/>
              </p:cNvCxnSpPr>
              <p:nvPr/>
            </p:nvCxnSpPr>
            <p:spPr>
              <a:xfrm flipH="1">
                <a:off x="2174903" y="4026625"/>
                <a:ext cx="129520" cy="691673"/>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72" name="Oval 271">
                <a:extLst>
                  <a:ext uri="{FF2B5EF4-FFF2-40B4-BE49-F238E27FC236}">
                    <a16:creationId xmlns:a16="http://schemas.microsoft.com/office/drawing/2014/main" id="{691712D2-1FF7-B0D8-194E-9F248C4EB832}"/>
                  </a:ext>
                </a:extLst>
              </p:cNvPr>
              <p:cNvSpPr/>
              <p:nvPr/>
            </p:nvSpPr>
            <p:spPr>
              <a:xfrm rot="16200000">
                <a:off x="2797440" y="4892181"/>
                <a:ext cx="360000" cy="360000"/>
              </a:xfrm>
              <a:prstGeom prst="ellipse">
                <a:avLst/>
              </a:prstGeom>
              <a:solidFill>
                <a:schemeClr val="accent2">
                  <a:lumMod val="20000"/>
                  <a:lumOff val="80000"/>
                </a:schemeClr>
              </a:solidFill>
              <a:ln w="28575">
                <a:solidFill>
                  <a:schemeClr val="accent2"/>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274" name="Oval 273">
                <a:extLst>
                  <a:ext uri="{FF2B5EF4-FFF2-40B4-BE49-F238E27FC236}">
                    <a16:creationId xmlns:a16="http://schemas.microsoft.com/office/drawing/2014/main" id="{C5BB0527-8D38-4B14-2A5C-18984560B186}"/>
                  </a:ext>
                </a:extLst>
              </p:cNvPr>
              <p:cNvSpPr/>
              <p:nvPr/>
            </p:nvSpPr>
            <p:spPr>
              <a:xfrm rot="16200000">
                <a:off x="3313306" y="4707914"/>
                <a:ext cx="360000" cy="360000"/>
              </a:xfrm>
              <a:prstGeom prst="ellipse">
                <a:avLst/>
              </a:prstGeom>
              <a:solidFill>
                <a:schemeClr val="accent2">
                  <a:lumMod val="20000"/>
                  <a:lumOff val="80000"/>
                </a:schemeClr>
              </a:solidFill>
              <a:ln w="28575">
                <a:solidFill>
                  <a:schemeClr val="accent2"/>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cxnSp>
            <p:nvCxnSpPr>
              <p:cNvPr id="275" name="Düz Bağlayıcı 390">
                <a:extLst>
                  <a:ext uri="{FF2B5EF4-FFF2-40B4-BE49-F238E27FC236}">
                    <a16:creationId xmlns:a16="http://schemas.microsoft.com/office/drawing/2014/main" id="{C43A54FE-C04D-2C38-B83B-636FBA59F58C}"/>
                  </a:ext>
                </a:extLst>
              </p:cNvPr>
              <p:cNvCxnSpPr>
                <a:cxnSpLocks/>
                <a:stCxn id="269" idx="4"/>
                <a:endCxn id="276" idx="0"/>
              </p:cNvCxnSpPr>
              <p:nvPr/>
            </p:nvCxnSpPr>
            <p:spPr>
              <a:xfrm flipV="1">
                <a:off x="3157440" y="3318646"/>
                <a:ext cx="155866" cy="194555"/>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77" name="Oval 276">
                <a:extLst>
                  <a:ext uri="{FF2B5EF4-FFF2-40B4-BE49-F238E27FC236}">
                    <a16:creationId xmlns:a16="http://schemas.microsoft.com/office/drawing/2014/main" id="{D144FEF3-8E4C-FF0E-EE6F-C2F26973BA77}"/>
                  </a:ext>
                </a:extLst>
              </p:cNvPr>
              <p:cNvSpPr/>
              <p:nvPr/>
            </p:nvSpPr>
            <p:spPr>
              <a:xfrm rot="16200000">
                <a:off x="3313306" y="5492548"/>
                <a:ext cx="360000" cy="360000"/>
              </a:xfrm>
              <a:prstGeom prst="ellipse">
                <a:avLst/>
              </a:prstGeom>
              <a:solidFill>
                <a:schemeClr val="accent2">
                  <a:lumMod val="20000"/>
                  <a:lumOff val="80000"/>
                </a:schemeClr>
              </a:solidFill>
              <a:ln w="28575">
                <a:solidFill>
                  <a:schemeClr val="accent2"/>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cxnSp>
            <p:nvCxnSpPr>
              <p:cNvPr id="278" name="Düz Ok Bağlayıcısı 4">
                <a:extLst>
                  <a:ext uri="{FF2B5EF4-FFF2-40B4-BE49-F238E27FC236}">
                    <a16:creationId xmlns:a16="http://schemas.microsoft.com/office/drawing/2014/main" id="{731A59F4-8909-93BE-D18C-E72AE8D98B1D}"/>
                  </a:ext>
                </a:extLst>
              </p:cNvPr>
              <p:cNvCxnSpPr>
                <a:cxnSpLocks/>
              </p:cNvCxnSpPr>
              <p:nvPr/>
            </p:nvCxnSpPr>
            <p:spPr>
              <a:xfrm>
                <a:off x="3673251" y="3318646"/>
                <a:ext cx="272427" cy="0"/>
              </a:xfrm>
              <a:prstGeom prst="straightConnector1">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66" name="Oval 265">
                <a:extLst>
                  <a:ext uri="{FF2B5EF4-FFF2-40B4-BE49-F238E27FC236}">
                    <a16:creationId xmlns:a16="http://schemas.microsoft.com/office/drawing/2014/main" id="{28D11F10-32DE-0B24-251E-196B03536ECC}"/>
                  </a:ext>
                </a:extLst>
              </p:cNvPr>
              <p:cNvSpPr/>
              <p:nvPr/>
            </p:nvSpPr>
            <p:spPr>
              <a:xfrm rot="16200000">
                <a:off x="632688" y="4457497"/>
                <a:ext cx="504000" cy="504000"/>
              </a:xfrm>
              <a:prstGeom prst="ellipse">
                <a:avLst/>
              </a:prstGeom>
              <a:solidFill>
                <a:schemeClr val="accent2">
                  <a:lumMod val="20000"/>
                  <a:lumOff val="80000"/>
                </a:schemeClr>
              </a:solidFill>
              <a:ln w="28575">
                <a:solidFill>
                  <a:schemeClr val="accent2"/>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000" dirty="0">
                  <a:solidFill>
                    <a:srgbClr val="FF0000"/>
                  </a:solidFill>
                  <a:latin typeface="+mj-lt"/>
                </a:endParaRPr>
              </a:p>
            </p:txBody>
          </p:sp>
          <p:sp>
            <p:nvSpPr>
              <p:cNvPr id="267" name="Oval 266">
                <a:extLst>
                  <a:ext uri="{FF2B5EF4-FFF2-40B4-BE49-F238E27FC236}">
                    <a16:creationId xmlns:a16="http://schemas.microsoft.com/office/drawing/2014/main" id="{CB31CABE-AC7B-DB66-3686-88BD91940D90}"/>
                  </a:ext>
                </a:extLst>
              </p:cNvPr>
              <p:cNvSpPr/>
              <p:nvPr/>
            </p:nvSpPr>
            <p:spPr>
              <a:xfrm rot="16200000">
                <a:off x="1310098" y="4155430"/>
                <a:ext cx="360000" cy="360000"/>
              </a:xfrm>
              <a:prstGeom prst="ellipse">
                <a:avLst/>
              </a:prstGeom>
              <a:solidFill>
                <a:schemeClr val="accent2">
                  <a:lumMod val="20000"/>
                  <a:lumOff val="80000"/>
                </a:schemeClr>
              </a:solidFill>
              <a:ln w="28575">
                <a:solidFill>
                  <a:schemeClr val="accent2"/>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269" name="Oval 268">
                <a:extLst>
                  <a:ext uri="{FF2B5EF4-FFF2-40B4-BE49-F238E27FC236}">
                    <a16:creationId xmlns:a16="http://schemas.microsoft.com/office/drawing/2014/main" id="{B0B727F7-3E98-E8A5-C48A-C4FE68E9339A}"/>
                  </a:ext>
                </a:extLst>
              </p:cNvPr>
              <p:cNvSpPr/>
              <p:nvPr/>
            </p:nvSpPr>
            <p:spPr>
              <a:xfrm rot="16200000">
                <a:off x="2797440" y="3333201"/>
                <a:ext cx="360000" cy="360000"/>
              </a:xfrm>
              <a:prstGeom prst="ellipse">
                <a:avLst/>
              </a:prstGeom>
              <a:solidFill>
                <a:schemeClr val="accent2">
                  <a:lumMod val="20000"/>
                  <a:lumOff val="80000"/>
                </a:schemeClr>
              </a:solidFill>
              <a:ln w="28575">
                <a:solidFill>
                  <a:schemeClr val="accent2"/>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271" name="Oval 270">
                <a:extLst>
                  <a:ext uri="{FF2B5EF4-FFF2-40B4-BE49-F238E27FC236}">
                    <a16:creationId xmlns:a16="http://schemas.microsoft.com/office/drawing/2014/main" id="{56DBD381-F24D-03C2-1AB8-25365DD48927}"/>
                  </a:ext>
                </a:extLst>
              </p:cNvPr>
              <p:cNvSpPr/>
              <p:nvPr/>
            </p:nvSpPr>
            <p:spPr>
              <a:xfrm rot="16200000">
                <a:off x="1814903" y="4538298"/>
                <a:ext cx="360000" cy="360000"/>
              </a:xfrm>
              <a:prstGeom prst="ellipse">
                <a:avLst/>
              </a:prstGeom>
              <a:solidFill>
                <a:schemeClr val="accent2">
                  <a:lumMod val="20000"/>
                  <a:lumOff val="80000"/>
                </a:schemeClr>
              </a:solidFill>
              <a:ln w="28575">
                <a:solidFill>
                  <a:schemeClr val="accent2"/>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273" name="Oval 272">
                <a:extLst>
                  <a:ext uri="{FF2B5EF4-FFF2-40B4-BE49-F238E27FC236}">
                    <a16:creationId xmlns:a16="http://schemas.microsoft.com/office/drawing/2014/main" id="{74C63287-B1CF-927E-D041-937DB87EE10B}"/>
                  </a:ext>
                </a:extLst>
              </p:cNvPr>
              <p:cNvSpPr/>
              <p:nvPr/>
            </p:nvSpPr>
            <p:spPr>
              <a:xfrm rot="16200000">
                <a:off x="2304423" y="3846625"/>
                <a:ext cx="360000" cy="360000"/>
              </a:xfrm>
              <a:prstGeom prst="ellipse">
                <a:avLst/>
              </a:prstGeom>
              <a:solidFill>
                <a:schemeClr val="accent2">
                  <a:lumMod val="20000"/>
                  <a:lumOff val="80000"/>
                </a:schemeClr>
              </a:solidFill>
              <a:ln w="28575">
                <a:solidFill>
                  <a:schemeClr val="accent2"/>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276" name="Oval 275">
                <a:extLst>
                  <a:ext uri="{FF2B5EF4-FFF2-40B4-BE49-F238E27FC236}">
                    <a16:creationId xmlns:a16="http://schemas.microsoft.com/office/drawing/2014/main" id="{8B296F48-844C-65AB-9692-CFC805FF01FC}"/>
                  </a:ext>
                </a:extLst>
              </p:cNvPr>
              <p:cNvSpPr/>
              <p:nvPr/>
            </p:nvSpPr>
            <p:spPr>
              <a:xfrm rot="16200000">
                <a:off x="3313306" y="3138646"/>
                <a:ext cx="360000" cy="360000"/>
              </a:xfrm>
              <a:prstGeom prst="ellipse">
                <a:avLst/>
              </a:prstGeom>
              <a:solidFill>
                <a:schemeClr val="accent2">
                  <a:lumMod val="20000"/>
                  <a:lumOff val="80000"/>
                </a:schemeClr>
              </a:solidFill>
              <a:ln w="28575">
                <a:solidFill>
                  <a:schemeClr val="accent2"/>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grpSp>
        <p:sp>
          <p:nvSpPr>
            <p:cNvPr id="288" name="Oval 287">
              <a:extLst>
                <a:ext uri="{FF2B5EF4-FFF2-40B4-BE49-F238E27FC236}">
                  <a16:creationId xmlns:a16="http://schemas.microsoft.com/office/drawing/2014/main" id="{68C2EEDD-316D-A979-31AB-022B94CB9743}"/>
                </a:ext>
              </a:extLst>
            </p:cNvPr>
            <p:cNvSpPr/>
            <p:nvPr/>
          </p:nvSpPr>
          <p:spPr>
            <a:xfrm rot="16200000">
              <a:off x="3165680" y="3769555"/>
              <a:ext cx="360000" cy="360000"/>
            </a:xfrm>
            <a:prstGeom prst="ellipse">
              <a:avLst/>
            </a:prstGeom>
            <a:solidFill>
              <a:schemeClr val="accent2">
                <a:lumMod val="20000"/>
                <a:lumOff val="80000"/>
              </a:schemeClr>
            </a:solidFill>
            <a:ln w="28575">
              <a:solidFill>
                <a:schemeClr val="accent2"/>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grpSp>
      <p:grpSp>
        <p:nvGrpSpPr>
          <p:cNvPr id="287" name="Group 286">
            <a:extLst>
              <a:ext uri="{FF2B5EF4-FFF2-40B4-BE49-F238E27FC236}">
                <a16:creationId xmlns:a16="http://schemas.microsoft.com/office/drawing/2014/main" id="{27212D5E-BBBF-1C60-77D7-AE6811758D09}"/>
              </a:ext>
            </a:extLst>
          </p:cNvPr>
          <p:cNvGrpSpPr/>
          <p:nvPr/>
        </p:nvGrpSpPr>
        <p:grpSpPr>
          <a:xfrm>
            <a:off x="2145071" y="3625976"/>
            <a:ext cx="1368883" cy="2713905"/>
            <a:chOff x="2304423" y="3530963"/>
            <a:chExt cx="1368883" cy="2713905"/>
          </a:xfrm>
          <a:solidFill>
            <a:schemeClr val="accent1">
              <a:lumMod val="20000"/>
              <a:lumOff val="80000"/>
            </a:schemeClr>
          </a:solidFill>
        </p:grpSpPr>
        <p:sp>
          <p:nvSpPr>
            <p:cNvPr id="281" name="Oval 280">
              <a:extLst>
                <a:ext uri="{FF2B5EF4-FFF2-40B4-BE49-F238E27FC236}">
                  <a16:creationId xmlns:a16="http://schemas.microsoft.com/office/drawing/2014/main" id="{958F4614-027E-8F4E-D721-FEB7CEA17E2C}"/>
                </a:ext>
              </a:extLst>
            </p:cNvPr>
            <p:cNvSpPr/>
            <p:nvPr/>
          </p:nvSpPr>
          <p:spPr>
            <a:xfrm rot="16200000">
              <a:off x="2797440" y="5671670"/>
              <a:ext cx="360000" cy="360000"/>
            </a:xfrm>
            <a:prstGeom prst="ellipse">
              <a:avLst/>
            </a:prstGeom>
            <a:grpFill/>
            <a:ln w="28575">
              <a:solidFill>
                <a:schemeClr val="accent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282" name="Oval 281">
              <a:extLst>
                <a:ext uri="{FF2B5EF4-FFF2-40B4-BE49-F238E27FC236}">
                  <a16:creationId xmlns:a16="http://schemas.microsoft.com/office/drawing/2014/main" id="{EFADF13F-6A05-A5FA-1A3A-2CF2AE973C05}"/>
                </a:ext>
              </a:extLst>
            </p:cNvPr>
            <p:cNvSpPr/>
            <p:nvPr/>
          </p:nvSpPr>
          <p:spPr>
            <a:xfrm rot="16200000">
              <a:off x="2304423" y="5156801"/>
              <a:ext cx="360000" cy="360000"/>
            </a:xfrm>
            <a:prstGeom prst="ellipse">
              <a:avLst/>
            </a:prstGeom>
            <a:grpFill/>
            <a:ln w="28575">
              <a:solidFill>
                <a:schemeClr val="accent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283" name="Oval 282">
              <a:extLst>
                <a:ext uri="{FF2B5EF4-FFF2-40B4-BE49-F238E27FC236}">
                  <a16:creationId xmlns:a16="http://schemas.microsoft.com/office/drawing/2014/main" id="{21C12BEF-DE08-3408-3B7D-7378EF3B9A11}"/>
                </a:ext>
              </a:extLst>
            </p:cNvPr>
            <p:cNvSpPr/>
            <p:nvPr/>
          </p:nvSpPr>
          <p:spPr>
            <a:xfrm rot="16200000">
              <a:off x="3313306" y="5100231"/>
              <a:ext cx="360000" cy="360000"/>
            </a:xfrm>
            <a:prstGeom prst="ellipse">
              <a:avLst/>
            </a:prstGeom>
            <a:grpFill/>
            <a:ln w="28575">
              <a:solidFill>
                <a:schemeClr val="accent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284" name="Oval 283">
              <a:extLst>
                <a:ext uri="{FF2B5EF4-FFF2-40B4-BE49-F238E27FC236}">
                  <a16:creationId xmlns:a16="http://schemas.microsoft.com/office/drawing/2014/main" id="{A16220BD-C28F-5BF3-37E5-91CD9F0AF63D}"/>
                </a:ext>
              </a:extLst>
            </p:cNvPr>
            <p:cNvSpPr/>
            <p:nvPr/>
          </p:nvSpPr>
          <p:spPr>
            <a:xfrm rot="16200000">
              <a:off x="3313306" y="4315597"/>
              <a:ext cx="360000" cy="360000"/>
            </a:xfrm>
            <a:prstGeom prst="ellipse">
              <a:avLst/>
            </a:prstGeom>
            <a:grpFill/>
            <a:ln w="28575">
              <a:solidFill>
                <a:schemeClr val="accent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285" name="Oval 284">
              <a:extLst>
                <a:ext uri="{FF2B5EF4-FFF2-40B4-BE49-F238E27FC236}">
                  <a16:creationId xmlns:a16="http://schemas.microsoft.com/office/drawing/2014/main" id="{69321117-4C80-4484-3625-8CB8D166B89C}"/>
                </a:ext>
              </a:extLst>
            </p:cNvPr>
            <p:cNvSpPr/>
            <p:nvPr/>
          </p:nvSpPr>
          <p:spPr>
            <a:xfrm rot="16200000">
              <a:off x="3313306" y="3530963"/>
              <a:ext cx="360000" cy="360000"/>
            </a:xfrm>
            <a:prstGeom prst="ellipse">
              <a:avLst/>
            </a:prstGeom>
            <a:grpFill/>
            <a:ln w="28575">
              <a:solidFill>
                <a:schemeClr val="accent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sp>
          <p:nvSpPr>
            <p:cNvPr id="286" name="Oval 285">
              <a:extLst>
                <a:ext uri="{FF2B5EF4-FFF2-40B4-BE49-F238E27FC236}">
                  <a16:creationId xmlns:a16="http://schemas.microsoft.com/office/drawing/2014/main" id="{1BF19635-85FA-7F08-0494-213069B70ADC}"/>
                </a:ext>
              </a:extLst>
            </p:cNvPr>
            <p:cNvSpPr/>
            <p:nvPr/>
          </p:nvSpPr>
          <p:spPr>
            <a:xfrm rot="16200000">
              <a:off x="3313306" y="5884868"/>
              <a:ext cx="360000" cy="360000"/>
            </a:xfrm>
            <a:prstGeom prst="ellipse">
              <a:avLst/>
            </a:prstGeom>
            <a:grpFill/>
            <a:ln w="28575">
              <a:solidFill>
                <a:schemeClr val="accent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mj-lt"/>
              </a:endParaRPr>
            </a:p>
          </p:txBody>
        </p:sp>
      </p:grpSp>
      <p:grpSp>
        <p:nvGrpSpPr>
          <p:cNvPr id="304" name="Group 303">
            <a:extLst>
              <a:ext uri="{FF2B5EF4-FFF2-40B4-BE49-F238E27FC236}">
                <a16:creationId xmlns:a16="http://schemas.microsoft.com/office/drawing/2014/main" id="{85079B00-F57A-6E40-8DD5-E8A5AEC3BDD0}"/>
              </a:ext>
            </a:extLst>
          </p:cNvPr>
          <p:cNvGrpSpPr/>
          <p:nvPr/>
        </p:nvGrpSpPr>
        <p:grpSpPr>
          <a:xfrm>
            <a:off x="3534099" y="3798685"/>
            <a:ext cx="272430" cy="2360849"/>
            <a:chOff x="3673247" y="3703935"/>
            <a:chExt cx="272430" cy="2360849"/>
          </a:xfrm>
        </p:grpSpPr>
        <p:cxnSp>
          <p:nvCxnSpPr>
            <p:cNvPr id="299" name="Düz Ok Bağlayıcısı 7">
              <a:extLst>
                <a:ext uri="{FF2B5EF4-FFF2-40B4-BE49-F238E27FC236}">
                  <a16:creationId xmlns:a16="http://schemas.microsoft.com/office/drawing/2014/main" id="{6C8C1D17-F952-835B-6EBF-272B5153A6E3}"/>
                </a:ext>
              </a:extLst>
            </p:cNvPr>
            <p:cNvCxnSpPr>
              <a:cxnSpLocks/>
            </p:cNvCxnSpPr>
            <p:nvPr/>
          </p:nvCxnSpPr>
          <p:spPr>
            <a:xfrm>
              <a:off x="3673250" y="3703935"/>
              <a:ext cx="272427" cy="0"/>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300" name="Düz Ok Bağlayıcısı 14">
              <a:extLst>
                <a:ext uri="{FF2B5EF4-FFF2-40B4-BE49-F238E27FC236}">
                  <a16:creationId xmlns:a16="http://schemas.microsoft.com/office/drawing/2014/main" id="{03D171F7-EA90-1C95-8331-599A6A58131D}"/>
                </a:ext>
              </a:extLst>
            </p:cNvPr>
            <p:cNvCxnSpPr>
              <a:cxnSpLocks/>
            </p:cNvCxnSpPr>
            <p:nvPr/>
          </p:nvCxnSpPr>
          <p:spPr>
            <a:xfrm>
              <a:off x="3673248" y="4922432"/>
              <a:ext cx="272427" cy="0"/>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301" name="Düz Ok Bağlayıcısı 15">
              <a:extLst>
                <a:ext uri="{FF2B5EF4-FFF2-40B4-BE49-F238E27FC236}">
                  <a16:creationId xmlns:a16="http://schemas.microsoft.com/office/drawing/2014/main" id="{C65E66D4-3BD4-CC25-791D-716F5539F8C1}"/>
                </a:ext>
              </a:extLst>
            </p:cNvPr>
            <p:cNvCxnSpPr>
              <a:cxnSpLocks/>
            </p:cNvCxnSpPr>
            <p:nvPr/>
          </p:nvCxnSpPr>
          <p:spPr>
            <a:xfrm>
              <a:off x="3673248" y="5300988"/>
              <a:ext cx="272427" cy="0"/>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302" name="Düz Ok Bağlayıcısı 16">
              <a:extLst>
                <a:ext uri="{FF2B5EF4-FFF2-40B4-BE49-F238E27FC236}">
                  <a16:creationId xmlns:a16="http://schemas.microsoft.com/office/drawing/2014/main" id="{60F1C9A0-504E-8ED9-4C95-C6ADF697FAD5}"/>
                </a:ext>
              </a:extLst>
            </p:cNvPr>
            <p:cNvCxnSpPr>
              <a:cxnSpLocks/>
            </p:cNvCxnSpPr>
            <p:nvPr/>
          </p:nvCxnSpPr>
          <p:spPr>
            <a:xfrm>
              <a:off x="3673247" y="5679706"/>
              <a:ext cx="272427" cy="0"/>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303" name="Düz Ok Bağlayıcısı 17">
              <a:extLst>
                <a:ext uri="{FF2B5EF4-FFF2-40B4-BE49-F238E27FC236}">
                  <a16:creationId xmlns:a16="http://schemas.microsoft.com/office/drawing/2014/main" id="{6712BD86-6211-2670-3D52-78398D7EB7F5}"/>
                </a:ext>
              </a:extLst>
            </p:cNvPr>
            <p:cNvCxnSpPr>
              <a:cxnSpLocks/>
            </p:cNvCxnSpPr>
            <p:nvPr/>
          </p:nvCxnSpPr>
          <p:spPr>
            <a:xfrm>
              <a:off x="3673247" y="6064784"/>
              <a:ext cx="272427" cy="0"/>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sp>
        <p:nvSpPr>
          <p:cNvPr id="306" name="Rounded Rectangle 73">
            <a:extLst>
              <a:ext uri="{FF2B5EF4-FFF2-40B4-BE49-F238E27FC236}">
                <a16:creationId xmlns:a16="http://schemas.microsoft.com/office/drawing/2014/main" id="{4BE1C845-A78E-41A9-2739-55A13BB5F18B}"/>
              </a:ext>
            </a:extLst>
          </p:cNvPr>
          <p:cNvSpPr/>
          <p:nvPr/>
        </p:nvSpPr>
        <p:spPr>
          <a:xfrm>
            <a:off x="5659520" y="2925747"/>
            <a:ext cx="3204000" cy="648000"/>
          </a:xfrm>
          <a:prstGeom prst="roundRect">
            <a:avLst>
              <a:gd name="adj" fmla="val 9685"/>
            </a:avLst>
          </a:prstGeom>
          <a:solidFill>
            <a:schemeClr val="accent4">
              <a:lumMod val="20000"/>
              <a:lumOff val="80000"/>
            </a:schemeClr>
          </a:solidFill>
          <a:ln w="38100">
            <a:solidFill>
              <a:schemeClr val="accent4"/>
            </a:solidFill>
          </a:ln>
        </p:spPr>
        <p:style>
          <a:lnRef idx="2">
            <a:schemeClr val="dk1"/>
          </a:lnRef>
          <a:fillRef idx="1">
            <a:schemeClr val="lt1"/>
          </a:fillRef>
          <a:effectRef idx="0">
            <a:schemeClr val="dk1"/>
          </a:effectRef>
          <a:fontRef idx="minor">
            <a:schemeClr val="dk1"/>
          </a:fontRef>
        </p:style>
        <p:txBody>
          <a:bodyPr lIns="274320" rtlCol="0" anchor="ctr"/>
          <a:lstStyle/>
          <a:p>
            <a:pPr algn="ctr"/>
            <a:r>
              <a:rPr lang="en-US" b="1" dirty="0">
                <a:solidFill>
                  <a:schemeClr val="accent4">
                    <a:lumMod val="75000"/>
                  </a:schemeClr>
                </a:solidFill>
                <a:latin typeface="+mj-lt"/>
                <a:cs typeface="Arial" pitchFamily="34" charset="0"/>
              </a:rPr>
              <a:t>1</a:t>
            </a:r>
            <a:r>
              <a:rPr lang="en-US" b="1" dirty="0">
                <a:solidFill>
                  <a:schemeClr val="accent4">
                    <a:lumMod val="75000"/>
                  </a:schemeClr>
                </a:solidFill>
                <a:latin typeface="+mj-lt"/>
              </a:rPr>
              <a:t>. Keep the previously </a:t>
            </a:r>
            <a:r>
              <a:rPr lang="en-US" b="1" dirty="0">
                <a:solidFill>
                  <a:schemeClr val="accent2"/>
                </a:solidFill>
                <a:latin typeface="+mj-lt"/>
              </a:rPr>
              <a:t>asserted signals </a:t>
            </a:r>
            <a:r>
              <a:rPr lang="en-US" b="1" dirty="0">
                <a:solidFill>
                  <a:schemeClr val="accent4">
                    <a:lumMod val="75000"/>
                  </a:schemeClr>
                </a:solidFill>
                <a:latin typeface="+mj-lt"/>
              </a:rPr>
              <a:t>active</a:t>
            </a:r>
          </a:p>
        </p:txBody>
      </p:sp>
      <p:sp>
        <p:nvSpPr>
          <p:cNvPr id="307" name="Rounded Rectangle 73">
            <a:extLst>
              <a:ext uri="{FF2B5EF4-FFF2-40B4-BE49-F238E27FC236}">
                <a16:creationId xmlns:a16="http://schemas.microsoft.com/office/drawing/2014/main" id="{EC0B22A4-366C-E52D-6DCD-140994EEC7B1}"/>
              </a:ext>
            </a:extLst>
          </p:cNvPr>
          <p:cNvSpPr/>
          <p:nvPr/>
        </p:nvSpPr>
        <p:spPr>
          <a:xfrm>
            <a:off x="5659520" y="3868830"/>
            <a:ext cx="3204000" cy="648000"/>
          </a:xfrm>
          <a:prstGeom prst="roundRect">
            <a:avLst>
              <a:gd name="adj" fmla="val 9685"/>
            </a:avLst>
          </a:prstGeom>
          <a:solidFill>
            <a:schemeClr val="accent4">
              <a:lumMod val="20000"/>
              <a:lumOff val="80000"/>
            </a:schemeClr>
          </a:solidFill>
          <a:ln w="38100">
            <a:solidFill>
              <a:schemeClr val="accent4"/>
            </a:solidFill>
          </a:ln>
        </p:spPr>
        <p:style>
          <a:lnRef idx="2">
            <a:schemeClr val="dk1"/>
          </a:lnRef>
          <a:fillRef idx="1">
            <a:schemeClr val="lt1"/>
          </a:fillRef>
          <a:effectRef idx="0">
            <a:schemeClr val="dk1"/>
          </a:effectRef>
          <a:fontRef idx="minor">
            <a:schemeClr val="dk1"/>
          </a:fontRef>
        </p:style>
        <p:txBody>
          <a:bodyPr lIns="274320" rtlCol="0" anchor="ctr"/>
          <a:lstStyle/>
          <a:p>
            <a:pPr algn="ctr"/>
            <a:r>
              <a:rPr lang="en-US" b="1" dirty="0">
                <a:solidFill>
                  <a:schemeClr val="accent4">
                    <a:lumMod val="75000"/>
                  </a:schemeClr>
                </a:solidFill>
                <a:latin typeface="+mj-lt"/>
                <a:cs typeface="Arial" pitchFamily="34" charset="0"/>
              </a:rPr>
              <a:t>2</a:t>
            </a:r>
            <a:r>
              <a:rPr lang="en-US" b="1" dirty="0">
                <a:solidFill>
                  <a:schemeClr val="accent4">
                    <a:lumMod val="75000"/>
                  </a:schemeClr>
                </a:solidFill>
                <a:latin typeface="+mj-lt"/>
              </a:rPr>
              <a:t>. Decode Row B &amp;</a:t>
            </a:r>
            <a:br>
              <a:rPr lang="en-US" b="1" dirty="0">
                <a:solidFill>
                  <a:schemeClr val="accent4">
                    <a:lumMod val="75000"/>
                  </a:schemeClr>
                </a:solidFill>
                <a:latin typeface="+mj-lt"/>
              </a:rPr>
            </a:br>
            <a:r>
              <a:rPr lang="en-US" b="1" dirty="0">
                <a:solidFill>
                  <a:schemeClr val="accent4">
                    <a:lumMod val="75000"/>
                  </a:schemeClr>
                </a:solidFill>
                <a:latin typeface="+mj-lt"/>
              </a:rPr>
              <a:t>assert </a:t>
            </a:r>
            <a:r>
              <a:rPr lang="en-US" b="1" dirty="0">
                <a:solidFill>
                  <a:schemeClr val="accent1"/>
                </a:solidFill>
                <a:latin typeface="+mj-lt"/>
              </a:rPr>
              <a:t>corresponding signals</a:t>
            </a:r>
          </a:p>
        </p:txBody>
      </p:sp>
      <p:sp>
        <p:nvSpPr>
          <p:cNvPr id="308" name="Rounded Rectangle 73">
            <a:extLst>
              <a:ext uri="{FF2B5EF4-FFF2-40B4-BE49-F238E27FC236}">
                <a16:creationId xmlns:a16="http://schemas.microsoft.com/office/drawing/2014/main" id="{54939D4D-570B-D316-2422-6D37F8C7A195}"/>
              </a:ext>
            </a:extLst>
          </p:cNvPr>
          <p:cNvSpPr/>
          <p:nvPr/>
        </p:nvSpPr>
        <p:spPr>
          <a:xfrm>
            <a:off x="5659520" y="4811913"/>
            <a:ext cx="3204000" cy="648000"/>
          </a:xfrm>
          <a:prstGeom prst="roundRect">
            <a:avLst>
              <a:gd name="adj" fmla="val 9685"/>
            </a:avLst>
          </a:prstGeom>
          <a:solidFill>
            <a:schemeClr val="accent4">
              <a:lumMod val="20000"/>
              <a:lumOff val="80000"/>
            </a:schemeClr>
          </a:solidFill>
          <a:ln w="38100">
            <a:solidFill>
              <a:schemeClr val="accent4"/>
            </a:solidFill>
          </a:ln>
        </p:spPr>
        <p:style>
          <a:lnRef idx="2">
            <a:schemeClr val="dk1"/>
          </a:lnRef>
          <a:fillRef idx="1">
            <a:schemeClr val="lt1"/>
          </a:fillRef>
          <a:effectRef idx="0">
            <a:schemeClr val="dk1"/>
          </a:effectRef>
          <a:fontRef idx="minor">
            <a:schemeClr val="dk1"/>
          </a:fontRef>
        </p:style>
        <p:txBody>
          <a:bodyPr lIns="274320" rtlCol="0" anchor="ctr"/>
          <a:lstStyle/>
          <a:p>
            <a:pPr algn="ctr"/>
            <a:r>
              <a:rPr lang="en-US" b="1" dirty="0">
                <a:solidFill>
                  <a:schemeClr val="accent4">
                    <a:lumMod val="75000"/>
                  </a:schemeClr>
                </a:solidFill>
                <a:latin typeface="+mj-lt"/>
                <a:cs typeface="Arial" pitchFamily="34" charset="0"/>
              </a:rPr>
              <a:t>3</a:t>
            </a:r>
            <a:r>
              <a:rPr lang="en-US" b="1" dirty="0">
                <a:solidFill>
                  <a:schemeClr val="accent4">
                    <a:lumMod val="75000"/>
                  </a:schemeClr>
                </a:solidFill>
                <a:latin typeface="+mj-lt"/>
              </a:rPr>
              <a:t>. Follow </a:t>
            </a:r>
            <a:br>
              <a:rPr lang="en-US" b="1" dirty="0">
                <a:solidFill>
                  <a:schemeClr val="accent4">
                    <a:lumMod val="75000"/>
                  </a:schemeClr>
                </a:solidFill>
                <a:latin typeface="+mj-lt"/>
              </a:rPr>
            </a:br>
            <a:r>
              <a:rPr lang="en-US" b="1" dirty="0">
                <a:solidFill>
                  <a:schemeClr val="accent1"/>
                </a:solidFill>
                <a:latin typeface="+mj-lt"/>
              </a:rPr>
              <a:t>newly asserted nodes’ path</a:t>
            </a:r>
          </a:p>
        </p:txBody>
      </p:sp>
      <p:sp>
        <p:nvSpPr>
          <p:cNvPr id="309" name="Rounded Rectangle 73">
            <a:extLst>
              <a:ext uri="{FF2B5EF4-FFF2-40B4-BE49-F238E27FC236}">
                <a16:creationId xmlns:a16="http://schemas.microsoft.com/office/drawing/2014/main" id="{BCAF4BDC-7581-5422-48DC-5E7C857C6C9F}"/>
              </a:ext>
            </a:extLst>
          </p:cNvPr>
          <p:cNvSpPr/>
          <p:nvPr/>
        </p:nvSpPr>
        <p:spPr>
          <a:xfrm>
            <a:off x="5659520" y="5754996"/>
            <a:ext cx="3204000" cy="648000"/>
          </a:xfrm>
          <a:prstGeom prst="roundRect">
            <a:avLst>
              <a:gd name="adj" fmla="val 9685"/>
            </a:avLst>
          </a:prstGeom>
          <a:solidFill>
            <a:schemeClr val="accent4">
              <a:lumMod val="20000"/>
              <a:lumOff val="80000"/>
            </a:schemeClr>
          </a:solidFill>
          <a:ln w="38100">
            <a:solidFill>
              <a:schemeClr val="accent4"/>
            </a:solidFill>
          </a:ln>
        </p:spPr>
        <p:style>
          <a:lnRef idx="2">
            <a:schemeClr val="dk1"/>
          </a:lnRef>
          <a:fillRef idx="1">
            <a:schemeClr val="lt1"/>
          </a:fillRef>
          <a:effectRef idx="0">
            <a:schemeClr val="dk1"/>
          </a:effectRef>
          <a:fontRef idx="minor">
            <a:schemeClr val="dk1"/>
          </a:fontRef>
        </p:style>
        <p:txBody>
          <a:bodyPr lIns="274320" rtlCol="0" anchor="ctr"/>
          <a:lstStyle/>
          <a:p>
            <a:pPr algn="ctr"/>
            <a:r>
              <a:rPr lang="en-US" b="1" dirty="0">
                <a:solidFill>
                  <a:schemeClr val="accent4">
                    <a:lumMod val="75000"/>
                  </a:schemeClr>
                </a:solidFill>
                <a:latin typeface="+mj-lt"/>
                <a:cs typeface="Arial" pitchFamily="34" charset="0"/>
              </a:rPr>
              <a:t>4</a:t>
            </a:r>
            <a:r>
              <a:rPr lang="en-US" b="1" dirty="0">
                <a:solidFill>
                  <a:schemeClr val="accent4">
                    <a:lumMod val="75000"/>
                  </a:schemeClr>
                </a:solidFill>
                <a:latin typeface="+mj-lt"/>
              </a:rPr>
              <a:t>. Simultaneously</a:t>
            </a:r>
            <a:br>
              <a:rPr lang="en-US" b="1" dirty="0">
                <a:solidFill>
                  <a:schemeClr val="accent4">
                    <a:lumMod val="75000"/>
                  </a:schemeClr>
                </a:solidFill>
                <a:latin typeface="+mj-lt"/>
              </a:rPr>
            </a:br>
            <a:r>
              <a:rPr lang="en-US" b="1" dirty="0">
                <a:solidFill>
                  <a:schemeClr val="accent4">
                    <a:lumMod val="75000"/>
                  </a:schemeClr>
                </a:solidFill>
                <a:latin typeface="+mj-lt"/>
              </a:rPr>
              <a:t>activate many rows</a:t>
            </a:r>
          </a:p>
        </p:txBody>
      </p:sp>
    </p:spTree>
    <p:extLst>
      <p:ext uri="{BB962C8B-B14F-4D97-AF65-F5344CB8AC3E}">
        <p14:creationId xmlns:p14="http://schemas.microsoft.com/office/powerpoint/2010/main" val="928787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par>
                          <p:cTn id="13" fill="hold">
                            <p:stCondLst>
                              <p:cond delay="0"/>
                            </p:stCondLst>
                            <p:childTnLst>
                              <p:par>
                                <p:cTn id="14" presetID="22" presetClass="entr" presetSubtype="8" fill="hold" nodeType="afterEffect">
                                  <p:stCondLst>
                                    <p:cond delay="0"/>
                                  </p:stCondLst>
                                  <p:childTnLst>
                                    <p:set>
                                      <p:cBhvr>
                                        <p:cTn id="15" dur="1" fill="hold">
                                          <p:stCondLst>
                                            <p:cond delay="0"/>
                                          </p:stCondLst>
                                        </p:cTn>
                                        <p:tgtEl>
                                          <p:spTgt spid="289"/>
                                        </p:tgtEl>
                                        <p:attrNameLst>
                                          <p:attrName>style.visibility</p:attrName>
                                        </p:attrNameLst>
                                      </p:cBhvr>
                                      <p:to>
                                        <p:strVal val="visible"/>
                                      </p:to>
                                    </p:set>
                                    <p:animEffect transition="in" filter="wipe(left)">
                                      <p:cBhvr>
                                        <p:cTn id="16" dur="500"/>
                                        <p:tgtEl>
                                          <p:spTgt spid="289"/>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280"/>
                                        </p:tgtEl>
                                        <p:attrNameLst>
                                          <p:attrName>style.visibility</p:attrName>
                                        </p:attrNameLst>
                                      </p:cBhvr>
                                      <p:to>
                                        <p:strVal val="visible"/>
                                      </p:to>
                                    </p:set>
                                    <p:animEffect transition="in" filter="fade">
                                      <p:cBhvr>
                                        <p:cTn id="20" dur="500"/>
                                        <p:tgtEl>
                                          <p:spTgt spid="28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500"/>
                                        <p:tgtEl>
                                          <p:spTgt spid="29"/>
                                        </p:tgtEl>
                                      </p:cBhvr>
                                    </p:animEffect>
                                  </p:childTnLst>
                                </p:cTn>
                              </p:par>
                              <p:par>
                                <p:cTn id="35" presetID="10" presetClass="entr" presetSubtype="0" fill="hold"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fade">
                                      <p:cBhvr>
                                        <p:cTn id="37" dur="500"/>
                                        <p:tgtEl>
                                          <p:spTgt spid="30"/>
                                        </p:tgtEl>
                                      </p:cBhvr>
                                    </p:animEffect>
                                  </p:childTnLst>
                                </p:cTn>
                              </p:par>
                              <p:par>
                                <p:cTn id="38" presetID="10" presetClass="entr" presetSubtype="0" fill="hold" nodeType="with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500"/>
                                        <p:tgtEl>
                                          <p:spTgt spid="31"/>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88"/>
                                        </p:tgtEl>
                                        <p:attrNameLst>
                                          <p:attrName>style.visibility</p:attrName>
                                        </p:attrNameLst>
                                      </p:cBhvr>
                                      <p:to>
                                        <p:strVal val="visible"/>
                                      </p:to>
                                    </p:set>
                                    <p:animEffect transition="in" filter="fade">
                                      <p:cBhvr>
                                        <p:cTn id="43" dur="500"/>
                                        <p:tgtEl>
                                          <p:spTgt spid="88"/>
                                        </p:tgtEl>
                                      </p:cBhvr>
                                    </p:animEffect>
                                  </p:childTnLst>
                                </p:cTn>
                              </p:par>
                              <p:par>
                                <p:cTn id="44" presetID="10" presetClass="entr" presetSubtype="0" fill="hold" nodeType="withEffect">
                                  <p:stCondLst>
                                    <p:cond delay="0"/>
                                  </p:stCondLst>
                                  <p:childTnLst>
                                    <p:set>
                                      <p:cBhvr>
                                        <p:cTn id="45" dur="1" fill="hold">
                                          <p:stCondLst>
                                            <p:cond delay="0"/>
                                          </p:stCondLst>
                                        </p:cTn>
                                        <p:tgtEl>
                                          <p:spTgt spid="89"/>
                                        </p:tgtEl>
                                        <p:attrNameLst>
                                          <p:attrName>style.visibility</p:attrName>
                                        </p:attrNameLst>
                                      </p:cBhvr>
                                      <p:to>
                                        <p:strVal val="visible"/>
                                      </p:to>
                                    </p:set>
                                    <p:animEffect transition="in" filter="fade">
                                      <p:cBhvr>
                                        <p:cTn id="46" dur="500"/>
                                        <p:tgtEl>
                                          <p:spTgt spid="8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90"/>
                                        </p:tgtEl>
                                        <p:attrNameLst>
                                          <p:attrName>style.visibility</p:attrName>
                                        </p:attrNameLst>
                                      </p:cBhvr>
                                      <p:to>
                                        <p:strVal val="visible"/>
                                      </p:to>
                                    </p:set>
                                    <p:animEffect transition="in" filter="fade">
                                      <p:cBhvr>
                                        <p:cTn id="49" dur="500"/>
                                        <p:tgtEl>
                                          <p:spTgt spid="9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91"/>
                                        </p:tgtEl>
                                        <p:attrNameLst>
                                          <p:attrName>style.visibility</p:attrName>
                                        </p:attrNameLst>
                                      </p:cBhvr>
                                      <p:to>
                                        <p:strVal val="visible"/>
                                      </p:to>
                                    </p:set>
                                    <p:animEffect transition="in" filter="fade">
                                      <p:cBhvr>
                                        <p:cTn id="52" dur="500"/>
                                        <p:tgtEl>
                                          <p:spTgt spid="91"/>
                                        </p:tgtEl>
                                      </p:cBhvr>
                                    </p:animEffec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06"/>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nodeType="clickEffect">
                                  <p:stCondLst>
                                    <p:cond delay="0"/>
                                  </p:stCondLst>
                                  <p:childTnLst>
                                    <p:set>
                                      <p:cBhvr>
                                        <p:cTn id="60" dur="1" fill="hold">
                                          <p:stCondLst>
                                            <p:cond delay="0"/>
                                          </p:stCondLst>
                                        </p:cTn>
                                        <p:tgtEl>
                                          <p:spTgt spid="287"/>
                                        </p:tgtEl>
                                        <p:attrNameLst>
                                          <p:attrName>style.visibility</p:attrName>
                                        </p:attrNameLst>
                                      </p:cBhvr>
                                      <p:to>
                                        <p:strVal val="visible"/>
                                      </p:to>
                                    </p:set>
                                    <p:animEffect transition="in" filter="wipe(left)">
                                      <p:cBhvr>
                                        <p:cTn id="61" dur="1000"/>
                                        <p:tgtEl>
                                          <p:spTgt spid="287"/>
                                        </p:tgtEl>
                                      </p:cBhvr>
                                    </p:animEffect>
                                  </p:childTnLst>
                                </p:cTn>
                              </p:par>
                              <p:par>
                                <p:cTn id="62" presetID="1" presetClass="entr" presetSubtype="0" fill="hold" grpId="0" nodeType="withEffect">
                                  <p:stCondLst>
                                    <p:cond delay="0"/>
                                  </p:stCondLst>
                                  <p:childTnLst>
                                    <p:set>
                                      <p:cBhvr>
                                        <p:cTn id="63" dur="1" fill="hold">
                                          <p:stCondLst>
                                            <p:cond delay="0"/>
                                          </p:stCondLst>
                                        </p:cTn>
                                        <p:tgtEl>
                                          <p:spTgt spid="307"/>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nodeType="clickEffect">
                                  <p:stCondLst>
                                    <p:cond delay="0"/>
                                  </p:stCondLst>
                                  <p:childTnLst>
                                    <p:set>
                                      <p:cBhvr>
                                        <p:cTn id="67" dur="1" fill="hold">
                                          <p:stCondLst>
                                            <p:cond delay="0"/>
                                          </p:stCondLst>
                                        </p:cTn>
                                        <p:tgtEl>
                                          <p:spTgt spid="298"/>
                                        </p:tgtEl>
                                        <p:attrNameLst>
                                          <p:attrName>style.visibility</p:attrName>
                                        </p:attrNameLst>
                                      </p:cBhvr>
                                      <p:to>
                                        <p:strVal val="visible"/>
                                      </p:to>
                                    </p:set>
                                    <p:animEffect transition="in" filter="wipe(left)">
                                      <p:cBhvr>
                                        <p:cTn id="68" dur="750"/>
                                        <p:tgtEl>
                                          <p:spTgt spid="298"/>
                                        </p:tgtEl>
                                      </p:cBhvr>
                                    </p:animEffect>
                                  </p:childTnLst>
                                </p:cTn>
                              </p:par>
                              <p:par>
                                <p:cTn id="69" presetID="1" presetClass="entr" presetSubtype="0" fill="hold" grpId="0" nodeType="withEffect">
                                  <p:stCondLst>
                                    <p:cond delay="0"/>
                                  </p:stCondLst>
                                  <p:childTnLst>
                                    <p:set>
                                      <p:cBhvr>
                                        <p:cTn id="70" dur="1" fill="hold">
                                          <p:stCondLst>
                                            <p:cond delay="0"/>
                                          </p:stCondLst>
                                        </p:cTn>
                                        <p:tgtEl>
                                          <p:spTgt spid="308"/>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304"/>
                                        </p:tgtEl>
                                        <p:attrNameLst>
                                          <p:attrName>style.visibility</p:attrName>
                                        </p:attrNameLst>
                                      </p:cBhvr>
                                      <p:to>
                                        <p:strVal val="visible"/>
                                      </p:to>
                                    </p:set>
                                    <p:animEffect transition="in" filter="fade">
                                      <p:cBhvr>
                                        <p:cTn id="75" dur="500"/>
                                        <p:tgtEl>
                                          <p:spTgt spid="304"/>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305"/>
                                        </p:tgtEl>
                                        <p:attrNameLst>
                                          <p:attrName>style.visibility</p:attrName>
                                        </p:attrNameLst>
                                      </p:cBhvr>
                                      <p:to>
                                        <p:strVal val="visible"/>
                                      </p:to>
                                    </p:set>
                                    <p:animEffect transition="in" filter="fade">
                                      <p:cBhvr>
                                        <p:cTn id="78" dur="500"/>
                                        <p:tgtEl>
                                          <p:spTgt spid="305"/>
                                        </p:tgtEl>
                                      </p:cBhvr>
                                    </p:animEffect>
                                  </p:childTnLst>
                                </p:cTn>
                              </p:par>
                            </p:childTnLst>
                          </p:cTn>
                        </p:par>
                        <p:par>
                          <p:cTn id="79" fill="hold">
                            <p:stCondLst>
                              <p:cond delay="500"/>
                            </p:stCondLst>
                            <p:childTnLst>
                              <p:par>
                                <p:cTn id="80" presetID="1" presetClass="entr" presetSubtype="0" fill="hold" grpId="0" nodeType="afterEffect">
                                  <p:stCondLst>
                                    <p:cond delay="0"/>
                                  </p:stCondLst>
                                  <p:childTnLst>
                                    <p:set>
                                      <p:cBhvr>
                                        <p:cTn id="81" dur="1" fill="hold">
                                          <p:stCondLst>
                                            <p:cond delay="0"/>
                                          </p:stCondLst>
                                        </p:cTn>
                                        <p:tgtEl>
                                          <p:spTgt spid="3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5" grpId="0"/>
      <p:bldP spid="280" grpId="0"/>
      <p:bldP spid="4" grpId="0" uiExpand="1" build="p" animBg="1"/>
      <p:bldP spid="7" grpId="0" animBg="1"/>
      <p:bldP spid="8" grpId="0" animBg="1"/>
      <p:bldP spid="25" grpId="0"/>
      <p:bldP spid="29" grpId="0" animBg="1"/>
      <p:bldP spid="88" grpId="0"/>
      <p:bldP spid="90" grpId="0"/>
      <p:bldP spid="91" grpId="0"/>
      <p:bldP spid="306" grpId="0" animBg="1"/>
      <p:bldP spid="307" grpId="0" animBg="1"/>
      <p:bldP spid="308" grpId="0" animBg="1"/>
      <p:bldP spid="309"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431F0E3-862E-E76B-8A94-1826FBF14180}"/>
              </a:ext>
            </a:extLst>
          </p:cNvPr>
          <p:cNvSpPr>
            <a:spLocks noGrp="1"/>
          </p:cNvSpPr>
          <p:nvPr>
            <p:ph type="title"/>
          </p:nvPr>
        </p:nvSpPr>
        <p:spPr/>
        <p:txBody>
          <a:bodyPr/>
          <a:lstStyle/>
          <a:p>
            <a:r>
              <a:rPr lang="en-US" dirty="0"/>
              <a:t>Hypothesis: Row Decoder Circuitry</a:t>
            </a:r>
          </a:p>
        </p:txBody>
      </p:sp>
      <p:sp>
        <p:nvSpPr>
          <p:cNvPr id="91" name="TextBox 90">
            <a:extLst>
              <a:ext uri="{FF2B5EF4-FFF2-40B4-BE49-F238E27FC236}">
                <a16:creationId xmlns:a16="http://schemas.microsoft.com/office/drawing/2014/main" id="{B45B116B-306F-C8DA-CE6C-F615BD185D2E}"/>
              </a:ext>
            </a:extLst>
          </p:cNvPr>
          <p:cNvSpPr txBox="1"/>
          <p:nvPr/>
        </p:nvSpPr>
        <p:spPr>
          <a:xfrm>
            <a:off x="511930" y="4129058"/>
            <a:ext cx="8012190" cy="400110"/>
          </a:xfrm>
          <a:prstGeom prst="rect">
            <a:avLst/>
          </a:prstGeom>
          <a:noFill/>
        </p:spPr>
        <p:txBody>
          <a:bodyPr wrap="square" rtlCol="0">
            <a:spAutoFit/>
          </a:bodyPr>
          <a:lstStyle/>
          <a:p>
            <a:pPr algn="ctr"/>
            <a:r>
              <a:rPr lang="en-US" sz="2000" b="1" dirty="0">
                <a:latin typeface="+mj-lt"/>
                <a:ea typeface="Cambria" panose="02040503050406030204" pitchFamily="18" charset="0"/>
              </a:rPr>
              <a:t>(More discussions &amp; hypotheses in the paper)</a:t>
            </a:r>
            <a:endParaRPr lang="en-CH" sz="2000" b="1" dirty="0">
              <a:latin typeface="+mj-lt"/>
              <a:ea typeface="Cambria" panose="02040503050406030204" pitchFamily="18" charset="0"/>
            </a:endParaRPr>
          </a:p>
        </p:txBody>
      </p:sp>
      <p:sp>
        <p:nvSpPr>
          <p:cNvPr id="92" name="Content Placeholder 2" descr=" 5">
            <a:extLst>
              <a:ext uri="{FF2B5EF4-FFF2-40B4-BE49-F238E27FC236}">
                <a16:creationId xmlns:a16="http://schemas.microsoft.com/office/drawing/2014/main" id="{B3F42BFD-CE8D-A4B6-EA31-AB77922E11BC}"/>
              </a:ext>
            </a:extLst>
          </p:cNvPr>
          <p:cNvSpPr txBox="1">
            <a:spLocks/>
          </p:cNvSpPr>
          <p:nvPr/>
        </p:nvSpPr>
        <p:spPr>
          <a:xfrm>
            <a:off x="-53853" y="5309296"/>
            <a:ext cx="9143756" cy="55565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600"/>
              </a:spcBef>
              <a:spcAft>
                <a:spcPts val="600"/>
              </a:spcAft>
              <a:buNone/>
            </a:pPr>
            <a:r>
              <a:rPr lang="en-GB" sz="2800" b="1" u="sng" dirty="0">
                <a:solidFill>
                  <a:srgbClr val="0070C0"/>
                </a:solidFill>
                <a:latin typeface="+mj-lt"/>
                <a:ea typeface="Cambria"/>
              </a:rPr>
              <a:t>https://arxiv.org/pdf/2405.06081</a:t>
            </a:r>
            <a:endParaRPr kumimoji="0" lang="en-US" sz="1800" b="1" i="0" u="sng" strike="noStrike" kern="1200" cap="none" spc="0" normalizeH="0" baseline="0" noProof="0" dirty="0">
              <a:ln>
                <a:noFill/>
              </a:ln>
              <a:solidFill>
                <a:srgbClr val="0070C0"/>
              </a:solidFill>
              <a:effectLst/>
              <a:uLnTx/>
              <a:uFillTx/>
              <a:latin typeface="+mj-lt"/>
            </a:endParaRPr>
          </a:p>
        </p:txBody>
      </p:sp>
      <p:pic>
        <p:nvPicPr>
          <p:cNvPr id="94" name="Picture 93">
            <a:extLst>
              <a:ext uri="{FF2B5EF4-FFF2-40B4-BE49-F238E27FC236}">
                <a16:creationId xmlns:a16="http://schemas.microsoft.com/office/drawing/2014/main" id="{B09DADFA-BC18-F421-6587-85F14016BFC2}"/>
              </a:ext>
            </a:extLst>
          </p:cNvPr>
          <p:cNvPicPr>
            <a:picLocks noChangeAspect="1"/>
          </p:cNvPicPr>
          <p:nvPr/>
        </p:nvPicPr>
        <p:blipFill>
          <a:blip r:embed="rId3"/>
          <a:stretch>
            <a:fillRect/>
          </a:stretch>
        </p:blipFill>
        <p:spPr>
          <a:xfrm>
            <a:off x="511930" y="1548704"/>
            <a:ext cx="8012190" cy="2259709"/>
          </a:xfrm>
          <a:prstGeom prst="rect">
            <a:avLst/>
          </a:prstGeom>
          <a:ln w="38100">
            <a:noFill/>
          </a:ln>
          <a:effectLst/>
        </p:spPr>
      </p:pic>
    </p:spTree>
    <p:extLst>
      <p:ext uri="{BB962C8B-B14F-4D97-AF65-F5344CB8AC3E}">
        <p14:creationId xmlns:p14="http://schemas.microsoft.com/office/powerpoint/2010/main" val="193579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500"/>
                                        <p:tgtEl>
                                          <p:spTgt spid="9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1"/>
                                        </p:tgtEl>
                                        <p:attrNameLst>
                                          <p:attrName>style.visibility</p:attrName>
                                        </p:attrNameLst>
                                      </p:cBhvr>
                                      <p:to>
                                        <p:strVal val="visible"/>
                                      </p:to>
                                    </p:set>
                                    <p:animEffect transition="in" filter="fade">
                                      <p:cBhvr>
                                        <p:cTn id="11"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92"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D206C4-BB17-A514-EE89-ACAE5BF0AF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86D3B4-B155-E6B4-2DC9-F749E948026F}"/>
              </a:ext>
            </a:extLst>
          </p:cNvPr>
          <p:cNvSpPr>
            <a:spLocks noGrp="1"/>
          </p:cNvSpPr>
          <p:nvPr>
            <p:ph type="title"/>
          </p:nvPr>
        </p:nvSpPr>
        <p:spPr/>
        <p:txBody>
          <a:bodyPr/>
          <a:lstStyle/>
          <a:p>
            <a:r>
              <a:rPr lang="en-US" sz="4400" dirty="0">
                <a:solidFill>
                  <a:schemeClr val="accent5">
                    <a:lumMod val="75000"/>
                  </a:schemeClr>
                </a:solidFill>
                <a:latin typeface="Aptos Display" panose="020B0004020202020204" pitchFamily="34" charset="0"/>
              </a:rPr>
              <a:t>Key Results</a:t>
            </a:r>
          </a:p>
        </p:txBody>
      </p:sp>
      <p:sp>
        <p:nvSpPr>
          <p:cNvPr id="10" name="Metin kutusu 4">
            <a:extLst>
              <a:ext uri="{FF2B5EF4-FFF2-40B4-BE49-F238E27FC236}">
                <a16:creationId xmlns:a16="http://schemas.microsoft.com/office/drawing/2014/main" id="{3760BC39-99B5-D8B0-C50E-8478EFEA96F5}"/>
              </a:ext>
            </a:extLst>
          </p:cNvPr>
          <p:cNvSpPr txBox="1"/>
          <p:nvPr/>
        </p:nvSpPr>
        <p:spPr>
          <a:xfrm>
            <a:off x="0" y="2512056"/>
            <a:ext cx="4572000" cy="1015663"/>
          </a:xfrm>
          <a:prstGeom prst="rect">
            <a:avLst/>
          </a:prstGeom>
          <a:solidFill>
            <a:schemeClr val="accent2">
              <a:lumMod val="20000"/>
              <a:lumOff val="80000"/>
            </a:schemeClr>
          </a:solidFill>
          <a:ln w="38100">
            <a:solidFill>
              <a:schemeClr val="tx1"/>
            </a:solidFill>
          </a:ln>
        </p:spPr>
        <p:txBody>
          <a:bodyPr wrap="square" rtlCol="0">
            <a:spAutoFit/>
          </a:bodyPr>
          <a:lstStyle/>
          <a:p>
            <a:pPr algn="ctr"/>
            <a:r>
              <a:rPr lang="en-US" sz="2000" b="1" dirty="0">
                <a:latin typeface="Aptos Display" panose="020B0004020202020204" pitchFamily="34" charset="0"/>
                <a:ea typeface="Cambria" panose="02040503050406030204" pitchFamily="18" charset="0"/>
              </a:rPr>
              <a:t>Exactly the same number </a:t>
            </a:r>
            <a:r>
              <a:rPr lang="en-US" sz="2000" dirty="0">
                <a:latin typeface="Aptos Display" panose="020B0004020202020204" pitchFamily="34" charset="0"/>
                <a:ea typeface="Cambria" panose="02040503050406030204" pitchFamily="18" charset="0"/>
              </a:rPr>
              <a:t>of rows </a:t>
            </a:r>
          </a:p>
          <a:p>
            <a:pPr algn="ctr"/>
            <a:r>
              <a:rPr lang="en-US" sz="2000" dirty="0">
                <a:latin typeface="Aptos Display" panose="020B0004020202020204" pitchFamily="34" charset="0"/>
                <a:ea typeface="Cambria" panose="02040503050406030204" pitchFamily="18" charset="0"/>
              </a:rPr>
              <a:t>in each subarray </a:t>
            </a:r>
          </a:p>
          <a:p>
            <a:pPr algn="ctr"/>
            <a:r>
              <a:rPr lang="en-US" sz="2000" dirty="0">
                <a:latin typeface="Aptos Display" panose="020B0004020202020204" pitchFamily="34" charset="0"/>
                <a:ea typeface="Cambria" panose="02040503050406030204" pitchFamily="18" charset="0"/>
              </a:rPr>
              <a:t>are activated</a:t>
            </a:r>
            <a:endParaRPr lang="en-US" sz="2000" b="1" dirty="0">
              <a:solidFill>
                <a:srgbClr val="7030A0"/>
              </a:solidFill>
              <a:latin typeface="Aptos Display" panose="020B0004020202020204" pitchFamily="34" charset="0"/>
              <a:ea typeface="Cambria" panose="02040503050406030204" pitchFamily="18" charset="0"/>
            </a:endParaRPr>
          </a:p>
        </p:txBody>
      </p:sp>
      <p:sp>
        <p:nvSpPr>
          <p:cNvPr id="11" name="Metin kutusu 4">
            <a:extLst>
              <a:ext uri="{FF2B5EF4-FFF2-40B4-BE49-F238E27FC236}">
                <a16:creationId xmlns:a16="http://schemas.microsoft.com/office/drawing/2014/main" id="{A092E797-CA2C-C396-30A6-1BD8FA27C356}"/>
              </a:ext>
            </a:extLst>
          </p:cNvPr>
          <p:cNvSpPr txBox="1"/>
          <p:nvPr/>
        </p:nvSpPr>
        <p:spPr>
          <a:xfrm>
            <a:off x="4566266" y="2512056"/>
            <a:ext cx="4572000" cy="1015663"/>
          </a:xfrm>
          <a:prstGeom prst="rect">
            <a:avLst/>
          </a:prstGeom>
          <a:solidFill>
            <a:schemeClr val="accent3">
              <a:lumMod val="20000"/>
              <a:lumOff val="80000"/>
            </a:schemeClr>
          </a:solidFill>
          <a:ln w="38100">
            <a:solidFill>
              <a:schemeClr val="tx1"/>
            </a:solidFill>
          </a:ln>
        </p:spPr>
        <p:txBody>
          <a:bodyPr wrap="square" rtlCol="0">
            <a:spAutoFit/>
          </a:bodyPr>
          <a:lstStyle/>
          <a:p>
            <a:pPr algn="ctr"/>
            <a:r>
              <a:rPr lang="en-US" sz="2000" b="1" dirty="0">
                <a:solidFill>
                  <a:sysClr val="windowText" lastClr="000000"/>
                </a:solidFill>
                <a:latin typeface="Aptos Display" panose="020B0004020202020204" pitchFamily="34" charset="0"/>
                <a:ea typeface="Cambria" panose="02040503050406030204" pitchFamily="18" charset="0"/>
              </a:rPr>
              <a:t>Twice as many</a:t>
            </a:r>
            <a:r>
              <a:rPr lang="en-US" sz="2000" dirty="0">
                <a:solidFill>
                  <a:sysClr val="windowText" lastClr="000000"/>
                </a:solidFill>
                <a:latin typeface="Aptos Display" panose="020B0004020202020204" pitchFamily="34" charset="0"/>
                <a:ea typeface="Cambria" panose="02040503050406030204" pitchFamily="18" charset="0"/>
              </a:rPr>
              <a:t> rows in one subarray</a:t>
            </a:r>
          </a:p>
          <a:p>
            <a:pPr algn="ctr"/>
            <a:r>
              <a:rPr lang="en-US" sz="2000" b="1" dirty="0">
                <a:solidFill>
                  <a:sysClr val="windowText" lastClr="000000"/>
                </a:solidFill>
                <a:latin typeface="Aptos Display" panose="020B0004020202020204" pitchFamily="34" charset="0"/>
                <a:ea typeface="Cambria" panose="02040503050406030204" pitchFamily="18" charset="0"/>
              </a:rPr>
              <a:t>compared to its neighbor subarray </a:t>
            </a:r>
            <a:r>
              <a:rPr lang="en-US" sz="2000" dirty="0">
                <a:solidFill>
                  <a:sysClr val="windowText" lastClr="000000"/>
                </a:solidFill>
                <a:latin typeface="Aptos Display" panose="020B0004020202020204" pitchFamily="34" charset="0"/>
                <a:ea typeface="Cambria" panose="02040503050406030204" pitchFamily="18" charset="0"/>
              </a:rPr>
              <a:t>are activated</a:t>
            </a:r>
          </a:p>
        </p:txBody>
      </p:sp>
      <p:sp>
        <p:nvSpPr>
          <p:cNvPr id="4" name="Rectangle 274">
            <a:extLst>
              <a:ext uri="{FF2B5EF4-FFF2-40B4-BE49-F238E27FC236}">
                <a16:creationId xmlns:a16="http://schemas.microsoft.com/office/drawing/2014/main" id="{82094CB1-9469-4489-1525-BE77EEE89BA3}"/>
              </a:ext>
            </a:extLst>
          </p:cNvPr>
          <p:cNvSpPr/>
          <p:nvPr/>
        </p:nvSpPr>
        <p:spPr>
          <a:xfrm>
            <a:off x="0" y="899721"/>
            <a:ext cx="9144000" cy="1461646"/>
          </a:xfrm>
          <a:prstGeom prst="rect">
            <a:avLst/>
          </a:prstGeom>
          <a:solidFill>
            <a:schemeClr val="accent1">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Aptos Display" panose="020B0004020202020204" pitchFamily="34" charset="0"/>
              </a:rPr>
              <a:t>COTS DRAM chips have </a:t>
            </a:r>
            <a:r>
              <a:rPr lang="en-US" sz="2800" b="1" dirty="0">
                <a:solidFill>
                  <a:schemeClr val="tx1"/>
                </a:solidFill>
                <a:latin typeface="Aptos Display" panose="020B0004020202020204" pitchFamily="34" charset="0"/>
              </a:rPr>
              <a:t>two distinct </a:t>
            </a:r>
            <a:r>
              <a:rPr lang="en-US" sz="2800" dirty="0">
                <a:solidFill>
                  <a:schemeClr val="tx1"/>
                </a:solidFill>
                <a:latin typeface="Aptos Display" panose="020B0004020202020204" pitchFamily="34" charset="0"/>
              </a:rPr>
              <a:t>sets of </a:t>
            </a:r>
          </a:p>
          <a:p>
            <a:pPr algn="ctr"/>
            <a:r>
              <a:rPr lang="en-US" sz="2800" dirty="0">
                <a:solidFill>
                  <a:schemeClr val="tx1"/>
                </a:solidFill>
                <a:latin typeface="Aptos Display" panose="020B0004020202020204" pitchFamily="34" charset="0"/>
              </a:rPr>
              <a:t>activation patterns in </a:t>
            </a:r>
            <a:r>
              <a:rPr lang="en-US" sz="2800" b="1" dirty="0">
                <a:solidFill>
                  <a:schemeClr val="tx1"/>
                </a:solidFill>
                <a:latin typeface="Aptos Display" panose="020B0004020202020204" pitchFamily="34" charset="0"/>
              </a:rPr>
              <a:t>neighboring subarrays</a:t>
            </a:r>
          </a:p>
          <a:p>
            <a:pPr algn="ctr"/>
            <a:r>
              <a:rPr lang="en-US" sz="2800" dirty="0">
                <a:solidFill>
                  <a:schemeClr val="tx1"/>
                </a:solidFill>
                <a:latin typeface="Aptos Display" panose="020B0004020202020204" pitchFamily="34" charset="0"/>
              </a:rPr>
              <a:t>when two rows are activated with </a:t>
            </a:r>
            <a:r>
              <a:rPr lang="en-US" sz="2800" b="1" dirty="0">
                <a:solidFill>
                  <a:schemeClr val="tx1"/>
                </a:solidFill>
                <a:latin typeface="Aptos Display" panose="020B0004020202020204" pitchFamily="34" charset="0"/>
              </a:rPr>
              <a:t>violated timings</a:t>
            </a:r>
          </a:p>
        </p:txBody>
      </p:sp>
      <p:grpSp>
        <p:nvGrpSpPr>
          <p:cNvPr id="6" name="Group 5">
            <a:extLst>
              <a:ext uri="{FF2B5EF4-FFF2-40B4-BE49-F238E27FC236}">
                <a16:creationId xmlns:a16="http://schemas.microsoft.com/office/drawing/2014/main" id="{C0704C80-B17F-71D4-CE92-D77E43CE62B2}"/>
              </a:ext>
            </a:extLst>
          </p:cNvPr>
          <p:cNvGrpSpPr/>
          <p:nvPr/>
        </p:nvGrpSpPr>
        <p:grpSpPr>
          <a:xfrm>
            <a:off x="184521" y="3763045"/>
            <a:ext cx="4065563" cy="2262352"/>
            <a:chOff x="2128787" y="3571546"/>
            <a:chExt cx="4065563" cy="2262352"/>
          </a:xfrm>
        </p:grpSpPr>
        <p:grpSp>
          <p:nvGrpSpPr>
            <p:cNvPr id="7" name="Group 6">
              <a:extLst>
                <a:ext uri="{FF2B5EF4-FFF2-40B4-BE49-F238E27FC236}">
                  <a16:creationId xmlns:a16="http://schemas.microsoft.com/office/drawing/2014/main" id="{73E5C0DD-14CC-1FF6-C91E-19D19390EBDC}"/>
                </a:ext>
              </a:extLst>
            </p:cNvPr>
            <p:cNvGrpSpPr/>
            <p:nvPr/>
          </p:nvGrpSpPr>
          <p:grpSpPr>
            <a:xfrm>
              <a:off x="2502882" y="4439573"/>
              <a:ext cx="3384557" cy="593439"/>
              <a:chOff x="2502882" y="4439573"/>
              <a:chExt cx="3384557" cy="593439"/>
            </a:xfrm>
          </p:grpSpPr>
          <p:cxnSp>
            <p:nvCxnSpPr>
              <p:cNvPr id="21" name="Straight Connector 20">
                <a:extLst>
                  <a:ext uri="{FF2B5EF4-FFF2-40B4-BE49-F238E27FC236}">
                    <a16:creationId xmlns:a16="http://schemas.microsoft.com/office/drawing/2014/main" id="{477D66BA-9D2E-C1B9-FEAA-910085520DA4}"/>
                  </a:ext>
                </a:extLst>
              </p:cNvPr>
              <p:cNvCxnSpPr>
                <a:cxnSpLocks/>
              </p:cNvCxnSpPr>
              <p:nvPr/>
            </p:nvCxnSpPr>
            <p:spPr>
              <a:xfrm>
                <a:off x="2810569"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0E843EA-1995-43DE-98F3-9F913D89D42F}"/>
                  </a:ext>
                </a:extLst>
              </p:cNvPr>
              <p:cNvCxnSpPr>
                <a:cxnSpLocks/>
              </p:cNvCxnSpPr>
              <p:nvPr/>
            </p:nvCxnSpPr>
            <p:spPr>
              <a:xfrm>
                <a:off x="3118256"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E533FF6-87FB-9BD2-8910-D1AFEE8BC346}"/>
                  </a:ext>
                </a:extLst>
              </p:cNvPr>
              <p:cNvCxnSpPr>
                <a:cxnSpLocks/>
              </p:cNvCxnSpPr>
              <p:nvPr/>
            </p:nvCxnSpPr>
            <p:spPr>
              <a:xfrm>
                <a:off x="3425943"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813CF11-A3D0-33EF-1208-8D5A266B80A5}"/>
                  </a:ext>
                </a:extLst>
              </p:cNvPr>
              <p:cNvCxnSpPr>
                <a:cxnSpLocks/>
              </p:cNvCxnSpPr>
              <p:nvPr/>
            </p:nvCxnSpPr>
            <p:spPr>
              <a:xfrm>
                <a:off x="3733630"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1AAB0991-41E6-8991-BDA6-6FC5BB9277B3}"/>
                  </a:ext>
                </a:extLst>
              </p:cNvPr>
              <p:cNvCxnSpPr>
                <a:cxnSpLocks/>
              </p:cNvCxnSpPr>
              <p:nvPr/>
            </p:nvCxnSpPr>
            <p:spPr>
              <a:xfrm>
                <a:off x="4041317"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C5C1273D-C4ED-8983-C046-F3195C341E9D}"/>
                  </a:ext>
                </a:extLst>
              </p:cNvPr>
              <p:cNvCxnSpPr>
                <a:cxnSpLocks/>
              </p:cNvCxnSpPr>
              <p:nvPr/>
            </p:nvCxnSpPr>
            <p:spPr>
              <a:xfrm>
                <a:off x="4349004"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C0E7499-614F-16CC-780D-1E44D0B0A2A6}"/>
                  </a:ext>
                </a:extLst>
              </p:cNvPr>
              <p:cNvCxnSpPr>
                <a:cxnSpLocks/>
              </p:cNvCxnSpPr>
              <p:nvPr/>
            </p:nvCxnSpPr>
            <p:spPr>
              <a:xfrm>
                <a:off x="4656691"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3CC07C55-0695-BF38-A116-D2A0C67D7874}"/>
                  </a:ext>
                </a:extLst>
              </p:cNvPr>
              <p:cNvCxnSpPr>
                <a:cxnSpLocks/>
              </p:cNvCxnSpPr>
              <p:nvPr/>
            </p:nvCxnSpPr>
            <p:spPr>
              <a:xfrm>
                <a:off x="4964378"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6FE6C79-874A-4088-9B71-73461D435714}"/>
                  </a:ext>
                </a:extLst>
              </p:cNvPr>
              <p:cNvCxnSpPr>
                <a:cxnSpLocks/>
              </p:cNvCxnSpPr>
              <p:nvPr/>
            </p:nvCxnSpPr>
            <p:spPr>
              <a:xfrm>
                <a:off x="5272065"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D6D1991-12BB-DB5B-ADE7-BD5355F1A841}"/>
                  </a:ext>
                </a:extLst>
              </p:cNvPr>
              <p:cNvCxnSpPr>
                <a:cxnSpLocks/>
              </p:cNvCxnSpPr>
              <p:nvPr/>
            </p:nvCxnSpPr>
            <p:spPr>
              <a:xfrm>
                <a:off x="5579752"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DE91CBF-CFB2-C185-D3AE-A8BFF03F7DC2}"/>
                  </a:ext>
                </a:extLst>
              </p:cNvPr>
              <p:cNvCxnSpPr>
                <a:cxnSpLocks/>
              </p:cNvCxnSpPr>
              <p:nvPr/>
            </p:nvCxnSpPr>
            <p:spPr>
              <a:xfrm>
                <a:off x="5887439"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73E98A8-FC5F-FD4D-05BE-9E346318A81B}"/>
                  </a:ext>
                </a:extLst>
              </p:cNvPr>
              <p:cNvCxnSpPr>
                <a:cxnSpLocks/>
              </p:cNvCxnSpPr>
              <p:nvPr/>
            </p:nvCxnSpPr>
            <p:spPr>
              <a:xfrm>
                <a:off x="2502882"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 name="Group 30">
              <a:extLst>
                <a:ext uri="{FF2B5EF4-FFF2-40B4-BE49-F238E27FC236}">
                  <a16:creationId xmlns:a16="http://schemas.microsoft.com/office/drawing/2014/main" id="{09D94DB7-EE54-D845-EFB0-7805A5DF27AD}"/>
                </a:ext>
              </a:extLst>
            </p:cNvPr>
            <p:cNvGrpSpPr/>
            <p:nvPr/>
          </p:nvGrpSpPr>
          <p:grpSpPr>
            <a:xfrm>
              <a:off x="2288301" y="3653038"/>
              <a:ext cx="3779440" cy="2094103"/>
              <a:chOff x="1889838" y="3785996"/>
              <a:chExt cx="3779440" cy="2094103"/>
            </a:xfrm>
          </p:grpSpPr>
          <p:grpSp>
            <p:nvGrpSpPr>
              <p:cNvPr id="15" name="Group 28">
                <a:extLst>
                  <a:ext uri="{FF2B5EF4-FFF2-40B4-BE49-F238E27FC236}">
                    <a16:creationId xmlns:a16="http://schemas.microsoft.com/office/drawing/2014/main" id="{90BBECAF-6CEE-80EA-06D9-E2BFC3CB83FF}"/>
                  </a:ext>
                </a:extLst>
              </p:cNvPr>
              <p:cNvGrpSpPr/>
              <p:nvPr/>
            </p:nvGrpSpPr>
            <p:grpSpPr>
              <a:xfrm>
                <a:off x="1899136" y="3850525"/>
                <a:ext cx="3770142" cy="2029574"/>
                <a:chOff x="1899136" y="3850525"/>
                <a:chExt cx="3770142" cy="2029574"/>
              </a:xfrm>
            </p:grpSpPr>
            <p:sp>
              <p:nvSpPr>
                <p:cNvPr id="19" name="Rectangle 13">
                  <a:extLst>
                    <a:ext uri="{FF2B5EF4-FFF2-40B4-BE49-F238E27FC236}">
                      <a16:creationId xmlns:a16="http://schemas.microsoft.com/office/drawing/2014/main" id="{8650E4AA-D458-AF6A-DBE0-B8207C01BE48}"/>
                    </a:ext>
                  </a:extLst>
                </p:cNvPr>
                <p:cNvSpPr/>
                <p:nvPr/>
              </p:nvSpPr>
              <p:spPr>
                <a:xfrm>
                  <a:off x="1899136" y="3850525"/>
                  <a:ext cx="3770142" cy="720000"/>
                </a:xfrm>
                <a:prstGeom prst="rect">
                  <a:avLst/>
                </a:prstGeom>
                <a:solidFill>
                  <a:schemeClr val="tx2">
                    <a:lumMod val="10000"/>
                    <a:lumOff val="90000"/>
                  </a:schemeClr>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ptos Display" panose="020B0004020202020204" pitchFamily="34" charset="0"/>
                  </a:endParaRPr>
                </a:p>
              </p:txBody>
            </p:sp>
            <p:sp>
              <p:nvSpPr>
                <p:cNvPr id="20" name="Rectangle 14">
                  <a:extLst>
                    <a:ext uri="{FF2B5EF4-FFF2-40B4-BE49-F238E27FC236}">
                      <a16:creationId xmlns:a16="http://schemas.microsoft.com/office/drawing/2014/main" id="{24D700B5-43F2-C195-9232-5992A65E99E0}"/>
                    </a:ext>
                  </a:extLst>
                </p:cNvPr>
                <p:cNvSpPr/>
                <p:nvPr/>
              </p:nvSpPr>
              <p:spPr>
                <a:xfrm>
                  <a:off x="1899136" y="5160099"/>
                  <a:ext cx="3770142" cy="720000"/>
                </a:xfrm>
                <a:prstGeom prst="rect">
                  <a:avLst/>
                </a:prstGeom>
                <a:solidFill>
                  <a:schemeClr val="tx2">
                    <a:lumMod val="10000"/>
                    <a:lumOff val="90000"/>
                  </a:schemeClr>
                </a:solidFill>
                <a:ln w="28575">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ndParaRPr>
                </a:p>
              </p:txBody>
            </p:sp>
          </p:grpSp>
          <p:grpSp>
            <p:nvGrpSpPr>
              <p:cNvPr id="16" name="Group 29">
                <a:extLst>
                  <a:ext uri="{FF2B5EF4-FFF2-40B4-BE49-F238E27FC236}">
                    <a16:creationId xmlns:a16="http://schemas.microsoft.com/office/drawing/2014/main" id="{14AF9567-41EB-8107-3095-C496A7AC672E}"/>
                  </a:ext>
                </a:extLst>
              </p:cNvPr>
              <p:cNvGrpSpPr/>
              <p:nvPr/>
            </p:nvGrpSpPr>
            <p:grpSpPr>
              <a:xfrm>
                <a:off x="1889838" y="3785996"/>
                <a:ext cx="1526379" cy="1787672"/>
                <a:chOff x="1889838" y="3785996"/>
                <a:chExt cx="1526379" cy="1787672"/>
              </a:xfrm>
            </p:grpSpPr>
            <p:sp>
              <p:nvSpPr>
                <p:cNvPr id="17" name="TextBox 15">
                  <a:extLst>
                    <a:ext uri="{FF2B5EF4-FFF2-40B4-BE49-F238E27FC236}">
                      <a16:creationId xmlns:a16="http://schemas.microsoft.com/office/drawing/2014/main" id="{25CD7E36-3109-0CF9-BD91-6595588A6DA4}"/>
                    </a:ext>
                  </a:extLst>
                </p:cNvPr>
                <p:cNvSpPr txBox="1"/>
                <p:nvPr/>
              </p:nvSpPr>
              <p:spPr>
                <a:xfrm>
                  <a:off x="1899135" y="3785996"/>
                  <a:ext cx="1517082" cy="461665"/>
                </a:xfrm>
                <a:prstGeom prst="rect">
                  <a:avLst/>
                </a:prstGeom>
                <a:noFill/>
              </p:spPr>
              <p:txBody>
                <a:bodyPr wrap="none" rtlCol="0">
                  <a:spAutoFit/>
                </a:bodyPr>
                <a:lstStyle/>
                <a:p>
                  <a:r>
                    <a:rPr lang="en-US" sz="2400" dirty="0">
                      <a:latin typeface="Aptos Display" panose="020B0004020202020204" pitchFamily="34" charset="0"/>
                    </a:rPr>
                    <a:t>Subarray X</a:t>
                  </a:r>
                </a:p>
              </p:txBody>
            </p:sp>
            <p:sp>
              <p:nvSpPr>
                <p:cNvPr id="18" name="TextBox 16">
                  <a:extLst>
                    <a:ext uri="{FF2B5EF4-FFF2-40B4-BE49-F238E27FC236}">
                      <a16:creationId xmlns:a16="http://schemas.microsoft.com/office/drawing/2014/main" id="{92473E47-5401-D80D-E1CB-68FBABCE626F}"/>
                    </a:ext>
                  </a:extLst>
                </p:cNvPr>
                <p:cNvSpPr txBox="1"/>
                <p:nvPr/>
              </p:nvSpPr>
              <p:spPr>
                <a:xfrm>
                  <a:off x="1889838" y="5112003"/>
                  <a:ext cx="1512273" cy="461665"/>
                </a:xfrm>
                <a:prstGeom prst="rect">
                  <a:avLst/>
                </a:prstGeom>
                <a:noFill/>
              </p:spPr>
              <p:txBody>
                <a:bodyPr wrap="none" rtlCol="0">
                  <a:spAutoFit/>
                </a:bodyPr>
                <a:lstStyle/>
                <a:p>
                  <a:r>
                    <a:rPr lang="en-US" sz="2400" dirty="0">
                      <a:latin typeface="Aptos Display" panose="020B0004020202020204" pitchFamily="34" charset="0"/>
                    </a:rPr>
                    <a:t>Subarray Y</a:t>
                  </a:r>
                </a:p>
              </p:txBody>
            </p:sp>
          </p:grpSp>
        </p:grpSp>
        <p:sp>
          <p:nvSpPr>
            <p:cNvPr id="12" name="Rectangle 17">
              <a:extLst>
                <a:ext uri="{FF2B5EF4-FFF2-40B4-BE49-F238E27FC236}">
                  <a16:creationId xmlns:a16="http://schemas.microsoft.com/office/drawing/2014/main" id="{551B2F74-E6DF-25E8-D893-CE6C48D01045}"/>
                </a:ext>
              </a:extLst>
            </p:cNvPr>
            <p:cNvSpPr/>
            <p:nvPr/>
          </p:nvSpPr>
          <p:spPr>
            <a:xfrm>
              <a:off x="2128787" y="3571546"/>
              <a:ext cx="4065563" cy="2262352"/>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ndParaRPr>
            </a:p>
          </p:txBody>
        </p:sp>
        <p:sp>
          <p:nvSpPr>
            <p:cNvPr id="14" name="Dikdörtgen 256">
              <a:extLst>
                <a:ext uri="{FF2B5EF4-FFF2-40B4-BE49-F238E27FC236}">
                  <a16:creationId xmlns:a16="http://schemas.microsoft.com/office/drawing/2014/main" id="{E316F152-B1A8-A333-9FE3-D98D43CCFEC3}"/>
                </a:ext>
              </a:extLst>
            </p:cNvPr>
            <p:cNvSpPr/>
            <p:nvPr/>
          </p:nvSpPr>
          <p:spPr>
            <a:xfrm>
              <a:off x="2297598" y="4547362"/>
              <a:ext cx="3770137" cy="370985"/>
            </a:xfrm>
            <a:prstGeom prst="rect">
              <a:avLst/>
            </a:prstGeom>
            <a:solidFill>
              <a:schemeClr val="accent5">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Aptos Display" panose="020B0004020202020204" pitchFamily="34" charset="0"/>
                  <a:ea typeface="Cambria" panose="02040503050406030204" pitchFamily="18" charset="0"/>
                  <a:cs typeface="Cascadia Mono" panose="020B0609020000020004" pitchFamily="49" charset="0"/>
                </a:rPr>
                <a:t>Shared Sense Amplifiers</a:t>
              </a:r>
            </a:p>
          </p:txBody>
        </p:sp>
      </p:grpSp>
      <p:cxnSp>
        <p:nvCxnSpPr>
          <p:cNvPr id="13" name="Connector: Curved 12">
            <a:extLst>
              <a:ext uri="{FF2B5EF4-FFF2-40B4-BE49-F238E27FC236}">
                <a16:creationId xmlns:a16="http://schemas.microsoft.com/office/drawing/2014/main" id="{5D134AF5-C6AE-04A3-1A9D-3007F6B32E68}"/>
              </a:ext>
            </a:extLst>
          </p:cNvPr>
          <p:cNvCxnSpPr>
            <a:cxnSpLocks/>
          </p:cNvCxnSpPr>
          <p:nvPr/>
        </p:nvCxnSpPr>
        <p:spPr>
          <a:xfrm>
            <a:off x="1923721" y="4075370"/>
            <a:ext cx="1164105" cy="203999"/>
          </a:xfrm>
          <a:prstGeom prst="curvedConnector2">
            <a:avLst/>
          </a:prstGeom>
          <a:ln w="2857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33" name="TextBox 15">
            <a:extLst>
              <a:ext uri="{FF2B5EF4-FFF2-40B4-BE49-F238E27FC236}">
                <a16:creationId xmlns:a16="http://schemas.microsoft.com/office/drawing/2014/main" id="{484E7DF1-F4A0-5987-2143-3DAC0166A760}"/>
              </a:ext>
            </a:extLst>
          </p:cNvPr>
          <p:cNvSpPr txBox="1"/>
          <p:nvPr/>
        </p:nvSpPr>
        <p:spPr>
          <a:xfrm>
            <a:off x="2097051" y="4176891"/>
            <a:ext cx="1946495" cy="461665"/>
          </a:xfrm>
          <a:prstGeom prst="rect">
            <a:avLst/>
          </a:prstGeom>
          <a:noFill/>
        </p:spPr>
        <p:txBody>
          <a:bodyPr wrap="none" rtlCol="0">
            <a:spAutoFit/>
          </a:bodyPr>
          <a:lstStyle/>
          <a:p>
            <a:r>
              <a:rPr lang="en-US" sz="2400" dirty="0">
                <a:solidFill>
                  <a:schemeClr val="accent3"/>
                </a:solidFill>
                <a:latin typeface="Aptos Display" panose="020B0004020202020204" pitchFamily="34" charset="0"/>
              </a:rPr>
              <a:t>Up to </a:t>
            </a:r>
            <a:r>
              <a:rPr lang="en-US" sz="2400" b="1" dirty="0">
                <a:solidFill>
                  <a:schemeClr val="accent3"/>
                </a:solidFill>
                <a:latin typeface="Aptos Display" panose="020B0004020202020204" pitchFamily="34" charset="0"/>
              </a:rPr>
              <a:t>16 rows</a:t>
            </a:r>
          </a:p>
        </p:txBody>
      </p:sp>
      <p:cxnSp>
        <p:nvCxnSpPr>
          <p:cNvPr id="38" name="Connector: Curved 37">
            <a:extLst>
              <a:ext uri="{FF2B5EF4-FFF2-40B4-BE49-F238E27FC236}">
                <a16:creationId xmlns:a16="http://schemas.microsoft.com/office/drawing/2014/main" id="{9054F164-E6BD-56A2-5752-F9031CA5F2F3}"/>
              </a:ext>
            </a:extLst>
          </p:cNvPr>
          <p:cNvCxnSpPr>
            <a:cxnSpLocks/>
          </p:cNvCxnSpPr>
          <p:nvPr/>
        </p:nvCxnSpPr>
        <p:spPr>
          <a:xfrm>
            <a:off x="1922076" y="5401377"/>
            <a:ext cx="1164105" cy="203999"/>
          </a:xfrm>
          <a:prstGeom prst="curvedConnector2">
            <a:avLst/>
          </a:prstGeom>
          <a:ln w="2857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39" name="TextBox 15">
            <a:extLst>
              <a:ext uri="{FF2B5EF4-FFF2-40B4-BE49-F238E27FC236}">
                <a16:creationId xmlns:a16="http://schemas.microsoft.com/office/drawing/2014/main" id="{7745D803-F5C0-D3FA-9226-E57132E8C9E3}"/>
              </a:ext>
            </a:extLst>
          </p:cNvPr>
          <p:cNvSpPr txBox="1"/>
          <p:nvPr/>
        </p:nvSpPr>
        <p:spPr>
          <a:xfrm>
            <a:off x="2095406" y="5502898"/>
            <a:ext cx="1946495" cy="461665"/>
          </a:xfrm>
          <a:prstGeom prst="rect">
            <a:avLst/>
          </a:prstGeom>
          <a:noFill/>
        </p:spPr>
        <p:txBody>
          <a:bodyPr wrap="none" rtlCol="0">
            <a:spAutoFit/>
          </a:bodyPr>
          <a:lstStyle/>
          <a:p>
            <a:r>
              <a:rPr lang="en-US" sz="2400" dirty="0">
                <a:solidFill>
                  <a:schemeClr val="accent3"/>
                </a:solidFill>
                <a:latin typeface="Aptos Display" panose="020B0004020202020204" pitchFamily="34" charset="0"/>
              </a:rPr>
              <a:t>Up to </a:t>
            </a:r>
            <a:r>
              <a:rPr lang="en-US" sz="2400" b="1" dirty="0">
                <a:solidFill>
                  <a:schemeClr val="accent3"/>
                </a:solidFill>
                <a:latin typeface="Aptos Display" panose="020B0004020202020204" pitchFamily="34" charset="0"/>
              </a:rPr>
              <a:t>16 rows</a:t>
            </a:r>
          </a:p>
        </p:txBody>
      </p:sp>
      <p:grpSp>
        <p:nvGrpSpPr>
          <p:cNvPr id="40" name="Group 39">
            <a:extLst>
              <a:ext uri="{FF2B5EF4-FFF2-40B4-BE49-F238E27FC236}">
                <a16:creationId xmlns:a16="http://schemas.microsoft.com/office/drawing/2014/main" id="{AEADD109-2D4D-1DEA-0FAE-65975CC1AC57}"/>
              </a:ext>
            </a:extLst>
          </p:cNvPr>
          <p:cNvGrpSpPr/>
          <p:nvPr/>
        </p:nvGrpSpPr>
        <p:grpSpPr>
          <a:xfrm>
            <a:off x="4796817" y="3763045"/>
            <a:ext cx="4065563" cy="2262352"/>
            <a:chOff x="2128787" y="3571546"/>
            <a:chExt cx="4065563" cy="2262352"/>
          </a:xfrm>
        </p:grpSpPr>
        <p:grpSp>
          <p:nvGrpSpPr>
            <p:cNvPr id="41" name="Group 40">
              <a:extLst>
                <a:ext uri="{FF2B5EF4-FFF2-40B4-BE49-F238E27FC236}">
                  <a16:creationId xmlns:a16="http://schemas.microsoft.com/office/drawing/2014/main" id="{3E634206-B743-CB70-3E07-12545D526476}"/>
                </a:ext>
              </a:extLst>
            </p:cNvPr>
            <p:cNvGrpSpPr/>
            <p:nvPr/>
          </p:nvGrpSpPr>
          <p:grpSpPr>
            <a:xfrm>
              <a:off x="2502882" y="4439573"/>
              <a:ext cx="3384557" cy="593439"/>
              <a:chOff x="2502882" y="4439573"/>
              <a:chExt cx="3384557" cy="593439"/>
            </a:xfrm>
          </p:grpSpPr>
          <p:cxnSp>
            <p:nvCxnSpPr>
              <p:cNvPr id="51" name="Straight Connector 50">
                <a:extLst>
                  <a:ext uri="{FF2B5EF4-FFF2-40B4-BE49-F238E27FC236}">
                    <a16:creationId xmlns:a16="http://schemas.microsoft.com/office/drawing/2014/main" id="{92BE4803-409E-5E00-CEE2-4B4BF9D76313}"/>
                  </a:ext>
                </a:extLst>
              </p:cNvPr>
              <p:cNvCxnSpPr>
                <a:cxnSpLocks/>
              </p:cNvCxnSpPr>
              <p:nvPr/>
            </p:nvCxnSpPr>
            <p:spPr>
              <a:xfrm>
                <a:off x="2810569"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1D17C990-DC95-8F69-825C-44FE62677ACD}"/>
                  </a:ext>
                </a:extLst>
              </p:cNvPr>
              <p:cNvCxnSpPr>
                <a:cxnSpLocks/>
              </p:cNvCxnSpPr>
              <p:nvPr/>
            </p:nvCxnSpPr>
            <p:spPr>
              <a:xfrm>
                <a:off x="3118256"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F6CD5634-5AC4-E51F-CD14-BDE9DA3DABFE}"/>
                  </a:ext>
                </a:extLst>
              </p:cNvPr>
              <p:cNvCxnSpPr>
                <a:cxnSpLocks/>
              </p:cNvCxnSpPr>
              <p:nvPr/>
            </p:nvCxnSpPr>
            <p:spPr>
              <a:xfrm>
                <a:off x="3425943"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63391553-0B80-A24C-DD9C-D00F019731E2}"/>
                  </a:ext>
                </a:extLst>
              </p:cNvPr>
              <p:cNvCxnSpPr>
                <a:cxnSpLocks/>
              </p:cNvCxnSpPr>
              <p:nvPr/>
            </p:nvCxnSpPr>
            <p:spPr>
              <a:xfrm>
                <a:off x="3733630"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E7FCF292-6E3A-16C2-52B1-0A8BAFF35EE8}"/>
                  </a:ext>
                </a:extLst>
              </p:cNvPr>
              <p:cNvCxnSpPr>
                <a:cxnSpLocks/>
              </p:cNvCxnSpPr>
              <p:nvPr/>
            </p:nvCxnSpPr>
            <p:spPr>
              <a:xfrm>
                <a:off x="4041317"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2F3178E8-3D52-E745-6BDE-B3996E58C979}"/>
                  </a:ext>
                </a:extLst>
              </p:cNvPr>
              <p:cNvCxnSpPr>
                <a:cxnSpLocks/>
              </p:cNvCxnSpPr>
              <p:nvPr/>
            </p:nvCxnSpPr>
            <p:spPr>
              <a:xfrm>
                <a:off x="4349004"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3BA16D56-6F20-C546-49DC-2405FF833D4D}"/>
                  </a:ext>
                </a:extLst>
              </p:cNvPr>
              <p:cNvCxnSpPr>
                <a:cxnSpLocks/>
              </p:cNvCxnSpPr>
              <p:nvPr/>
            </p:nvCxnSpPr>
            <p:spPr>
              <a:xfrm>
                <a:off x="4656691"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527CFE67-1FA5-E12B-E634-B26CD2B9BCC7}"/>
                  </a:ext>
                </a:extLst>
              </p:cNvPr>
              <p:cNvCxnSpPr>
                <a:cxnSpLocks/>
              </p:cNvCxnSpPr>
              <p:nvPr/>
            </p:nvCxnSpPr>
            <p:spPr>
              <a:xfrm>
                <a:off x="4964378"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C7A4C3F3-DF99-9089-C6B2-306CB19F6E97}"/>
                  </a:ext>
                </a:extLst>
              </p:cNvPr>
              <p:cNvCxnSpPr>
                <a:cxnSpLocks/>
              </p:cNvCxnSpPr>
              <p:nvPr/>
            </p:nvCxnSpPr>
            <p:spPr>
              <a:xfrm>
                <a:off x="5272065"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B46C89B8-95DB-8C08-EF95-8473A6034D5A}"/>
                  </a:ext>
                </a:extLst>
              </p:cNvPr>
              <p:cNvCxnSpPr>
                <a:cxnSpLocks/>
              </p:cNvCxnSpPr>
              <p:nvPr/>
            </p:nvCxnSpPr>
            <p:spPr>
              <a:xfrm>
                <a:off x="5579752"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95F6EEB6-7792-99B4-3B3E-E21D5D9A933E}"/>
                  </a:ext>
                </a:extLst>
              </p:cNvPr>
              <p:cNvCxnSpPr>
                <a:cxnSpLocks/>
              </p:cNvCxnSpPr>
              <p:nvPr/>
            </p:nvCxnSpPr>
            <p:spPr>
              <a:xfrm>
                <a:off x="5887439"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24171145-8730-22B6-1E20-C981F8467496}"/>
                  </a:ext>
                </a:extLst>
              </p:cNvPr>
              <p:cNvCxnSpPr>
                <a:cxnSpLocks/>
              </p:cNvCxnSpPr>
              <p:nvPr/>
            </p:nvCxnSpPr>
            <p:spPr>
              <a:xfrm>
                <a:off x="2502882"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2" name="Group 30">
              <a:extLst>
                <a:ext uri="{FF2B5EF4-FFF2-40B4-BE49-F238E27FC236}">
                  <a16:creationId xmlns:a16="http://schemas.microsoft.com/office/drawing/2014/main" id="{6715337C-A45F-FCF2-96B4-8EFE6CBC7DCE}"/>
                </a:ext>
              </a:extLst>
            </p:cNvPr>
            <p:cNvGrpSpPr/>
            <p:nvPr/>
          </p:nvGrpSpPr>
          <p:grpSpPr>
            <a:xfrm>
              <a:off x="2288301" y="3653038"/>
              <a:ext cx="3779440" cy="2094103"/>
              <a:chOff x="1889838" y="3785996"/>
              <a:chExt cx="3779440" cy="2094103"/>
            </a:xfrm>
          </p:grpSpPr>
          <p:grpSp>
            <p:nvGrpSpPr>
              <p:cNvPr id="45" name="Group 28">
                <a:extLst>
                  <a:ext uri="{FF2B5EF4-FFF2-40B4-BE49-F238E27FC236}">
                    <a16:creationId xmlns:a16="http://schemas.microsoft.com/office/drawing/2014/main" id="{9E2159D1-5655-2D5F-6A8E-7F822E30B6D2}"/>
                  </a:ext>
                </a:extLst>
              </p:cNvPr>
              <p:cNvGrpSpPr/>
              <p:nvPr/>
            </p:nvGrpSpPr>
            <p:grpSpPr>
              <a:xfrm>
                <a:off x="1899136" y="3850525"/>
                <a:ext cx="3770142" cy="2029574"/>
                <a:chOff x="1899136" y="3850525"/>
                <a:chExt cx="3770142" cy="2029574"/>
              </a:xfrm>
            </p:grpSpPr>
            <p:sp>
              <p:nvSpPr>
                <p:cNvPr id="49" name="Rectangle 13">
                  <a:extLst>
                    <a:ext uri="{FF2B5EF4-FFF2-40B4-BE49-F238E27FC236}">
                      <a16:creationId xmlns:a16="http://schemas.microsoft.com/office/drawing/2014/main" id="{666866FF-1A93-2530-6826-1051AEE22E18}"/>
                    </a:ext>
                  </a:extLst>
                </p:cNvPr>
                <p:cNvSpPr/>
                <p:nvPr/>
              </p:nvSpPr>
              <p:spPr>
                <a:xfrm>
                  <a:off x="1899136" y="3850525"/>
                  <a:ext cx="3770142" cy="720000"/>
                </a:xfrm>
                <a:prstGeom prst="rect">
                  <a:avLst/>
                </a:prstGeom>
                <a:solidFill>
                  <a:schemeClr val="tx2">
                    <a:lumMod val="10000"/>
                    <a:lumOff val="90000"/>
                  </a:schemeClr>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ptos Display" panose="020B0004020202020204" pitchFamily="34" charset="0"/>
                  </a:endParaRPr>
                </a:p>
              </p:txBody>
            </p:sp>
            <p:sp>
              <p:nvSpPr>
                <p:cNvPr id="50" name="Rectangle 14">
                  <a:extLst>
                    <a:ext uri="{FF2B5EF4-FFF2-40B4-BE49-F238E27FC236}">
                      <a16:creationId xmlns:a16="http://schemas.microsoft.com/office/drawing/2014/main" id="{BB75B4DD-FF43-361A-7F81-F4DB062483A9}"/>
                    </a:ext>
                  </a:extLst>
                </p:cNvPr>
                <p:cNvSpPr/>
                <p:nvPr/>
              </p:nvSpPr>
              <p:spPr>
                <a:xfrm>
                  <a:off x="1899136" y="5160099"/>
                  <a:ext cx="3770142" cy="720000"/>
                </a:xfrm>
                <a:prstGeom prst="rect">
                  <a:avLst/>
                </a:prstGeom>
                <a:solidFill>
                  <a:schemeClr val="tx2">
                    <a:lumMod val="10000"/>
                    <a:lumOff val="90000"/>
                  </a:schemeClr>
                </a:solidFill>
                <a:ln w="28575">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ndParaRPr>
                </a:p>
              </p:txBody>
            </p:sp>
          </p:grpSp>
          <p:grpSp>
            <p:nvGrpSpPr>
              <p:cNvPr id="46" name="Group 29">
                <a:extLst>
                  <a:ext uri="{FF2B5EF4-FFF2-40B4-BE49-F238E27FC236}">
                    <a16:creationId xmlns:a16="http://schemas.microsoft.com/office/drawing/2014/main" id="{EA28E801-AE3C-C19F-16B4-6BAF4F54F68A}"/>
                  </a:ext>
                </a:extLst>
              </p:cNvPr>
              <p:cNvGrpSpPr/>
              <p:nvPr/>
            </p:nvGrpSpPr>
            <p:grpSpPr>
              <a:xfrm>
                <a:off x="1889838" y="3785996"/>
                <a:ext cx="1526379" cy="1787672"/>
                <a:chOff x="1889838" y="3785996"/>
                <a:chExt cx="1526379" cy="1787672"/>
              </a:xfrm>
            </p:grpSpPr>
            <p:sp>
              <p:nvSpPr>
                <p:cNvPr id="47" name="TextBox 15">
                  <a:extLst>
                    <a:ext uri="{FF2B5EF4-FFF2-40B4-BE49-F238E27FC236}">
                      <a16:creationId xmlns:a16="http://schemas.microsoft.com/office/drawing/2014/main" id="{64655824-63AD-A2E5-88CF-C7BC5E713B41}"/>
                    </a:ext>
                  </a:extLst>
                </p:cNvPr>
                <p:cNvSpPr txBox="1"/>
                <p:nvPr/>
              </p:nvSpPr>
              <p:spPr>
                <a:xfrm>
                  <a:off x="1899135" y="3785996"/>
                  <a:ext cx="1517082" cy="461665"/>
                </a:xfrm>
                <a:prstGeom prst="rect">
                  <a:avLst/>
                </a:prstGeom>
                <a:noFill/>
              </p:spPr>
              <p:txBody>
                <a:bodyPr wrap="none" rtlCol="0">
                  <a:spAutoFit/>
                </a:bodyPr>
                <a:lstStyle/>
                <a:p>
                  <a:r>
                    <a:rPr lang="en-US" sz="2400" dirty="0">
                      <a:latin typeface="Aptos Display" panose="020B0004020202020204" pitchFamily="34" charset="0"/>
                    </a:rPr>
                    <a:t>Subarray X</a:t>
                  </a:r>
                </a:p>
              </p:txBody>
            </p:sp>
            <p:sp>
              <p:nvSpPr>
                <p:cNvPr id="48" name="TextBox 16">
                  <a:extLst>
                    <a:ext uri="{FF2B5EF4-FFF2-40B4-BE49-F238E27FC236}">
                      <a16:creationId xmlns:a16="http://schemas.microsoft.com/office/drawing/2014/main" id="{E1586DD3-0366-A742-CA93-79710C924E4D}"/>
                    </a:ext>
                  </a:extLst>
                </p:cNvPr>
                <p:cNvSpPr txBox="1"/>
                <p:nvPr/>
              </p:nvSpPr>
              <p:spPr>
                <a:xfrm>
                  <a:off x="1889838" y="5112003"/>
                  <a:ext cx="1512273" cy="461665"/>
                </a:xfrm>
                <a:prstGeom prst="rect">
                  <a:avLst/>
                </a:prstGeom>
                <a:noFill/>
              </p:spPr>
              <p:txBody>
                <a:bodyPr wrap="none" rtlCol="0">
                  <a:spAutoFit/>
                </a:bodyPr>
                <a:lstStyle/>
                <a:p>
                  <a:r>
                    <a:rPr lang="en-US" sz="2400" dirty="0">
                      <a:latin typeface="Aptos Display" panose="020B0004020202020204" pitchFamily="34" charset="0"/>
                    </a:rPr>
                    <a:t>Subarray Y</a:t>
                  </a:r>
                </a:p>
              </p:txBody>
            </p:sp>
          </p:grpSp>
        </p:grpSp>
        <p:sp>
          <p:nvSpPr>
            <p:cNvPr id="43" name="Rectangle 17">
              <a:extLst>
                <a:ext uri="{FF2B5EF4-FFF2-40B4-BE49-F238E27FC236}">
                  <a16:creationId xmlns:a16="http://schemas.microsoft.com/office/drawing/2014/main" id="{C94FA06F-FE89-2DE0-462C-B25E01896E55}"/>
                </a:ext>
              </a:extLst>
            </p:cNvPr>
            <p:cNvSpPr/>
            <p:nvPr/>
          </p:nvSpPr>
          <p:spPr>
            <a:xfrm>
              <a:off x="2128787" y="3571546"/>
              <a:ext cx="4065563" cy="2262352"/>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ndParaRPr>
            </a:p>
          </p:txBody>
        </p:sp>
        <p:sp>
          <p:nvSpPr>
            <p:cNvPr id="44" name="Dikdörtgen 256">
              <a:extLst>
                <a:ext uri="{FF2B5EF4-FFF2-40B4-BE49-F238E27FC236}">
                  <a16:creationId xmlns:a16="http://schemas.microsoft.com/office/drawing/2014/main" id="{511420B6-1CA6-84C4-945B-4ADBE8883AE0}"/>
                </a:ext>
              </a:extLst>
            </p:cNvPr>
            <p:cNvSpPr/>
            <p:nvPr/>
          </p:nvSpPr>
          <p:spPr>
            <a:xfrm>
              <a:off x="2297598" y="4547362"/>
              <a:ext cx="3770137" cy="370985"/>
            </a:xfrm>
            <a:prstGeom prst="rect">
              <a:avLst/>
            </a:prstGeom>
            <a:solidFill>
              <a:schemeClr val="accent5">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Aptos Display" panose="020B0004020202020204" pitchFamily="34" charset="0"/>
                  <a:ea typeface="Cambria" panose="02040503050406030204" pitchFamily="18" charset="0"/>
                  <a:cs typeface="Cascadia Mono" panose="020B0609020000020004" pitchFamily="49" charset="0"/>
                </a:rPr>
                <a:t>Shared Sense Amplifiers</a:t>
              </a:r>
            </a:p>
          </p:txBody>
        </p:sp>
      </p:grpSp>
      <p:cxnSp>
        <p:nvCxnSpPr>
          <p:cNvPr id="63" name="Connector: Curved 62">
            <a:extLst>
              <a:ext uri="{FF2B5EF4-FFF2-40B4-BE49-F238E27FC236}">
                <a16:creationId xmlns:a16="http://schemas.microsoft.com/office/drawing/2014/main" id="{D6E528E3-8F3A-B9FD-A8A9-496781AF843C}"/>
              </a:ext>
            </a:extLst>
          </p:cNvPr>
          <p:cNvCxnSpPr>
            <a:cxnSpLocks/>
          </p:cNvCxnSpPr>
          <p:nvPr/>
        </p:nvCxnSpPr>
        <p:spPr>
          <a:xfrm>
            <a:off x="6536017" y="4075370"/>
            <a:ext cx="1164105" cy="203999"/>
          </a:xfrm>
          <a:prstGeom prst="curvedConnector2">
            <a:avLst/>
          </a:prstGeom>
          <a:ln w="2857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64" name="TextBox 15">
            <a:extLst>
              <a:ext uri="{FF2B5EF4-FFF2-40B4-BE49-F238E27FC236}">
                <a16:creationId xmlns:a16="http://schemas.microsoft.com/office/drawing/2014/main" id="{B9AC8F48-D805-6712-1C2F-ACCDC234FE69}"/>
              </a:ext>
            </a:extLst>
          </p:cNvPr>
          <p:cNvSpPr txBox="1"/>
          <p:nvPr/>
        </p:nvSpPr>
        <p:spPr>
          <a:xfrm>
            <a:off x="6709347" y="4176891"/>
            <a:ext cx="1946495" cy="461665"/>
          </a:xfrm>
          <a:prstGeom prst="rect">
            <a:avLst/>
          </a:prstGeom>
          <a:noFill/>
        </p:spPr>
        <p:txBody>
          <a:bodyPr wrap="none" rtlCol="0">
            <a:spAutoFit/>
          </a:bodyPr>
          <a:lstStyle/>
          <a:p>
            <a:r>
              <a:rPr lang="en-US" sz="2400" dirty="0">
                <a:solidFill>
                  <a:schemeClr val="accent3"/>
                </a:solidFill>
                <a:latin typeface="Aptos Display" panose="020B0004020202020204" pitchFamily="34" charset="0"/>
              </a:rPr>
              <a:t>Up to </a:t>
            </a:r>
            <a:r>
              <a:rPr lang="en-US" sz="2400" b="1" dirty="0">
                <a:solidFill>
                  <a:schemeClr val="accent3"/>
                </a:solidFill>
                <a:latin typeface="Aptos Display" panose="020B0004020202020204" pitchFamily="34" charset="0"/>
              </a:rPr>
              <a:t>16 rows</a:t>
            </a:r>
          </a:p>
        </p:txBody>
      </p:sp>
      <p:cxnSp>
        <p:nvCxnSpPr>
          <p:cNvPr id="65" name="Connector: Curved 64">
            <a:extLst>
              <a:ext uri="{FF2B5EF4-FFF2-40B4-BE49-F238E27FC236}">
                <a16:creationId xmlns:a16="http://schemas.microsoft.com/office/drawing/2014/main" id="{EB4516AB-5A24-9253-B1A3-831AC1E1097E}"/>
              </a:ext>
            </a:extLst>
          </p:cNvPr>
          <p:cNvCxnSpPr>
            <a:cxnSpLocks/>
          </p:cNvCxnSpPr>
          <p:nvPr/>
        </p:nvCxnSpPr>
        <p:spPr>
          <a:xfrm>
            <a:off x="6534372" y="5401377"/>
            <a:ext cx="1164105" cy="203999"/>
          </a:xfrm>
          <a:prstGeom prst="curvedConnector2">
            <a:avLst/>
          </a:prstGeom>
          <a:ln w="2857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66" name="TextBox 15">
            <a:extLst>
              <a:ext uri="{FF2B5EF4-FFF2-40B4-BE49-F238E27FC236}">
                <a16:creationId xmlns:a16="http://schemas.microsoft.com/office/drawing/2014/main" id="{A7A7E5E8-07AF-E5C3-3764-28B6201A7D94}"/>
              </a:ext>
            </a:extLst>
          </p:cNvPr>
          <p:cNvSpPr txBox="1"/>
          <p:nvPr/>
        </p:nvSpPr>
        <p:spPr>
          <a:xfrm>
            <a:off x="6707702" y="5502898"/>
            <a:ext cx="1946495" cy="461665"/>
          </a:xfrm>
          <a:prstGeom prst="rect">
            <a:avLst/>
          </a:prstGeom>
          <a:noFill/>
        </p:spPr>
        <p:txBody>
          <a:bodyPr wrap="none" rtlCol="0">
            <a:spAutoFit/>
          </a:bodyPr>
          <a:lstStyle/>
          <a:p>
            <a:r>
              <a:rPr lang="en-US" sz="2400" dirty="0">
                <a:solidFill>
                  <a:schemeClr val="accent3"/>
                </a:solidFill>
                <a:latin typeface="Aptos Display" panose="020B0004020202020204" pitchFamily="34" charset="0"/>
              </a:rPr>
              <a:t>Up to </a:t>
            </a:r>
            <a:r>
              <a:rPr lang="en-US" sz="2400" b="1" dirty="0">
                <a:solidFill>
                  <a:schemeClr val="accent3"/>
                </a:solidFill>
                <a:latin typeface="Aptos Display" panose="020B0004020202020204" pitchFamily="34" charset="0"/>
              </a:rPr>
              <a:t>32 rows</a:t>
            </a:r>
          </a:p>
        </p:txBody>
      </p:sp>
      <p:sp>
        <p:nvSpPr>
          <p:cNvPr id="5" name="Rectangle 274">
            <a:extLst>
              <a:ext uri="{FF2B5EF4-FFF2-40B4-BE49-F238E27FC236}">
                <a16:creationId xmlns:a16="http://schemas.microsoft.com/office/drawing/2014/main" id="{4B6C1495-5E94-BDD1-4452-FBB4ABE55928}"/>
              </a:ext>
            </a:extLst>
          </p:cNvPr>
          <p:cNvSpPr/>
          <p:nvPr/>
        </p:nvSpPr>
        <p:spPr>
          <a:xfrm>
            <a:off x="0" y="678290"/>
            <a:ext cx="9144000" cy="1009506"/>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solidFill>
                <a:schemeClr val="tx1"/>
              </a:solidFill>
              <a:latin typeface="Aptos Display" panose="020B0004020202020204" pitchFamily="34" charset="0"/>
            </a:endParaRPr>
          </a:p>
        </p:txBody>
      </p:sp>
      <p:sp>
        <p:nvSpPr>
          <p:cNvPr id="8" name="TextBox 15">
            <a:extLst>
              <a:ext uri="{FF2B5EF4-FFF2-40B4-BE49-F238E27FC236}">
                <a16:creationId xmlns:a16="http://schemas.microsoft.com/office/drawing/2014/main" id="{6ADCD7F7-56F4-4976-8575-AC216ADE3019}"/>
              </a:ext>
            </a:extLst>
          </p:cNvPr>
          <p:cNvSpPr txBox="1"/>
          <p:nvPr/>
        </p:nvSpPr>
        <p:spPr>
          <a:xfrm>
            <a:off x="179811" y="6012022"/>
            <a:ext cx="4070274" cy="461665"/>
          </a:xfrm>
          <a:prstGeom prst="rect">
            <a:avLst/>
          </a:prstGeom>
          <a:noFill/>
        </p:spPr>
        <p:txBody>
          <a:bodyPr wrap="square" rtlCol="0">
            <a:spAutoFit/>
          </a:bodyPr>
          <a:lstStyle/>
          <a:p>
            <a:pPr algn="ctr"/>
            <a:r>
              <a:rPr lang="en-US" sz="2400" dirty="0">
                <a:solidFill>
                  <a:schemeClr val="accent3"/>
                </a:solidFill>
                <a:latin typeface="Aptos Display" panose="020B0004020202020204" pitchFamily="34" charset="0"/>
              </a:rPr>
              <a:t>A total of </a:t>
            </a:r>
            <a:r>
              <a:rPr lang="en-US" sz="2400" b="1" dirty="0">
                <a:solidFill>
                  <a:schemeClr val="accent3"/>
                </a:solidFill>
                <a:latin typeface="Aptos Display" panose="020B0004020202020204" pitchFamily="34" charset="0"/>
              </a:rPr>
              <a:t>32 rows</a:t>
            </a:r>
          </a:p>
        </p:txBody>
      </p:sp>
      <p:sp>
        <p:nvSpPr>
          <p:cNvPr id="34" name="TextBox 15">
            <a:extLst>
              <a:ext uri="{FF2B5EF4-FFF2-40B4-BE49-F238E27FC236}">
                <a16:creationId xmlns:a16="http://schemas.microsoft.com/office/drawing/2014/main" id="{BDD084CD-9DF7-F828-0EDF-7F2EBAE89B67}"/>
              </a:ext>
            </a:extLst>
          </p:cNvPr>
          <p:cNvSpPr txBox="1"/>
          <p:nvPr/>
        </p:nvSpPr>
        <p:spPr>
          <a:xfrm>
            <a:off x="4792106" y="6012022"/>
            <a:ext cx="4070274" cy="461665"/>
          </a:xfrm>
          <a:prstGeom prst="rect">
            <a:avLst/>
          </a:prstGeom>
          <a:noFill/>
        </p:spPr>
        <p:txBody>
          <a:bodyPr wrap="square" rtlCol="0">
            <a:spAutoFit/>
          </a:bodyPr>
          <a:lstStyle/>
          <a:p>
            <a:pPr algn="ctr"/>
            <a:r>
              <a:rPr lang="en-US" sz="2400" dirty="0">
                <a:solidFill>
                  <a:schemeClr val="accent3"/>
                </a:solidFill>
                <a:latin typeface="Aptos Display" panose="020B0004020202020204" pitchFamily="34" charset="0"/>
              </a:rPr>
              <a:t>A total of </a:t>
            </a:r>
            <a:r>
              <a:rPr lang="en-US" sz="2400" b="1" dirty="0">
                <a:solidFill>
                  <a:schemeClr val="accent3"/>
                </a:solidFill>
                <a:latin typeface="Aptos Display" panose="020B0004020202020204" pitchFamily="34" charset="0"/>
              </a:rPr>
              <a:t>48 rows</a:t>
            </a:r>
          </a:p>
        </p:txBody>
      </p:sp>
    </p:spTree>
    <p:extLst>
      <p:ext uri="{BB962C8B-B14F-4D97-AF65-F5344CB8AC3E}">
        <p14:creationId xmlns:p14="http://schemas.microsoft.com/office/powerpoint/2010/main" val="2458972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par>
                          <p:cTn id="19" fill="hold">
                            <p:stCondLst>
                              <p:cond delay="0"/>
                            </p:stCondLst>
                            <p:childTnLst>
                              <p:par>
                                <p:cTn id="20" presetID="10" presetClass="entr" presetSubtype="0" fill="hold" nodeType="afterEffect">
                                  <p:stCondLst>
                                    <p:cond delay="10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10" presetClass="entr" presetSubtype="0" fill="hold" grpId="0" nodeType="withEffect">
                                  <p:stCondLst>
                                    <p:cond delay="100"/>
                                  </p:stCondLst>
                                  <p:childTnLst>
                                    <p:set>
                                      <p:cBhvr>
                                        <p:cTn id="24" dur="1" fill="hold">
                                          <p:stCondLst>
                                            <p:cond delay="0"/>
                                          </p:stCondLst>
                                        </p:cTn>
                                        <p:tgtEl>
                                          <p:spTgt spid="33"/>
                                        </p:tgtEl>
                                        <p:attrNameLst>
                                          <p:attrName>style.visibility</p:attrName>
                                        </p:attrNameLst>
                                      </p:cBhvr>
                                      <p:to>
                                        <p:strVal val="visible"/>
                                      </p:to>
                                    </p:set>
                                    <p:animEffect transition="in" filter="fade">
                                      <p:cBhvr>
                                        <p:cTn id="25" dur="500"/>
                                        <p:tgtEl>
                                          <p:spTgt spid="33"/>
                                        </p:tgtEl>
                                      </p:cBhvr>
                                    </p:animEffect>
                                  </p:childTnLst>
                                </p:cTn>
                              </p:par>
                              <p:par>
                                <p:cTn id="26" presetID="10" presetClass="entr" presetSubtype="0" fill="hold" nodeType="withEffect">
                                  <p:stCondLst>
                                    <p:cond delay="100"/>
                                  </p:stCondLst>
                                  <p:childTnLst>
                                    <p:set>
                                      <p:cBhvr>
                                        <p:cTn id="27" dur="1" fill="hold">
                                          <p:stCondLst>
                                            <p:cond delay="0"/>
                                          </p:stCondLst>
                                        </p:cTn>
                                        <p:tgtEl>
                                          <p:spTgt spid="38"/>
                                        </p:tgtEl>
                                        <p:attrNameLst>
                                          <p:attrName>style.visibility</p:attrName>
                                        </p:attrNameLst>
                                      </p:cBhvr>
                                      <p:to>
                                        <p:strVal val="visible"/>
                                      </p:to>
                                    </p:set>
                                    <p:animEffect transition="in" filter="fade">
                                      <p:cBhvr>
                                        <p:cTn id="28" dur="500"/>
                                        <p:tgtEl>
                                          <p:spTgt spid="38"/>
                                        </p:tgtEl>
                                      </p:cBhvr>
                                    </p:animEffect>
                                  </p:childTnLst>
                                </p:cTn>
                              </p:par>
                              <p:par>
                                <p:cTn id="29" presetID="10" presetClass="entr" presetSubtype="0" fill="hold" grpId="0" nodeType="withEffect">
                                  <p:stCondLst>
                                    <p:cond delay="10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500"/>
                                        <p:tgtEl>
                                          <p:spTgt spid="39"/>
                                        </p:tgtEl>
                                      </p:cBhvr>
                                    </p:animEffect>
                                  </p:childTnLst>
                                </p:cTn>
                              </p:par>
                              <p:par>
                                <p:cTn id="32" presetID="10" presetClass="entr" presetSubtype="0" fill="hold" grpId="0" nodeType="withEffect">
                                  <p:stCondLst>
                                    <p:cond delay="10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0"/>
                                        </p:tgtEl>
                                        <p:attrNameLst>
                                          <p:attrName>style.visibility</p:attrName>
                                        </p:attrNameLst>
                                      </p:cBhvr>
                                      <p:to>
                                        <p:strVal val="visible"/>
                                      </p:to>
                                    </p:set>
                                  </p:childTnLst>
                                </p:cTn>
                              </p:par>
                              <p:par>
                                <p:cTn id="43" presetID="10" presetClass="entr" presetSubtype="0" fill="hold" nodeType="withEffect">
                                  <p:stCondLst>
                                    <p:cond delay="100"/>
                                  </p:stCondLst>
                                  <p:childTnLst>
                                    <p:set>
                                      <p:cBhvr>
                                        <p:cTn id="44" dur="1" fill="hold">
                                          <p:stCondLst>
                                            <p:cond delay="0"/>
                                          </p:stCondLst>
                                        </p:cTn>
                                        <p:tgtEl>
                                          <p:spTgt spid="63"/>
                                        </p:tgtEl>
                                        <p:attrNameLst>
                                          <p:attrName>style.visibility</p:attrName>
                                        </p:attrNameLst>
                                      </p:cBhvr>
                                      <p:to>
                                        <p:strVal val="visible"/>
                                      </p:to>
                                    </p:set>
                                    <p:animEffect transition="in" filter="fade">
                                      <p:cBhvr>
                                        <p:cTn id="45" dur="500"/>
                                        <p:tgtEl>
                                          <p:spTgt spid="63"/>
                                        </p:tgtEl>
                                      </p:cBhvr>
                                    </p:animEffect>
                                  </p:childTnLst>
                                </p:cTn>
                              </p:par>
                              <p:par>
                                <p:cTn id="46" presetID="10" presetClass="entr" presetSubtype="0" fill="hold" grpId="0" nodeType="withEffect">
                                  <p:stCondLst>
                                    <p:cond delay="100"/>
                                  </p:stCondLst>
                                  <p:childTnLst>
                                    <p:set>
                                      <p:cBhvr>
                                        <p:cTn id="47" dur="1" fill="hold">
                                          <p:stCondLst>
                                            <p:cond delay="0"/>
                                          </p:stCondLst>
                                        </p:cTn>
                                        <p:tgtEl>
                                          <p:spTgt spid="64"/>
                                        </p:tgtEl>
                                        <p:attrNameLst>
                                          <p:attrName>style.visibility</p:attrName>
                                        </p:attrNameLst>
                                      </p:cBhvr>
                                      <p:to>
                                        <p:strVal val="visible"/>
                                      </p:to>
                                    </p:set>
                                    <p:animEffect transition="in" filter="fade">
                                      <p:cBhvr>
                                        <p:cTn id="48" dur="500"/>
                                        <p:tgtEl>
                                          <p:spTgt spid="64"/>
                                        </p:tgtEl>
                                      </p:cBhvr>
                                    </p:animEffect>
                                  </p:childTnLst>
                                </p:cTn>
                              </p:par>
                              <p:par>
                                <p:cTn id="49" presetID="10" presetClass="entr" presetSubtype="0" fill="hold" nodeType="withEffect">
                                  <p:stCondLst>
                                    <p:cond delay="100"/>
                                  </p:stCondLst>
                                  <p:childTnLst>
                                    <p:set>
                                      <p:cBhvr>
                                        <p:cTn id="50" dur="1" fill="hold">
                                          <p:stCondLst>
                                            <p:cond delay="0"/>
                                          </p:stCondLst>
                                        </p:cTn>
                                        <p:tgtEl>
                                          <p:spTgt spid="65"/>
                                        </p:tgtEl>
                                        <p:attrNameLst>
                                          <p:attrName>style.visibility</p:attrName>
                                        </p:attrNameLst>
                                      </p:cBhvr>
                                      <p:to>
                                        <p:strVal val="visible"/>
                                      </p:to>
                                    </p:set>
                                    <p:animEffect transition="in" filter="fade">
                                      <p:cBhvr>
                                        <p:cTn id="51" dur="500"/>
                                        <p:tgtEl>
                                          <p:spTgt spid="65"/>
                                        </p:tgtEl>
                                      </p:cBhvr>
                                    </p:animEffect>
                                  </p:childTnLst>
                                </p:cTn>
                              </p:par>
                              <p:par>
                                <p:cTn id="52" presetID="10" presetClass="entr" presetSubtype="0" fill="hold" grpId="0" nodeType="withEffect">
                                  <p:stCondLst>
                                    <p:cond delay="100"/>
                                  </p:stCondLst>
                                  <p:childTnLst>
                                    <p:set>
                                      <p:cBhvr>
                                        <p:cTn id="53" dur="1" fill="hold">
                                          <p:stCondLst>
                                            <p:cond delay="0"/>
                                          </p:stCondLst>
                                        </p:cTn>
                                        <p:tgtEl>
                                          <p:spTgt spid="66"/>
                                        </p:tgtEl>
                                        <p:attrNameLst>
                                          <p:attrName>style.visibility</p:attrName>
                                        </p:attrNameLst>
                                      </p:cBhvr>
                                      <p:to>
                                        <p:strVal val="visible"/>
                                      </p:to>
                                    </p:set>
                                    <p:animEffect transition="in" filter="fade">
                                      <p:cBhvr>
                                        <p:cTn id="54" dur="500"/>
                                        <p:tgtEl>
                                          <p:spTgt spid="66"/>
                                        </p:tgtEl>
                                      </p:cBhvr>
                                    </p:animEffect>
                                  </p:childTnLst>
                                </p:cTn>
                              </p:par>
                              <p:par>
                                <p:cTn id="55" presetID="10" presetClass="entr" presetSubtype="0" fill="hold" grpId="0" nodeType="withEffect">
                                  <p:stCondLst>
                                    <p:cond delay="10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4" grpId="0" animBg="1"/>
      <p:bldP spid="33" grpId="0"/>
      <p:bldP spid="39" grpId="0"/>
      <p:bldP spid="64" grpId="0"/>
      <p:bldP spid="66" grpId="0"/>
      <p:bldP spid="5" grpId="0" animBg="1"/>
      <p:bldP spid="8" grpId="0"/>
      <p:bldP spid="34"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F454B-C1A8-90BF-935E-63A6881F7C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86F25C-0F9E-E404-543F-8E028466D45A}"/>
              </a:ext>
            </a:extLst>
          </p:cNvPr>
          <p:cNvSpPr>
            <a:spLocks noGrp="1"/>
          </p:cNvSpPr>
          <p:nvPr>
            <p:ph type="title"/>
          </p:nvPr>
        </p:nvSpPr>
        <p:spPr>
          <a:xfrm>
            <a:off x="0" y="1"/>
            <a:ext cx="9144000" cy="823596"/>
          </a:xfrm>
        </p:spPr>
        <p:txBody>
          <a:bodyPr/>
          <a:lstStyle/>
          <a:p>
            <a:r>
              <a:rPr lang="en-US" dirty="0">
                <a:solidFill>
                  <a:schemeClr val="accent5">
                    <a:lumMod val="75000"/>
                  </a:schemeClr>
                </a:solidFill>
                <a:latin typeface="Aptos Display" panose="020B0004020202020204" pitchFamily="34" charset="0"/>
              </a:rPr>
              <a:t>The Capability of COTS DRAM Chips</a:t>
            </a:r>
          </a:p>
        </p:txBody>
      </p:sp>
      <p:sp>
        <p:nvSpPr>
          <p:cNvPr id="85" name="Title 1">
            <a:extLst>
              <a:ext uri="{FF2B5EF4-FFF2-40B4-BE49-F238E27FC236}">
                <a16:creationId xmlns:a16="http://schemas.microsoft.com/office/drawing/2014/main" id="{9354D810-9215-6D6E-0A02-601AA27E1F18}"/>
              </a:ext>
            </a:extLst>
          </p:cNvPr>
          <p:cNvSpPr txBox="1">
            <a:spLocks/>
          </p:cNvSpPr>
          <p:nvPr/>
        </p:nvSpPr>
        <p:spPr>
          <a:xfrm>
            <a:off x="1" y="829281"/>
            <a:ext cx="9143999" cy="936000"/>
          </a:xfrm>
          <a:prstGeom prst="rect">
            <a:avLst/>
          </a:prstGeom>
          <a:solidFill>
            <a:schemeClr val="tx1">
              <a:lumMod val="50000"/>
              <a:lumOff val="50000"/>
            </a:schemeClr>
          </a:solidFill>
        </p:spPr>
        <p:txBody>
          <a:bodyPr anchor="ctr"/>
          <a:lstStyle>
            <a:lvl1pPr algn="l" defTabSz="914400" rtl="0" eaLnBrk="1" latinLnBrk="0" hangingPunct="1">
              <a:lnSpc>
                <a:spcPct val="90000"/>
              </a:lnSpc>
              <a:spcBef>
                <a:spcPct val="0"/>
              </a:spcBef>
              <a:buNone/>
              <a:defRPr sz="4000" b="1" kern="1200">
                <a:solidFill>
                  <a:schemeClr val="tx1"/>
                </a:solidFill>
                <a:latin typeface="Cambria" panose="02040503050406030204" pitchFamily="18" charset="0"/>
                <a:ea typeface="+mj-ea"/>
                <a:cs typeface="+mj-cs"/>
              </a:defRPr>
            </a:lvl1pPr>
          </a:lstStyle>
          <a:p>
            <a:pPr algn="ctr"/>
            <a:r>
              <a:rPr lang="en-US" sz="3600" b="0" dirty="0">
                <a:solidFill>
                  <a:schemeClr val="bg1"/>
                </a:solidFill>
                <a:latin typeface="Aptos Display" panose="020B0004020202020204" pitchFamily="34" charset="0"/>
              </a:rPr>
              <a:t>We </a:t>
            </a:r>
            <a:r>
              <a:rPr lang="en-US" sz="3600" dirty="0">
                <a:solidFill>
                  <a:schemeClr val="bg1"/>
                </a:solidFill>
                <a:latin typeface="Aptos Display" panose="020B0004020202020204" pitchFamily="34" charset="0"/>
              </a:rPr>
              <a:t>demonstrate </a:t>
            </a:r>
            <a:r>
              <a:rPr lang="en-US" sz="3600" b="0" dirty="0">
                <a:solidFill>
                  <a:schemeClr val="bg1"/>
                </a:solidFill>
                <a:latin typeface="Aptos Display" panose="020B0004020202020204" pitchFamily="34" charset="0"/>
              </a:rPr>
              <a:t>that</a:t>
            </a:r>
            <a:r>
              <a:rPr lang="en-US" sz="3600" dirty="0">
                <a:solidFill>
                  <a:schemeClr val="bg1"/>
                </a:solidFill>
                <a:latin typeface="Aptos Display" panose="020B0004020202020204" pitchFamily="34" charset="0"/>
              </a:rPr>
              <a:t> COTS DRAM chips:</a:t>
            </a:r>
          </a:p>
        </p:txBody>
      </p:sp>
      <p:grpSp>
        <p:nvGrpSpPr>
          <p:cNvPr id="89" name="Grup 88">
            <a:extLst>
              <a:ext uri="{FF2B5EF4-FFF2-40B4-BE49-F238E27FC236}">
                <a16:creationId xmlns:a16="http://schemas.microsoft.com/office/drawing/2014/main" id="{F5846393-3E64-CCA4-6A9A-EAD349F4F164}"/>
              </a:ext>
            </a:extLst>
          </p:cNvPr>
          <p:cNvGrpSpPr/>
          <p:nvPr/>
        </p:nvGrpSpPr>
        <p:grpSpPr>
          <a:xfrm>
            <a:off x="4" y="1843189"/>
            <a:ext cx="9143996" cy="1371600"/>
            <a:chOff x="3" y="1231799"/>
            <a:chExt cx="9143996" cy="1260000"/>
          </a:xfrm>
        </p:grpSpPr>
        <p:sp>
          <p:nvSpPr>
            <p:cNvPr id="84" name="Rectangle 274">
              <a:extLst>
                <a:ext uri="{FF2B5EF4-FFF2-40B4-BE49-F238E27FC236}">
                  <a16:creationId xmlns:a16="http://schemas.microsoft.com/office/drawing/2014/main" id="{A5CEE1FA-B57C-D7C5-AB43-EE4C08C191CA}"/>
                </a:ext>
              </a:extLst>
            </p:cNvPr>
            <p:cNvSpPr/>
            <p:nvPr/>
          </p:nvSpPr>
          <p:spPr>
            <a:xfrm>
              <a:off x="900113" y="1231799"/>
              <a:ext cx="8243886" cy="1260000"/>
            </a:xfrm>
            <a:prstGeom prst="rect">
              <a:avLst/>
            </a:prstGeom>
            <a:solidFill>
              <a:schemeClr val="accent2">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latin typeface="Aptos Display" panose="020B0004020202020204" pitchFamily="34" charset="0"/>
                </a:rPr>
                <a:t>Can</a:t>
              </a:r>
              <a:r>
                <a:rPr lang="en-US" sz="3600" b="1" dirty="0">
                  <a:solidFill>
                    <a:schemeClr val="accent5">
                      <a:lumMod val="50000"/>
                    </a:schemeClr>
                  </a:solidFill>
                  <a:latin typeface="Aptos Display" panose="020B0004020202020204" pitchFamily="34" charset="0"/>
                </a:rPr>
                <a:t> </a:t>
              </a:r>
              <a:r>
                <a:rPr lang="en-US" sz="3600" b="1" dirty="0">
                  <a:solidFill>
                    <a:schemeClr val="accent2"/>
                  </a:solidFill>
                  <a:latin typeface="Aptos Display" panose="020B0004020202020204" pitchFamily="34" charset="0"/>
                </a:rPr>
                <a:t>simultaneously</a:t>
              </a:r>
              <a:r>
                <a:rPr lang="en-US" sz="3600" dirty="0">
                  <a:solidFill>
                    <a:schemeClr val="accent2"/>
                  </a:solidFill>
                  <a:latin typeface="Aptos Display" panose="020B0004020202020204" pitchFamily="34" charset="0"/>
                </a:rPr>
                <a:t> </a:t>
              </a:r>
              <a:r>
                <a:rPr lang="en-US" sz="3600" b="1" dirty="0">
                  <a:solidFill>
                    <a:schemeClr val="accent2"/>
                  </a:solidFill>
                  <a:latin typeface="Aptos Display" panose="020B0004020202020204" pitchFamily="34" charset="0"/>
                </a:rPr>
                <a:t>activate</a:t>
              </a:r>
              <a:r>
                <a:rPr lang="en-US" sz="3600" dirty="0">
                  <a:solidFill>
                    <a:schemeClr val="accent2"/>
                  </a:solidFill>
                  <a:latin typeface="Aptos Display" panose="020B0004020202020204" pitchFamily="34" charset="0"/>
                </a:rPr>
                <a:t> </a:t>
              </a:r>
              <a:r>
                <a:rPr lang="en-US" sz="3600" dirty="0">
                  <a:solidFill>
                    <a:schemeClr val="tx1"/>
                  </a:solidFill>
                  <a:latin typeface="Aptos Display" panose="020B0004020202020204" pitchFamily="34" charset="0"/>
                </a:rPr>
                <a:t>up to </a:t>
              </a:r>
            </a:p>
            <a:p>
              <a:pPr algn="ctr"/>
              <a:r>
                <a:rPr lang="en-US" sz="3600" b="1" dirty="0">
                  <a:solidFill>
                    <a:schemeClr val="accent2"/>
                  </a:solidFill>
                  <a:latin typeface="Aptos Display" panose="020B0004020202020204" pitchFamily="34" charset="0"/>
                </a:rPr>
                <a:t>48 rows</a:t>
              </a:r>
              <a:r>
                <a:rPr lang="en-US" sz="3600" dirty="0">
                  <a:solidFill>
                    <a:schemeClr val="accent2"/>
                  </a:solidFill>
                  <a:latin typeface="Aptos Display" panose="020B0004020202020204" pitchFamily="34" charset="0"/>
                </a:rPr>
                <a:t> </a:t>
              </a:r>
              <a:r>
                <a:rPr lang="en-US" sz="3600" dirty="0">
                  <a:solidFill>
                    <a:schemeClr val="tx1"/>
                  </a:solidFill>
                  <a:latin typeface="Aptos Display" panose="020B0004020202020204" pitchFamily="34" charset="0"/>
                </a:rPr>
                <a:t>in</a:t>
              </a:r>
              <a:r>
                <a:rPr lang="en-US" sz="3600" dirty="0">
                  <a:solidFill>
                    <a:schemeClr val="accent5">
                      <a:lumMod val="50000"/>
                    </a:schemeClr>
                  </a:solidFill>
                  <a:latin typeface="Aptos Display" panose="020B0004020202020204" pitchFamily="34" charset="0"/>
                </a:rPr>
                <a:t> </a:t>
              </a:r>
              <a:r>
                <a:rPr lang="en-US" sz="3600" b="1" dirty="0">
                  <a:solidFill>
                    <a:schemeClr val="accent2"/>
                  </a:solidFill>
                  <a:latin typeface="Aptos Display" panose="020B0004020202020204" pitchFamily="34" charset="0"/>
                </a:rPr>
                <a:t>two neighboring subarrays</a:t>
              </a:r>
            </a:p>
          </p:txBody>
        </p:sp>
        <p:sp>
          <p:nvSpPr>
            <p:cNvPr id="88" name="Rectangle 274">
              <a:extLst>
                <a:ext uri="{FF2B5EF4-FFF2-40B4-BE49-F238E27FC236}">
                  <a16:creationId xmlns:a16="http://schemas.microsoft.com/office/drawing/2014/main" id="{8366A820-AC54-1BF9-CDDF-36EE6342D801}"/>
                </a:ext>
              </a:extLst>
            </p:cNvPr>
            <p:cNvSpPr/>
            <p:nvPr/>
          </p:nvSpPr>
          <p:spPr>
            <a:xfrm>
              <a:off x="3" y="1231799"/>
              <a:ext cx="900110" cy="1260000"/>
            </a:xfrm>
            <a:prstGeom prst="rect">
              <a:avLst/>
            </a:prstGeom>
            <a:solidFill>
              <a:schemeClr val="accent2">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dirty="0">
                  <a:solidFill>
                    <a:schemeClr val="tx1"/>
                  </a:solidFill>
                  <a:latin typeface="Aptos Display" panose="020B0004020202020204" pitchFamily="34" charset="0"/>
                </a:rPr>
                <a:t>1</a:t>
              </a:r>
            </a:p>
          </p:txBody>
        </p:sp>
      </p:grpSp>
      <p:grpSp>
        <p:nvGrpSpPr>
          <p:cNvPr id="91" name="Grup 90">
            <a:extLst>
              <a:ext uri="{FF2B5EF4-FFF2-40B4-BE49-F238E27FC236}">
                <a16:creationId xmlns:a16="http://schemas.microsoft.com/office/drawing/2014/main" id="{B227F171-BABE-0291-6E71-062EA0478CBD}"/>
              </a:ext>
            </a:extLst>
          </p:cNvPr>
          <p:cNvGrpSpPr/>
          <p:nvPr/>
        </p:nvGrpSpPr>
        <p:grpSpPr>
          <a:xfrm>
            <a:off x="0" y="3338872"/>
            <a:ext cx="9143998" cy="1371600"/>
            <a:chOff x="0" y="2946040"/>
            <a:chExt cx="9143998" cy="1262841"/>
          </a:xfrm>
        </p:grpSpPr>
        <p:sp>
          <p:nvSpPr>
            <p:cNvPr id="86" name="Rectangle 274">
              <a:extLst>
                <a:ext uri="{FF2B5EF4-FFF2-40B4-BE49-F238E27FC236}">
                  <a16:creationId xmlns:a16="http://schemas.microsoft.com/office/drawing/2014/main" id="{1F493B99-EF43-062F-A1EC-6E7DAE35999D}"/>
                </a:ext>
              </a:extLst>
            </p:cNvPr>
            <p:cNvSpPr/>
            <p:nvPr/>
          </p:nvSpPr>
          <p:spPr>
            <a:xfrm>
              <a:off x="900112" y="2948881"/>
              <a:ext cx="8243886" cy="1260000"/>
            </a:xfrm>
            <a:prstGeom prst="rect">
              <a:avLst/>
            </a:prstGeom>
            <a:solidFill>
              <a:schemeClr val="accent3">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latin typeface="Aptos Display" panose="020B0004020202020204" pitchFamily="34" charset="0"/>
                </a:rPr>
                <a:t>Can perform</a:t>
              </a:r>
              <a:r>
                <a:rPr lang="en-US" sz="3600" dirty="0">
                  <a:solidFill>
                    <a:srgbClr val="0070C0"/>
                  </a:solidFill>
                  <a:latin typeface="Aptos Display" panose="020B0004020202020204" pitchFamily="34" charset="0"/>
                </a:rPr>
                <a:t> </a:t>
              </a:r>
              <a:r>
                <a:rPr lang="en-US" sz="3600" b="1" dirty="0">
                  <a:solidFill>
                    <a:schemeClr val="accent3"/>
                  </a:solidFill>
                  <a:latin typeface="Aptos Display" panose="020B0004020202020204" pitchFamily="34" charset="0"/>
                </a:rPr>
                <a:t>NOT operation </a:t>
              </a:r>
            </a:p>
            <a:p>
              <a:pPr algn="ctr"/>
              <a:r>
                <a:rPr lang="en-US" sz="3600" dirty="0">
                  <a:solidFill>
                    <a:schemeClr val="tx1"/>
                  </a:solidFill>
                  <a:latin typeface="Aptos Display" panose="020B0004020202020204" pitchFamily="34" charset="0"/>
                </a:rPr>
                <a:t>with</a:t>
              </a:r>
              <a:r>
                <a:rPr lang="en-US" sz="3600" dirty="0">
                  <a:solidFill>
                    <a:srgbClr val="0070C0"/>
                  </a:solidFill>
                  <a:latin typeface="Aptos Display" panose="020B0004020202020204" pitchFamily="34" charset="0"/>
                </a:rPr>
                <a:t> </a:t>
              </a:r>
              <a:r>
                <a:rPr lang="en-US" sz="3600" dirty="0">
                  <a:solidFill>
                    <a:schemeClr val="tx1"/>
                  </a:solidFill>
                  <a:latin typeface="Aptos Display" panose="020B0004020202020204" pitchFamily="34" charset="0"/>
                </a:rPr>
                <a:t>up to </a:t>
              </a:r>
              <a:r>
                <a:rPr lang="en-US" sz="3600" b="1" dirty="0">
                  <a:solidFill>
                    <a:schemeClr val="accent3"/>
                  </a:solidFill>
                  <a:latin typeface="Aptos Display" panose="020B0004020202020204" pitchFamily="34" charset="0"/>
                </a:rPr>
                <a:t>32 output operands</a:t>
              </a:r>
            </a:p>
          </p:txBody>
        </p:sp>
        <p:sp>
          <p:nvSpPr>
            <p:cNvPr id="90" name="Rectangle 274">
              <a:extLst>
                <a:ext uri="{FF2B5EF4-FFF2-40B4-BE49-F238E27FC236}">
                  <a16:creationId xmlns:a16="http://schemas.microsoft.com/office/drawing/2014/main" id="{DA082837-5E62-34EF-A3DA-53731B2A3FB3}"/>
                </a:ext>
              </a:extLst>
            </p:cNvPr>
            <p:cNvSpPr/>
            <p:nvPr/>
          </p:nvSpPr>
          <p:spPr>
            <a:xfrm>
              <a:off x="0" y="2946040"/>
              <a:ext cx="900110" cy="1260000"/>
            </a:xfrm>
            <a:prstGeom prst="rect">
              <a:avLst/>
            </a:prstGeom>
            <a:solidFill>
              <a:schemeClr val="accent3">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dirty="0">
                  <a:solidFill>
                    <a:schemeClr val="tx1"/>
                  </a:solidFill>
                  <a:latin typeface="Aptos Display" panose="020B0004020202020204" pitchFamily="34" charset="0"/>
                </a:rPr>
                <a:t>2</a:t>
              </a:r>
            </a:p>
          </p:txBody>
        </p:sp>
      </p:grpSp>
      <p:grpSp>
        <p:nvGrpSpPr>
          <p:cNvPr id="93" name="Grup 92">
            <a:extLst>
              <a:ext uri="{FF2B5EF4-FFF2-40B4-BE49-F238E27FC236}">
                <a16:creationId xmlns:a16="http://schemas.microsoft.com/office/drawing/2014/main" id="{8D7F76B7-EEEB-95A3-3A5A-B42AEE2799EC}"/>
              </a:ext>
            </a:extLst>
          </p:cNvPr>
          <p:cNvGrpSpPr/>
          <p:nvPr/>
        </p:nvGrpSpPr>
        <p:grpSpPr>
          <a:xfrm>
            <a:off x="6" y="4837397"/>
            <a:ext cx="9143994" cy="1371600"/>
            <a:chOff x="3" y="4658859"/>
            <a:chExt cx="9143994" cy="1265684"/>
          </a:xfrm>
        </p:grpSpPr>
        <p:sp>
          <p:nvSpPr>
            <p:cNvPr id="87" name="Rectangle 274">
              <a:extLst>
                <a:ext uri="{FF2B5EF4-FFF2-40B4-BE49-F238E27FC236}">
                  <a16:creationId xmlns:a16="http://schemas.microsoft.com/office/drawing/2014/main" id="{3D23CF4C-F043-6591-E958-09D5D3D27564}"/>
                </a:ext>
              </a:extLst>
            </p:cNvPr>
            <p:cNvSpPr/>
            <p:nvPr/>
          </p:nvSpPr>
          <p:spPr>
            <a:xfrm>
              <a:off x="900111" y="4664543"/>
              <a:ext cx="8243886" cy="1260000"/>
            </a:xfrm>
            <a:prstGeom prst="rect">
              <a:avLst/>
            </a:prstGeom>
            <a:solidFill>
              <a:schemeClr val="accent4">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latin typeface="Aptos Display" panose="020B0004020202020204" pitchFamily="34" charset="0"/>
                </a:rPr>
                <a:t>Can perform</a:t>
              </a:r>
              <a:r>
                <a:rPr lang="en-US" sz="3600" dirty="0">
                  <a:solidFill>
                    <a:srgbClr val="7030A0"/>
                  </a:solidFill>
                  <a:latin typeface="Aptos Display" panose="020B0004020202020204" pitchFamily="34" charset="0"/>
                </a:rPr>
                <a:t> </a:t>
              </a:r>
              <a:r>
                <a:rPr lang="en-US" sz="3600" dirty="0">
                  <a:solidFill>
                    <a:schemeClr val="tx1"/>
                  </a:solidFill>
                  <a:latin typeface="Aptos Display" panose="020B0004020202020204" pitchFamily="34" charset="0"/>
                </a:rPr>
                <a:t>up to </a:t>
              </a:r>
              <a:r>
                <a:rPr lang="en-US" sz="3600" b="1" dirty="0">
                  <a:solidFill>
                    <a:schemeClr val="accent4"/>
                  </a:solidFill>
                  <a:latin typeface="Aptos Display" panose="020B0004020202020204" pitchFamily="34" charset="0"/>
                </a:rPr>
                <a:t>16-input</a:t>
              </a:r>
            </a:p>
            <a:p>
              <a:pPr algn="ctr"/>
              <a:r>
                <a:rPr lang="en-US" sz="3600" b="1" dirty="0">
                  <a:solidFill>
                    <a:schemeClr val="accent4"/>
                  </a:solidFill>
                  <a:latin typeface="Aptos Display" panose="020B0004020202020204" pitchFamily="34" charset="0"/>
                </a:rPr>
                <a:t>AND, NAND, OR, and NOR </a:t>
              </a:r>
              <a:r>
                <a:rPr lang="en-US" sz="3600" dirty="0">
                  <a:solidFill>
                    <a:schemeClr val="tx1"/>
                  </a:solidFill>
                  <a:latin typeface="Aptos Display" panose="020B0004020202020204" pitchFamily="34" charset="0"/>
                </a:rPr>
                <a:t>operations</a:t>
              </a:r>
            </a:p>
          </p:txBody>
        </p:sp>
        <p:sp>
          <p:nvSpPr>
            <p:cNvPr id="92" name="Rectangle 274">
              <a:extLst>
                <a:ext uri="{FF2B5EF4-FFF2-40B4-BE49-F238E27FC236}">
                  <a16:creationId xmlns:a16="http://schemas.microsoft.com/office/drawing/2014/main" id="{888752F8-07C4-26DB-955B-224D8F4B6931}"/>
                </a:ext>
              </a:extLst>
            </p:cNvPr>
            <p:cNvSpPr/>
            <p:nvPr/>
          </p:nvSpPr>
          <p:spPr>
            <a:xfrm>
              <a:off x="3" y="4658859"/>
              <a:ext cx="900110" cy="1260000"/>
            </a:xfrm>
            <a:prstGeom prst="rect">
              <a:avLst/>
            </a:prstGeom>
            <a:solidFill>
              <a:schemeClr val="accent4">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dirty="0">
                  <a:solidFill>
                    <a:schemeClr val="tx1"/>
                  </a:solidFill>
                  <a:latin typeface="Aptos Display" panose="020B0004020202020204" pitchFamily="34" charset="0"/>
                </a:rPr>
                <a:t>3</a:t>
              </a:r>
            </a:p>
          </p:txBody>
        </p:sp>
      </p:grpSp>
      <p:sp>
        <p:nvSpPr>
          <p:cNvPr id="3" name="Rectangle 274">
            <a:extLst>
              <a:ext uri="{FF2B5EF4-FFF2-40B4-BE49-F238E27FC236}">
                <a16:creationId xmlns:a16="http://schemas.microsoft.com/office/drawing/2014/main" id="{1E276D51-1630-EAE0-AFA3-D150C57A43A7}"/>
              </a:ext>
            </a:extLst>
          </p:cNvPr>
          <p:cNvSpPr/>
          <p:nvPr/>
        </p:nvSpPr>
        <p:spPr>
          <a:xfrm flipV="1">
            <a:off x="-3" y="1843189"/>
            <a:ext cx="9143999" cy="1403792"/>
          </a:xfrm>
          <a:prstGeom prst="rect">
            <a:avLst/>
          </a:prstGeom>
          <a:solidFill>
            <a:schemeClr val="bg1">
              <a:lumMod val="95000"/>
              <a:alpha val="9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solidFill>
                <a:schemeClr val="tx1"/>
              </a:solidFill>
              <a:latin typeface="Cambria" panose="02040503050406030204" pitchFamily="18" charset="0"/>
            </a:endParaRPr>
          </a:p>
        </p:txBody>
      </p:sp>
      <p:sp>
        <p:nvSpPr>
          <p:cNvPr id="4" name="Rectangle 274">
            <a:extLst>
              <a:ext uri="{FF2B5EF4-FFF2-40B4-BE49-F238E27FC236}">
                <a16:creationId xmlns:a16="http://schemas.microsoft.com/office/drawing/2014/main" id="{BBB5F75D-F798-3672-97B6-CF1C9EB18F89}"/>
              </a:ext>
            </a:extLst>
          </p:cNvPr>
          <p:cNvSpPr/>
          <p:nvPr/>
        </p:nvSpPr>
        <p:spPr>
          <a:xfrm flipV="1">
            <a:off x="-5" y="4799045"/>
            <a:ext cx="9143999" cy="1403792"/>
          </a:xfrm>
          <a:prstGeom prst="rect">
            <a:avLst/>
          </a:prstGeom>
          <a:solidFill>
            <a:schemeClr val="bg1">
              <a:lumMod val="95000"/>
              <a:alpha val="9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solidFill>
                <a:schemeClr val="tx1"/>
              </a:solidFill>
              <a:latin typeface="Cambria" panose="02040503050406030204" pitchFamily="18" charset="0"/>
            </a:endParaRPr>
          </a:p>
        </p:txBody>
      </p:sp>
    </p:spTree>
    <p:extLst>
      <p:ext uri="{BB962C8B-B14F-4D97-AF65-F5344CB8AC3E}">
        <p14:creationId xmlns:p14="http://schemas.microsoft.com/office/powerpoint/2010/main" val="4174099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4514B-0386-03CB-1D74-9CF762049B61}"/>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F25CE10A-0769-1303-6DA1-96A0A468595A}"/>
              </a:ext>
            </a:extLst>
          </p:cNvPr>
          <p:cNvGrpSpPr/>
          <p:nvPr/>
        </p:nvGrpSpPr>
        <p:grpSpPr>
          <a:xfrm>
            <a:off x="-1" y="1164958"/>
            <a:ext cx="9144001" cy="1119641"/>
            <a:chOff x="-1" y="5309113"/>
            <a:chExt cx="9144001" cy="929404"/>
          </a:xfrm>
          <a:solidFill>
            <a:schemeClr val="accent1">
              <a:lumMod val="20000"/>
              <a:lumOff val="80000"/>
            </a:schemeClr>
          </a:solidFill>
        </p:grpSpPr>
        <p:sp>
          <p:nvSpPr>
            <p:cNvPr id="11" name="Content Placeholder 2">
              <a:extLst>
                <a:ext uri="{FF2B5EF4-FFF2-40B4-BE49-F238E27FC236}">
                  <a16:creationId xmlns:a16="http://schemas.microsoft.com/office/drawing/2014/main" id="{CCD233A4-F4E9-C69A-63AA-DBE46269C87C}"/>
                </a:ext>
              </a:extLst>
            </p:cNvPr>
            <p:cNvSpPr txBox="1">
              <a:spLocks/>
            </p:cNvSpPr>
            <p:nvPr/>
          </p:nvSpPr>
          <p:spPr>
            <a:xfrm>
              <a:off x="-1" y="5324527"/>
              <a:ext cx="9144001" cy="913990"/>
            </a:xfrm>
            <a:prstGeom prst="rect">
              <a:avLst/>
            </a:prstGeom>
            <a:grpFill/>
            <a:ln w="38100">
              <a:no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65000"/>
                </a:lnSpc>
                <a:buNone/>
              </a:pPr>
              <a:r>
                <a:rPr lang="en-US" sz="2800" b="1" dirty="0">
                  <a:solidFill>
                    <a:srgbClr val="C06900"/>
                  </a:solidFill>
                  <a:latin typeface="Aptos Display" panose="020B0004020202020204" pitchFamily="34" charset="0"/>
                  <a:ea typeface="Cambria" panose="02040503050406030204" pitchFamily="18" charset="0"/>
                </a:rPr>
                <a:t>Connect rows in neighboring subarrays</a:t>
              </a:r>
            </a:p>
            <a:p>
              <a:pPr marL="0" indent="0" algn="ctr">
                <a:lnSpc>
                  <a:spcPct val="65000"/>
                </a:lnSpc>
                <a:buNone/>
              </a:pPr>
              <a:r>
                <a:rPr lang="en-US" sz="2800" dirty="0">
                  <a:solidFill>
                    <a:schemeClr val="tx1"/>
                  </a:solidFill>
                  <a:latin typeface="Aptos Display" panose="020B0004020202020204" pitchFamily="34" charset="0"/>
                  <a:ea typeface="Cambria" panose="02040503050406030204" pitchFamily="18" charset="0"/>
                </a:rPr>
                <a:t>through </a:t>
              </a:r>
              <a:r>
                <a:rPr lang="en-US" sz="2800" b="1" dirty="0">
                  <a:solidFill>
                    <a:srgbClr val="C06900"/>
                  </a:solidFill>
                  <a:latin typeface="Aptos Display" panose="020B0004020202020204" pitchFamily="34" charset="0"/>
                  <a:ea typeface="Cambria" panose="02040503050406030204" pitchFamily="18" charset="0"/>
                </a:rPr>
                <a:t>a NOT gate </a:t>
              </a:r>
              <a:r>
                <a:rPr lang="en-US" sz="2800" dirty="0">
                  <a:solidFill>
                    <a:schemeClr val="tx1"/>
                  </a:solidFill>
                  <a:latin typeface="Aptos Display" panose="020B0004020202020204" pitchFamily="34" charset="0"/>
                  <a:ea typeface="Cambria" panose="02040503050406030204" pitchFamily="18" charset="0"/>
                </a:rPr>
                <a:t>by simultaneously activating rows</a:t>
              </a:r>
            </a:p>
          </p:txBody>
        </p:sp>
        <p:cxnSp>
          <p:nvCxnSpPr>
            <p:cNvPr id="12" name="Straight Connector 11">
              <a:extLst>
                <a:ext uri="{FF2B5EF4-FFF2-40B4-BE49-F238E27FC236}">
                  <a16:creationId xmlns:a16="http://schemas.microsoft.com/office/drawing/2014/main" id="{61BEF43C-EA4F-824B-53A7-C5EE08CF6F09}"/>
                </a:ext>
              </a:extLst>
            </p:cNvPr>
            <p:cNvCxnSpPr/>
            <p:nvPr/>
          </p:nvCxnSpPr>
          <p:spPr>
            <a:xfrm>
              <a:off x="0" y="5309113"/>
              <a:ext cx="9144000" cy="0"/>
            </a:xfrm>
            <a:prstGeom prst="line">
              <a:avLst/>
            </a:prstGeom>
            <a:grpFill/>
            <a:ln w="571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B83AC895-B4C5-BF81-EBB8-9C51777ECF35}"/>
                </a:ext>
              </a:extLst>
            </p:cNvPr>
            <p:cNvCxnSpPr/>
            <p:nvPr/>
          </p:nvCxnSpPr>
          <p:spPr>
            <a:xfrm>
              <a:off x="-1" y="6223102"/>
              <a:ext cx="9144000" cy="0"/>
            </a:xfrm>
            <a:prstGeom prst="line">
              <a:avLst/>
            </a:prstGeom>
            <a:grpFill/>
            <a:ln w="571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5" name="Title 14">
            <a:extLst>
              <a:ext uri="{FF2B5EF4-FFF2-40B4-BE49-F238E27FC236}">
                <a16:creationId xmlns:a16="http://schemas.microsoft.com/office/drawing/2014/main" id="{E6308C1C-D11B-1004-8402-2E314C02E9C6}"/>
              </a:ext>
            </a:extLst>
          </p:cNvPr>
          <p:cNvSpPr>
            <a:spLocks noGrp="1"/>
          </p:cNvSpPr>
          <p:nvPr>
            <p:ph type="title"/>
          </p:nvPr>
        </p:nvSpPr>
        <p:spPr/>
        <p:txBody>
          <a:bodyPr/>
          <a:lstStyle/>
          <a:p>
            <a:r>
              <a:rPr lang="en-US" sz="4400" dirty="0">
                <a:solidFill>
                  <a:schemeClr val="accent5">
                    <a:lumMod val="75000"/>
                  </a:schemeClr>
                </a:solidFill>
                <a:latin typeface="Aptos Display" panose="020B0004020202020204" pitchFamily="34" charset="0"/>
              </a:rPr>
              <a:t>Key Idea</a:t>
            </a:r>
            <a:endParaRPr lang="en-CH" sz="4400" dirty="0">
              <a:solidFill>
                <a:schemeClr val="accent5">
                  <a:lumMod val="75000"/>
                </a:schemeClr>
              </a:solidFill>
              <a:latin typeface="Aptos Display" panose="020B0004020202020204" pitchFamily="34" charset="0"/>
            </a:endParaRPr>
          </a:p>
        </p:txBody>
      </p:sp>
      <p:cxnSp>
        <p:nvCxnSpPr>
          <p:cNvPr id="140" name="Düz Ok Bağlayıcısı 185">
            <a:extLst>
              <a:ext uri="{FF2B5EF4-FFF2-40B4-BE49-F238E27FC236}">
                <a16:creationId xmlns:a16="http://schemas.microsoft.com/office/drawing/2014/main" id="{F382FD4F-463C-4B60-E767-9F0F20C0B5AA}"/>
              </a:ext>
            </a:extLst>
          </p:cNvPr>
          <p:cNvCxnSpPr>
            <a:cxnSpLocks/>
          </p:cNvCxnSpPr>
          <p:nvPr/>
        </p:nvCxnSpPr>
        <p:spPr>
          <a:xfrm>
            <a:off x="2702753" y="4363455"/>
            <a:ext cx="794374"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3" name="Düz Ok Bağlayıcısı 185">
            <a:extLst>
              <a:ext uri="{FF2B5EF4-FFF2-40B4-BE49-F238E27FC236}">
                <a16:creationId xmlns:a16="http://schemas.microsoft.com/office/drawing/2014/main" id="{56BB230D-EA50-B12D-5963-F2913762FE36}"/>
              </a:ext>
            </a:extLst>
          </p:cNvPr>
          <p:cNvCxnSpPr>
            <a:cxnSpLocks/>
          </p:cNvCxnSpPr>
          <p:nvPr/>
        </p:nvCxnSpPr>
        <p:spPr>
          <a:xfrm>
            <a:off x="5828084" y="4380143"/>
            <a:ext cx="794374"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7" name="Group 26">
            <a:extLst>
              <a:ext uri="{FF2B5EF4-FFF2-40B4-BE49-F238E27FC236}">
                <a16:creationId xmlns:a16="http://schemas.microsoft.com/office/drawing/2014/main" id="{340D089A-183E-2CB7-5ECF-90CE03E92806}"/>
              </a:ext>
            </a:extLst>
          </p:cNvPr>
          <p:cNvGrpSpPr/>
          <p:nvPr/>
        </p:nvGrpSpPr>
        <p:grpSpPr>
          <a:xfrm>
            <a:off x="746196" y="2465021"/>
            <a:ext cx="1591196" cy="3379113"/>
            <a:chOff x="937586" y="2465021"/>
            <a:chExt cx="1591196" cy="3379113"/>
          </a:xfrm>
        </p:grpSpPr>
        <p:grpSp>
          <p:nvGrpSpPr>
            <p:cNvPr id="97" name="Group 96">
              <a:extLst>
                <a:ext uri="{FF2B5EF4-FFF2-40B4-BE49-F238E27FC236}">
                  <a16:creationId xmlns:a16="http://schemas.microsoft.com/office/drawing/2014/main" id="{51908B3D-BC3C-627D-73C5-719DD1214910}"/>
                </a:ext>
              </a:extLst>
            </p:cNvPr>
            <p:cNvGrpSpPr/>
            <p:nvPr/>
          </p:nvGrpSpPr>
          <p:grpSpPr>
            <a:xfrm>
              <a:off x="1073766" y="2951662"/>
              <a:ext cx="1219255" cy="2448184"/>
              <a:chOff x="785736" y="2752247"/>
              <a:chExt cx="1219255" cy="2448184"/>
            </a:xfrm>
          </p:grpSpPr>
          <p:grpSp>
            <p:nvGrpSpPr>
              <p:cNvPr id="76" name="Group 75">
                <a:extLst>
                  <a:ext uri="{FF2B5EF4-FFF2-40B4-BE49-F238E27FC236}">
                    <a16:creationId xmlns:a16="http://schemas.microsoft.com/office/drawing/2014/main" id="{60B264A6-BF1C-96F5-6A11-6B4DF8479A71}"/>
                  </a:ext>
                </a:extLst>
              </p:cNvPr>
              <p:cNvGrpSpPr/>
              <p:nvPr/>
            </p:nvGrpSpPr>
            <p:grpSpPr>
              <a:xfrm>
                <a:off x="785736" y="2752247"/>
                <a:ext cx="1219255" cy="2448184"/>
                <a:chOff x="1084250" y="2810472"/>
                <a:chExt cx="590363" cy="1178709"/>
              </a:xfrm>
            </p:grpSpPr>
            <p:cxnSp>
              <p:nvCxnSpPr>
                <p:cNvPr id="36" name="Google Shape;175;p21">
                  <a:extLst>
                    <a:ext uri="{FF2B5EF4-FFF2-40B4-BE49-F238E27FC236}">
                      <a16:creationId xmlns:a16="http://schemas.microsoft.com/office/drawing/2014/main" id="{488A1783-8B4F-CE32-5ED6-8C6500262ED2}"/>
                    </a:ext>
                  </a:extLst>
                </p:cNvPr>
                <p:cNvCxnSpPr>
                  <a:cxnSpLocks/>
                  <a:stCxn id="39" idx="4"/>
                </p:cNvCxnSpPr>
                <p:nvPr/>
              </p:nvCxnSpPr>
              <p:spPr>
                <a:xfrm flipV="1">
                  <a:off x="1201146" y="3536014"/>
                  <a:ext cx="0" cy="453167"/>
                </a:xfrm>
                <a:prstGeom prst="straightConnector1">
                  <a:avLst/>
                </a:prstGeom>
                <a:noFill/>
                <a:ln w="76200" cap="flat" cmpd="sng">
                  <a:solidFill>
                    <a:srgbClr val="000000"/>
                  </a:solidFill>
                  <a:prstDash val="solid"/>
                  <a:round/>
                  <a:headEnd type="none" w="med" len="med"/>
                  <a:tailEnd type="none" w="med" len="med"/>
                </a:ln>
              </p:spPr>
            </p:cxnSp>
            <p:sp>
              <p:nvSpPr>
                <p:cNvPr id="39" name="Google Shape;182;p21">
                  <a:extLst>
                    <a:ext uri="{FF2B5EF4-FFF2-40B4-BE49-F238E27FC236}">
                      <a16:creationId xmlns:a16="http://schemas.microsoft.com/office/drawing/2014/main" id="{8C33F34F-E220-8287-C87E-3D07C445D349}"/>
                    </a:ext>
                  </a:extLst>
                </p:cNvPr>
                <p:cNvSpPr/>
                <p:nvPr/>
              </p:nvSpPr>
              <p:spPr>
                <a:xfrm>
                  <a:off x="1084250" y="3757072"/>
                  <a:ext cx="233792" cy="232109"/>
                </a:xfrm>
                <a:prstGeom prst="ellipse">
                  <a:avLst/>
                </a:prstGeom>
                <a:solidFill>
                  <a:schemeClr val="bg1"/>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C06900"/>
                    </a:solidFill>
                    <a:effectLst/>
                    <a:uLnTx/>
                    <a:uFillTx/>
                    <a:latin typeface="Aptos Display" panose="020B0004020202020204" pitchFamily="34" charset="0"/>
                    <a:ea typeface="Cambria" panose="02040503050406030204" pitchFamily="18" charset="0"/>
                  </a:endParaRPr>
                </a:p>
              </p:txBody>
            </p:sp>
            <p:sp>
              <p:nvSpPr>
                <p:cNvPr id="41" name="Google Shape;196;p21">
                  <a:extLst>
                    <a:ext uri="{FF2B5EF4-FFF2-40B4-BE49-F238E27FC236}">
                      <a16:creationId xmlns:a16="http://schemas.microsoft.com/office/drawing/2014/main" id="{99A1B17F-9AE3-8766-51BC-0EFFF69E0F0B}"/>
                    </a:ext>
                  </a:extLst>
                </p:cNvPr>
                <p:cNvSpPr/>
                <p:nvPr/>
              </p:nvSpPr>
              <p:spPr>
                <a:xfrm>
                  <a:off x="1084250" y="3112489"/>
                  <a:ext cx="583425" cy="528526"/>
                </a:xfrm>
                <a:prstGeom prst="roundRect">
                  <a:avLst/>
                </a:prstGeom>
                <a:solidFill>
                  <a:schemeClr val="bg1"/>
                </a:solidFill>
                <a:ln w="38100" cap="flat" cmpd="sng">
                  <a:solidFill>
                    <a:schemeClr val="tx1"/>
                  </a:solidFill>
                  <a:prstDash val="sys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900" b="1" dirty="0">
                      <a:solidFill>
                        <a:srgbClr val="FFFFFF"/>
                      </a:solidFill>
                      <a:latin typeface="Aptos Display" panose="020B0004020202020204" pitchFamily="34" charset="0"/>
                    </a:rPr>
                    <a:t>SA</a:t>
                  </a:r>
                  <a:endParaRPr sz="1900" b="1" dirty="0">
                    <a:solidFill>
                      <a:srgbClr val="FFFFFF"/>
                    </a:solidFill>
                    <a:latin typeface="Aptos Display" panose="020B0004020202020204" pitchFamily="34" charset="0"/>
                  </a:endParaRPr>
                </a:p>
              </p:txBody>
            </p:sp>
            <p:cxnSp>
              <p:nvCxnSpPr>
                <p:cNvPr id="43" name="Google Shape;208;p21">
                  <a:extLst>
                    <a:ext uri="{FF2B5EF4-FFF2-40B4-BE49-F238E27FC236}">
                      <a16:creationId xmlns:a16="http://schemas.microsoft.com/office/drawing/2014/main" id="{0C9D14B1-DAB1-E402-D61D-A499AD7D009A}"/>
                    </a:ext>
                  </a:extLst>
                </p:cNvPr>
                <p:cNvCxnSpPr>
                  <a:cxnSpLocks/>
                  <a:endCxn id="65" idx="0"/>
                </p:cNvCxnSpPr>
                <p:nvPr/>
              </p:nvCxnSpPr>
              <p:spPr>
                <a:xfrm flipV="1">
                  <a:off x="1550683" y="2810472"/>
                  <a:ext cx="7034" cy="449874"/>
                </a:xfrm>
                <a:prstGeom prst="straightConnector1">
                  <a:avLst/>
                </a:prstGeom>
                <a:noFill/>
                <a:ln w="76200" cap="flat" cmpd="sng">
                  <a:solidFill>
                    <a:srgbClr val="000000"/>
                  </a:solidFill>
                  <a:prstDash val="solid"/>
                  <a:round/>
                  <a:headEnd type="none" w="med" len="med"/>
                  <a:tailEnd type="none" w="med" len="med"/>
                </a:ln>
              </p:spPr>
            </p:cxnSp>
            <p:sp>
              <p:nvSpPr>
                <p:cNvPr id="65" name="Google Shape;217;p21">
                  <a:extLst>
                    <a:ext uri="{FF2B5EF4-FFF2-40B4-BE49-F238E27FC236}">
                      <a16:creationId xmlns:a16="http://schemas.microsoft.com/office/drawing/2014/main" id="{47414C27-27F3-1897-5FE6-7521C2315C0F}"/>
                    </a:ext>
                  </a:extLst>
                </p:cNvPr>
                <p:cNvSpPr/>
                <p:nvPr/>
              </p:nvSpPr>
              <p:spPr>
                <a:xfrm>
                  <a:off x="1440821" y="2810472"/>
                  <a:ext cx="233792" cy="232109"/>
                </a:xfrm>
                <a:prstGeom prst="ellipse">
                  <a:avLst/>
                </a:prstGeom>
                <a:solidFill>
                  <a:schemeClr val="bg1"/>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400" b="1" dirty="0">
                      <a:solidFill>
                        <a:srgbClr val="0070C0"/>
                      </a:solidFill>
                      <a:latin typeface="Aptos Display" panose="020B0004020202020204" pitchFamily="34" charset="0"/>
                      <a:ea typeface="Cambria" panose="02040503050406030204" pitchFamily="18" charset="0"/>
                    </a:rPr>
                    <a:t>A</a:t>
                  </a:r>
                  <a:endParaRPr sz="2400" b="1" dirty="0">
                    <a:solidFill>
                      <a:srgbClr val="0070C0"/>
                    </a:solidFill>
                    <a:latin typeface="Aptos Display" panose="020B0004020202020204" pitchFamily="34" charset="0"/>
                    <a:ea typeface="Cambria" panose="02040503050406030204" pitchFamily="18" charset="0"/>
                  </a:endParaRPr>
                </a:p>
              </p:txBody>
            </p:sp>
          </p:grpSp>
          <p:grpSp>
            <p:nvGrpSpPr>
              <p:cNvPr id="85" name="Group 84">
                <a:extLst>
                  <a:ext uri="{FF2B5EF4-FFF2-40B4-BE49-F238E27FC236}">
                    <a16:creationId xmlns:a16="http://schemas.microsoft.com/office/drawing/2014/main" id="{FDFA7C35-0B05-DE94-9140-CC34C16C2DB2}"/>
                  </a:ext>
                </a:extLst>
              </p:cNvPr>
              <p:cNvGrpSpPr/>
              <p:nvPr/>
            </p:nvGrpSpPr>
            <p:grpSpPr>
              <a:xfrm>
                <a:off x="843911" y="3459948"/>
                <a:ext cx="1090732" cy="1017346"/>
                <a:chOff x="4636014" y="2665293"/>
                <a:chExt cx="1090732" cy="1017346"/>
              </a:xfrm>
            </p:grpSpPr>
            <p:cxnSp>
              <p:nvCxnSpPr>
                <p:cNvPr id="86" name="Düz Bağlayıcı 567">
                  <a:extLst>
                    <a:ext uri="{FF2B5EF4-FFF2-40B4-BE49-F238E27FC236}">
                      <a16:creationId xmlns:a16="http://schemas.microsoft.com/office/drawing/2014/main" id="{E076676C-D64D-BE15-2946-17BD182FE2EA}"/>
                    </a:ext>
                  </a:extLst>
                </p:cNvPr>
                <p:cNvCxnSpPr>
                  <a:cxnSpLocks/>
                </p:cNvCxnSpPr>
                <p:nvPr/>
              </p:nvCxnSpPr>
              <p:spPr>
                <a:xfrm>
                  <a:off x="4810753" y="2753125"/>
                  <a:ext cx="8551" cy="929514"/>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Düz Bağlayıcı 568">
                  <a:extLst>
                    <a:ext uri="{FF2B5EF4-FFF2-40B4-BE49-F238E27FC236}">
                      <a16:creationId xmlns:a16="http://schemas.microsoft.com/office/drawing/2014/main" id="{5F2002D7-1B37-D0A7-F848-E06D8CA6FAA2}"/>
                    </a:ext>
                  </a:extLst>
                </p:cNvPr>
                <p:cNvCxnSpPr>
                  <a:cxnSpLocks/>
                </p:cNvCxnSpPr>
                <p:nvPr/>
              </p:nvCxnSpPr>
              <p:spPr>
                <a:xfrm flipH="1">
                  <a:off x="5543099" y="2665293"/>
                  <a:ext cx="922" cy="895452"/>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Düz Bağlayıcı 569">
                  <a:extLst>
                    <a:ext uri="{FF2B5EF4-FFF2-40B4-BE49-F238E27FC236}">
                      <a16:creationId xmlns:a16="http://schemas.microsoft.com/office/drawing/2014/main" id="{F4845022-F31A-DAE2-3CFE-C7FEE62BC299}"/>
                    </a:ext>
                  </a:extLst>
                </p:cNvPr>
                <p:cNvCxnSpPr>
                  <a:cxnSpLocks/>
                </p:cNvCxnSpPr>
                <p:nvPr/>
              </p:nvCxnSpPr>
              <p:spPr>
                <a:xfrm>
                  <a:off x="4771315" y="2740425"/>
                  <a:ext cx="796309"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Düz Bağlayıcı 570">
                  <a:extLst>
                    <a:ext uri="{FF2B5EF4-FFF2-40B4-BE49-F238E27FC236}">
                      <a16:creationId xmlns:a16="http://schemas.microsoft.com/office/drawing/2014/main" id="{45B5EED3-C85C-21B5-6A31-2A73FC917F9A}"/>
                    </a:ext>
                  </a:extLst>
                </p:cNvPr>
                <p:cNvCxnSpPr>
                  <a:cxnSpLocks/>
                </p:cNvCxnSpPr>
                <p:nvPr/>
              </p:nvCxnSpPr>
              <p:spPr>
                <a:xfrm>
                  <a:off x="4841861" y="3515181"/>
                  <a:ext cx="669914" cy="326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90" name="İkizkenar Üçgen 571">
                  <a:extLst>
                    <a:ext uri="{FF2B5EF4-FFF2-40B4-BE49-F238E27FC236}">
                      <a16:creationId xmlns:a16="http://schemas.microsoft.com/office/drawing/2014/main" id="{39AE94AF-013F-B374-8ED2-895FD1B7348D}"/>
                    </a:ext>
                  </a:extLst>
                </p:cNvPr>
                <p:cNvSpPr/>
                <p:nvPr/>
              </p:nvSpPr>
              <p:spPr>
                <a:xfrm>
                  <a:off x="4636014" y="2985608"/>
                  <a:ext cx="365067" cy="346895"/>
                </a:xfrm>
                <a:prstGeom prst="triangle">
                  <a:avLst>
                    <a:gd name="adj" fmla="val 48898"/>
                  </a:avLst>
                </a:prstGeom>
                <a:solidFill>
                  <a:srgbClr val="DADEFE"/>
                </a:solidFill>
                <a:ln w="285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a typeface="Cambria" panose="02040503050406030204" pitchFamily="18" charset="0"/>
                  </a:endParaRPr>
                </a:p>
              </p:txBody>
            </p:sp>
            <p:sp>
              <p:nvSpPr>
                <p:cNvPr id="91" name="Oval 90">
                  <a:extLst>
                    <a:ext uri="{FF2B5EF4-FFF2-40B4-BE49-F238E27FC236}">
                      <a16:creationId xmlns:a16="http://schemas.microsoft.com/office/drawing/2014/main" id="{647E7B81-2100-79B9-596F-444415F48760}"/>
                    </a:ext>
                  </a:extLst>
                </p:cNvPr>
                <p:cNvSpPr/>
                <p:nvPr/>
              </p:nvSpPr>
              <p:spPr>
                <a:xfrm rot="16200000">
                  <a:off x="4766441" y="2878797"/>
                  <a:ext cx="99113" cy="91266"/>
                </a:xfrm>
                <a:prstGeom prst="ellipse">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a typeface="Cambria" panose="02040503050406030204" pitchFamily="18" charset="0"/>
                  </a:endParaRPr>
                </a:p>
              </p:txBody>
            </p:sp>
            <p:sp>
              <p:nvSpPr>
                <p:cNvPr id="92" name="İkizkenar Üçgen 573">
                  <a:extLst>
                    <a:ext uri="{FF2B5EF4-FFF2-40B4-BE49-F238E27FC236}">
                      <a16:creationId xmlns:a16="http://schemas.microsoft.com/office/drawing/2014/main" id="{2B1AF2C9-69F2-DAF5-8ED8-D3A25E5918B2}"/>
                    </a:ext>
                  </a:extLst>
                </p:cNvPr>
                <p:cNvSpPr/>
                <p:nvPr/>
              </p:nvSpPr>
              <p:spPr>
                <a:xfrm rot="10800000">
                  <a:off x="5361679" y="2919364"/>
                  <a:ext cx="365067" cy="346895"/>
                </a:xfrm>
                <a:prstGeom prst="triangle">
                  <a:avLst>
                    <a:gd name="adj" fmla="val 48898"/>
                  </a:avLst>
                </a:prstGeom>
                <a:solidFill>
                  <a:srgbClr val="DADEFE"/>
                </a:solidFill>
                <a:ln w="285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a typeface="Cambria" panose="02040503050406030204" pitchFamily="18" charset="0"/>
                  </a:endParaRPr>
                </a:p>
              </p:txBody>
            </p:sp>
            <p:sp>
              <p:nvSpPr>
                <p:cNvPr id="93" name="Oval 92">
                  <a:extLst>
                    <a:ext uri="{FF2B5EF4-FFF2-40B4-BE49-F238E27FC236}">
                      <a16:creationId xmlns:a16="http://schemas.microsoft.com/office/drawing/2014/main" id="{5D55DD27-FD5B-6512-6909-8D23F00CB5BC}"/>
                    </a:ext>
                  </a:extLst>
                </p:cNvPr>
                <p:cNvSpPr/>
                <p:nvPr/>
              </p:nvSpPr>
              <p:spPr>
                <a:xfrm rot="16200000">
                  <a:off x="5491670" y="3275821"/>
                  <a:ext cx="99113" cy="91266"/>
                </a:xfrm>
                <a:prstGeom prst="ellipse">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a typeface="Cambria" panose="02040503050406030204" pitchFamily="18" charset="0"/>
                  </a:endParaRPr>
                </a:p>
              </p:txBody>
            </p:sp>
          </p:grpSp>
        </p:grpSp>
        <p:sp>
          <p:nvSpPr>
            <p:cNvPr id="187" name="Metin kutusu 34">
              <a:extLst>
                <a:ext uri="{FF2B5EF4-FFF2-40B4-BE49-F238E27FC236}">
                  <a16:creationId xmlns:a16="http://schemas.microsoft.com/office/drawing/2014/main" id="{B4526583-A914-057C-9A4E-350E5B88AFA4}"/>
                </a:ext>
              </a:extLst>
            </p:cNvPr>
            <p:cNvSpPr txBox="1"/>
            <p:nvPr/>
          </p:nvSpPr>
          <p:spPr>
            <a:xfrm>
              <a:off x="1706326" y="2465021"/>
              <a:ext cx="822456" cy="523220"/>
            </a:xfrm>
            <a:prstGeom prst="rect">
              <a:avLst/>
            </a:prstGeom>
            <a:noFill/>
          </p:spPr>
          <p:txBody>
            <a:bodyPr wrap="square" rtlCol="0">
              <a:spAutoFit/>
            </a:bodyPr>
            <a:lstStyle/>
            <a:p>
              <a:r>
                <a:rPr lang="en-US" sz="2800" b="1" dirty="0" err="1">
                  <a:latin typeface="Aptos Display" panose="020B0004020202020204" pitchFamily="34" charset="0"/>
                  <a:ea typeface="Cambria" panose="02040503050406030204" pitchFamily="18" charset="0"/>
                  <a:cs typeface="Cascadia Mono" panose="020B0609020000020004" pitchFamily="49" charset="0"/>
                </a:rPr>
                <a:t>src</a:t>
              </a:r>
              <a:endParaRPr lang="en-US" sz="2800" b="1" dirty="0">
                <a:latin typeface="Aptos Display" panose="020B0004020202020204" pitchFamily="34" charset="0"/>
                <a:ea typeface="Cambria" panose="02040503050406030204" pitchFamily="18" charset="0"/>
                <a:cs typeface="Cascadia Mono" panose="020B0609020000020004" pitchFamily="49" charset="0"/>
              </a:endParaRPr>
            </a:p>
          </p:txBody>
        </p:sp>
        <p:sp>
          <p:nvSpPr>
            <p:cNvPr id="188" name="Metin kutusu 34">
              <a:extLst>
                <a:ext uri="{FF2B5EF4-FFF2-40B4-BE49-F238E27FC236}">
                  <a16:creationId xmlns:a16="http://schemas.microsoft.com/office/drawing/2014/main" id="{D00F2E58-8403-DC48-8C2A-6C0076246BDC}"/>
                </a:ext>
              </a:extLst>
            </p:cNvPr>
            <p:cNvSpPr txBox="1"/>
            <p:nvPr/>
          </p:nvSpPr>
          <p:spPr>
            <a:xfrm>
              <a:off x="937586" y="5320914"/>
              <a:ext cx="1053934" cy="523220"/>
            </a:xfrm>
            <a:prstGeom prst="rect">
              <a:avLst/>
            </a:prstGeom>
            <a:noFill/>
          </p:spPr>
          <p:txBody>
            <a:bodyPr wrap="square" rtlCol="0">
              <a:spAutoFit/>
            </a:bodyPr>
            <a:lstStyle/>
            <a:p>
              <a:r>
                <a:rPr lang="en-US" sz="2800" b="1" dirty="0" err="1">
                  <a:latin typeface="Aptos Display" panose="020B0004020202020204" pitchFamily="34" charset="0"/>
                  <a:ea typeface="Cambria" panose="02040503050406030204" pitchFamily="18" charset="0"/>
                  <a:cs typeface="Cascadia Mono" panose="020B0609020000020004" pitchFamily="49" charset="0"/>
                </a:rPr>
                <a:t>dst</a:t>
              </a:r>
              <a:endParaRPr lang="en-US" sz="2800" b="1" dirty="0">
                <a:latin typeface="Aptos Display" panose="020B0004020202020204" pitchFamily="34" charset="0"/>
                <a:ea typeface="Cambria" panose="02040503050406030204" pitchFamily="18" charset="0"/>
                <a:cs typeface="Cascadia Mono" panose="020B0609020000020004" pitchFamily="49" charset="0"/>
              </a:endParaRPr>
            </a:p>
          </p:txBody>
        </p:sp>
      </p:grpSp>
      <p:sp>
        <p:nvSpPr>
          <p:cNvPr id="189" name="Dikdörtgen 256">
            <a:extLst>
              <a:ext uri="{FF2B5EF4-FFF2-40B4-BE49-F238E27FC236}">
                <a16:creationId xmlns:a16="http://schemas.microsoft.com/office/drawing/2014/main" id="{031B0920-432A-0D6B-BB32-E78E744E100C}"/>
              </a:ext>
            </a:extLst>
          </p:cNvPr>
          <p:cNvSpPr/>
          <p:nvPr/>
        </p:nvSpPr>
        <p:spPr>
          <a:xfrm>
            <a:off x="2495127" y="3832857"/>
            <a:ext cx="1171530" cy="381824"/>
          </a:xfrm>
          <a:prstGeom prst="roundRect">
            <a:avLst/>
          </a:prstGeom>
          <a:solidFill>
            <a:schemeClr val="accent3">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ACT </a:t>
            </a:r>
            <a:r>
              <a:rPr lang="en-US" sz="2000" b="1" dirty="0" err="1">
                <a:solidFill>
                  <a:schemeClr val="bg1"/>
                </a:solidFill>
                <a:latin typeface="Aptos Display" panose="020B0004020202020204" pitchFamily="34" charset="0"/>
                <a:ea typeface="Cambria" panose="02040503050406030204" pitchFamily="18" charset="0"/>
                <a:cs typeface="Cascadia Mono" panose="020B0609020000020004" pitchFamily="49" charset="0"/>
              </a:rPr>
              <a:t>src</a:t>
            </a:r>
            <a:endParaRPr lang="en-US" sz="20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193" name="Dikdörtgen 256">
            <a:extLst>
              <a:ext uri="{FF2B5EF4-FFF2-40B4-BE49-F238E27FC236}">
                <a16:creationId xmlns:a16="http://schemas.microsoft.com/office/drawing/2014/main" id="{BCA502CC-ED61-CC8E-634A-FF5DCB07C2B7}"/>
              </a:ext>
            </a:extLst>
          </p:cNvPr>
          <p:cNvSpPr/>
          <p:nvPr/>
        </p:nvSpPr>
        <p:spPr>
          <a:xfrm>
            <a:off x="5594357" y="3854940"/>
            <a:ext cx="1171530" cy="381824"/>
          </a:xfrm>
          <a:prstGeom prst="roundRect">
            <a:avLst/>
          </a:prstGeom>
          <a:solidFill>
            <a:schemeClr val="accent3">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ACT </a:t>
            </a:r>
            <a:r>
              <a:rPr lang="en-US" sz="2000" b="1" dirty="0" err="1">
                <a:solidFill>
                  <a:schemeClr val="bg1"/>
                </a:solidFill>
                <a:latin typeface="Aptos Display" panose="020B0004020202020204" pitchFamily="34" charset="0"/>
                <a:ea typeface="Cambria" panose="02040503050406030204" pitchFamily="18" charset="0"/>
                <a:cs typeface="Cascadia Mono" panose="020B0609020000020004" pitchFamily="49" charset="0"/>
              </a:rPr>
              <a:t>dst</a:t>
            </a:r>
            <a:endParaRPr lang="en-US" sz="20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110" name="Arrow: Right 109">
            <a:extLst>
              <a:ext uri="{FF2B5EF4-FFF2-40B4-BE49-F238E27FC236}">
                <a16:creationId xmlns:a16="http://schemas.microsoft.com/office/drawing/2014/main" id="{9851DB96-0C60-A706-2AD4-FF2AA2F35BE7}"/>
              </a:ext>
            </a:extLst>
          </p:cNvPr>
          <p:cNvSpPr/>
          <p:nvPr/>
        </p:nvSpPr>
        <p:spPr>
          <a:xfrm rot="2966867">
            <a:off x="257286" y="3552920"/>
            <a:ext cx="806421" cy="436277"/>
          </a:xfrm>
          <a:prstGeom prst="rightArrow">
            <a:avLst>
              <a:gd name="adj1" fmla="val 50000"/>
              <a:gd name="adj2" fmla="val 65504"/>
            </a:avLst>
          </a:prstGeom>
          <a:solidFill>
            <a:srgbClr val="FFC00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Aptos Display" panose="020B0004020202020204" pitchFamily="34" charset="0"/>
            </a:endParaRPr>
          </a:p>
        </p:txBody>
      </p:sp>
      <p:grpSp>
        <p:nvGrpSpPr>
          <p:cNvPr id="178" name="Group 177">
            <a:extLst>
              <a:ext uri="{FF2B5EF4-FFF2-40B4-BE49-F238E27FC236}">
                <a16:creationId xmlns:a16="http://schemas.microsoft.com/office/drawing/2014/main" id="{8F3DBCC4-C75C-9B81-CC8B-920E2BEA2297}"/>
              </a:ext>
            </a:extLst>
          </p:cNvPr>
          <p:cNvGrpSpPr/>
          <p:nvPr/>
        </p:nvGrpSpPr>
        <p:grpSpPr>
          <a:xfrm>
            <a:off x="3817983" y="2438271"/>
            <a:ext cx="1591196" cy="3379113"/>
            <a:chOff x="3817983" y="2438271"/>
            <a:chExt cx="1591196" cy="3379113"/>
          </a:xfrm>
        </p:grpSpPr>
        <p:grpSp>
          <p:nvGrpSpPr>
            <p:cNvPr id="56" name="Group 55">
              <a:extLst>
                <a:ext uri="{FF2B5EF4-FFF2-40B4-BE49-F238E27FC236}">
                  <a16:creationId xmlns:a16="http://schemas.microsoft.com/office/drawing/2014/main" id="{341926E4-B4EC-391C-4441-230694EA7916}"/>
                </a:ext>
              </a:extLst>
            </p:cNvPr>
            <p:cNvGrpSpPr/>
            <p:nvPr/>
          </p:nvGrpSpPr>
          <p:grpSpPr>
            <a:xfrm>
              <a:off x="3954163" y="2924912"/>
              <a:ext cx="1219255" cy="2448184"/>
              <a:chOff x="785736" y="2752247"/>
              <a:chExt cx="1219255" cy="2448184"/>
            </a:xfrm>
          </p:grpSpPr>
          <p:grpSp>
            <p:nvGrpSpPr>
              <p:cNvPr id="59" name="Group 58">
                <a:extLst>
                  <a:ext uri="{FF2B5EF4-FFF2-40B4-BE49-F238E27FC236}">
                    <a16:creationId xmlns:a16="http://schemas.microsoft.com/office/drawing/2014/main" id="{A0D5725F-F989-B524-3C48-F5261FF5D5EF}"/>
                  </a:ext>
                </a:extLst>
              </p:cNvPr>
              <p:cNvGrpSpPr/>
              <p:nvPr/>
            </p:nvGrpSpPr>
            <p:grpSpPr>
              <a:xfrm>
                <a:off x="785736" y="2752247"/>
                <a:ext cx="1219255" cy="2448184"/>
                <a:chOff x="1084250" y="2810472"/>
                <a:chExt cx="590363" cy="1178709"/>
              </a:xfrm>
            </p:grpSpPr>
            <p:sp>
              <p:nvSpPr>
                <p:cNvPr id="72" name="Google Shape;196;p21">
                  <a:extLst>
                    <a:ext uri="{FF2B5EF4-FFF2-40B4-BE49-F238E27FC236}">
                      <a16:creationId xmlns:a16="http://schemas.microsoft.com/office/drawing/2014/main" id="{CA92E879-F230-7392-E2F8-1B5847A82EAF}"/>
                    </a:ext>
                  </a:extLst>
                </p:cNvPr>
                <p:cNvSpPr/>
                <p:nvPr/>
              </p:nvSpPr>
              <p:spPr>
                <a:xfrm>
                  <a:off x="1084250" y="3112489"/>
                  <a:ext cx="583425" cy="528526"/>
                </a:xfrm>
                <a:prstGeom prst="roundRect">
                  <a:avLst/>
                </a:prstGeom>
                <a:solidFill>
                  <a:schemeClr val="bg1"/>
                </a:solidFill>
                <a:ln w="38100" cap="flat" cmpd="sng">
                  <a:solidFill>
                    <a:schemeClr val="tx1"/>
                  </a:solidFill>
                  <a:prstDash val="sys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900" b="1" dirty="0">
                      <a:solidFill>
                        <a:srgbClr val="FFFFFF"/>
                      </a:solidFill>
                      <a:latin typeface="Aptos Display" panose="020B0004020202020204" pitchFamily="34" charset="0"/>
                    </a:rPr>
                    <a:t>SA</a:t>
                  </a:r>
                  <a:endParaRPr sz="1900" b="1" dirty="0">
                    <a:solidFill>
                      <a:srgbClr val="FFFFFF"/>
                    </a:solidFill>
                    <a:latin typeface="Aptos Display" panose="020B0004020202020204" pitchFamily="34" charset="0"/>
                  </a:endParaRPr>
                </a:p>
              </p:txBody>
            </p:sp>
            <p:cxnSp>
              <p:nvCxnSpPr>
                <p:cNvPr id="73" name="Google Shape;208;p21">
                  <a:extLst>
                    <a:ext uri="{FF2B5EF4-FFF2-40B4-BE49-F238E27FC236}">
                      <a16:creationId xmlns:a16="http://schemas.microsoft.com/office/drawing/2014/main" id="{BB9FDD04-D23B-74D1-AAF1-635C787334CF}"/>
                    </a:ext>
                  </a:extLst>
                </p:cNvPr>
                <p:cNvCxnSpPr>
                  <a:cxnSpLocks/>
                  <a:endCxn id="74" idx="0"/>
                </p:cNvCxnSpPr>
                <p:nvPr/>
              </p:nvCxnSpPr>
              <p:spPr>
                <a:xfrm flipV="1">
                  <a:off x="1550683" y="2810472"/>
                  <a:ext cx="7034" cy="449874"/>
                </a:xfrm>
                <a:prstGeom prst="straightConnector1">
                  <a:avLst/>
                </a:prstGeom>
                <a:noFill/>
                <a:ln w="76200" cap="flat" cmpd="sng">
                  <a:solidFill>
                    <a:srgbClr val="0070C0"/>
                  </a:solidFill>
                  <a:prstDash val="solid"/>
                  <a:round/>
                  <a:headEnd type="none" w="med" len="med"/>
                  <a:tailEnd type="none" w="med" len="med"/>
                </a:ln>
              </p:spPr>
            </p:cxnSp>
            <p:sp>
              <p:nvSpPr>
                <p:cNvPr id="74" name="Google Shape;217;p21">
                  <a:extLst>
                    <a:ext uri="{FF2B5EF4-FFF2-40B4-BE49-F238E27FC236}">
                      <a16:creationId xmlns:a16="http://schemas.microsoft.com/office/drawing/2014/main" id="{504EC5D7-4AA3-F9D0-A5CC-829B43A4F703}"/>
                    </a:ext>
                  </a:extLst>
                </p:cNvPr>
                <p:cNvSpPr/>
                <p:nvPr/>
              </p:nvSpPr>
              <p:spPr>
                <a:xfrm>
                  <a:off x="1440821" y="2810472"/>
                  <a:ext cx="233792" cy="232109"/>
                </a:xfrm>
                <a:prstGeom prst="ellipse">
                  <a:avLst/>
                </a:prstGeom>
                <a:solidFill>
                  <a:schemeClr val="bg1"/>
                </a:solidFill>
                <a:ln w="38100" cap="flat" cmpd="sng">
                  <a:solidFill>
                    <a:srgbClr val="0070C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400" b="1" dirty="0">
                      <a:solidFill>
                        <a:srgbClr val="0070C0"/>
                      </a:solidFill>
                      <a:latin typeface="Aptos Display" panose="020B0004020202020204" pitchFamily="34" charset="0"/>
                      <a:ea typeface="Cambria" panose="02040503050406030204" pitchFamily="18" charset="0"/>
                    </a:rPr>
                    <a:t>A</a:t>
                  </a:r>
                  <a:endParaRPr sz="2400" b="1" dirty="0">
                    <a:solidFill>
                      <a:srgbClr val="0070C0"/>
                    </a:solidFill>
                    <a:latin typeface="Aptos Display" panose="020B0004020202020204" pitchFamily="34" charset="0"/>
                    <a:ea typeface="Cambria" panose="02040503050406030204" pitchFamily="18" charset="0"/>
                  </a:endParaRPr>
                </a:p>
              </p:txBody>
            </p:sp>
            <p:cxnSp>
              <p:nvCxnSpPr>
                <p:cNvPr id="70" name="Google Shape;175;p21">
                  <a:extLst>
                    <a:ext uri="{FF2B5EF4-FFF2-40B4-BE49-F238E27FC236}">
                      <a16:creationId xmlns:a16="http://schemas.microsoft.com/office/drawing/2014/main" id="{45263D43-FF37-1439-57A0-0ED08522B284}"/>
                    </a:ext>
                  </a:extLst>
                </p:cNvPr>
                <p:cNvCxnSpPr>
                  <a:cxnSpLocks/>
                </p:cNvCxnSpPr>
                <p:nvPr/>
              </p:nvCxnSpPr>
              <p:spPr>
                <a:xfrm flipV="1">
                  <a:off x="1199851" y="3536014"/>
                  <a:ext cx="0" cy="453167"/>
                </a:xfrm>
                <a:prstGeom prst="straightConnector1">
                  <a:avLst/>
                </a:prstGeom>
                <a:noFill/>
                <a:ln w="76200" cap="flat" cmpd="sng">
                  <a:solidFill>
                    <a:srgbClr val="000000"/>
                  </a:solidFill>
                  <a:prstDash val="solid"/>
                  <a:round/>
                  <a:headEnd type="none" w="med" len="med"/>
                  <a:tailEnd type="none" w="med" len="med"/>
                </a:ln>
              </p:spPr>
            </p:cxnSp>
            <p:sp>
              <p:nvSpPr>
                <p:cNvPr id="71" name="Google Shape;182;p21">
                  <a:extLst>
                    <a:ext uri="{FF2B5EF4-FFF2-40B4-BE49-F238E27FC236}">
                      <a16:creationId xmlns:a16="http://schemas.microsoft.com/office/drawing/2014/main" id="{929C1A58-D85C-0568-8B6A-E7D251127E5B}"/>
                    </a:ext>
                  </a:extLst>
                </p:cNvPr>
                <p:cNvSpPr/>
                <p:nvPr/>
              </p:nvSpPr>
              <p:spPr>
                <a:xfrm>
                  <a:off x="1084250" y="3757072"/>
                  <a:ext cx="233792" cy="232109"/>
                </a:xfrm>
                <a:prstGeom prst="ellipse">
                  <a:avLst/>
                </a:prstGeom>
                <a:solidFill>
                  <a:schemeClr val="bg1"/>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C06900"/>
                    </a:solidFill>
                    <a:effectLst/>
                    <a:uLnTx/>
                    <a:uFillTx/>
                    <a:latin typeface="Aptos Display" panose="020B0004020202020204" pitchFamily="34" charset="0"/>
                    <a:ea typeface="Cambria" panose="02040503050406030204" pitchFamily="18" charset="0"/>
                  </a:endParaRPr>
                </a:p>
              </p:txBody>
            </p:sp>
          </p:grpSp>
          <p:grpSp>
            <p:nvGrpSpPr>
              <p:cNvPr id="60" name="Group 59">
                <a:extLst>
                  <a:ext uri="{FF2B5EF4-FFF2-40B4-BE49-F238E27FC236}">
                    <a16:creationId xmlns:a16="http://schemas.microsoft.com/office/drawing/2014/main" id="{D8047968-0E4E-8EEC-38FD-81E29AEC8CCF}"/>
                  </a:ext>
                </a:extLst>
              </p:cNvPr>
              <p:cNvGrpSpPr/>
              <p:nvPr/>
            </p:nvGrpSpPr>
            <p:grpSpPr>
              <a:xfrm>
                <a:off x="843911" y="3443904"/>
                <a:ext cx="1090732" cy="858496"/>
                <a:chOff x="4636014" y="2649249"/>
                <a:chExt cx="1090732" cy="858496"/>
              </a:xfrm>
            </p:grpSpPr>
            <p:cxnSp>
              <p:nvCxnSpPr>
                <p:cNvPr id="61" name="Düz Bağlayıcı 567">
                  <a:extLst>
                    <a:ext uri="{FF2B5EF4-FFF2-40B4-BE49-F238E27FC236}">
                      <a16:creationId xmlns:a16="http://schemas.microsoft.com/office/drawing/2014/main" id="{44F8C9B9-54D4-46EF-9383-086C8FDF6FC0}"/>
                    </a:ext>
                  </a:extLst>
                </p:cNvPr>
                <p:cNvCxnSpPr>
                  <a:cxnSpLocks/>
                  <a:endCxn id="66" idx="3"/>
                </p:cNvCxnSpPr>
                <p:nvPr/>
              </p:nvCxnSpPr>
              <p:spPr>
                <a:xfrm>
                  <a:off x="4813427" y="2753125"/>
                  <a:ext cx="1097" cy="579378"/>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2" name="Düz Bağlayıcı 568">
                  <a:extLst>
                    <a:ext uri="{FF2B5EF4-FFF2-40B4-BE49-F238E27FC236}">
                      <a16:creationId xmlns:a16="http://schemas.microsoft.com/office/drawing/2014/main" id="{C27A5C67-5C60-0D2E-7808-20DADA8984C8}"/>
                    </a:ext>
                  </a:extLst>
                </p:cNvPr>
                <p:cNvCxnSpPr>
                  <a:cxnSpLocks/>
                  <a:endCxn id="69" idx="2"/>
                </p:cNvCxnSpPr>
                <p:nvPr/>
              </p:nvCxnSpPr>
              <p:spPr>
                <a:xfrm flipH="1">
                  <a:off x="5541227" y="2649249"/>
                  <a:ext cx="2794" cy="721762"/>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3" name="Düz Bağlayıcı 569">
                  <a:extLst>
                    <a:ext uri="{FF2B5EF4-FFF2-40B4-BE49-F238E27FC236}">
                      <a16:creationId xmlns:a16="http://schemas.microsoft.com/office/drawing/2014/main" id="{138FE885-6778-9365-AA07-BEEE87815949}"/>
                    </a:ext>
                  </a:extLst>
                </p:cNvPr>
                <p:cNvCxnSpPr>
                  <a:cxnSpLocks/>
                </p:cNvCxnSpPr>
                <p:nvPr/>
              </p:nvCxnSpPr>
              <p:spPr>
                <a:xfrm>
                  <a:off x="4779337" y="2740425"/>
                  <a:ext cx="796309" cy="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4" name="Düz Bağlayıcı 570">
                  <a:extLst>
                    <a:ext uri="{FF2B5EF4-FFF2-40B4-BE49-F238E27FC236}">
                      <a16:creationId xmlns:a16="http://schemas.microsoft.com/office/drawing/2014/main" id="{F2CC01B9-78A0-2DE5-AEEE-68E25FA1E301}"/>
                    </a:ext>
                  </a:extLst>
                </p:cNvPr>
                <p:cNvCxnSpPr>
                  <a:cxnSpLocks/>
                </p:cNvCxnSpPr>
                <p:nvPr/>
              </p:nvCxnSpPr>
              <p:spPr>
                <a:xfrm>
                  <a:off x="4841861" y="3504485"/>
                  <a:ext cx="669914" cy="3260"/>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sp>
              <p:nvSpPr>
                <p:cNvPr id="67" name="Oval 66">
                  <a:extLst>
                    <a:ext uri="{FF2B5EF4-FFF2-40B4-BE49-F238E27FC236}">
                      <a16:creationId xmlns:a16="http://schemas.microsoft.com/office/drawing/2014/main" id="{FDE58AAB-CBB7-816B-C63E-E5DEAE5F9D37}"/>
                    </a:ext>
                  </a:extLst>
                </p:cNvPr>
                <p:cNvSpPr/>
                <p:nvPr/>
              </p:nvSpPr>
              <p:spPr>
                <a:xfrm rot="16200000">
                  <a:off x="4766441" y="2878797"/>
                  <a:ext cx="99113" cy="91266"/>
                </a:xfrm>
                <a:prstGeom prst="ellipse">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a typeface="Cambria" panose="02040503050406030204" pitchFamily="18" charset="0"/>
                  </a:endParaRPr>
                </a:p>
              </p:txBody>
            </p:sp>
            <p:sp>
              <p:nvSpPr>
                <p:cNvPr id="68" name="İkizkenar Üçgen 573">
                  <a:extLst>
                    <a:ext uri="{FF2B5EF4-FFF2-40B4-BE49-F238E27FC236}">
                      <a16:creationId xmlns:a16="http://schemas.microsoft.com/office/drawing/2014/main" id="{001274F5-E0F8-A079-0C14-D80445001EC7}"/>
                    </a:ext>
                  </a:extLst>
                </p:cNvPr>
                <p:cNvSpPr/>
                <p:nvPr/>
              </p:nvSpPr>
              <p:spPr>
                <a:xfrm rot="10800000">
                  <a:off x="5361679" y="2919364"/>
                  <a:ext cx="365067" cy="346895"/>
                </a:xfrm>
                <a:prstGeom prst="triangle">
                  <a:avLst>
                    <a:gd name="adj" fmla="val 48898"/>
                  </a:avLst>
                </a:prstGeom>
                <a:solidFill>
                  <a:srgbClr val="DADEFE"/>
                </a:solidFill>
                <a:ln w="285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a typeface="Cambria" panose="02040503050406030204" pitchFamily="18" charset="0"/>
                  </a:endParaRPr>
                </a:p>
              </p:txBody>
            </p:sp>
            <p:sp>
              <p:nvSpPr>
                <p:cNvPr id="66" name="İkizkenar Üçgen 571">
                  <a:extLst>
                    <a:ext uri="{FF2B5EF4-FFF2-40B4-BE49-F238E27FC236}">
                      <a16:creationId xmlns:a16="http://schemas.microsoft.com/office/drawing/2014/main" id="{E157DFB1-C309-A2FC-853C-DE016C357273}"/>
                    </a:ext>
                  </a:extLst>
                </p:cNvPr>
                <p:cNvSpPr/>
                <p:nvPr/>
              </p:nvSpPr>
              <p:spPr>
                <a:xfrm>
                  <a:off x="4636014" y="2985608"/>
                  <a:ext cx="365067" cy="346895"/>
                </a:xfrm>
                <a:prstGeom prst="triangle">
                  <a:avLst>
                    <a:gd name="adj" fmla="val 48898"/>
                  </a:avLst>
                </a:prstGeom>
                <a:solidFill>
                  <a:srgbClr val="DADEFE"/>
                </a:solidFill>
                <a:ln w="285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a typeface="Cambria" panose="02040503050406030204" pitchFamily="18" charset="0"/>
                  </a:endParaRPr>
                </a:p>
              </p:txBody>
            </p:sp>
            <p:sp>
              <p:nvSpPr>
                <p:cNvPr id="69" name="Oval 68">
                  <a:extLst>
                    <a:ext uri="{FF2B5EF4-FFF2-40B4-BE49-F238E27FC236}">
                      <a16:creationId xmlns:a16="http://schemas.microsoft.com/office/drawing/2014/main" id="{162EBF9C-45E8-2050-460F-C971E63EA013}"/>
                    </a:ext>
                  </a:extLst>
                </p:cNvPr>
                <p:cNvSpPr/>
                <p:nvPr/>
              </p:nvSpPr>
              <p:spPr>
                <a:xfrm rot="16200000">
                  <a:off x="5491670" y="3275821"/>
                  <a:ext cx="99113" cy="91266"/>
                </a:xfrm>
                <a:prstGeom prst="ellipse">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a typeface="Cambria" panose="02040503050406030204" pitchFamily="18" charset="0"/>
                  </a:endParaRPr>
                </a:p>
              </p:txBody>
            </p:sp>
          </p:grpSp>
        </p:grpSp>
        <p:sp>
          <p:nvSpPr>
            <p:cNvPr id="57" name="Metin kutusu 34">
              <a:extLst>
                <a:ext uri="{FF2B5EF4-FFF2-40B4-BE49-F238E27FC236}">
                  <a16:creationId xmlns:a16="http://schemas.microsoft.com/office/drawing/2014/main" id="{22B5ED20-28FD-EF05-BA4E-490EBB828DF0}"/>
                </a:ext>
              </a:extLst>
            </p:cNvPr>
            <p:cNvSpPr txBox="1"/>
            <p:nvPr/>
          </p:nvSpPr>
          <p:spPr>
            <a:xfrm>
              <a:off x="4586723" y="2438271"/>
              <a:ext cx="822456" cy="523220"/>
            </a:xfrm>
            <a:prstGeom prst="rect">
              <a:avLst/>
            </a:prstGeom>
            <a:noFill/>
          </p:spPr>
          <p:txBody>
            <a:bodyPr wrap="square" rtlCol="0">
              <a:spAutoFit/>
            </a:bodyPr>
            <a:lstStyle/>
            <a:p>
              <a:r>
                <a:rPr lang="en-US" sz="2800" b="1" dirty="0" err="1">
                  <a:latin typeface="Aptos Display" panose="020B0004020202020204" pitchFamily="34" charset="0"/>
                  <a:ea typeface="Cambria" panose="02040503050406030204" pitchFamily="18" charset="0"/>
                  <a:cs typeface="Cascadia Mono" panose="020B0609020000020004" pitchFamily="49" charset="0"/>
                </a:rPr>
                <a:t>src</a:t>
              </a:r>
              <a:endParaRPr lang="en-US" sz="2800" b="1" dirty="0">
                <a:latin typeface="Aptos Display" panose="020B0004020202020204" pitchFamily="34" charset="0"/>
                <a:ea typeface="Cambria" panose="02040503050406030204" pitchFamily="18" charset="0"/>
                <a:cs typeface="Cascadia Mono" panose="020B0609020000020004" pitchFamily="49" charset="0"/>
              </a:endParaRPr>
            </a:p>
          </p:txBody>
        </p:sp>
        <p:sp>
          <p:nvSpPr>
            <p:cNvPr id="58" name="Metin kutusu 34">
              <a:extLst>
                <a:ext uri="{FF2B5EF4-FFF2-40B4-BE49-F238E27FC236}">
                  <a16:creationId xmlns:a16="http://schemas.microsoft.com/office/drawing/2014/main" id="{8242D8B7-DDDF-9C6F-1217-8B89167746A0}"/>
                </a:ext>
              </a:extLst>
            </p:cNvPr>
            <p:cNvSpPr txBox="1"/>
            <p:nvPr/>
          </p:nvSpPr>
          <p:spPr>
            <a:xfrm>
              <a:off x="3817983" y="5294164"/>
              <a:ext cx="1053934" cy="523220"/>
            </a:xfrm>
            <a:prstGeom prst="rect">
              <a:avLst/>
            </a:prstGeom>
            <a:noFill/>
          </p:spPr>
          <p:txBody>
            <a:bodyPr wrap="square" rtlCol="0">
              <a:spAutoFit/>
            </a:bodyPr>
            <a:lstStyle/>
            <a:p>
              <a:r>
                <a:rPr lang="en-US" sz="2800" b="1" dirty="0" err="1">
                  <a:latin typeface="Aptos Display" panose="020B0004020202020204" pitchFamily="34" charset="0"/>
                  <a:ea typeface="Cambria" panose="02040503050406030204" pitchFamily="18" charset="0"/>
                  <a:cs typeface="Cascadia Mono" panose="020B0609020000020004" pitchFamily="49" charset="0"/>
                </a:rPr>
                <a:t>dst</a:t>
              </a:r>
              <a:endParaRPr lang="en-US" sz="2800" b="1" dirty="0">
                <a:latin typeface="Aptos Display" panose="020B0004020202020204" pitchFamily="34" charset="0"/>
                <a:ea typeface="Cambria" panose="02040503050406030204" pitchFamily="18" charset="0"/>
                <a:cs typeface="Cascadia Mono" panose="020B0609020000020004" pitchFamily="49" charset="0"/>
              </a:endParaRPr>
            </a:p>
          </p:txBody>
        </p:sp>
        <p:cxnSp>
          <p:nvCxnSpPr>
            <p:cNvPr id="113" name="Google Shape;175;p21">
              <a:extLst>
                <a:ext uri="{FF2B5EF4-FFF2-40B4-BE49-F238E27FC236}">
                  <a16:creationId xmlns:a16="http://schemas.microsoft.com/office/drawing/2014/main" id="{D5A7F79A-E0CA-7606-E2C9-A2556707DFB6}"/>
                </a:ext>
              </a:extLst>
            </p:cNvPr>
            <p:cNvCxnSpPr>
              <a:cxnSpLocks/>
              <a:endCxn id="66" idx="3"/>
            </p:cNvCxnSpPr>
            <p:nvPr/>
          </p:nvCxnSpPr>
          <p:spPr>
            <a:xfrm flipV="1">
              <a:off x="4189751" y="4299823"/>
              <a:ext cx="1097" cy="192384"/>
            </a:xfrm>
            <a:prstGeom prst="straightConnector1">
              <a:avLst/>
            </a:prstGeom>
            <a:noFill/>
            <a:ln w="76200" cap="flat" cmpd="sng">
              <a:solidFill>
                <a:srgbClr val="7030A0"/>
              </a:solidFill>
              <a:prstDash val="solid"/>
              <a:round/>
              <a:headEnd type="none" w="med" len="med"/>
              <a:tailEnd type="none" w="med" len="med"/>
            </a:ln>
          </p:spPr>
        </p:cxnSp>
        <p:cxnSp>
          <p:nvCxnSpPr>
            <p:cNvPr id="116" name="Google Shape;175;p21">
              <a:extLst>
                <a:ext uri="{FF2B5EF4-FFF2-40B4-BE49-F238E27FC236}">
                  <a16:creationId xmlns:a16="http://schemas.microsoft.com/office/drawing/2014/main" id="{FBE19976-767C-3FA3-B810-217C77F2B733}"/>
                </a:ext>
              </a:extLst>
            </p:cNvPr>
            <p:cNvCxnSpPr>
              <a:cxnSpLocks/>
            </p:cNvCxnSpPr>
            <p:nvPr/>
          </p:nvCxnSpPr>
          <p:spPr>
            <a:xfrm flipV="1">
              <a:off x="4913351" y="4318859"/>
              <a:ext cx="1097" cy="192384"/>
            </a:xfrm>
            <a:prstGeom prst="straightConnector1">
              <a:avLst/>
            </a:prstGeom>
            <a:noFill/>
            <a:ln w="76200" cap="flat" cmpd="sng">
              <a:solidFill>
                <a:srgbClr val="7030A0"/>
              </a:solidFill>
              <a:prstDash val="solid"/>
              <a:round/>
              <a:headEnd type="none" w="med" len="med"/>
              <a:tailEnd type="none" w="med" len="med"/>
            </a:ln>
          </p:spPr>
        </p:cxnSp>
      </p:grpSp>
      <p:grpSp>
        <p:nvGrpSpPr>
          <p:cNvPr id="209" name="Group 208">
            <a:extLst>
              <a:ext uri="{FF2B5EF4-FFF2-40B4-BE49-F238E27FC236}">
                <a16:creationId xmlns:a16="http://schemas.microsoft.com/office/drawing/2014/main" id="{F9455602-AFD3-C223-6005-F9813222ED02}"/>
              </a:ext>
            </a:extLst>
          </p:cNvPr>
          <p:cNvGrpSpPr/>
          <p:nvPr/>
        </p:nvGrpSpPr>
        <p:grpSpPr>
          <a:xfrm>
            <a:off x="7022142" y="2482515"/>
            <a:ext cx="1591196" cy="3379113"/>
            <a:chOff x="7022142" y="2482515"/>
            <a:chExt cx="1591196" cy="3379113"/>
          </a:xfrm>
        </p:grpSpPr>
        <p:grpSp>
          <p:nvGrpSpPr>
            <p:cNvPr id="179" name="Group 178">
              <a:extLst>
                <a:ext uri="{FF2B5EF4-FFF2-40B4-BE49-F238E27FC236}">
                  <a16:creationId xmlns:a16="http://schemas.microsoft.com/office/drawing/2014/main" id="{9BFEC9C0-254A-6DFB-D9F1-888191F6D123}"/>
                </a:ext>
              </a:extLst>
            </p:cNvPr>
            <p:cNvGrpSpPr/>
            <p:nvPr/>
          </p:nvGrpSpPr>
          <p:grpSpPr>
            <a:xfrm>
              <a:off x="7022142" y="2482515"/>
              <a:ext cx="1591196" cy="3379113"/>
              <a:chOff x="3817983" y="2438271"/>
              <a:chExt cx="1591196" cy="3379113"/>
            </a:xfrm>
          </p:grpSpPr>
          <p:grpSp>
            <p:nvGrpSpPr>
              <p:cNvPr id="180" name="Group 179">
                <a:extLst>
                  <a:ext uri="{FF2B5EF4-FFF2-40B4-BE49-F238E27FC236}">
                    <a16:creationId xmlns:a16="http://schemas.microsoft.com/office/drawing/2014/main" id="{18CD50A5-46CE-7418-632D-5C19EFF2E7A6}"/>
                  </a:ext>
                </a:extLst>
              </p:cNvPr>
              <p:cNvGrpSpPr/>
              <p:nvPr/>
            </p:nvGrpSpPr>
            <p:grpSpPr>
              <a:xfrm>
                <a:off x="3954163" y="2924912"/>
                <a:ext cx="1219255" cy="2448184"/>
                <a:chOff x="785736" y="2752247"/>
                <a:chExt cx="1219255" cy="2448184"/>
              </a:xfrm>
            </p:grpSpPr>
            <p:grpSp>
              <p:nvGrpSpPr>
                <p:cNvPr id="185" name="Group 184">
                  <a:extLst>
                    <a:ext uri="{FF2B5EF4-FFF2-40B4-BE49-F238E27FC236}">
                      <a16:creationId xmlns:a16="http://schemas.microsoft.com/office/drawing/2014/main" id="{A3F4D568-8EBA-DCDB-BB7C-F6CEA1027EC0}"/>
                    </a:ext>
                  </a:extLst>
                </p:cNvPr>
                <p:cNvGrpSpPr/>
                <p:nvPr/>
              </p:nvGrpSpPr>
              <p:grpSpPr>
                <a:xfrm>
                  <a:off x="785736" y="2752247"/>
                  <a:ext cx="1219255" cy="2448184"/>
                  <a:chOff x="1084250" y="2810472"/>
                  <a:chExt cx="590363" cy="1178709"/>
                </a:xfrm>
              </p:grpSpPr>
              <p:sp>
                <p:nvSpPr>
                  <p:cNvPr id="203" name="Google Shape;196;p21">
                    <a:extLst>
                      <a:ext uri="{FF2B5EF4-FFF2-40B4-BE49-F238E27FC236}">
                        <a16:creationId xmlns:a16="http://schemas.microsoft.com/office/drawing/2014/main" id="{94E5AE6C-D642-E51B-C107-9FFD6B09BB64}"/>
                      </a:ext>
                    </a:extLst>
                  </p:cNvPr>
                  <p:cNvSpPr/>
                  <p:nvPr/>
                </p:nvSpPr>
                <p:spPr>
                  <a:xfrm>
                    <a:off x="1084250" y="3112489"/>
                    <a:ext cx="583425" cy="528526"/>
                  </a:xfrm>
                  <a:prstGeom prst="roundRect">
                    <a:avLst/>
                  </a:prstGeom>
                  <a:solidFill>
                    <a:schemeClr val="bg1"/>
                  </a:solidFill>
                  <a:ln w="38100" cap="flat" cmpd="sng">
                    <a:solidFill>
                      <a:schemeClr val="tx1"/>
                    </a:solidFill>
                    <a:prstDash val="sys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900" b="1" dirty="0">
                        <a:solidFill>
                          <a:srgbClr val="FFFFFF"/>
                        </a:solidFill>
                        <a:latin typeface="Aptos Display" panose="020B0004020202020204" pitchFamily="34" charset="0"/>
                      </a:rPr>
                      <a:t>SA</a:t>
                    </a:r>
                    <a:endParaRPr sz="1900" b="1" dirty="0">
                      <a:solidFill>
                        <a:srgbClr val="FFFFFF"/>
                      </a:solidFill>
                      <a:latin typeface="Aptos Display" panose="020B0004020202020204" pitchFamily="34" charset="0"/>
                    </a:endParaRPr>
                  </a:p>
                </p:txBody>
              </p:sp>
              <p:cxnSp>
                <p:nvCxnSpPr>
                  <p:cNvPr id="204" name="Google Shape;208;p21">
                    <a:extLst>
                      <a:ext uri="{FF2B5EF4-FFF2-40B4-BE49-F238E27FC236}">
                        <a16:creationId xmlns:a16="http://schemas.microsoft.com/office/drawing/2014/main" id="{F9B2E13A-85ED-D102-D435-2A8454C0745A}"/>
                      </a:ext>
                    </a:extLst>
                  </p:cNvPr>
                  <p:cNvCxnSpPr>
                    <a:cxnSpLocks/>
                    <a:endCxn id="205" idx="0"/>
                  </p:cNvCxnSpPr>
                  <p:nvPr/>
                </p:nvCxnSpPr>
                <p:spPr>
                  <a:xfrm flipV="1">
                    <a:off x="1550683" y="2810472"/>
                    <a:ext cx="7034" cy="449874"/>
                  </a:xfrm>
                  <a:prstGeom prst="straightConnector1">
                    <a:avLst/>
                  </a:prstGeom>
                  <a:noFill/>
                  <a:ln w="76200" cap="flat" cmpd="sng">
                    <a:solidFill>
                      <a:srgbClr val="0070C0"/>
                    </a:solidFill>
                    <a:prstDash val="solid"/>
                    <a:round/>
                    <a:headEnd type="none" w="med" len="med"/>
                    <a:tailEnd type="none" w="med" len="med"/>
                  </a:ln>
                </p:spPr>
              </p:cxnSp>
              <p:sp>
                <p:nvSpPr>
                  <p:cNvPr id="205" name="Google Shape;217;p21">
                    <a:extLst>
                      <a:ext uri="{FF2B5EF4-FFF2-40B4-BE49-F238E27FC236}">
                        <a16:creationId xmlns:a16="http://schemas.microsoft.com/office/drawing/2014/main" id="{F5FCF09C-1E2C-AFE2-0F0E-D6945E378055}"/>
                      </a:ext>
                    </a:extLst>
                  </p:cNvPr>
                  <p:cNvSpPr/>
                  <p:nvPr/>
                </p:nvSpPr>
                <p:spPr>
                  <a:xfrm>
                    <a:off x="1440821" y="2810472"/>
                    <a:ext cx="233792" cy="232109"/>
                  </a:xfrm>
                  <a:prstGeom prst="ellipse">
                    <a:avLst/>
                  </a:prstGeom>
                  <a:solidFill>
                    <a:schemeClr val="bg1"/>
                  </a:solidFill>
                  <a:ln w="38100" cap="flat" cmpd="sng">
                    <a:solidFill>
                      <a:srgbClr val="0070C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400" b="1" dirty="0">
                        <a:solidFill>
                          <a:srgbClr val="0070C0"/>
                        </a:solidFill>
                        <a:latin typeface="Aptos Display" panose="020B0004020202020204" pitchFamily="34" charset="0"/>
                        <a:ea typeface="Cambria" panose="02040503050406030204" pitchFamily="18" charset="0"/>
                      </a:rPr>
                      <a:t>A</a:t>
                    </a:r>
                    <a:endParaRPr sz="2400" b="1" dirty="0">
                      <a:solidFill>
                        <a:srgbClr val="0070C0"/>
                      </a:solidFill>
                      <a:latin typeface="Aptos Display" panose="020B0004020202020204" pitchFamily="34" charset="0"/>
                      <a:ea typeface="Cambria" panose="02040503050406030204" pitchFamily="18" charset="0"/>
                    </a:endParaRPr>
                  </a:p>
                </p:txBody>
              </p:sp>
              <p:cxnSp>
                <p:nvCxnSpPr>
                  <p:cNvPr id="206" name="Google Shape;175;p21">
                    <a:extLst>
                      <a:ext uri="{FF2B5EF4-FFF2-40B4-BE49-F238E27FC236}">
                        <a16:creationId xmlns:a16="http://schemas.microsoft.com/office/drawing/2014/main" id="{B6C19EBF-1BB7-07C5-E097-5A46BB2716F2}"/>
                      </a:ext>
                    </a:extLst>
                  </p:cNvPr>
                  <p:cNvCxnSpPr>
                    <a:cxnSpLocks/>
                  </p:cNvCxnSpPr>
                  <p:nvPr/>
                </p:nvCxnSpPr>
                <p:spPr>
                  <a:xfrm flipV="1">
                    <a:off x="1197200" y="3536014"/>
                    <a:ext cx="0" cy="453167"/>
                  </a:xfrm>
                  <a:prstGeom prst="straightConnector1">
                    <a:avLst/>
                  </a:prstGeom>
                  <a:noFill/>
                  <a:ln w="76200" cap="flat" cmpd="sng">
                    <a:solidFill>
                      <a:srgbClr val="7030A0"/>
                    </a:solidFill>
                    <a:prstDash val="solid"/>
                    <a:round/>
                    <a:headEnd type="none" w="med" len="med"/>
                    <a:tailEnd type="none" w="med" len="med"/>
                  </a:ln>
                </p:spPr>
              </p:cxnSp>
              <p:sp>
                <p:nvSpPr>
                  <p:cNvPr id="207" name="Google Shape;182;p21">
                    <a:extLst>
                      <a:ext uri="{FF2B5EF4-FFF2-40B4-BE49-F238E27FC236}">
                        <a16:creationId xmlns:a16="http://schemas.microsoft.com/office/drawing/2014/main" id="{4057F120-D225-D72E-3204-913690717F68}"/>
                      </a:ext>
                    </a:extLst>
                  </p:cNvPr>
                  <p:cNvSpPr/>
                  <p:nvPr/>
                </p:nvSpPr>
                <p:spPr>
                  <a:xfrm>
                    <a:off x="1084250" y="3757072"/>
                    <a:ext cx="233792" cy="232109"/>
                  </a:xfrm>
                  <a:prstGeom prst="ellipse">
                    <a:avLst/>
                  </a:prstGeom>
                  <a:solidFill>
                    <a:schemeClr val="bg1"/>
                  </a:solidFill>
                  <a:ln w="38100" cap="flat" cmpd="sng">
                    <a:solidFill>
                      <a:srgbClr val="7030A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C06900"/>
                      </a:solidFill>
                      <a:effectLst/>
                      <a:uLnTx/>
                      <a:uFillTx/>
                      <a:latin typeface="Aptos Display" panose="020B0004020202020204" pitchFamily="34" charset="0"/>
                      <a:ea typeface="Cambria" panose="02040503050406030204" pitchFamily="18" charset="0"/>
                    </a:endParaRPr>
                  </a:p>
                </p:txBody>
              </p:sp>
            </p:grpSp>
            <p:grpSp>
              <p:nvGrpSpPr>
                <p:cNvPr id="186" name="Group 185">
                  <a:extLst>
                    <a:ext uri="{FF2B5EF4-FFF2-40B4-BE49-F238E27FC236}">
                      <a16:creationId xmlns:a16="http://schemas.microsoft.com/office/drawing/2014/main" id="{F7AFB1B1-C4DA-9ED0-3A05-604002E14FC6}"/>
                    </a:ext>
                  </a:extLst>
                </p:cNvPr>
                <p:cNvGrpSpPr/>
                <p:nvPr/>
              </p:nvGrpSpPr>
              <p:grpSpPr>
                <a:xfrm>
                  <a:off x="843911" y="3443904"/>
                  <a:ext cx="1090732" cy="858496"/>
                  <a:chOff x="4636014" y="2649249"/>
                  <a:chExt cx="1090732" cy="858496"/>
                </a:xfrm>
              </p:grpSpPr>
              <p:cxnSp>
                <p:nvCxnSpPr>
                  <p:cNvPr id="190" name="Düz Bağlayıcı 567">
                    <a:extLst>
                      <a:ext uri="{FF2B5EF4-FFF2-40B4-BE49-F238E27FC236}">
                        <a16:creationId xmlns:a16="http://schemas.microsoft.com/office/drawing/2014/main" id="{01104460-79DB-F64F-1EA8-622D51A2261D}"/>
                      </a:ext>
                    </a:extLst>
                  </p:cNvPr>
                  <p:cNvCxnSpPr>
                    <a:cxnSpLocks/>
                    <a:endCxn id="201" idx="3"/>
                  </p:cNvCxnSpPr>
                  <p:nvPr/>
                </p:nvCxnSpPr>
                <p:spPr>
                  <a:xfrm>
                    <a:off x="4813427" y="2753125"/>
                    <a:ext cx="1097" cy="579378"/>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96" name="Düz Bağlayıcı 568">
                    <a:extLst>
                      <a:ext uri="{FF2B5EF4-FFF2-40B4-BE49-F238E27FC236}">
                        <a16:creationId xmlns:a16="http://schemas.microsoft.com/office/drawing/2014/main" id="{CF98DF2A-7412-E0D9-62A7-328D2C2CEF69}"/>
                      </a:ext>
                    </a:extLst>
                  </p:cNvPr>
                  <p:cNvCxnSpPr>
                    <a:cxnSpLocks/>
                    <a:endCxn id="202" idx="2"/>
                  </p:cNvCxnSpPr>
                  <p:nvPr/>
                </p:nvCxnSpPr>
                <p:spPr>
                  <a:xfrm flipH="1">
                    <a:off x="5541227" y="2649249"/>
                    <a:ext cx="2794" cy="721762"/>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97" name="Düz Bağlayıcı 569">
                    <a:extLst>
                      <a:ext uri="{FF2B5EF4-FFF2-40B4-BE49-F238E27FC236}">
                        <a16:creationId xmlns:a16="http://schemas.microsoft.com/office/drawing/2014/main" id="{2B368E18-1FE2-1ECC-1F41-A21734B99E9D}"/>
                      </a:ext>
                    </a:extLst>
                  </p:cNvPr>
                  <p:cNvCxnSpPr>
                    <a:cxnSpLocks/>
                  </p:cNvCxnSpPr>
                  <p:nvPr/>
                </p:nvCxnSpPr>
                <p:spPr>
                  <a:xfrm>
                    <a:off x="4779337" y="2740425"/>
                    <a:ext cx="796309" cy="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98" name="Düz Bağlayıcı 570">
                    <a:extLst>
                      <a:ext uri="{FF2B5EF4-FFF2-40B4-BE49-F238E27FC236}">
                        <a16:creationId xmlns:a16="http://schemas.microsoft.com/office/drawing/2014/main" id="{9355D78C-D354-177C-1DFA-2A5CE4A4B676}"/>
                      </a:ext>
                    </a:extLst>
                  </p:cNvPr>
                  <p:cNvCxnSpPr>
                    <a:cxnSpLocks/>
                  </p:cNvCxnSpPr>
                  <p:nvPr/>
                </p:nvCxnSpPr>
                <p:spPr>
                  <a:xfrm>
                    <a:off x="4841861" y="3504485"/>
                    <a:ext cx="669914" cy="3260"/>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sp>
                <p:nvSpPr>
                  <p:cNvPr id="199" name="Oval 198">
                    <a:extLst>
                      <a:ext uri="{FF2B5EF4-FFF2-40B4-BE49-F238E27FC236}">
                        <a16:creationId xmlns:a16="http://schemas.microsoft.com/office/drawing/2014/main" id="{975F0C7E-1DAA-B4B3-83C4-28DC2B341B4F}"/>
                      </a:ext>
                    </a:extLst>
                  </p:cNvPr>
                  <p:cNvSpPr/>
                  <p:nvPr/>
                </p:nvSpPr>
                <p:spPr>
                  <a:xfrm rot="16200000">
                    <a:off x="4766441" y="2878797"/>
                    <a:ext cx="99113" cy="91266"/>
                  </a:xfrm>
                  <a:prstGeom prst="ellipse">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a typeface="Cambria" panose="02040503050406030204" pitchFamily="18" charset="0"/>
                    </a:endParaRPr>
                  </a:p>
                </p:txBody>
              </p:sp>
              <p:sp>
                <p:nvSpPr>
                  <p:cNvPr id="200" name="İkizkenar Üçgen 573">
                    <a:extLst>
                      <a:ext uri="{FF2B5EF4-FFF2-40B4-BE49-F238E27FC236}">
                        <a16:creationId xmlns:a16="http://schemas.microsoft.com/office/drawing/2014/main" id="{7B58CD04-C79C-D995-DA3C-FB816A23B0FB}"/>
                      </a:ext>
                    </a:extLst>
                  </p:cNvPr>
                  <p:cNvSpPr/>
                  <p:nvPr/>
                </p:nvSpPr>
                <p:spPr>
                  <a:xfrm rot="10800000">
                    <a:off x="5361679" y="2919364"/>
                    <a:ext cx="365067" cy="346895"/>
                  </a:xfrm>
                  <a:prstGeom prst="triangle">
                    <a:avLst>
                      <a:gd name="adj" fmla="val 48898"/>
                    </a:avLst>
                  </a:prstGeom>
                  <a:solidFill>
                    <a:srgbClr val="DADEFE"/>
                  </a:solidFill>
                  <a:ln w="285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a typeface="Cambria" panose="02040503050406030204" pitchFamily="18" charset="0"/>
                    </a:endParaRPr>
                  </a:p>
                </p:txBody>
              </p:sp>
              <p:sp>
                <p:nvSpPr>
                  <p:cNvPr id="201" name="İkizkenar Üçgen 571">
                    <a:extLst>
                      <a:ext uri="{FF2B5EF4-FFF2-40B4-BE49-F238E27FC236}">
                        <a16:creationId xmlns:a16="http://schemas.microsoft.com/office/drawing/2014/main" id="{183EEBB9-756B-0266-BEBC-424923D8AF14}"/>
                      </a:ext>
                    </a:extLst>
                  </p:cNvPr>
                  <p:cNvSpPr/>
                  <p:nvPr/>
                </p:nvSpPr>
                <p:spPr>
                  <a:xfrm>
                    <a:off x="4636014" y="2985608"/>
                    <a:ext cx="365067" cy="346895"/>
                  </a:xfrm>
                  <a:prstGeom prst="triangle">
                    <a:avLst>
                      <a:gd name="adj" fmla="val 48898"/>
                    </a:avLst>
                  </a:prstGeom>
                  <a:solidFill>
                    <a:srgbClr val="DADEFE"/>
                  </a:solidFill>
                  <a:ln w="285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a typeface="Cambria" panose="02040503050406030204" pitchFamily="18" charset="0"/>
                    </a:endParaRPr>
                  </a:p>
                </p:txBody>
              </p:sp>
              <p:sp>
                <p:nvSpPr>
                  <p:cNvPr id="202" name="Oval 201">
                    <a:extLst>
                      <a:ext uri="{FF2B5EF4-FFF2-40B4-BE49-F238E27FC236}">
                        <a16:creationId xmlns:a16="http://schemas.microsoft.com/office/drawing/2014/main" id="{85D2DAEC-FF47-C760-5977-C6C0F89DB26A}"/>
                      </a:ext>
                    </a:extLst>
                  </p:cNvPr>
                  <p:cNvSpPr/>
                  <p:nvPr/>
                </p:nvSpPr>
                <p:spPr>
                  <a:xfrm rot="16200000">
                    <a:off x="5491670" y="3275821"/>
                    <a:ext cx="99113" cy="91266"/>
                  </a:xfrm>
                  <a:prstGeom prst="ellipse">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a typeface="Cambria" panose="02040503050406030204" pitchFamily="18" charset="0"/>
                    </a:endParaRPr>
                  </a:p>
                </p:txBody>
              </p:sp>
            </p:grpSp>
          </p:grpSp>
          <p:sp>
            <p:nvSpPr>
              <p:cNvPr id="181" name="Metin kutusu 34">
                <a:extLst>
                  <a:ext uri="{FF2B5EF4-FFF2-40B4-BE49-F238E27FC236}">
                    <a16:creationId xmlns:a16="http://schemas.microsoft.com/office/drawing/2014/main" id="{1BFBAD23-2974-8F63-3F08-310059C089D5}"/>
                  </a:ext>
                </a:extLst>
              </p:cNvPr>
              <p:cNvSpPr txBox="1"/>
              <p:nvPr/>
            </p:nvSpPr>
            <p:spPr>
              <a:xfrm>
                <a:off x="4586723" y="2438271"/>
                <a:ext cx="822456" cy="523220"/>
              </a:xfrm>
              <a:prstGeom prst="rect">
                <a:avLst/>
              </a:prstGeom>
              <a:noFill/>
            </p:spPr>
            <p:txBody>
              <a:bodyPr wrap="square" rtlCol="0">
                <a:spAutoFit/>
              </a:bodyPr>
              <a:lstStyle/>
              <a:p>
                <a:r>
                  <a:rPr lang="en-US" sz="2800" b="1" dirty="0" err="1">
                    <a:latin typeface="Aptos Display" panose="020B0004020202020204" pitchFamily="34" charset="0"/>
                    <a:ea typeface="Cambria" panose="02040503050406030204" pitchFamily="18" charset="0"/>
                    <a:cs typeface="Cascadia Mono" panose="020B0609020000020004" pitchFamily="49" charset="0"/>
                  </a:rPr>
                  <a:t>src</a:t>
                </a:r>
                <a:endParaRPr lang="en-US" sz="2800" b="1" dirty="0">
                  <a:latin typeface="Aptos Display" panose="020B0004020202020204" pitchFamily="34" charset="0"/>
                  <a:ea typeface="Cambria" panose="02040503050406030204" pitchFamily="18" charset="0"/>
                  <a:cs typeface="Cascadia Mono" panose="020B0609020000020004" pitchFamily="49" charset="0"/>
                </a:endParaRPr>
              </a:p>
            </p:txBody>
          </p:sp>
          <p:sp>
            <p:nvSpPr>
              <p:cNvPr id="182" name="Metin kutusu 34">
                <a:extLst>
                  <a:ext uri="{FF2B5EF4-FFF2-40B4-BE49-F238E27FC236}">
                    <a16:creationId xmlns:a16="http://schemas.microsoft.com/office/drawing/2014/main" id="{0C3F40F0-941A-A078-28B4-C7605D3891AB}"/>
                  </a:ext>
                </a:extLst>
              </p:cNvPr>
              <p:cNvSpPr txBox="1"/>
              <p:nvPr/>
            </p:nvSpPr>
            <p:spPr>
              <a:xfrm>
                <a:off x="3817983" y="5294164"/>
                <a:ext cx="1053934" cy="523220"/>
              </a:xfrm>
              <a:prstGeom prst="rect">
                <a:avLst/>
              </a:prstGeom>
              <a:noFill/>
            </p:spPr>
            <p:txBody>
              <a:bodyPr wrap="square" rtlCol="0">
                <a:spAutoFit/>
              </a:bodyPr>
              <a:lstStyle/>
              <a:p>
                <a:r>
                  <a:rPr lang="en-US" sz="2800" b="1" dirty="0" err="1">
                    <a:latin typeface="Aptos Display" panose="020B0004020202020204" pitchFamily="34" charset="0"/>
                    <a:ea typeface="Cambria" panose="02040503050406030204" pitchFamily="18" charset="0"/>
                    <a:cs typeface="Cascadia Mono" panose="020B0609020000020004" pitchFamily="49" charset="0"/>
                  </a:rPr>
                  <a:t>dst</a:t>
                </a:r>
                <a:endParaRPr lang="en-US" sz="2800" b="1" dirty="0">
                  <a:latin typeface="Aptos Display" panose="020B0004020202020204" pitchFamily="34" charset="0"/>
                  <a:ea typeface="Cambria" panose="02040503050406030204" pitchFamily="18" charset="0"/>
                  <a:cs typeface="Cascadia Mono" panose="020B0609020000020004" pitchFamily="49" charset="0"/>
                </a:endParaRPr>
              </a:p>
            </p:txBody>
          </p:sp>
          <p:cxnSp>
            <p:nvCxnSpPr>
              <p:cNvPr id="183" name="Google Shape;175;p21">
                <a:extLst>
                  <a:ext uri="{FF2B5EF4-FFF2-40B4-BE49-F238E27FC236}">
                    <a16:creationId xmlns:a16="http://schemas.microsoft.com/office/drawing/2014/main" id="{A9DAB4A4-F4F4-4C60-75BE-9C0739EBE221}"/>
                  </a:ext>
                </a:extLst>
              </p:cNvPr>
              <p:cNvCxnSpPr>
                <a:cxnSpLocks/>
                <a:endCxn id="201" idx="3"/>
              </p:cNvCxnSpPr>
              <p:nvPr/>
            </p:nvCxnSpPr>
            <p:spPr>
              <a:xfrm flipV="1">
                <a:off x="4189751" y="4299823"/>
                <a:ext cx="1097" cy="192384"/>
              </a:xfrm>
              <a:prstGeom prst="straightConnector1">
                <a:avLst/>
              </a:prstGeom>
              <a:noFill/>
              <a:ln w="76200" cap="flat" cmpd="sng">
                <a:solidFill>
                  <a:srgbClr val="7030A0"/>
                </a:solidFill>
                <a:prstDash val="solid"/>
                <a:round/>
                <a:headEnd type="none" w="med" len="med"/>
                <a:tailEnd type="none" w="med" len="med"/>
              </a:ln>
            </p:spPr>
          </p:cxnSp>
          <p:cxnSp>
            <p:nvCxnSpPr>
              <p:cNvPr id="184" name="Google Shape;175;p21">
                <a:extLst>
                  <a:ext uri="{FF2B5EF4-FFF2-40B4-BE49-F238E27FC236}">
                    <a16:creationId xmlns:a16="http://schemas.microsoft.com/office/drawing/2014/main" id="{7CEF897B-3E0A-356B-14AA-D9C06B3AA854}"/>
                  </a:ext>
                </a:extLst>
              </p:cNvPr>
              <p:cNvCxnSpPr>
                <a:cxnSpLocks/>
              </p:cNvCxnSpPr>
              <p:nvPr/>
            </p:nvCxnSpPr>
            <p:spPr>
              <a:xfrm flipV="1">
                <a:off x="4913351" y="4318859"/>
                <a:ext cx="1097" cy="192384"/>
              </a:xfrm>
              <a:prstGeom prst="straightConnector1">
                <a:avLst/>
              </a:prstGeom>
              <a:noFill/>
              <a:ln w="76200" cap="flat" cmpd="sng">
                <a:solidFill>
                  <a:srgbClr val="7030A0"/>
                </a:solidFill>
                <a:prstDash val="solid"/>
                <a:round/>
                <a:headEnd type="none" w="med" len="med"/>
                <a:tailEnd type="none" w="med" len="med"/>
              </a:ln>
            </p:spPr>
          </p:cxnSp>
        </p:grpSp>
        <p:sp>
          <p:nvSpPr>
            <p:cNvPr id="208" name="TextBox 207">
              <a:extLst>
                <a:ext uri="{FF2B5EF4-FFF2-40B4-BE49-F238E27FC236}">
                  <a16:creationId xmlns:a16="http://schemas.microsoft.com/office/drawing/2014/main" id="{3190CC43-A55E-C92C-E15E-59CB57B37CA5}"/>
                </a:ext>
              </a:extLst>
            </p:cNvPr>
            <p:cNvSpPr txBox="1"/>
            <p:nvPr/>
          </p:nvSpPr>
          <p:spPr>
            <a:xfrm>
              <a:off x="7095469" y="4929231"/>
              <a:ext cx="906375" cy="461665"/>
            </a:xfrm>
            <a:prstGeom prst="rect">
              <a:avLst/>
            </a:prstGeom>
            <a:noFill/>
          </p:spPr>
          <p:txBody>
            <a:bodyPr wrap="square" rtlCol="0">
              <a:spAutoFit/>
            </a:bodyPr>
            <a:lstStyle/>
            <a:p>
              <a:r>
                <a:rPr lang="en-US" sz="2400" b="1" dirty="0">
                  <a:solidFill>
                    <a:srgbClr val="7030A0"/>
                  </a:solidFill>
                  <a:latin typeface="Aptos Display" panose="020B0004020202020204" pitchFamily="34" charset="0"/>
                  <a:ea typeface="Cambria" panose="02040503050406030204" pitchFamily="18" charset="0"/>
                </a:rPr>
                <a:t>~A</a:t>
              </a:r>
              <a:endParaRPr lang="en-CH" sz="2400" b="1" dirty="0">
                <a:solidFill>
                  <a:srgbClr val="7030A0"/>
                </a:solidFill>
                <a:latin typeface="Aptos Display" panose="020B0004020202020204" pitchFamily="34" charset="0"/>
                <a:ea typeface="Cambria" panose="02040503050406030204" pitchFamily="18" charset="0"/>
              </a:endParaRPr>
            </a:p>
          </p:txBody>
        </p:sp>
      </p:grpSp>
      <p:sp>
        <p:nvSpPr>
          <p:cNvPr id="211" name="TextBox 210">
            <a:extLst>
              <a:ext uri="{FF2B5EF4-FFF2-40B4-BE49-F238E27FC236}">
                <a16:creationId xmlns:a16="http://schemas.microsoft.com/office/drawing/2014/main" id="{30BE6BC0-0984-7947-BE01-AAFAB4C15486}"/>
              </a:ext>
            </a:extLst>
          </p:cNvPr>
          <p:cNvSpPr txBox="1"/>
          <p:nvPr/>
        </p:nvSpPr>
        <p:spPr>
          <a:xfrm>
            <a:off x="39235" y="3001903"/>
            <a:ext cx="1234095" cy="369332"/>
          </a:xfrm>
          <a:prstGeom prst="rect">
            <a:avLst/>
          </a:prstGeom>
          <a:noFill/>
        </p:spPr>
        <p:txBody>
          <a:bodyPr wrap="square">
            <a:spAutoFit/>
          </a:bodyPr>
          <a:lstStyle/>
          <a:p>
            <a:pPr algn="ctr"/>
            <a:r>
              <a:rPr lang="en-US" sz="1800" b="1" dirty="0">
                <a:solidFill>
                  <a:srgbClr val="C06900"/>
                </a:solidFill>
                <a:latin typeface="Aptos Display" panose="020B0004020202020204" pitchFamily="34" charset="0"/>
                <a:ea typeface="Cambria" panose="02040503050406030204" pitchFamily="18" charset="0"/>
              </a:rPr>
              <a:t>NOT gate </a:t>
            </a:r>
            <a:endParaRPr lang="en-CH" dirty="0">
              <a:latin typeface="Aptos Display" panose="020B0004020202020204" pitchFamily="34" charset="0"/>
            </a:endParaRPr>
          </a:p>
        </p:txBody>
      </p:sp>
    </p:spTree>
    <p:extLst>
      <p:ext uri="{BB962C8B-B14F-4D97-AF65-F5344CB8AC3E}">
        <p14:creationId xmlns:p14="http://schemas.microsoft.com/office/powerpoint/2010/main" val="1730562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fade">
                                      <p:cBhvr>
                                        <p:cTn id="7" dur="500"/>
                                        <p:tgtEl>
                                          <p:spTgt spid="1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1"/>
                                        </p:tgtEl>
                                        <p:attrNameLst>
                                          <p:attrName>style.visibility</p:attrName>
                                        </p:attrNameLst>
                                      </p:cBhvr>
                                      <p:to>
                                        <p:strVal val="visible"/>
                                      </p:to>
                                    </p:set>
                                    <p:animEffect transition="in" filter="fade">
                                      <p:cBhvr>
                                        <p:cTn id="10" dur="500"/>
                                        <p:tgtEl>
                                          <p:spTgt spid="2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40"/>
                                        </p:tgtEl>
                                        <p:attrNameLst>
                                          <p:attrName>style.visibility</p:attrName>
                                        </p:attrNameLst>
                                      </p:cBhvr>
                                      <p:to>
                                        <p:strVal val="visible"/>
                                      </p:to>
                                    </p:set>
                                    <p:animEffect transition="in" filter="fade">
                                      <p:cBhvr>
                                        <p:cTn id="20" dur="500"/>
                                        <p:tgtEl>
                                          <p:spTgt spid="140"/>
                                        </p:tgtEl>
                                      </p:cBhvr>
                                    </p:animEffect>
                                  </p:childTnLst>
                                </p:cTn>
                              </p:par>
                              <p:par>
                                <p:cTn id="21" presetID="1" presetClass="exit" presetSubtype="0" fill="hold" grpId="1" nodeType="withEffect">
                                  <p:stCondLst>
                                    <p:cond delay="0"/>
                                  </p:stCondLst>
                                  <p:childTnLst>
                                    <p:set>
                                      <p:cBhvr>
                                        <p:cTn id="22" dur="1" fill="hold">
                                          <p:stCondLst>
                                            <p:cond delay="0"/>
                                          </p:stCondLst>
                                        </p:cTn>
                                        <p:tgtEl>
                                          <p:spTgt spid="110"/>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211"/>
                                        </p:tgtEl>
                                        <p:attrNameLst>
                                          <p:attrName>style.visibility</p:attrName>
                                        </p:attrNameLst>
                                      </p:cBhvr>
                                      <p:to>
                                        <p:strVal val="hidden"/>
                                      </p:to>
                                    </p:se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189"/>
                                        </p:tgtEl>
                                        <p:attrNameLst>
                                          <p:attrName>style.visibility</p:attrName>
                                        </p:attrNameLst>
                                      </p:cBhvr>
                                      <p:to>
                                        <p:strVal val="visible"/>
                                      </p:to>
                                    </p:set>
                                    <p:animEffect transition="in" filter="fade">
                                      <p:cBhvr>
                                        <p:cTn id="28" dur="500"/>
                                        <p:tgtEl>
                                          <p:spTgt spid="189"/>
                                        </p:tgtEl>
                                      </p:cBhvr>
                                    </p:animEffect>
                                  </p:childTnLst>
                                </p:cTn>
                              </p:par>
                            </p:childTnLst>
                          </p:cTn>
                        </p:par>
                        <p:par>
                          <p:cTn id="29" fill="hold">
                            <p:stCondLst>
                              <p:cond delay="1000"/>
                            </p:stCondLst>
                            <p:childTnLst>
                              <p:par>
                                <p:cTn id="30" presetID="10" presetClass="entr" presetSubtype="0" fill="hold" nodeType="afterEffect">
                                  <p:stCondLst>
                                    <p:cond delay="0"/>
                                  </p:stCondLst>
                                  <p:childTnLst>
                                    <p:set>
                                      <p:cBhvr>
                                        <p:cTn id="31" dur="1" fill="hold">
                                          <p:stCondLst>
                                            <p:cond delay="0"/>
                                          </p:stCondLst>
                                        </p:cTn>
                                        <p:tgtEl>
                                          <p:spTgt spid="178"/>
                                        </p:tgtEl>
                                        <p:attrNameLst>
                                          <p:attrName>style.visibility</p:attrName>
                                        </p:attrNameLst>
                                      </p:cBhvr>
                                      <p:to>
                                        <p:strVal val="visible"/>
                                      </p:to>
                                    </p:set>
                                    <p:animEffect transition="in" filter="fade">
                                      <p:cBhvr>
                                        <p:cTn id="32" dur="500"/>
                                        <p:tgtEl>
                                          <p:spTgt spid="17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63"/>
                                        </p:tgtEl>
                                        <p:attrNameLst>
                                          <p:attrName>style.visibility</p:attrName>
                                        </p:attrNameLst>
                                      </p:cBhvr>
                                      <p:to>
                                        <p:strVal val="visible"/>
                                      </p:to>
                                    </p:set>
                                    <p:animEffect transition="in" filter="fade">
                                      <p:cBhvr>
                                        <p:cTn id="37" dur="500"/>
                                        <p:tgtEl>
                                          <p:spTgt spid="163"/>
                                        </p:tgtEl>
                                      </p:cBhvr>
                                    </p:animEffect>
                                  </p:childTnLst>
                                </p:cTn>
                              </p:par>
                            </p:childTnLst>
                          </p:cTn>
                        </p:par>
                        <p:par>
                          <p:cTn id="38" fill="hold">
                            <p:stCondLst>
                              <p:cond delay="500"/>
                            </p:stCondLst>
                            <p:childTnLst>
                              <p:par>
                                <p:cTn id="39" presetID="10" presetClass="entr" presetSubtype="0" fill="hold" grpId="0" nodeType="afterEffect">
                                  <p:stCondLst>
                                    <p:cond delay="0"/>
                                  </p:stCondLst>
                                  <p:childTnLst>
                                    <p:set>
                                      <p:cBhvr>
                                        <p:cTn id="40" dur="1" fill="hold">
                                          <p:stCondLst>
                                            <p:cond delay="0"/>
                                          </p:stCondLst>
                                        </p:cTn>
                                        <p:tgtEl>
                                          <p:spTgt spid="193"/>
                                        </p:tgtEl>
                                        <p:attrNameLst>
                                          <p:attrName>style.visibility</p:attrName>
                                        </p:attrNameLst>
                                      </p:cBhvr>
                                      <p:to>
                                        <p:strVal val="visible"/>
                                      </p:to>
                                    </p:set>
                                    <p:animEffect transition="in" filter="fade">
                                      <p:cBhvr>
                                        <p:cTn id="41" dur="500"/>
                                        <p:tgtEl>
                                          <p:spTgt spid="193"/>
                                        </p:tgtEl>
                                      </p:cBhvr>
                                    </p:animEffect>
                                  </p:childTnLst>
                                </p:cTn>
                              </p:par>
                            </p:childTnLst>
                          </p:cTn>
                        </p:par>
                        <p:par>
                          <p:cTn id="42" fill="hold">
                            <p:stCondLst>
                              <p:cond delay="1000"/>
                            </p:stCondLst>
                            <p:childTnLst>
                              <p:par>
                                <p:cTn id="43" presetID="10" presetClass="entr" presetSubtype="0" fill="hold" nodeType="afterEffect">
                                  <p:stCondLst>
                                    <p:cond delay="0"/>
                                  </p:stCondLst>
                                  <p:childTnLst>
                                    <p:set>
                                      <p:cBhvr>
                                        <p:cTn id="44" dur="1" fill="hold">
                                          <p:stCondLst>
                                            <p:cond delay="0"/>
                                          </p:stCondLst>
                                        </p:cTn>
                                        <p:tgtEl>
                                          <p:spTgt spid="209"/>
                                        </p:tgtEl>
                                        <p:attrNameLst>
                                          <p:attrName>style.visibility</p:attrName>
                                        </p:attrNameLst>
                                      </p:cBhvr>
                                      <p:to>
                                        <p:strVal val="visible"/>
                                      </p:to>
                                    </p:set>
                                    <p:animEffect transition="in" filter="fade">
                                      <p:cBhvr>
                                        <p:cTn id="45" dur="500"/>
                                        <p:tgtEl>
                                          <p:spTgt spid="2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 grpId="0" animBg="1"/>
      <p:bldP spid="193" grpId="0" animBg="1"/>
      <p:bldP spid="110" grpId="0" animBg="1"/>
      <p:bldP spid="110" grpId="1" animBg="1"/>
      <p:bldP spid="211" grpId="0"/>
      <p:bldP spid="211" grpId="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A3B99-9A34-1D0B-1694-A53E1F601C88}"/>
            </a:ext>
          </a:extLst>
        </p:cNvPr>
        <p:cNvGrpSpPr/>
        <p:nvPr/>
      </p:nvGrpSpPr>
      <p:grpSpPr>
        <a:xfrm>
          <a:off x="0" y="0"/>
          <a:ext cx="0" cy="0"/>
          <a:chOff x="0" y="0"/>
          <a:chExt cx="0" cy="0"/>
        </a:xfrm>
      </p:grpSpPr>
      <p:sp>
        <p:nvSpPr>
          <p:cNvPr id="130" name="TextBox 35">
            <a:extLst>
              <a:ext uri="{FF2B5EF4-FFF2-40B4-BE49-F238E27FC236}">
                <a16:creationId xmlns:a16="http://schemas.microsoft.com/office/drawing/2014/main" id="{A6DCEC03-B254-7997-7DB1-DCD92A4E4E15}"/>
              </a:ext>
            </a:extLst>
          </p:cNvPr>
          <p:cNvSpPr txBox="1"/>
          <p:nvPr/>
        </p:nvSpPr>
        <p:spPr>
          <a:xfrm>
            <a:off x="3954643" y="2233809"/>
            <a:ext cx="1050288" cy="523220"/>
          </a:xfrm>
          <a:prstGeom prst="rect">
            <a:avLst/>
          </a:prstGeom>
          <a:noFill/>
        </p:spPr>
        <p:txBody>
          <a:bodyPr wrap="none" rtlCol="0">
            <a:spAutoFit/>
          </a:bodyPr>
          <a:lstStyle/>
          <a:p>
            <a:pPr algn="ctr"/>
            <a:r>
              <a:rPr lang="en-US" sz="2800">
                <a:latin typeface="Aptos Display" panose="020B0004020202020204" pitchFamily="34" charset="0"/>
                <a:ea typeface="Cambria" panose="02040503050406030204" pitchFamily="18" charset="0"/>
              </a:rPr>
              <a:t>½ V</a:t>
            </a:r>
            <a:r>
              <a:rPr lang="en-US" sz="2800" baseline="-25000">
                <a:latin typeface="Aptos Display" panose="020B0004020202020204" pitchFamily="34" charset="0"/>
                <a:ea typeface="Cambria" panose="02040503050406030204" pitchFamily="18" charset="0"/>
              </a:rPr>
              <a:t>DD</a:t>
            </a:r>
          </a:p>
        </p:txBody>
      </p:sp>
      <p:sp>
        <p:nvSpPr>
          <p:cNvPr id="2" name="Title 1">
            <a:extLst>
              <a:ext uri="{FF2B5EF4-FFF2-40B4-BE49-F238E27FC236}">
                <a16:creationId xmlns:a16="http://schemas.microsoft.com/office/drawing/2014/main" id="{A772A190-E419-054A-6FE2-9262D56A0ABE}"/>
              </a:ext>
            </a:extLst>
          </p:cNvPr>
          <p:cNvSpPr>
            <a:spLocks noGrp="1"/>
          </p:cNvSpPr>
          <p:nvPr>
            <p:ph type="title"/>
          </p:nvPr>
        </p:nvSpPr>
        <p:spPr/>
        <p:txBody>
          <a:bodyPr/>
          <a:lstStyle/>
          <a:p>
            <a:r>
              <a:rPr lang="en-US" sz="4400" dirty="0">
                <a:solidFill>
                  <a:schemeClr val="accent5">
                    <a:lumMod val="75000"/>
                  </a:schemeClr>
                </a:solidFill>
                <a:latin typeface="Aptos Display" panose="020B0004020202020204" pitchFamily="34" charset="0"/>
                <a:ea typeface="Cambria" panose="02040503050406030204" pitchFamily="18" charset="0"/>
              </a:rPr>
              <a:t>NOT Operation: A Walkthrough</a:t>
            </a:r>
          </a:p>
        </p:txBody>
      </p:sp>
      <p:cxnSp>
        <p:nvCxnSpPr>
          <p:cNvPr id="29" name="Düz Bağlayıcı 28">
            <a:extLst>
              <a:ext uri="{FF2B5EF4-FFF2-40B4-BE49-F238E27FC236}">
                <a16:creationId xmlns:a16="http://schemas.microsoft.com/office/drawing/2014/main" id="{A66A45FF-F8AE-98C5-8B9F-895B2D4DAFE5}"/>
              </a:ext>
            </a:extLst>
          </p:cNvPr>
          <p:cNvCxnSpPr>
            <a:cxnSpLocks/>
          </p:cNvCxnSpPr>
          <p:nvPr/>
        </p:nvCxnSpPr>
        <p:spPr>
          <a:xfrm>
            <a:off x="3775939" y="4896872"/>
            <a:ext cx="1077106"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Düz Bağlayıcı 29">
            <a:extLst>
              <a:ext uri="{FF2B5EF4-FFF2-40B4-BE49-F238E27FC236}">
                <a16:creationId xmlns:a16="http://schemas.microsoft.com/office/drawing/2014/main" id="{C7DE1F5E-AFEE-2D3B-CD4C-FFA7C0A00981}"/>
              </a:ext>
            </a:extLst>
          </p:cNvPr>
          <p:cNvCxnSpPr>
            <a:cxnSpLocks/>
          </p:cNvCxnSpPr>
          <p:nvPr/>
        </p:nvCxnSpPr>
        <p:spPr>
          <a:xfrm>
            <a:off x="3356543" y="3125973"/>
            <a:ext cx="110298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Düz Bağlayıcı 30">
            <a:extLst>
              <a:ext uri="{FF2B5EF4-FFF2-40B4-BE49-F238E27FC236}">
                <a16:creationId xmlns:a16="http://schemas.microsoft.com/office/drawing/2014/main" id="{882AD748-00D6-F718-239B-546C6B2A8184}"/>
              </a:ext>
            </a:extLst>
          </p:cNvPr>
          <p:cNvCxnSpPr>
            <a:cxnSpLocks/>
          </p:cNvCxnSpPr>
          <p:nvPr/>
        </p:nvCxnSpPr>
        <p:spPr>
          <a:xfrm flipV="1">
            <a:off x="4439113" y="2811063"/>
            <a:ext cx="0" cy="163172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Düz Bağlayıcı 31">
            <a:extLst>
              <a:ext uri="{FF2B5EF4-FFF2-40B4-BE49-F238E27FC236}">
                <a16:creationId xmlns:a16="http://schemas.microsoft.com/office/drawing/2014/main" id="{14BC900A-74CD-87DF-1D69-EB52CA6447CE}"/>
              </a:ext>
            </a:extLst>
          </p:cNvPr>
          <p:cNvCxnSpPr>
            <a:cxnSpLocks/>
          </p:cNvCxnSpPr>
          <p:nvPr/>
        </p:nvCxnSpPr>
        <p:spPr>
          <a:xfrm flipV="1">
            <a:off x="3788139" y="3541077"/>
            <a:ext cx="0" cy="161521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Oval 32">
            <a:extLst>
              <a:ext uri="{FF2B5EF4-FFF2-40B4-BE49-F238E27FC236}">
                <a16:creationId xmlns:a16="http://schemas.microsoft.com/office/drawing/2014/main" id="{32C90CED-1AEC-07BF-C12D-191325B115D3}"/>
              </a:ext>
            </a:extLst>
          </p:cNvPr>
          <p:cNvSpPr/>
          <p:nvPr/>
        </p:nvSpPr>
        <p:spPr>
          <a:xfrm>
            <a:off x="3492246" y="2866557"/>
            <a:ext cx="504000" cy="504000"/>
          </a:xfrm>
          <a:prstGeom prst="ellipse">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cs typeface="Calibri" panose="020F0502020204030204" pitchFamily="34" charset="0"/>
            </a:endParaRPr>
          </a:p>
        </p:txBody>
      </p:sp>
      <p:sp>
        <p:nvSpPr>
          <p:cNvPr id="34" name="Oval 33">
            <a:extLst>
              <a:ext uri="{FF2B5EF4-FFF2-40B4-BE49-F238E27FC236}">
                <a16:creationId xmlns:a16="http://schemas.microsoft.com/office/drawing/2014/main" id="{ABDAF549-38CF-9D1A-A526-461708F1F8CB}"/>
              </a:ext>
            </a:extLst>
          </p:cNvPr>
          <p:cNvSpPr/>
          <p:nvPr/>
        </p:nvSpPr>
        <p:spPr>
          <a:xfrm>
            <a:off x="4144300" y="4637455"/>
            <a:ext cx="504000" cy="504000"/>
          </a:xfrm>
          <a:prstGeom prst="ellipse">
            <a:avLst/>
          </a:prstGeom>
          <a:solidFill>
            <a:schemeClr val="bg1"/>
          </a:solidFill>
          <a:ln w="571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cs typeface="Calibri" panose="020F0502020204030204" pitchFamily="34" charset="0"/>
            </a:endParaRPr>
          </a:p>
        </p:txBody>
      </p:sp>
      <p:sp>
        <p:nvSpPr>
          <p:cNvPr id="35" name="Metin kutusu 34">
            <a:extLst>
              <a:ext uri="{FF2B5EF4-FFF2-40B4-BE49-F238E27FC236}">
                <a16:creationId xmlns:a16="http://schemas.microsoft.com/office/drawing/2014/main" id="{31EABB1E-4EED-8F94-DB10-BDBA3DADD6CF}"/>
              </a:ext>
            </a:extLst>
          </p:cNvPr>
          <p:cNvSpPr txBox="1"/>
          <p:nvPr/>
        </p:nvSpPr>
        <p:spPr>
          <a:xfrm>
            <a:off x="2668793" y="2829794"/>
            <a:ext cx="1053934" cy="523220"/>
          </a:xfrm>
          <a:prstGeom prst="rect">
            <a:avLst/>
          </a:prstGeom>
          <a:noFill/>
        </p:spPr>
        <p:txBody>
          <a:bodyPr wrap="square" rtlCol="0">
            <a:spAutoFit/>
          </a:bodyPr>
          <a:lstStyle/>
          <a:p>
            <a:r>
              <a:rPr lang="en-US" sz="2800" b="1" dirty="0" err="1">
                <a:latin typeface="Aptos Display" panose="020B0004020202020204" pitchFamily="34" charset="0"/>
                <a:ea typeface="Cambria" panose="02040503050406030204" pitchFamily="18" charset="0"/>
                <a:cs typeface="Cascadia Mono" panose="020B0609020000020004" pitchFamily="49" charset="0"/>
              </a:rPr>
              <a:t>src</a:t>
            </a:r>
            <a:endParaRPr lang="en-US" sz="2800" b="1" dirty="0">
              <a:latin typeface="Aptos Display" panose="020B0004020202020204" pitchFamily="34" charset="0"/>
              <a:ea typeface="Cambria" panose="02040503050406030204" pitchFamily="18" charset="0"/>
              <a:cs typeface="Cascadia Mono" panose="020B0609020000020004" pitchFamily="49" charset="0"/>
            </a:endParaRPr>
          </a:p>
        </p:txBody>
      </p:sp>
      <p:cxnSp>
        <p:nvCxnSpPr>
          <p:cNvPr id="36" name="Düz Bağlayıcı 35">
            <a:extLst>
              <a:ext uri="{FF2B5EF4-FFF2-40B4-BE49-F238E27FC236}">
                <a16:creationId xmlns:a16="http://schemas.microsoft.com/office/drawing/2014/main" id="{281CC33B-AD32-AC21-DD9E-A4B1308D0282}"/>
              </a:ext>
            </a:extLst>
          </p:cNvPr>
          <p:cNvCxnSpPr>
            <a:cxnSpLocks/>
          </p:cNvCxnSpPr>
          <p:nvPr/>
        </p:nvCxnSpPr>
        <p:spPr>
          <a:xfrm flipH="1">
            <a:off x="3788139" y="4412956"/>
            <a:ext cx="658373"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Düz Bağlayıcı 38">
            <a:extLst>
              <a:ext uri="{FF2B5EF4-FFF2-40B4-BE49-F238E27FC236}">
                <a16:creationId xmlns:a16="http://schemas.microsoft.com/office/drawing/2014/main" id="{41543B2F-5258-A82A-1BDC-79EC07A95CBF}"/>
              </a:ext>
            </a:extLst>
          </p:cNvPr>
          <p:cNvCxnSpPr>
            <a:cxnSpLocks/>
          </p:cNvCxnSpPr>
          <p:nvPr/>
        </p:nvCxnSpPr>
        <p:spPr>
          <a:xfrm flipH="1">
            <a:off x="3788139" y="3568055"/>
            <a:ext cx="658373"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Metin kutusu 39">
            <a:extLst>
              <a:ext uri="{FF2B5EF4-FFF2-40B4-BE49-F238E27FC236}">
                <a16:creationId xmlns:a16="http://schemas.microsoft.com/office/drawing/2014/main" id="{656A5190-CFD9-5D7C-BA6E-03CD5D62661F}"/>
              </a:ext>
            </a:extLst>
          </p:cNvPr>
          <p:cNvSpPr txBox="1"/>
          <p:nvPr/>
        </p:nvSpPr>
        <p:spPr>
          <a:xfrm>
            <a:off x="4815434" y="4599110"/>
            <a:ext cx="1053934" cy="523220"/>
          </a:xfrm>
          <a:prstGeom prst="rect">
            <a:avLst/>
          </a:prstGeom>
          <a:noFill/>
        </p:spPr>
        <p:txBody>
          <a:bodyPr wrap="square" rtlCol="0">
            <a:spAutoFit/>
          </a:bodyPr>
          <a:lstStyle/>
          <a:p>
            <a:r>
              <a:rPr lang="en-US" sz="2800" b="1" err="1">
                <a:latin typeface="Aptos Display" panose="020B0004020202020204" pitchFamily="34" charset="0"/>
                <a:ea typeface="Cambria" panose="02040503050406030204" pitchFamily="18" charset="0"/>
                <a:cs typeface="Cascadia Mono" panose="020B0609020000020004" pitchFamily="49" charset="0"/>
              </a:rPr>
              <a:t>dst</a:t>
            </a:r>
            <a:endParaRPr lang="en-US" sz="2800" b="1">
              <a:latin typeface="Aptos Display" panose="020B0004020202020204" pitchFamily="34" charset="0"/>
              <a:ea typeface="Cambria" panose="02040503050406030204" pitchFamily="18" charset="0"/>
              <a:cs typeface="Cascadia Mono" panose="020B0609020000020004" pitchFamily="49" charset="0"/>
            </a:endParaRPr>
          </a:p>
        </p:txBody>
      </p:sp>
      <p:sp>
        <p:nvSpPr>
          <p:cNvPr id="132" name="TextBox 35">
            <a:extLst>
              <a:ext uri="{FF2B5EF4-FFF2-40B4-BE49-F238E27FC236}">
                <a16:creationId xmlns:a16="http://schemas.microsoft.com/office/drawing/2014/main" id="{4C5E9D27-A3FD-9B57-8E47-5125764E60C2}"/>
              </a:ext>
            </a:extLst>
          </p:cNvPr>
          <p:cNvSpPr txBox="1"/>
          <p:nvPr/>
        </p:nvSpPr>
        <p:spPr>
          <a:xfrm>
            <a:off x="3261287" y="5089306"/>
            <a:ext cx="1050288" cy="523220"/>
          </a:xfrm>
          <a:prstGeom prst="rect">
            <a:avLst/>
          </a:prstGeom>
          <a:noFill/>
        </p:spPr>
        <p:txBody>
          <a:bodyPr wrap="none" rtlCol="0">
            <a:spAutoFit/>
          </a:bodyPr>
          <a:lstStyle/>
          <a:p>
            <a:pPr algn="ctr"/>
            <a:r>
              <a:rPr lang="en-US" sz="2800">
                <a:latin typeface="Aptos Display" panose="020B0004020202020204" pitchFamily="34" charset="0"/>
                <a:ea typeface="Cambria" panose="02040503050406030204" pitchFamily="18" charset="0"/>
              </a:rPr>
              <a:t>½ V</a:t>
            </a:r>
            <a:r>
              <a:rPr lang="en-US" sz="2800" baseline="-25000">
                <a:latin typeface="Aptos Display" panose="020B0004020202020204" pitchFamily="34" charset="0"/>
                <a:ea typeface="Cambria" panose="02040503050406030204" pitchFamily="18" charset="0"/>
              </a:rPr>
              <a:t>DD</a:t>
            </a:r>
          </a:p>
        </p:txBody>
      </p:sp>
      <p:sp>
        <p:nvSpPr>
          <p:cNvPr id="147" name="Metin kutusu 146">
            <a:extLst>
              <a:ext uri="{FF2B5EF4-FFF2-40B4-BE49-F238E27FC236}">
                <a16:creationId xmlns:a16="http://schemas.microsoft.com/office/drawing/2014/main" id="{B683F7C0-6459-8E6E-C6A8-9035C8738371}"/>
              </a:ext>
            </a:extLst>
          </p:cNvPr>
          <p:cNvSpPr txBox="1"/>
          <p:nvPr/>
        </p:nvSpPr>
        <p:spPr>
          <a:xfrm>
            <a:off x="2852858" y="2356766"/>
            <a:ext cx="1256565" cy="523220"/>
          </a:xfrm>
          <a:prstGeom prst="rect">
            <a:avLst/>
          </a:prstGeom>
          <a:noFill/>
        </p:spPr>
        <p:txBody>
          <a:bodyPr wrap="square" rtlCol="0">
            <a:spAutoFit/>
          </a:bodyPr>
          <a:lstStyle/>
          <a:p>
            <a:r>
              <a:rPr lang="en-US" sz="2800" dirty="0">
                <a:solidFill>
                  <a:srgbClr val="0070C0"/>
                </a:solidFill>
                <a:latin typeface="Aptos Display" panose="020B0004020202020204" pitchFamily="34" charset="0"/>
                <a:ea typeface="Cambria" panose="02040503050406030204" pitchFamily="18" charset="0"/>
                <a:cs typeface="Cascadia Mono" panose="020B0609020000020004" pitchFamily="49" charset="0"/>
              </a:rPr>
              <a:t>GND</a:t>
            </a:r>
          </a:p>
        </p:txBody>
      </p:sp>
      <p:cxnSp>
        <p:nvCxnSpPr>
          <p:cNvPr id="150" name="Düz Ok Bağlayıcısı 149">
            <a:extLst>
              <a:ext uri="{FF2B5EF4-FFF2-40B4-BE49-F238E27FC236}">
                <a16:creationId xmlns:a16="http://schemas.microsoft.com/office/drawing/2014/main" id="{D3227968-147B-8832-B071-4BE71EA81BA4}"/>
              </a:ext>
            </a:extLst>
          </p:cNvPr>
          <p:cNvCxnSpPr>
            <a:cxnSpLocks/>
          </p:cNvCxnSpPr>
          <p:nvPr/>
        </p:nvCxnSpPr>
        <p:spPr>
          <a:xfrm flipH="1" flipV="1">
            <a:off x="4407223" y="4887737"/>
            <a:ext cx="396643" cy="460783"/>
          </a:xfrm>
          <a:prstGeom prst="straightConnector1">
            <a:avLst/>
          </a:prstGeom>
          <a:ln w="5715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51" name="Metin kutusu 150">
            <a:extLst>
              <a:ext uri="{FF2B5EF4-FFF2-40B4-BE49-F238E27FC236}">
                <a16:creationId xmlns:a16="http://schemas.microsoft.com/office/drawing/2014/main" id="{D649AE52-667D-1920-C361-4C3810ABCFF4}"/>
              </a:ext>
            </a:extLst>
          </p:cNvPr>
          <p:cNvSpPr txBox="1"/>
          <p:nvPr/>
        </p:nvSpPr>
        <p:spPr>
          <a:xfrm>
            <a:off x="4702742" y="5224940"/>
            <a:ext cx="1001595" cy="523220"/>
          </a:xfrm>
          <a:prstGeom prst="rect">
            <a:avLst/>
          </a:prstGeom>
          <a:noFill/>
        </p:spPr>
        <p:txBody>
          <a:bodyPr wrap="square" rtlCol="0">
            <a:spAutoFit/>
          </a:bodyPr>
          <a:lstStyle/>
          <a:p>
            <a:r>
              <a:rPr lang="en-US" sz="2800" dirty="0">
                <a:solidFill>
                  <a:srgbClr val="0070C0"/>
                </a:solidFill>
                <a:latin typeface="Aptos Display" panose="020B0004020202020204" pitchFamily="34" charset="0"/>
                <a:ea typeface="Cambria" panose="02040503050406030204" pitchFamily="18" charset="0"/>
                <a:cs typeface="Cascadia Mono" panose="020B0609020000020004" pitchFamily="49" charset="0"/>
              </a:rPr>
              <a:t>GND</a:t>
            </a:r>
          </a:p>
        </p:txBody>
      </p:sp>
      <p:cxnSp>
        <p:nvCxnSpPr>
          <p:cNvPr id="152" name="Düz Bağlayıcı 151">
            <a:extLst>
              <a:ext uri="{FF2B5EF4-FFF2-40B4-BE49-F238E27FC236}">
                <a16:creationId xmlns:a16="http://schemas.microsoft.com/office/drawing/2014/main" id="{36336FC5-C329-1951-FD75-323B311D28B6}"/>
              </a:ext>
            </a:extLst>
          </p:cNvPr>
          <p:cNvCxnSpPr>
            <a:cxnSpLocks/>
          </p:cNvCxnSpPr>
          <p:nvPr/>
        </p:nvCxnSpPr>
        <p:spPr>
          <a:xfrm flipV="1">
            <a:off x="4439113" y="2813009"/>
            <a:ext cx="0" cy="163172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Düz Bağlayıcı 152">
            <a:extLst>
              <a:ext uri="{FF2B5EF4-FFF2-40B4-BE49-F238E27FC236}">
                <a16:creationId xmlns:a16="http://schemas.microsoft.com/office/drawing/2014/main" id="{4A5ED570-2736-782D-8410-D250D7F9552C}"/>
              </a:ext>
            </a:extLst>
          </p:cNvPr>
          <p:cNvCxnSpPr>
            <a:cxnSpLocks/>
          </p:cNvCxnSpPr>
          <p:nvPr/>
        </p:nvCxnSpPr>
        <p:spPr>
          <a:xfrm>
            <a:off x="3315196" y="3125973"/>
            <a:ext cx="110298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54" name="Oval 153">
            <a:extLst>
              <a:ext uri="{FF2B5EF4-FFF2-40B4-BE49-F238E27FC236}">
                <a16:creationId xmlns:a16="http://schemas.microsoft.com/office/drawing/2014/main" id="{E8B6B1E1-9563-7C8D-3A39-944076C55435}"/>
              </a:ext>
            </a:extLst>
          </p:cNvPr>
          <p:cNvSpPr/>
          <p:nvPr/>
        </p:nvSpPr>
        <p:spPr>
          <a:xfrm>
            <a:off x="3491643" y="2868845"/>
            <a:ext cx="504000" cy="504000"/>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cs typeface="Calibri" panose="020F0502020204030204" pitchFamily="34" charset="0"/>
            </a:endParaRPr>
          </a:p>
        </p:txBody>
      </p:sp>
      <p:sp>
        <p:nvSpPr>
          <p:cNvPr id="47" name="Oval 46">
            <a:extLst>
              <a:ext uri="{FF2B5EF4-FFF2-40B4-BE49-F238E27FC236}">
                <a16:creationId xmlns:a16="http://schemas.microsoft.com/office/drawing/2014/main" id="{68132868-489D-BAEA-4A77-23531E63DD12}"/>
              </a:ext>
            </a:extLst>
          </p:cNvPr>
          <p:cNvSpPr/>
          <p:nvPr/>
        </p:nvSpPr>
        <p:spPr>
          <a:xfrm rot="5400000">
            <a:off x="4342414" y="4131891"/>
            <a:ext cx="180000" cy="180000"/>
          </a:xfrm>
          <a:prstGeom prst="ellipse">
            <a:avLst/>
          </a:prstGeom>
          <a:solidFill>
            <a:schemeClr val="bg1"/>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endParaRPr>
          </a:p>
        </p:txBody>
      </p:sp>
      <p:sp>
        <p:nvSpPr>
          <p:cNvPr id="212" name="İkizkenar Üçgen 211">
            <a:extLst>
              <a:ext uri="{FF2B5EF4-FFF2-40B4-BE49-F238E27FC236}">
                <a16:creationId xmlns:a16="http://schemas.microsoft.com/office/drawing/2014/main" id="{F28575DD-82D2-C6D3-C6ED-3454708B0EBF}"/>
              </a:ext>
            </a:extLst>
          </p:cNvPr>
          <p:cNvSpPr/>
          <p:nvPr/>
        </p:nvSpPr>
        <p:spPr>
          <a:xfrm rot="10800000">
            <a:off x="4194078" y="3736443"/>
            <a:ext cx="473429" cy="363184"/>
          </a:xfrm>
          <a:prstGeom prst="triangle">
            <a:avLst>
              <a:gd name="adj" fmla="val 48898"/>
            </a:avLst>
          </a:prstGeom>
          <a:solidFill>
            <a:schemeClr val="bg1">
              <a:lumMod val="50000"/>
            </a:schemeClr>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endParaRPr>
          </a:p>
        </p:txBody>
      </p:sp>
      <p:sp>
        <p:nvSpPr>
          <p:cNvPr id="45" name="İkizkenar Üçgen 44">
            <a:extLst>
              <a:ext uri="{FF2B5EF4-FFF2-40B4-BE49-F238E27FC236}">
                <a16:creationId xmlns:a16="http://schemas.microsoft.com/office/drawing/2014/main" id="{52CBD89B-170D-0A92-31F9-D1FC8AC18CCB}"/>
              </a:ext>
            </a:extLst>
          </p:cNvPr>
          <p:cNvSpPr/>
          <p:nvPr/>
        </p:nvSpPr>
        <p:spPr>
          <a:xfrm>
            <a:off x="3540319" y="3840828"/>
            <a:ext cx="473429" cy="363184"/>
          </a:xfrm>
          <a:prstGeom prst="triangle">
            <a:avLst>
              <a:gd name="adj" fmla="val 48898"/>
            </a:avLst>
          </a:prstGeom>
          <a:solidFill>
            <a:schemeClr val="bg1">
              <a:lumMod val="50000"/>
            </a:schemeClr>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endParaRPr>
          </a:p>
        </p:txBody>
      </p:sp>
      <p:sp>
        <p:nvSpPr>
          <p:cNvPr id="46" name="Oval 45">
            <a:extLst>
              <a:ext uri="{FF2B5EF4-FFF2-40B4-BE49-F238E27FC236}">
                <a16:creationId xmlns:a16="http://schemas.microsoft.com/office/drawing/2014/main" id="{D341C681-4F58-E9C2-7D77-13F3C4162FA5}"/>
              </a:ext>
            </a:extLst>
          </p:cNvPr>
          <p:cNvSpPr/>
          <p:nvPr/>
        </p:nvSpPr>
        <p:spPr>
          <a:xfrm rot="5400000">
            <a:off x="3686686" y="3635223"/>
            <a:ext cx="180000" cy="180000"/>
          </a:xfrm>
          <a:prstGeom prst="ellipse">
            <a:avLst/>
          </a:prstGeom>
          <a:solidFill>
            <a:schemeClr val="bg1"/>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endParaRPr>
          </a:p>
        </p:txBody>
      </p:sp>
      <p:cxnSp>
        <p:nvCxnSpPr>
          <p:cNvPr id="146" name="Düz Ok Bağlayıcısı 145">
            <a:extLst>
              <a:ext uri="{FF2B5EF4-FFF2-40B4-BE49-F238E27FC236}">
                <a16:creationId xmlns:a16="http://schemas.microsoft.com/office/drawing/2014/main" id="{6C460219-20E2-4B0A-004D-8DC456DD5AAE}"/>
              </a:ext>
            </a:extLst>
          </p:cNvPr>
          <p:cNvCxnSpPr>
            <a:cxnSpLocks/>
          </p:cNvCxnSpPr>
          <p:nvPr/>
        </p:nvCxnSpPr>
        <p:spPr>
          <a:xfrm flipH="1" flipV="1">
            <a:off x="3356543" y="2793672"/>
            <a:ext cx="366894" cy="29914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Dikdörtgen 256">
            <a:extLst>
              <a:ext uri="{FF2B5EF4-FFF2-40B4-BE49-F238E27FC236}">
                <a16:creationId xmlns:a16="http://schemas.microsoft.com/office/drawing/2014/main" id="{9717F5FB-A345-EAF1-7F18-0B665BAFB3BF}"/>
              </a:ext>
            </a:extLst>
          </p:cNvPr>
          <p:cNvSpPr/>
          <p:nvPr/>
        </p:nvSpPr>
        <p:spPr>
          <a:xfrm>
            <a:off x="899776" y="1516531"/>
            <a:ext cx="1769017" cy="532326"/>
          </a:xfrm>
          <a:prstGeom prst="roundRect">
            <a:avLst/>
          </a:prstGeom>
          <a:solidFill>
            <a:schemeClr val="accent3">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ACT </a:t>
            </a:r>
            <a:r>
              <a:rPr lang="en-US" sz="2400" b="1" dirty="0" err="1">
                <a:solidFill>
                  <a:schemeClr val="bg1"/>
                </a:solidFill>
                <a:latin typeface="Aptos Display" panose="020B0004020202020204" pitchFamily="34" charset="0"/>
                <a:ea typeface="Cambria" panose="02040503050406030204" pitchFamily="18" charset="0"/>
                <a:cs typeface="Cascadia Mono" panose="020B0609020000020004" pitchFamily="49" charset="0"/>
              </a:rPr>
              <a:t>src</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4" name="TextBox 52">
            <a:extLst>
              <a:ext uri="{FF2B5EF4-FFF2-40B4-BE49-F238E27FC236}">
                <a16:creationId xmlns:a16="http://schemas.microsoft.com/office/drawing/2014/main" id="{DF04AD17-FBFF-CF99-F288-84C93FBB8689}"/>
              </a:ext>
            </a:extLst>
          </p:cNvPr>
          <p:cNvSpPr txBox="1"/>
          <p:nvPr/>
        </p:nvSpPr>
        <p:spPr>
          <a:xfrm>
            <a:off x="5664395" y="2866557"/>
            <a:ext cx="1966163" cy="1255728"/>
          </a:xfrm>
          <a:prstGeom prst="rect">
            <a:avLst/>
          </a:prstGeom>
          <a:noFill/>
        </p:spPr>
        <p:txBody>
          <a:bodyPr wrap="square" rtlCol="0">
            <a:spAutoFit/>
          </a:bodyPr>
          <a:lstStyle/>
          <a:p>
            <a:pPr algn="ctr">
              <a:lnSpc>
                <a:spcPct val="90000"/>
              </a:lnSpc>
            </a:pPr>
            <a:r>
              <a:rPr lang="en-US" sz="2800" b="1" dirty="0">
                <a:solidFill>
                  <a:srgbClr val="C00000"/>
                </a:solidFill>
                <a:latin typeface="Aptos Display" panose="020B0004020202020204" pitchFamily="34" charset="0"/>
                <a:ea typeface="Cambria" panose="02040503050406030204" pitchFamily="18" charset="0"/>
              </a:rPr>
              <a:t>connects </a:t>
            </a:r>
            <a:r>
              <a:rPr lang="en-US" sz="2800" b="1" dirty="0" err="1">
                <a:solidFill>
                  <a:srgbClr val="C00000"/>
                </a:solidFill>
                <a:latin typeface="Aptos Display" panose="020B0004020202020204" pitchFamily="34" charset="0"/>
                <a:ea typeface="Cambria" panose="02040503050406030204" pitchFamily="18" charset="0"/>
              </a:rPr>
              <a:t>src</a:t>
            </a:r>
            <a:r>
              <a:rPr lang="en-US" sz="2800" b="1" dirty="0">
                <a:solidFill>
                  <a:srgbClr val="C00000"/>
                </a:solidFill>
                <a:latin typeface="Aptos Display" panose="020B0004020202020204" pitchFamily="34" charset="0"/>
                <a:ea typeface="Cambria" panose="02040503050406030204" pitchFamily="18" charset="0"/>
              </a:rPr>
              <a:t> to </a:t>
            </a:r>
            <a:r>
              <a:rPr lang="en-US" sz="2800" b="1" dirty="0" err="1">
                <a:solidFill>
                  <a:srgbClr val="C00000"/>
                </a:solidFill>
                <a:latin typeface="Aptos Display" panose="020B0004020202020204" pitchFamily="34" charset="0"/>
                <a:ea typeface="Cambria" panose="02040503050406030204" pitchFamily="18" charset="0"/>
              </a:rPr>
              <a:t>bitline</a:t>
            </a:r>
            <a:endParaRPr lang="en-US" sz="2800" b="1" dirty="0">
              <a:solidFill>
                <a:srgbClr val="C00000"/>
              </a:solidFill>
              <a:latin typeface="Aptos Display" panose="020B0004020202020204" pitchFamily="34" charset="0"/>
              <a:ea typeface="Cambria" panose="02040503050406030204" pitchFamily="18" charset="0"/>
            </a:endParaRPr>
          </a:p>
        </p:txBody>
      </p:sp>
      <p:cxnSp>
        <p:nvCxnSpPr>
          <p:cNvPr id="5" name="Curved Connector 12">
            <a:extLst>
              <a:ext uri="{FF2B5EF4-FFF2-40B4-BE49-F238E27FC236}">
                <a16:creationId xmlns:a16="http://schemas.microsoft.com/office/drawing/2014/main" id="{203F49A9-330D-B08A-F470-397C8D54B3B4}"/>
              </a:ext>
            </a:extLst>
          </p:cNvPr>
          <p:cNvCxnSpPr>
            <a:cxnSpLocks/>
          </p:cNvCxnSpPr>
          <p:nvPr/>
        </p:nvCxnSpPr>
        <p:spPr>
          <a:xfrm rot="10800000">
            <a:off x="4139004" y="3150447"/>
            <a:ext cx="1947534" cy="387601"/>
          </a:xfrm>
          <a:prstGeom prst="curvedConnector2">
            <a:avLst/>
          </a:prstGeom>
          <a:ln w="19050">
            <a:solidFill>
              <a:srgbClr val="C00000"/>
            </a:solidFill>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4617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2"/>
                                        </p:tgtEl>
                                        <p:attrNameLst>
                                          <p:attrName>style.visibility</p:attrName>
                                        </p:attrNameLst>
                                      </p:cBhvr>
                                      <p:to>
                                        <p:strVal val="visible"/>
                                      </p:to>
                                    </p:set>
                                  </p:childTnLst>
                                </p:cTn>
                              </p:par>
                            </p:childTnLst>
                          </p:cTn>
                        </p:par>
                        <p:par>
                          <p:cTn id="37" fill="hold">
                            <p:stCondLst>
                              <p:cond delay="0"/>
                            </p:stCondLst>
                            <p:childTnLst>
                              <p:par>
                                <p:cTn id="38" presetID="10" presetClass="entr" presetSubtype="0" fill="hold" grpId="0" nodeType="afterEffect">
                                  <p:stCondLst>
                                    <p:cond delay="0"/>
                                  </p:stCondLst>
                                  <p:childTnLst>
                                    <p:set>
                                      <p:cBhvr>
                                        <p:cTn id="39" dur="1" fill="hold">
                                          <p:stCondLst>
                                            <p:cond delay="0"/>
                                          </p:stCondLst>
                                        </p:cTn>
                                        <p:tgtEl>
                                          <p:spTgt spid="147"/>
                                        </p:tgtEl>
                                        <p:attrNameLst>
                                          <p:attrName>style.visibility</p:attrName>
                                        </p:attrNameLst>
                                      </p:cBhvr>
                                      <p:to>
                                        <p:strVal val="visible"/>
                                      </p:to>
                                    </p:set>
                                    <p:animEffect transition="in" filter="fade">
                                      <p:cBhvr>
                                        <p:cTn id="40" dur="500"/>
                                        <p:tgtEl>
                                          <p:spTgt spid="147"/>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51"/>
                                        </p:tgtEl>
                                        <p:attrNameLst>
                                          <p:attrName>style.visibility</p:attrName>
                                        </p:attrNameLst>
                                      </p:cBhvr>
                                      <p:to>
                                        <p:strVal val="visible"/>
                                      </p:to>
                                    </p:set>
                                    <p:animEffect transition="in" filter="fade">
                                      <p:cBhvr>
                                        <p:cTn id="43" dur="500"/>
                                        <p:tgtEl>
                                          <p:spTgt spid="151"/>
                                        </p:tgtEl>
                                      </p:cBhvr>
                                    </p:animEffect>
                                  </p:childTnLst>
                                </p:cTn>
                              </p:par>
                              <p:par>
                                <p:cTn id="44" presetID="10" presetClass="entr" presetSubtype="0" fill="hold" nodeType="withEffect">
                                  <p:stCondLst>
                                    <p:cond delay="0"/>
                                  </p:stCondLst>
                                  <p:childTnLst>
                                    <p:set>
                                      <p:cBhvr>
                                        <p:cTn id="45" dur="1" fill="hold">
                                          <p:stCondLst>
                                            <p:cond delay="0"/>
                                          </p:stCondLst>
                                        </p:cTn>
                                        <p:tgtEl>
                                          <p:spTgt spid="146"/>
                                        </p:tgtEl>
                                        <p:attrNameLst>
                                          <p:attrName>style.visibility</p:attrName>
                                        </p:attrNameLst>
                                      </p:cBhvr>
                                      <p:to>
                                        <p:strVal val="visible"/>
                                      </p:to>
                                    </p:set>
                                    <p:animEffect transition="in" filter="fade">
                                      <p:cBhvr>
                                        <p:cTn id="46" dur="500"/>
                                        <p:tgtEl>
                                          <p:spTgt spid="146"/>
                                        </p:tgtEl>
                                      </p:cBhvr>
                                    </p:animEffect>
                                  </p:childTnLst>
                                </p:cTn>
                              </p:par>
                              <p:par>
                                <p:cTn id="47" presetID="10" presetClass="entr" presetSubtype="0" fill="hold" nodeType="withEffect">
                                  <p:stCondLst>
                                    <p:cond delay="0"/>
                                  </p:stCondLst>
                                  <p:childTnLst>
                                    <p:set>
                                      <p:cBhvr>
                                        <p:cTn id="48" dur="1" fill="hold">
                                          <p:stCondLst>
                                            <p:cond delay="0"/>
                                          </p:stCondLst>
                                        </p:cTn>
                                        <p:tgtEl>
                                          <p:spTgt spid="150"/>
                                        </p:tgtEl>
                                        <p:attrNameLst>
                                          <p:attrName>style.visibility</p:attrName>
                                        </p:attrNameLst>
                                      </p:cBhvr>
                                      <p:to>
                                        <p:strVal val="visible"/>
                                      </p:to>
                                    </p:set>
                                    <p:animEffect transition="in" filter="fade">
                                      <p:cBhvr>
                                        <p:cTn id="49" dur="500"/>
                                        <p:tgtEl>
                                          <p:spTgt spid="150"/>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500"/>
                                        <p:tgtEl>
                                          <p:spTgt spid="23"/>
                                        </p:tgtEl>
                                      </p:cBhvr>
                                    </p:animEffect>
                                  </p:childTnLst>
                                </p:cTn>
                              </p:par>
                            </p:childTnLst>
                          </p:cTn>
                        </p:par>
                        <p:par>
                          <p:cTn id="55" fill="hold">
                            <p:stCondLst>
                              <p:cond delay="500"/>
                            </p:stCondLst>
                            <p:childTnLst>
                              <p:par>
                                <p:cTn id="56" presetID="10" presetClass="entr" presetSubtype="0" fill="hold" nodeType="afterEffect">
                                  <p:stCondLst>
                                    <p:cond delay="0"/>
                                  </p:stCondLst>
                                  <p:childTnLst>
                                    <p:set>
                                      <p:cBhvr>
                                        <p:cTn id="57" dur="1" fill="hold">
                                          <p:stCondLst>
                                            <p:cond delay="0"/>
                                          </p:stCondLst>
                                        </p:cTn>
                                        <p:tgtEl>
                                          <p:spTgt spid="153"/>
                                        </p:tgtEl>
                                        <p:attrNameLst>
                                          <p:attrName>style.visibility</p:attrName>
                                        </p:attrNameLst>
                                      </p:cBhvr>
                                      <p:to>
                                        <p:strVal val="visible"/>
                                      </p:to>
                                    </p:set>
                                    <p:animEffect transition="in" filter="fade">
                                      <p:cBhvr>
                                        <p:cTn id="58" dur="250"/>
                                        <p:tgtEl>
                                          <p:spTgt spid="153"/>
                                        </p:tgtEl>
                                      </p:cBhvr>
                                    </p:animEffect>
                                  </p:childTnLst>
                                </p:cTn>
                              </p:par>
                              <p:par>
                                <p:cTn id="59" presetID="10" presetClass="entr" presetSubtype="0" fill="hold" nodeType="withEffect">
                                  <p:stCondLst>
                                    <p:cond delay="0"/>
                                  </p:stCondLst>
                                  <p:childTnLst>
                                    <p:set>
                                      <p:cBhvr>
                                        <p:cTn id="60" dur="1" fill="hold">
                                          <p:stCondLst>
                                            <p:cond delay="0"/>
                                          </p:stCondLst>
                                        </p:cTn>
                                        <p:tgtEl>
                                          <p:spTgt spid="152"/>
                                        </p:tgtEl>
                                        <p:attrNameLst>
                                          <p:attrName>style.visibility</p:attrName>
                                        </p:attrNameLst>
                                      </p:cBhvr>
                                      <p:to>
                                        <p:strVal val="visible"/>
                                      </p:to>
                                    </p:set>
                                    <p:animEffect transition="in" filter="fade">
                                      <p:cBhvr>
                                        <p:cTn id="61" dur="250"/>
                                        <p:tgtEl>
                                          <p:spTgt spid="152"/>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54"/>
                                        </p:tgtEl>
                                        <p:attrNameLst>
                                          <p:attrName>style.visibility</p:attrName>
                                        </p:attrNameLst>
                                      </p:cBhvr>
                                      <p:to>
                                        <p:strVal val="visible"/>
                                      </p:to>
                                    </p:set>
                                    <p:animEffect transition="in" filter="fade">
                                      <p:cBhvr>
                                        <p:cTn id="64" dur="250"/>
                                        <p:tgtEl>
                                          <p:spTgt spid="154"/>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4"/>
                                        </p:tgtEl>
                                        <p:attrNameLst>
                                          <p:attrName>style.visibility</p:attrName>
                                        </p:attrNameLst>
                                      </p:cBhvr>
                                      <p:to>
                                        <p:strVal val="visible"/>
                                      </p:to>
                                    </p:set>
                                    <p:animEffect transition="in" filter="fade">
                                      <p:cBhvr>
                                        <p:cTn id="67" dur="250"/>
                                        <p:tgtEl>
                                          <p:spTgt spid="4"/>
                                        </p:tgtEl>
                                      </p:cBhvr>
                                    </p:animEffect>
                                  </p:childTnLst>
                                </p:cTn>
                              </p:par>
                              <p:par>
                                <p:cTn id="68" presetID="10" presetClass="entr" presetSubtype="0" fill="hold" nodeType="withEffect">
                                  <p:stCondLst>
                                    <p:cond delay="0"/>
                                  </p:stCondLst>
                                  <p:childTnLst>
                                    <p:set>
                                      <p:cBhvr>
                                        <p:cTn id="69" dur="1" fill="hold">
                                          <p:stCondLst>
                                            <p:cond delay="0"/>
                                          </p:stCondLst>
                                        </p:cTn>
                                        <p:tgtEl>
                                          <p:spTgt spid="5"/>
                                        </p:tgtEl>
                                        <p:attrNameLst>
                                          <p:attrName>style.visibility</p:attrName>
                                        </p:attrNameLst>
                                      </p:cBhvr>
                                      <p:to>
                                        <p:strVal val="visible"/>
                                      </p:to>
                                    </p:set>
                                    <p:animEffect transition="in" filter="fade">
                                      <p:cBhvr>
                                        <p:cTn id="70" dur="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p:bldP spid="33" grpId="0" animBg="1"/>
      <p:bldP spid="34" grpId="0" animBg="1"/>
      <p:bldP spid="35" grpId="0"/>
      <p:bldP spid="40" grpId="0"/>
      <p:bldP spid="132" grpId="0"/>
      <p:bldP spid="147" grpId="0"/>
      <p:bldP spid="151" grpId="0"/>
      <p:bldP spid="154" grpId="0" animBg="1"/>
      <p:bldP spid="47" grpId="0" animBg="1"/>
      <p:bldP spid="212" grpId="0" animBg="1"/>
      <p:bldP spid="45" grpId="0" animBg="1"/>
      <p:bldP spid="46" grpId="0" animBg="1"/>
      <p:bldP spid="23" grpId="0" animBg="1"/>
      <p:bldP spid="4"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AA56C-EA43-AA5A-6C3E-59C3679297EA}"/>
            </a:ext>
          </a:extLst>
        </p:cNvPr>
        <p:cNvGrpSpPr/>
        <p:nvPr/>
      </p:nvGrpSpPr>
      <p:grpSpPr>
        <a:xfrm>
          <a:off x="0" y="0"/>
          <a:ext cx="0" cy="0"/>
          <a:chOff x="0" y="0"/>
          <a:chExt cx="0" cy="0"/>
        </a:xfrm>
      </p:grpSpPr>
      <p:sp>
        <p:nvSpPr>
          <p:cNvPr id="160" name="Metin kutusu 159">
            <a:extLst>
              <a:ext uri="{FF2B5EF4-FFF2-40B4-BE49-F238E27FC236}">
                <a16:creationId xmlns:a16="http://schemas.microsoft.com/office/drawing/2014/main" id="{3AA47C0E-0E46-0E28-DD58-090F52991173}"/>
              </a:ext>
            </a:extLst>
          </p:cNvPr>
          <p:cNvSpPr txBox="1"/>
          <p:nvPr/>
        </p:nvSpPr>
        <p:spPr>
          <a:xfrm>
            <a:off x="3995980" y="2338034"/>
            <a:ext cx="1001595" cy="523220"/>
          </a:xfrm>
          <a:prstGeom prst="rect">
            <a:avLst/>
          </a:prstGeom>
          <a:noFill/>
        </p:spPr>
        <p:txBody>
          <a:bodyPr wrap="square" rtlCol="0">
            <a:spAutoFit/>
          </a:bodyPr>
          <a:lstStyle/>
          <a:p>
            <a:r>
              <a:rPr lang="en-US" sz="2800" dirty="0">
                <a:solidFill>
                  <a:srgbClr val="0070C0"/>
                </a:solidFill>
                <a:latin typeface="Aptos Display" panose="020B0004020202020204" pitchFamily="34" charset="0"/>
                <a:ea typeface="Cambria" panose="02040503050406030204" pitchFamily="18" charset="0"/>
                <a:cs typeface="Cascadia Mono" panose="020B0609020000020004" pitchFamily="49" charset="0"/>
              </a:rPr>
              <a:t>GND</a:t>
            </a:r>
          </a:p>
        </p:txBody>
      </p:sp>
      <p:sp>
        <p:nvSpPr>
          <p:cNvPr id="2" name="Title 1">
            <a:extLst>
              <a:ext uri="{FF2B5EF4-FFF2-40B4-BE49-F238E27FC236}">
                <a16:creationId xmlns:a16="http://schemas.microsoft.com/office/drawing/2014/main" id="{127BB77E-77FB-A0F8-C539-BA65AB5DE6E2}"/>
              </a:ext>
            </a:extLst>
          </p:cNvPr>
          <p:cNvSpPr>
            <a:spLocks noGrp="1"/>
          </p:cNvSpPr>
          <p:nvPr>
            <p:ph type="title"/>
          </p:nvPr>
        </p:nvSpPr>
        <p:spPr/>
        <p:txBody>
          <a:bodyPr/>
          <a:lstStyle/>
          <a:p>
            <a:r>
              <a:rPr lang="en-US" sz="4400" dirty="0">
                <a:solidFill>
                  <a:schemeClr val="accent5">
                    <a:lumMod val="75000"/>
                  </a:schemeClr>
                </a:solidFill>
                <a:latin typeface="Aptos Display" panose="020B0004020202020204" pitchFamily="34" charset="0"/>
                <a:ea typeface="Cambria" panose="02040503050406030204" pitchFamily="18" charset="0"/>
              </a:rPr>
              <a:t>NOT Operation: A Walkthrough</a:t>
            </a:r>
          </a:p>
        </p:txBody>
      </p:sp>
      <p:cxnSp>
        <p:nvCxnSpPr>
          <p:cNvPr id="29" name="Düz Bağlayıcı 28">
            <a:extLst>
              <a:ext uri="{FF2B5EF4-FFF2-40B4-BE49-F238E27FC236}">
                <a16:creationId xmlns:a16="http://schemas.microsoft.com/office/drawing/2014/main" id="{9DBEE34D-8451-E6F0-5B7E-BCDCC72F4589}"/>
              </a:ext>
            </a:extLst>
          </p:cNvPr>
          <p:cNvCxnSpPr>
            <a:cxnSpLocks/>
          </p:cNvCxnSpPr>
          <p:nvPr/>
        </p:nvCxnSpPr>
        <p:spPr>
          <a:xfrm>
            <a:off x="3776276" y="4901166"/>
            <a:ext cx="1077106"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Düz Bağlayıcı 29">
            <a:extLst>
              <a:ext uri="{FF2B5EF4-FFF2-40B4-BE49-F238E27FC236}">
                <a16:creationId xmlns:a16="http://schemas.microsoft.com/office/drawing/2014/main" id="{694F10B8-3856-C31E-2AFE-06F107969B8C}"/>
              </a:ext>
            </a:extLst>
          </p:cNvPr>
          <p:cNvCxnSpPr>
            <a:cxnSpLocks/>
          </p:cNvCxnSpPr>
          <p:nvPr/>
        </p:nvCxnSpPr>
        <p:spPr>
          <a:xfrm>
            <a:off x="3356880" y="3130267"/>
            <a:ext cx="110298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Düz Bağlayıcı 30">
            <a:extLst>
              <a:ext uri="{FF2B5EF4-FFF2-40B4-BE49-F238E27FC236}">
                <a16:creationId xmlns:a16="http://schemas.microsoft.com/office/drawing/2014/main" id="{5CD0AF2C-B12B-EB5A-B017-649100E0E78F}"/>
              </a:ext>
            </a:extLst>
          </p:cNvPr>
          <p:cNvCxnSpPr>
            <a:cxnSpLocks/>
          </p:cNvCxnSpPr>
          <p:nvPr/>
        </p:nvCxnSpPr>
        <p:spPr>
          <a:xfrm flipV="1">
            <a:off x="4439450" y="2815357"/>
            <a:ext cx="0" cy="163172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Düz Bağlayıcı 31">
            <a:extLst>
              <a:ext uri="{FF2B5EF4-FFF2-40B4-BE49-F238E27FC236}">
                <a16:creationId xmlns:a16="http://schemas.microsoft.com/office/drawing/2014/main" id="{6E87B5ED-8D0F-823B-738A-BF81E0DB57D6}"/>
              </a:ext>
            </a:extLst>
          </p:cNvPr>
          <p:cNvCxnSpPr>
            <a:cxnSpLocks/>
          </p:cNvCxnSpPr>
          <p:nvPr/>
        </p:nvCxnSpPr>
        <p:spPr>
          <a:xfrm flipV="1">
            <a:off x="3788476" y="3545371"/>
            <a:ext cx="0" cy="161521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Oval 33">
            <a:extLst>
              <a:ext uri="{FF2B5EF4-FFF2-40B4-BE49-F238E27FC236}">
                <a16:creationId xmlns:a16="http://schemas.microsoft.com/office/drawing/2014/main" id="{39A2A280-99C8-C6DE-5CDD-CC8D4F6A0A5C}"/>
              </a:ext>
            </a:extLst>
          </p:cNvPr>
          <p:cNvSpPr/>
          <p:nvPr/>
        </p:nvSpPr>
        <p:spPr>
          <a:xfrm>
            <a:off x="4144637" y="4641749"/>
            <a:ext cx="504000" cy="504000"/>
          </a:xfrm>
          <a:prstGeom prst="ellipse">
            <a:avLst/>
          </a:prstGeom>
          <a:solidFill>
            <a:schemeClr val="bg1"/>
          </a:solidFill>
          <a:ln w="571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cs typeface="Calibri" panose="020F0502020204030204" pitchFamily="34" charset="0"/>
            </a:endParaRPr>
          </a:p>
        </p:txBody>
      </p:sp>
      <p:sp>
        <p:nvSpPr>
          <p:cNvPr id="33" name="Oval 32">
            <a:extLst>
              <a:ext uri="{FF2B5EF4-FFF2-40B4-BE49-F238E27FC236}">
                <a16:creationId xmlns:a16="http://schemas.microsoft.com/office/drawing/2014/main" id="{1AF79A8C-11E7-1999-95FB-CB4808ECC24C}"/>
              </a:ext>
            </a:extLst>
          </p:cNvPr>
          <p:cNvSpPr/>
          <p:nvPr/>
        </p:nvSpPr>
        <p:spPr>
          <a:xfrm>
            <a:off x="3492583" y="2870851"/>
            <a:ext cx="504000" cy="504000"/>
          </a:xfrm>
          <a:prstGeom prst="ellipse">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cs typeface="Calibri" panose="020F0502020204030204" pitchFamily="34" charset="0"/>
            </a:endParaRPr>
          </a:p>
        </p:txBody>
      </p:sp>
      <p:sp>
        <p:nvSpPr>
          <p:cNvPr id="35" name="Metin kutusu 34">
            <a:extLst>
              <a:ext uri="{FF2B5EF4-FFF2-40B4-BE49-F238E27FC236}">
                <a16:creationId xmlns:a16="http://schemas.microsoft.com/office/drawing/2014/main" id="{F17671E6-294E-4719-EE88-CE3F463724AF}"/>
              </a:ext>
            </a:extLst>
          </p:cNvPr>
          <p:cNvSpPr txBox="1"/>
          <p:nvPr/>
        </p:nvSpPr>
        <p:spPr>
          <a:xfrm>
            <a:off x="2669130" y="2834088"/>
            <a:ext cx="1053934" cy="523220"/>
          </a:xfrm>
          <a:prstGeom prst="rect">
            <a:avLst/>
          </a:prstGeom>
          <a:noFill/>
        </p:spPr>
        <p:txBody>
          <a:bodyPr wrap="square" rtlCol="0">
            <a:spAutoFit/>
          </a:bodyPr>
          <a:lstStyle/>
          <a:p>
            <a:r>
              <a:rPr lang="en-US" sz="2800" b="1" err="1">
                <a:latin typeface="Aptos Display" panose="020B0004020202020204" pitchFamily="34" charset="0"/>
                <a:ea typeface="Cambria" panose="02040503050406030204" pitchFamily="18" charset="0"/>
                <a:cs typeface="Cascadia Mono" panose="020B0609020000020004" pitchFamily="49" charset="0"/>
              </a:rPr>
              <a:t>src</a:t>
            </a:r>
            <a:endParaRPr lang="en-US" sz="2800" b="1">
              <a:latin typeface="Aptos Display" panose="020B0004020202020204" pitchFamily="34" charset="0"/>
              <a:ea typeface="Cambria" panose="02040503050406030204" pitchFamily="18" charset="0"/>
              <a:cs typeface="Cascadia Mono" panose="020B0609020000020004" pitchFamily="49" charset="0"/>
            </a:endParaRPr>
          </a:p>
        </p:txBody>
      </p:sp>
      <p:cxnSp>
        <p:nvCxnSpPr>
          <p:cNvPr id="36" name="Düz Bağlayıcı 35">
            <a:extLst>
              <a:ext uri="{FF2B5EF4-FFF2-40B4-BE49-F238E27FC236}">
                <a16:creationId xmlns:a16="http://schemas.microsoft.com/office/drawing/2014/main" id="{C92E4321-408C-7BB8-5DE7-6FCD9C2736BD}"/>
              </a:ext>
            </a:extLst>
          </p:cNvPr>
          <p:cNvCxnSpPr>
            <a:cxnSpLocks/>
          </p:cNvCxnSpPr>
          <p:nvPr/>
        </p:nvCxnSpPr>
        <p:spPr>
          <a:xfrm flipH="1">
            <a:off x="3788476" y="4417250"/>
            <a:ext cx="658373"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Düz Bağlayıcı 38">
            <a:extLst>
              <a:ext uri="{FF2B5EF4-FFF2-40B4-BE49-F238E27FC236}">
                <a16:creationId xmlns:a16="http://schemas.microsoft.com/office/drawing/2014/main" id="{E2F6D4E1-FEDC-EBAD-ADEE-C14CE3913D21}"/>
              </a:ext>
            </a:extLst>
          </p:cNvPr>
          <p:cNvCxnSpPr>
            <a:cxnSpLocks/>
          </p:cNvCxnSpPr>
          <p:nvPr/>
        </p:nvCxnSpPr>
        <p:spPr>
          <a:xfrm flipH="1">
            <a:off x="3788476" y="3572349"/>
            <a:ext cx="658373"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Metin kutusu 39">
            <a:extLst>
              <a:ext uri="{FF2B5EF4-FFF2-40B4-BE49-F238E27FC236}">
                <a16:creationId xmlns:a16="http://schemas.microsoft.com/office/drawing/2014/main" id="{63E9AFB1-9C82-C91D-C10A-43082EFC423A}"/>
              </a:ext>
            </a:extLst>
          </p:cNvPr>
          <p:cNvSpPr txBox="1"/>
          <p:nvPr/>
        </p:nvSpPr>
        <p:spPr>
          <a:xfrm>
            <a:off x="4815771" y="4603404"/>
            <a:ext cx="1053934" cy="523220"/>
          </a:xfrm>
          <a:prstGeom prst="rect">
            <a:avLst/>
          </a:prstGeom>
          <a:noFill/>
        </p:spPr>
        <p:txBody>
          <a:bodyPr wrap="square" rtlCol="0">
            <a:spAutoFit/>
          </a:bodyPr>
          <a:lstStyle/>
          <a:p>
            <a:r>
              <a:rPr lang="en-US" sz="2800" b="1" err="1">
                <a:latin typeface="Aptos Display" panose="020B0004020202020204" pitchFamily="34" charset="0"/>
                <a:ea typeface="Cambria" panose="02040503050406030204" pitchFamily="18" charset="0"/>
                <a:cs typeface="Cascadia Mono" panose="020B0609020000020004" pitchFamily="49" charset="0"/>
              </a:rPr>
              <a:t>dst</a:t>
            </a:r>
            <a:endParaRPr lang="en-US" sz="2800" b="1">
              <a:latin typeface="Aptos Display" panose="020B0004020202020204" pitchFamily="34" charset="0"/>
              <a:ea typeface="Cambria" panose="02040503050406030204" pitchFamily="18" charset="0"/>
              <a:cs typeface="Cascadia Mono" panose="020B0609020000020004" pitchFamily="49" charset="0"/>
            </a:endParaRPr>
          </a:p>
        </p:txBody>
      </p:sp>
      <p:sp>
        <p:nvSpPr>
          <p:cNvPr id="147" name="Metin kutusu 146">
            <a:extLst>
              <a:ext uri="{FF2B5EF4-FFF2-40B4-BE49-F238E27FC236}">
                <a16:creationId xmlns:a16="http://schemas.microsoft.com/office/drawing/2014/main" id="{75EF54E3-BACA-D931-2266-0E81740DA229}"/>
              </a:ext>
            </a:extLst>
          </p:cNvPr>
          <p:cNvSpPr txBox="1"/>
          <p:nvPr/>
        </p:nvSpPr>
        <p:spPr>
          <a:xfrm>
            <a:off x="2853195" y="2361060"/>
            <a:ext cx="1256565" cy="523220"/>
          </a:xfrm>
          <a:prstGeom prst="rect">
            <a:avLst/>
          </a:prstGeom>
          <a:noFill/>
        </p:spPr>
        <p:txBody>
          <a:bodyPr wrap="square" rtlCol="0">
            <a:spAutoFit/>
          </a:bodyPr>
          <a:lstStyle/>
          <a:p>
            <a:r>
              <a:rPr lang="en-US" sz="2800" dirty="0">
                <a:solidFill>
                  <a:srgbClr val="0070C0"/>
                </a:solidFill>
                <a:latin typeface="Aptos Display" panose="020B0004020202020204" pitchFamily="34" charset="0"/>
                <a:ea typeface="Cambria" panose="02040503050406030204" pitchFamily="18" charset="0"/>
                <a:cs typeface="Cascadia Mono" panose="020B0609020000020004" pitchFamily="49" charset="0"/>
              </a:rPr>
              <a:t>GND</a:t>
            </a:r>
          </a:p>
        </p:txBody>
      </p:sp>
      <p:cxnSp>
        <p:nvCxnSpPr>
          <p:cNvPr id="150" name="Düz Ok Bağlayıcısı 149">
            <a:extLst>
              <a:ext uri="{FF2B5EF4-FFF2-40B4-BE49-F238E27FC236}">
                <a16:creationId xmlns:a16="http://schemas.microsoft.com/office/drawing/2014/main" id="{BC0F28CB-8D04-2323-BBB2-706B0822DC4D}"/>
              </a:ext>
            </a:extLst>
          </p:cNvPr>
          <p:cNvCxnSpPr>
            <a:cxnSpLocks/>
          </p:cNvCxnSpPr>
          <p:nvPr/>
        </p:nvCxnSpPr>
        <p:spPr>
          <a:xfrm flipH="1" flipV="1">
            <a:off x="4407560" y="4892031"/>
            <a:ext cx="396643" cy="460783"/>
          </a:xfrm>
          <a:prstGeom prst="straightConnector1">
            <a:avLst/>
          </a:prstGeom>
          <a:ln w="5715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51" name="Metin kutusu 150">
            <a:extLst>
              <a:ext uri="{FF2B5EF4-FFF2-40B4-BE49-F238E27FC236}">
                <a16:creationId xmlns:a16="http://schemas.microsoft.com/office/drawing/2014/main" id="{8B896D35-3A04-E023-E600-6A757166A4B9}"/>
              </a:ext>
            </a:extLst>
          </p:cNvPr>
          <p:cNvSpPr txBox="1"/>
          <p:nvPr/>
        </p:nvSpPr>
        <p:spPr>
          <a:xfrm>
            <a:off x="4703079" y="5229234"/>
            <a:ext cx="1001595" cy="523220"/>
          </a:xfrm>
          <a:prstGeom prst="rect">
            <a:avLst/>
          </a:prstGeom>
          <a:noFill/>
        </p:spPr>
        <p:txBody>
          <a:bodyPr wrap="square" rtlCol="0">
            <a:spAutoFit/>
          </a:bodyPr>
          <a:lstStyle/>
          <a:p>
            <a:r>
              <a:rPr lang="en-US" sz="2800" dirty="0">
                <a:solidFill>
                  <a:srgbClr val="0070C0"/>
                </a:solidFill>
                <a:latin typeface="Aptos Display" panose="020B0004020202020204" pitchFamily="34" charset="0"/>
                <a:ea typeface="Cambria" panose="02040503050406030204" pitchFamily="18" charset="0"/>
                <a:cs typeface="Cascadia Mono" panose="020B0609020000020004" pitchFamily="49" charset="0"/>
              </a:rPr>
              <a:t>GND</a:t>
            </a:r>
          </a:p>
        </p:txBody>
      </p:sp>
      <p:cxnSp>
        <p:nvCxnSpPr>
          <p:cNvPr id="152" name="Düz Bağlayıcı 151">
            <a:extLst>
              <a:ext uri="{FF2B5EF4-FFF2-40B4-BE49-F238E27FC236}">
                <a16:creationId xmlns:a16="http://schemas.microsoft.com/office/drawing/2014/main" id="{6E74972E-CE79-972F-6FFA-478634F76E59}"/>
              </a:ext>
            </a:extLst>
          </p:cNvPr>
          <p:cNvCxnSpPr>
            <a:cxnSpLocks/>
          </p:cNvCxnSpPr>
          <p:nvPr/>
        </p:nvCxnSpPr>
        <p:spPr>
          <a:xfrm flipV="1">
            <a:off x="4439450" y="2817303"/>
            <a:ext cx="0" cy="1564534"/>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53" name="Düz Bağlayıcı 152">
            <a:extLst>
              <a:ext uri="{FF2B5EF4-FFF2-40B4-BE49-F238E27FC236}">
                <a16:creationId xmlns:a16="http://schemas.microsoft.com/office/drawing/2014/main" id="{A9901F4B-6415-A2BF-13F8-8C7988F8EEA7}"/>
              </a:ext>
            </a:extLst>
          </p:cNvPr>
          <p:cNvCxnSpPr>
            <a:cxnSpLocks/>
          </p:cNvCxnSpPr>
          <p:nvPr/>
        </p:nvCxnSpPr>
        <p:spPr>
          <a:xfrm>
            <a:off x="3315533" y="3130267"/>
            <a:ext cx="110298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54" name="Oval 153">
            <a:extLst>
              <a:ext uri="{FF2B5EF4-FFF2-40B4-BE49-F238E27FC236}">
                <a16:creationId xmlns:a16="http://schemas.microsoft.com/office/drawing/2014/main" id="{919B3F86-5DD4-3F94-989D-A26FF308ED29}"/>
              </a:ext>
            </a:extLst>
          </p:cNvPr>
          <p:cNvSpPr/>
          <p:nvPr/>
        </p:nvSpPr>
        <p:spPr>
          <a:xfrm>
            <a:off x="3491980" y="2873139"/>
            <a:ext cx="504000" cy="504000"/>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cs typeface="Calibri" panose="020F0502020204030204" pitchFamily="34" charset="0"/>
            </a:endParaRPr>
          </a:p>
        </p:txBody>
      </p:sp>
      <p:sp>
        <p:nvSpPr>
          <p:cNvPr id="47" name="Oval 46">
            <a:extLst>
              <a:ext uri="{FF2B5EF4-FFF2-40B4-BE49-F238E27FC236}">
                <a16:creationId xmlns:a16="http://schemas.microsoft.com/office/drawing/2014/main" id="{D0F967E8-8DF7-AE03-CE6E-DC84B2459D2A}"/>
              </a:ext>
            </a:extLst>
          </p:cNvPr>
          <p:cNvSpPr/>
          <p:nvPr/>
        </p:nvSpPr>
        <p:spPr>
          <a:xfrm rot="5400000">
            <a:off x="4342751" y="4136185"/>
            <a:ext cx="180000" cy="180000"/>
          </a:xfrm>
          <a:prstGeom prst="ellipse">
            <a:avLst/>
          </a:prstGeom>
          <a:solidFill>
            <a:schemeClr val="bg1"/>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endParaRPr>
          </a:p>
        </p:txBody>
      </p:sp>
      <p:sp>
        <p:nvSpPr>
          <p:cNvPr id="161" name="Metin kutusu 160">
            <a:extLst>
              <a:ext uri="{FF2B5EF4-FFF2-40B4-BE49-F238E27FC236}">
                <a16:creationId xmlns:a16="http://schemas.microsoft.com/office/drawing/2014/main" id="{17931BA4-E4B5-4A1E-E2EA-07116344D6DA}"/>
              </a:ext>
            </a:extLst>
          </p:cNvPr>
          <p:cNvSpPr txBox="1"/>
          <p:nvPr/>
        </p:nvSpPr>
        <p:spPr>
          <a:xfrm>
            <a:off x="3358858" y="5110111"/>
            <a:ext cx="1001595" cy="523220"/>
          </a:xfrm>
          <a:prstGeom prst="rect">
            <a:avLst/>
          </a:prstGeom>
          <a:noFill/>
        </p:spPr>
        <p:txBody>
          <a:bodyPr wrap="square" rtlCol="0">
            <a:spAutoFit/>
          </a:bodyPr>
          <a:lstStyle/>
          <a:p>
            <a:r>
              <a:rPr lang="en-US" sz="2800" dirty="0">
                <a:solidFill>
                  <a:srgbClr val="7030A0"/>
                </a:solidFill>
                <a:latin typeface="Aptos Display" panose="020B0004020202020204" pitchFamily="34" charset="0"/>
                <a:ea typeface="Cambria" panose="02040503050406030204" pitchFamily="18" charset="0"/>
                <a:cs typeface="Cascadia Mono" panose="020B0609020000020004" pitchFamily="49" charset="0"/>
              </a:rPr>
              <a:t>VDD</a:t>
            </a:r>
          </a:p>
        </p:txBody>
      </p:sp>
      <p:sp>
        <p:nvSpPr>
          <p:cNvPr id="212" name="İkizkenar Üçgen 211">
            <a:extLst>
              <a:ext uri="{FF2B5EF4-FFF2-40B4-BE49-F238E27FC236}">
                <a16:creationId xmlns:a16="http://schemas.microsoft.com/office/drawing/2014/main" id="{9108340C-A551-A8EC-340F-F3840999D555}"/>
              </a:ext>
            </a:extLst>
          </p:cNvPr>
          <p:cNvSpPr/>
          <p:nvPr/>
        </p:nvSpPr>
        <p:spPr>
          <a:xfrm rot="10800000">
            <a:off x="4194415" y="3740737"/>
            <a:ext cx="473429" cy="363184"/>
          </a:xfrm>
          <a:prstGeom prst="triangle">
            <a:avLst>
              <a:gd name="adj" fmla="val 48898"/>
            </a:avLst>
          </a:prstGeom>
          <a:solidFill>
            <a:schemeClr val="bg1">
              <a:lumMod val="50000"/>
            </a:schemeClr>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endParaRPr>
          </a:p>
        </p:txBody>
      </p:sp>
      <p:cxnSp>
        <p:nvCxnSpPr>
          <p:cNvPr id="162" name="Düz Bağlayıcı 161">
            <a:extLst>
              <a:ext uri="{FF2B5EF4-FFF2-40B4-BE49-F238E27FC236}">
                <a16:creationId xmlns:a16="http://schemas.microsoft.com/office/drawing/2014/main" id="{BEC59237-9A70-DAE1-EAA7-697EB7219F00}"/>
              </a:ext>
            </a:extLst>
          </p:cNvPr>
          <p:cNvCxnSpPr>
            <a:cxnSpLocks/>
          </p:cNvCxnSpPr>
          <p:nvPr/>
        </p:nvCxnSpPr>
        <p:spPr>
          <a:xfrm flipV="1">
            <a:off x="3786841" y="3543179"/>
            <a:ext cx="0" cy="1631728"/>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sp>
        <p:nvSpPr>
          <p:cNvPr id="45" name="İkizkenar Üçgen 44">
            <a:extLst>
              <a:ext uri="{FF2B5EF4-FFF2-40B4-BE49-F238E27FC236}">
                <a16:creationId xmlns:a16="http://schemas.microsoft.com/office/drawing/2014/main" id="{3AAF6C96-6D06-1BB7-BA01-43AF6825A515}"/>
              </a:ext>
            </a:extLst>
          </p:cNvPr>
          <p:cNvSpPr/>
          <p:nvPr/>
        </p:nvSpPr>
        <p:spPr>
          <a:xfrm>
            <a:off x="3540656" y="3845122"/>
            <a:ext cx="473429" cy="363184"/>
          </a:xfrm>
          <a:prstGeom prst="triangle">
            <a:avLst>
              <a:gd name="adj" fmla="val 48898"/>
            </a:avLst>
          </a:prstGeom>
          <a:solidFill>
            <a:schemeClr val="bg1">
              <a:lumMod val="50000"/>
            </a:schemeClr>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endParaRPr>
          </a:p>
        </p:txBody>
      </p:sp>
      <p:sp>
        <p:nvSpPr>
          <p:cNvPr id="46" name="Oval 45">
            <a:extLst>
              <a:ext uri="{FF2B5EF4-FFF2-40B4-BE49-F238E27FC236}">
                <a16:creationId xmlns:a16="http://schemas.microsoft.com/office/drawing/2014/main" id="{B5F3ECB1-1CF3-BBEB-9CAB-973A6EE5D08E}"/>
              </a:ext>
            </a:extLst>
          </p:cNvPr>
          <p:cNvSpPr/>
          <p:nvPr/>
        </p:nvSpPr>
        <p:spPr>
          <a:xfrm rot="5400000">
            <a:off x="3687023" y="3639517"/>
            <a:ext cx="180000" cy="180000"/>
          </a:xfrm>
          <a:prstGeom prst="ellipse">
            <a:avLst/>
          </a:prstGeom>
          <a:solidFill>
            <a:schemeClr val="bg1"/>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endParaRPr>
          </a:p>
        </p:txBody>
      </p:sp>
      <p:cxnSp>
        <p:nvCxnSpPr>
          <p:cNvPr id="164" name="Düz Bağlayıcı 163">
            <a:extLst>
              <a:ext uri="{FF2B5EF4-FFF2-40B4-BE49-F238E27FC236}">
                <a16:creationId xmlns:a16="http://schemas.microsoft.com/office/drawing/2014/main" id="{691C7B4E-0712-FEED-BD7E-E16CE7BD998C}"/>
              </a:ext>
            </a:extLst>
          </p:cNvPr>
          <p:cNvCxnSpPr>
            <a:cxnSpLocks/>
          </p:cNvCxnSpPr>
          <p:nvPr/>
        </p:nvCxnSpPr>
        <p:spPr>
          <a:xfrm>
            <a:off x="3770951" y="3567953"/>
            <a:ext cx="684513" cy="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67" name="Düz Bağlayıcı 166">
            <a:extLst>
              <a:ext uri="{FF2B5EF4-FFF2-40B4-BE49-F238E27FC236}">
                <a16:creationId xmlns:a16="http://schemas.microsoft.com/office/drawing/2014/main" id="{E4C091ED-CED0-A6BD-C42C-B2FEB03E406E}"/>
              </a:ext>
            </a:extLst>
          </p:cNvPr>
          <p:cNvCxnSpPr>
            <a:cxnSpLocks/>
          </p:cNvCxnSpPr>
          <p:nvPr/>
        </p:nvCxnSpPr>
        <p:spPr>
          <a:xfrm>
            <a:off x="3781323" y="4417250"/>
            <a:ext cx="684513" cy="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46" name="Düz Ok Bağlayıcısı 145">
            <a:extLst>
              <a:ext uri="{FF2B5EF4-FFF2-40B4-BE49-F238E27FC236}">
                <a16:creationId xmlns:a16="http://schemas.microsoft.com/office/drawing/2014/main" id="{57529D55-4AA2-E871-647F-03D243538454}"/>
              </a:ext>
            </a:extLst>
          </p:cNvPr>
          <p:cNvCxnSpPr>
            <a:cxnSpLocks/>
          </p:cNvCxnSpPr>
          <p:nvPr/>
        </p:nvCxnSpPr>
        <p:spPr>
          <a:xfrm flipH="1" flipV="1">
            <a:off x="3356880" y="2797966"/>
            <a:ext cx="366894" cy="29914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2" name="Grafik 200" descr="Kum Saati 30% düz dolguyla">
            <a:extLst>
              <a:ext uri="{FF2B5EF4-FFF2-40B4-BE49-F238E27FC236}">
                <a16:creationId xmlns:a16="http://schemas.microsoft.com/office/drawing/2014/main" id="{BB472D02-907C-1ED4-BB63-8CB792E99B2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62233" y="1210005"/>
            <a:ext cx="532325" cy="532325"/>
          </a:xfrm>
          <a:prstGeom prst="rect">
            <a:avLst/>
          </a:prstGeom>
        </p:spPr>
      </p:pic>
      <p:sp>
        <p:nvSpPr>
          <p:cNvPr id="23" name="Dikdörtgen 256">
            <a:extLst>
              <a:ext uri="{FF2B5EF4-FFF2-40B4-BE49-F238E27FC236}">
                <a16:creationId xmlns:a16="http://schemas.microsoft.com/office/drawing/2014/main" id="{E2FCDE6F-94E8-5EE5-2CB0-E0F93F5C81EA}"/>
              </a:ext>
            </a:extLst>
          </p:cNvPr>
          <p:cNvSpPr/>
          <p:nvPr/>
        </p:nvSpPr>
        <p:spPr>
          <a:xfrm>
            <a:off x="900113" y="1520825"/>
            <a:ext cx="1769017" cy="532326"/>
          </a:xfrm>
          <a:prstGeom prst="roundRect">
            <a:avLst/>
          </a:prstGeom>
          <a:solidFill>
            <a:schemeClr val="accent3">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ACT </a:t>
            </a:r>
            <a:r>
              <a:rPr lang="en-US" sz="2400" b="1" dirty="0" err="1">
                <a:solidFill>
                  <a:schemeClr val="bg1"/>
                </a:solidFill>
                <a:latin typeface="Aptos Display" panose="020B0004020202020204" pitchFamily="34" charset="0"/>
                <a:ea typeface="Cambria" panose="02040503050406030204" pitchFamily="18" charset="0"/>
                <a:cs typeface="Cascadia Mono" panose="020B0609020000020004" pitchFamily="49" charset="0"/>
              </a:rPr>
              <a:t>src</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cxnSp>
        <p:nvCxnSpPr>
          <p:cNvPr id="25" name="Düz Ok Bağlayıcısı 185">
            <a:extLst>
              <a:ext uri="{FF2B5EF4-FFF2-40B4-BE49-F238E27FC236}">
                <a16:creationId xmlns:a16="http://schemas.microsoft.com/office/drawing/2014/main" id="{079B2A90-C01F-EE08-221E-B0E39F5D6599}"/>
              </a:ext>
            </a:extLst>
          </p:cNvPr>
          <p:cNvCxnSpPr>
            <a:cxnSpLocks/>
            <a:stCxn id="23" idx="3"/>
          </p:cNvCxnSpPr>
          <p:nvPr/>
        </p:nvCxnSpPr>
        <p:spPr>
          <a:xfrm>
            <a:off x="2669130" y="1786988"/>
            <a:ext cx="131805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8" name="Metin kutusu 16">
            <a:extLst>
              <a:ext uri="{FF2B5EF4-FFF2-40B4-BE49-F238E27FC236}">
                <a16:creationId xmlns:a16="http://schemas.microsoft.com/office/drawing/2014/main" id="{A282D5ED-BD71-211B-D620-2ECF82FFF70E}"/>
              </a:ext>
            </a:extLst>
          </p:cNvPr>
          <p:cNvSpPr txBox="1"/>
          <p:nvPr/>
        </p:nvSpPr>
        <p:spPr>
          <a:xfrm>
            <a:off x="2565364" y="1829799"/>
            <a:ext cx="1474403" cy="461665"/>
          </a:xfrm>
          <a:prstGeom prst="rect">
            <a:avLst/>
          </a:prstGeom>
          <a:noFill/>
        </p:spPr>
        <p:txBody>
          <a:bodyPr wrap="square" rtlCol="0">
            <a:spAutoFit/>
          </a:bodyPr>
          <a:lstStyle/>
          <a:p>
            <a:pPr algn="ctr"/>
            <a:r>
              <a:rPr lang="en-US" sz="2400" b="1" dirty="0">
                <a:latin typeface="Aptos Display" panose="020B0004020202020204" pitchFamily="34" charset="0"/>
                <a:ea typeface="Cambria" panose="02040503050406030204" pitchFamily="18" charset="0"/>
              </a:rPr>
              <a:t>Nominal</a:t>
            </a:r>
            <a:endParaRPr lang="en-US" sz="2400" b="1" dirty="0">
              <a:latin typeface="Aptos Display" panose="020B0004020202020204" pitchFamily="34" charset="0"/>
            </a:endParaRPr>
          </a:p>
        </p:txBody>
      </p:sp>
      <p:sp>
        <p:nvSpPr>
          <p:cNvPr id="6" name="TextBox 52">
            <a:extLst>
              <a:ext uri="{FF2B5EF4-FFF2-40B4-BE49-F238E27FC236}">
                <a16:creationId xmlns:a16="http://schemas.microsoft.com/office/drawing/2014/main" id="{B8B90AC5-2696-9F84-FFE7-0E363A537C22}"/>
              </a:ext>
            </a:extLst>
          </p:cNvPr>
          <p:cNvSpPr txBox="1"/>
          <p:nvPr/>
        </p:nvSpPr>
        <p:spPr>
          <a:xfrm>
            <a:off x="5561298" y="2666601"/>
            <a:ext cx="1966163" cy="1255728"/>
          </a:xfrm>
          <a:prstGeom prst="rect">
            <a:avLst/>
          </a:prstGeom>
          <a:noFill/>
        </p:spPr>
        <p:txBody>
          <a:bodyPr wrap="square" rtlCol="0">
            <a:spAutoFit/>
          </a:bodyPr>
          <a:lstStyle/>
          <a:p>
            <a:pPr algn="ctr">
              <a:lnSpc>
                <a:spcPct val="90000"/>
              </a:lnSpc>
            </a:pPr>
            <a:r>
              <a:rPr lang="en-US" sz="2800" b="1" dirty="0">
                <a:solidFill>
                  <a:srgbClr val="0070C0"/>
                </a:solidFill>
                <a:latin typeface="Aptos Display" panose="020B0004020202020204" pitchFamily="34" charset="0"/>
                <a:ea typeface="Cambria" panose="02040503050406030204" pitchFamily="18" charset="0"/>
              </a:rPr>
              <a:t>drives </a:t>
            </a:r>
            <a:r>
              <a:rPr lang="en-US" sz="2800" b="1" dirty="0" err="1">
                <a:solidFill>
                  <a:srgbClr val="0070C0"/>
                </a:solidFill>
                <a:latin typeface="Aptos Display" panose="020B0004020202020204" pitchFamily="34" charset="0"/>
                <a:ea typeface="Cambria" panose="02040503050406030204" pitchFamily="18" charset="0"/>
              </a:rPr>
              <a:t>bitline</a:t>
            </a:r>
            <a:r>
              <a:rPr lang="en-US" sz="2800" b="1" dirty="0">
                <a:solidFill>
                  <a:srgbClr val="0070C0"/>
                </a:solidFill>
                <a:latin typeface="Aptos Display" panose="020B0004020202020204" pitchFamily="34" charset="0"/>
                <a:ea typeface="Cambria" panose="02040503050406030204" pitchFamily="18" charset="0"/>
              </a:rPr>
              <a:t> to GND</a:t>
            </a:r>
          </a:p>
        </p:txBody>
      </p:sp>
      <p:cxnSp>
        <p:nvCxnSpPr>
          <p:cNvPr id="7" name="Curved Connector 12">
            <a:extLst>
              <a:ext uri="{FF2B5EF4-FFF2-40B4-BE49-F238E27FC236}">
                <a16:creationId xmlns:a16="http://schemas.microsoft.com/office/drawing/2014/main" id="{6A32C92E-183B-3296-ACA7-3BB3D9B25891}"/>
              </a:ext>
            </a:extLst>
          </p:cNvPr>
          <p:cNvCxnSpPr>
            <a:cxnSpLocks/>
          </p:cNvCxnSpPr>
          <p:nvPr/>
        </p:nvCxnSpPr>
        <p:spPr>
          <a:xfrm rot="10800000" flipV="1">
            <a:off x="4501207" y="3081262"/>
            <a:ext cx="1147341" cy="289251"/>
          </a:xfrm>
          <a:prstGeom prst="curvedConnector3">
            <a:avLst>
              <a:gd name="adj1" fmla="val 50000"/>
            </a:avLst>
          </a:prstGeom>
          <a:ln w="19050">
            <a:solidFill>
              <a:srgbClr val="0070C0"/>
            </a:solidFill>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10" name="TextBox 52">
            <a:extLst>
              <a:ext uri="{FF2B5EF4-FFF2-40B4-BE49-F238E27FC236}">
                <a16:creationId xmlns:a16="http://schemas.microsoft.com/office/drawing/2014/main" id="{DF20EDD6-5F3A-2B34-DFF9-63C7B4E0D485}"/>
              </a:ext>
            </a:extLst>
          </p:cNvPr>
          <p:cNvSpPr txBox="1"/>
          <p:nvPr/>
        </p:nvSpPr>
        <p:spPr>
          <a:xfrm>
            <a:off x="868475" y="3756898"/>
            <a:ext cx="1966163" cy="1255728"/>
          </a:xfrm>
          <a:prstGeom prst="rect">
            <a:avLst/>
          </a:prstGeom>
          <a:noFill/>
        </p:spPr>
        <p:txBody>
          <a:bodyPr wrap="square" rtlCol="0">
            <a:spAutoFit/>
          </a:bodyPr>
          <a:lstStyle/>
          <a:p>
            <a:pPr algn="ctr">
              <a:lnSpc>
                <a:spcPct val="90000"/>
              </a:lnSpc>
            </a:pPr>
            <a:r>
              <a:rPr lang="en-US" sz="2800" b="1" dirty="0">
                <a:solidFill>
                  <a:srgbClr val="7030A0"/>
                </a:solidFill>
                <a:latin typeface="Aptos Display" panose="020B0004020202020204" pitchFamily="34" charset="0"/>
                <a:ea typeface="Cambria" panose="02040503050406030204" pitchFamily="18" charset="0"/>
              </a:rPr>
              <a:t>drives </a:t>
            </a:r>
            <a:r>
              <a:rPr lang="en-US" sz="2800" b="1" dirty="0" err="1">
                <a:solidFill>
                  <a:srgbClr val="7030A0"/>
                </a:solidFill>
                <a:latin typeface="Aptos Display" panose="020B0004020202020204" pitchFamily="34" charset="0"/>
                <a:ea typeface="Cambria" panose="02040503050406030204" pitchFamily="18" charset="0"/>
              </a:rPr>
              <a:t>bitline</a:t>
            </a:r>
            <a:r>
              <a:rPr lang="en-US" sz="2800" b="1" dirty="0">
                <a:solidFill>
                  <a:srgbClr val="7030A0"/>
                </a:solidFill>
                <a:latin typeface="Aptos Display" panose="020B0004020202020204" pitchFamily="34" charset="0"/>
                <a:ea typeface="Cambria" panose="02040503050406030204" pitchFamily="18" charset="0"/>
              </a:rPr>
              <a:t> to VDD</a:t>
            </a:r>
          </a:p>
        </p:txBody>
      </p:sp>
      <p:cxnSp>
        <p:nvCxnSpPr>
          <p:cNvPr id="11" name="Curved Connector 12">
            <a:extLst>
              <a:ext uri="{FF2B5EF4-FFF2-40B4-BE49-F238E27FC236}">
                <a16:creationId xmlns:a16="http://schemas.microsoft.com/office/drawing/2014/main" id="{3D19A710-3647-1165-672D-573A9D1BA129}"/>
              </a:ext>
            </a:extLst>
          </p:cNvPr>
          <p:cNvCxnSpPr>
            <a:cxnSpLocks/>
          </p:cNvCxnSpPr>
          <p:nvPr/>
        </p:nvCxnSpPr>
        <p:spPr>
          <a:xfrm>
            <a:off x="2693486" y="4352977"/>
            <a:ext cx="1050494" cy="298276"/>
          </a:xfrm>
          <a:prstGeom prst="curvedConnector3">
            <a:avLst>
              <a:gd name="adj1" fmla="val 50000"/>
            </a:avLst>
          </a:prstGeom>
          <a:ln w="19050">
            <a:solidFill>
              <a:srgbClr val="7030A0"/>
            </a:solidFill>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9682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500"/>
                                        <p:tgtEl>
                                          <p:spTgt spid="3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67"/>
                                        </p:tgtEl>
                                        <p:attrNameLst>
                                          <p:attrName>style.visibility</p:attrName>
                                        </p:attrNameLst>
                                      </p:cBhvr>
                                      <p:to>
                                        <p:strVal val="visible"/>
                                      </p:to>
                                    </p:set>
                                    <p:animEffect transition="in" filter="fade">
                                      <p:cBhvr>
                                        <p:cTn id="18" dur="500"/>
                                        <p:tgtEl>
                                          <p:spTgt spid="167"/>
                                        </p:tgtEl>
                                      </p:cBhvr>
                                    </p:animEffect>
                                  </p:childTnLst>
                                </p:cTn>
                              </p:par>
                              <p:par>
                                <p:cTn id="19" presetID="10" presetClass="entr" presetSubtype="0" fill="hold" nodeType="withEffect">
                                  <p:stCondLst>
                                    <p:cond delay="0"/>
                                  </p:stCondLst>
                                  <p:childTnLst>
                                    <p:set>
                                      <p:cBhvr>
                                        <p:cTn id="20" dur="1" fill="hold">
                                          <p:stCondLst>
                                            <p:cond delay="0"/>
                                          </p:stCondLst>
                                        </p:cTn>
                                        <p:tgtEl>
                                          <p:spTgt spid="162"/>
                                        </p:tgtEl>
                                        <p:attrNameLst>
                                          <p:attrName>style.visibility</p:attrName>
                                        </p:attrNameLst>
                                      </p:cBhvr>
                                      <p:to>
                                        <p:strVal val="visible"/>
                                      </p:to>
                                    </p:set>
                                    <p:animEffect transition="in" filter="fade">
                                      <p:cBhvr>
                                        <p:cTn id="21" dur="500"/>
                                        <p:tgtEl>
                                          <p:spTgt spid="162"/>
                                        </p:tgtEl>
                                      </p:cBhvr>
                                    </p:animEffect>
                                  </p:childTnLst>
                                </p:cTn>
                              </p:par>
                              <p:par>
                                <p:cTn id="22" presetID="10" presetClass="entr" presetSubtype="0" fill="hold" nodeType="withEffect">
                                  <p:stCondLst>
                                    <p:cond delay="0"/>
                                  </p:stCondLst>
                                  <p:childTnLst>
                                    <p:set>
                                      <p:cBhvr>
                                        <p:cTn id="23" dur="1" fill="hold">
                                          <p:stCondLst>
                                            <p:cond delay="0"/>
                                          </p:stCondLst>
                                        </p:cTn>
                                        <p:tgtEl>
                                          <p:spTgt spid="164"/>
                                        </p:tgtEl>
                                        <p:attrNameLst>
                                          <p:attrName>style.visibility</p:attrName>
                                        </p:attrNameLst>
                                      </p:cBhvr>
                                      <p:to>
                                        <p:strVal val="visible"/>
                                      </p:to>
                                    </p:set>
                                    <p:animEffect transition="in" filter="fade">
                                      <p:cBhvr>
                                        <p:cTn id="24" dur="500"/>
                                        <p:tgtEl>
                                          <p:spTgt spid="16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250"/>
                                        <p:tgtEl>
                                          <p:spTgt spid="6"/>
                                        </p:tgtEl>
                                      </p:cBhvr>
                                    </p:animEffect>
                                  </p:childTnLst>
                                </p:cTn>
                              </p:par>
                              <p:par>
                                <p:cTn id="28" presetID="10" presetClass="entr" presetSubtype="0" fill="hold"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250"/>
                                        <p:tgtEl>
                                          <p:spTgt spid="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250"/>
                                        <p:tgtEl>
                                          <p:spTgt spid="10"/>
                                        </p:tgtEl>
                                      </p:cBhvr>
                                    </p:animEffect>
                                  </p:childTnLst>
                                </p:cTn>
                              </p:par>
                              <p:par>
                                <p:cTn id="34" presetID="10" presetClass="entr" presetSubtype="0" fill="hold"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250"/>
                                        <p:tgtEl>
                                          <p:spTgt spid="11"/>
                                        </p:tgtEl>
                                      </p:cBhvr>
                                    </p:animEffect>
                                  </p:childTnLst>
                                </p:cTn>
                              </p:par>
                              <p:par>
                                <p:cTn id="37" presetID="10" presetClass="entr" presetSubtype="0" fill="hold" nodeType="withEffect">
                                  <p:stCondLst>
                                    <p:cond delay="0"/>
                                  </p:stCondLst>
                                  <p:childTnLst>
                                    <p:set>
                                      <p:cBhvr>
                                        <p:cTn id="38" dur="1" fill="hold">
                                          <p:stCondLst>
                                            <p:cond delay="0"/>
                                          </p:stCondLst>
                                        </p:cTn>
                                        <p:tgtEl>
                                          <p:spTgt spid="152"/>
                                        </p:tgtEl>
                                        <p:attrNameLst>
                                          <p:attrName>style.visibility</p:attrName>
                                        </p:attrNameLst>
                                      </p:cBhvr>
                                      <p:to>
                                        <p:strVal val="visible"/>
                                      </p:to>
                                    </p:set>
                                    <p:animEffect transition="in" filter="fade">
                                      <p:cBhvr>
                                        <p:cTn id="39" dur="500"/>
                                        <p:tgtEl>
                                          <p:spTgt spid="15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60"/>
                                        </p:tgtEl>
                                        <p:attrNameLst>
                                          <p:attrName>style.visibility</p:attrName>
                                        </p:attrNameLst>
                                      </p:cBhvr>
                                      <p:to>
                                        <p:strVal val="visible"/>
                                      </p:to>
                                    </p:set>
                                    <p:animEffect transition="in" filter="fade">
                                      <p:cBhvr>
                                        <p:cTn id="42" dur="500"/>
                                        <p:tgtEl>
                                          <p:spTgt spid="160"/>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61"/>
                                        </p:tgtEl>
                                        <p:attrNameLst>
                                          <p:attrName>style.visibility</p:attrName>
                                        </p:attrNameLst>
                                      </p:cBhvr>
                                      <p:to>
                                        <p:strVal val="visible"/>
                                      </p:to>
                                    </p:set>
                                    <p:animEffect transition="in" filter="fade">
                                      <p:cBhvr>
                                        <p:cTn id="45" dur="5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0"/>
      <p:bldP spid="161" grpId="0"/>
      <p:bldP spid="38" grpId="0"/>
      <p:bldP spid="6" grpId="0"/>
      <p:bldP spid="10"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E86E24-B113-E029-1102-E3449C2A1F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81AA27-B143-1D60-17A4-4AE0C192ED50}"/>
              </a:ext>
            </a:extLst>
          </p:cNvPr>
          <p:cNvSpPr>
            <a:spLocks noGrp="1"/>
          </p:cNvSpPr>
          <p:nvPr>
            <p:ph type="title"/>
          </p:nvPr>
        </p:nvSpPr>
        <p:spPr/>
        <p:txBody>
          <a:bodyPr/>
          <a:lstStyle/>
          <a:p>
            <a:r>
              <a:rPr lang="en-US" sz="4400" dirty="0">
                <a:solidFill>
                  <a:schemeClr val="accent5">
                    <a:lumMod val="75000"/>
                  </a:schemeClr>
                </a:solidFill>
                <a:latin typeface="Aptos Display" panose="020B0004020202020204" pitchFamily="34" charset="0"/>
                <a:ea typeface="Cambria" panose="02040503050406030204" pitchFamily="18" charset="0"/>
              </a:rPr>
              <a:t>NOT Operation: A Walkthrough</a:t>
            </a:r>
          </a:p>
        </p:txBody>
      </p:sp>
      <p:cxnSp>
        <p:nvCxnSpPr>
          <p:cNvPr id="29" name="Düz Bağlayıcı 28">
            <a:extLst>
              <a:ext uri="{FF2B5EF4-FFF2-40B4-BE49-F238E27FC236}">
                <a16:creationId xmlns:a16="http://schemas.microsoft.com/office/drawing/2014/main" id="{D5439ACB-AD0A-320C-DD34-822482182052}"/>
              </a:ext>
            </a:extLst>
          </p:cNvPr>
          <p:cNvCxnSpPr>
            <a:cxnSpLocks/>
          </p:cNvCxnSpPr>
          <p:nvPr/>
        </p:nvCxnSpPr>
        <p:spPr>
          <a:xfrm>
            <a:off x="3776276" y="4901166"/>
            <a:ext cx="1077106"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Düz Bağlayıcı 29">
            <a:extLst>
              <a:ext uri="{FF2B5EF4-FFF2-40B4-BE49-F238E27FC236}">
                <a16:creationId xmlns:a16="http://schemas.microsoft.com/office/drawing/2014/main" id="{2A4F9915-CF0E-6485-D2AC-99B4633FE06E}"/>
              </a:ext>
            </a:extLst>
          </p:cNvPr>
          <p:cNvCxnSpPr>
            <a:cxnSpLocks/>
          </p:cNvCxnSpPr>
          <p:nvPr/>
        </p:nvCxnSpPr>
        <p:spPr>
          <a:xfrm>
            <a:off x="3356880" y="3130267"/>
            <a:ext cx="110298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Düz Bağlayıcı 30">
            <a:extLst>
              <a:ext uri="{FF2B5EF4-FFF2-40B4-BE49-F238E27FC236}">
                <a16:creationId xmlns:a16="http://schemas.microsoft.com/office/drawing/2014/main" id="{7E02E983-7C69-D9C5-4FFA-203FF2277728}"/>
              </a:ext>
            </a:extLst>
          </p:cNvPr>
          <p:cNvCxnSpPr>
            <a:cxnSpLocks/>
          </p:cNvCxnSpPr>
          <p:nvPr/>
        </p:nvCxnSpPr>
        <p:spPr>
          <a:xfrm flipV="1">
            <a:off x="4439450" y="2815357"/>
            <a:ext cx="0" cy="163172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Düz Bağlayıcı 31">
            <a:extLst>
              <a:ext uri="{FF2B5EF4-FFF2-40B4-BE49-F238E27FC236}">
                <a16:creationId xmlns:a16="http://schemas.microsoft.com/office/drawing/2014/main" id="{91F848DB-7420-F427-2C21-989FB75D47B6}"/>
              </a:ext>
            </a:extLst>
          </p:cNvPr>
          <p:cNvCxnSpPr>
            <a:cxnSpLocks/>
          </p:cNvCxnSpPr>
          <p:nvPr/>
        </p:nvCxnSpPr>
        <p:spPr>
          <a:xfrm flipV="1">
            <a:off x="3788476" y="3545371"/>
            <a:ext cx="0" cy="161521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Oval 32">
            <a:extLst>
              <a:ext uri="{FF2B5EF4-FFF2-40B4-BE49-F238E27FC236}">
                <a16:creationId xmlns:a16="http://schemas.microsoft.com/office/drawing/2014/main" id="{9A46B9A7-C0A1-9FFC-5BDB-B446BC994822}"/>
              </a:ext>
            </a:extLst>
          </p:cNvPr>
          <p:cNvSpPr/>
          <p:nvPr/>
        </p:nvSpPr>
        <p:spPr>
          <a:xfrm>
            <a:off x="3492583" y="2870851"/>
            <a:ext cx="504000" cy="504000"/>
          </a:xfrm>
          <a:prstGeom prst="ellipse">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cs typeface="Calibri" panose="020F0502020204030204" pitchFamily="34" charset="0"/>
            </a:endParaRPr>
          </a:p>
        </p:txBody>
      </p:sp>
      <p:sp>
        <p:nvSpPr>
          <p:cNvPr id="35" name="Metin kutusu 34">
            <a:extLst>
              <a:ext uri="{FF2B5EF4-FFF2-40B4-BE49-F238E27FC236}">
                <a16:creationId xmlns:a16="http://schemas.microsoft.com/office/drawing/2014/main" id="{33A4D188-C02E-43E5-F312-19C0A4C4D112}"/>
              </a:ext>
            </a:extLst>
          </p:cNvPr>
          <p:cNvSpPr txBox="1"/>
          <p:nvPr/>
        </p:nvSpPr>
        <p:spPr>
          <a:xfrm>
            <a:off x="2669130" y="2834088"/>
            <a:ext cx="1053934" cy="523220"/>
          </a:xfrm>
          <a:prstGeom prst="rect">
            <a:avLst/>
          </a:prstGeom>
          <a:noFill/>
        </p:spPr>
        <p:txBody>
          <a:bodyPr wrap="square" rtlCol="0">
            <a:spAutoFit/>
          </a:bodyPr>
          <a:lstStyle/>
          <a:p>
            <a:r>
              <a:rPr lang="en-US" sz="2800" b="1" err="1">
                <a:latin typeface="Aptos Display" panose="020B0004020202020204" pitchFamily="34" charset="0"/>
                <a:ea typeface="Cambria" panose="02040503050406030204" pitchFamily="18" charset="0"/>
                <a:cs typeface="Cascadia Mono" panose="020B0609020000020004" pitchFamily="49" charset="0"/>
              </a:rPr>
              <a:t>src</a:t>
            </a:r>
            <a:endParaRPr lang="en-US" sz="2800" b="1">
              <a:latin typeface="Aptos Display" panose="020B0004020202020204" pitchFamily="34" charset="0"/>
              <a:ea typeface="Cambria" panose="02040503050406030204" pitchFamily="18" charset="0"/>
              <a:cs typeface="Cascadia Mono" panose="020B0609020000020004" pitchFamily="49" charset="0"/>
            </a:endParaRPr>
          </a:p>
        </p:txBody>
      </p:sp>
      <p:cxnSp>
        <p:nvCxnSpPr>
          <p:cNvPr id="36" name="Düz Bağlayıcı 35">
            <a:extLst>
              <a:ext uri="{FF2B5EF4-FFF2-40B4-BE49-F238E27FC236}">
                <a16:creationId xmlns:a16="http://schemas.microsoft.com/office/drawing/2014/main" id="{CE177776-EBB1-9F9F-E132-38B288750774}"/>
              </a:ext>
            </a:extLst>
          </p:cNvPr>
          <p:cNvCxnSpPr>
            <a:cxnSpLocks/>
          </p:cNvCxnSpPr>
          <p:nvPr/>
        </p:nvCxnSpPr>
        <p:spPr>
          <a:xfrm flipH="1">
            <a:off x="3788476" y="4417250"/>
            <a:ext cx="658373"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Düz Bağlayıcı 38">
            <a:extLst>
              <a:ext uri="{FF2B5EF4-FFF2-40B4-BE49-F238E27FC236}">
                <a16:creationId xmlns:a16="http://schemas.microsoft.com/office/drawing/2014/main" id="{E107B6C6-F02B-9BB0-1A2E-66865D75EBAE}"/>
              </a:ext>
            </a:extLst>
          </p:cNvPr>
          <p:cNvCxnSpPr>
            <a:cxnSpLocks/>
          </p:cNvCxnSpPr>
          <p:nvPr/>
        </p:nvCxnSpPr>
        <p:spPr>
          <a:xfrm flipH="1">
            <a:off x="3788476" y="3572349"/>
            <a:ext cx="658373"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Metin kutusu 39">
            <a:extLst>
              <a:ext uri="{FF2B5EF4-FFF2-40B4-BE49-F238E27FC236}">
                <a16:creationId xmlns:a16="http://schemas.microsoft.com/office/drawing/2014/main" id="{0E5F1B61-10FE-ABBD-3BD4-AAAA1E69D807}"/>
              </a:ext>
            </a:extLst>
          </p:cNvPr>
          <p:cNvSpPr txBox="1"/>
          <p:nvPr/>
        </p:nvSpPr>
        <p:spPr>
          <a:xfrm>
            <a:off x="4815771" y="4603404"/>
            <a:ext cx="1053934" cy="523220"/>
          </a:xfrm>
          <a:prstGeom prst="rect">
            <a:avLst/>
          </a:prstGeom>
          <a:noFill/>
        </p:spPr>
        <p:txBody>
          <a:bodyPr wrap="square" rtlCol="0">
            <a:spAutoFit/>
          </a:bodyPr>
          <a:lstStyle/>
          <a:p>
            <a:r>
              <a:rPr lang="en-US" sz="2800" b="1" err="1">
                <a:latin typeface="Aptos Display" panose="020B0004020202020204" pitchFamily="34" charset="0"/>
                <a:ea typeface="Cambria" panose="02040503050406030204" pitchFamily="18" charset="0"/>
                <a:cs typeface="Cascadia Mono" panose="020B0609020000020004" pitchFamily="49" charset="0"/>
              </a:rPr>
              <a:t>dst</a:t>
            </a:r>
            <a:endParaRPr lang="en-US" sz="2800" b="1">
              <a:latin typeface="Aptos Display" panose="020B0004020202020204" pitchFamily="34" charset="0"/>
              <a:ea typeface="Cambria" panose="02040503050406030204" pitchFamily="18" charset="0"/>
              <a:cs typeface="Cascadia Mono" panose="020B0609020000020004" pitchFamily="49" charset="0"/>
            </a:endParaRPr>
          </a:p>
        </p:txBody>
      </p:sp>
      <p:cxnSp>
        <p:nvCxnSpPr>
          <p:cNvPr id="152" name="Düz Bağlayıcı 151">
            <a:extLst>
              <a:ext uri="{FF2B5EF4-FFF2-40B4-BE49-F238E27FC236}">
                <a16:creationId xmlns:a16="http://schemas.microsoft.com/office/drawing/2014/main" id="{AE6BBD07-7E36-62B9-9D27-72AE1AD9A077}"/>
              </a:ext>
            </a:extLst>
          </p:cNvPr>
          <p:cNvCxnSpPr>
            <a:cxnSpLocks/>
          </p:cNvCxnSpPr>
          <p:nvPr/>
        </p:nvCxnSpPr>
        <p:spPr>
          <a:xfrm flipV="1">
            <a:off x="4439450" y="2817303"/>
            <a:ext cx="0" cy="1631728"/>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53" name="Düz Bağlayıcı 152">
            <a:extLst>
              <a:ext uri="{FF2B5EF4-FFF2-40B4-BE49-F238E27FC236}">
                <a16:creationId xmlns:a16="http://schemas.microsoft.com/office/drawing/2014/main" id="{07D6BC63-2F8F-D2DA-86BF-4B038E28B668}"/>
              </a:ext>
            </a:extLst>
          </p:cNvPr>
          <p:cNvCxnSpPr>
            <a:cxnSpLocks/>
          </p:cNvCxnSpPr>
          <p:nvPr/>
        </p:nvCxnSpPr>
        <p:spPr>
          <a:xfrm>
            <a:off x="3315533" y="3130267"/>
            <a:ext cx="110298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54" name="Oval 153">
            <a:extLst>
              <a:ext uri="{FF2B5EF4-FFF2-40B4-BE49-F238E27FC236}">
                <a16:creationId xmlns:a16="http://schemas.microsoft.com/office/drawing/2014/main" id="{80B89737-0D64-7F40-764D-BEAFAB2F2C59}"/>
              </a:ext>
            </a:extLst>
          </p:cNvPr>
          <p:cNvSpPr/>
          <p:nvPr/>
        </p:nvSpPr>
        <p:spPr>
          <a:xfrm>
            <a:off x="3491980" y="2873139"/>
            <a:ext cx="504000" cy="504000"/>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cs typeface="Calibri" panose="020F0502020204030204" pitchFamily="34" charset="0"/>
            </a:endParaRPr>
          </a:p>
        </p:txBody>
      </p:sp>
      <p:sp>
        <p:nvSpPr>
          <p:cNvPr id="47" name="Oval 46">
            <a:extLst>
              <a:ext uri="{FF2B5EF4-FFF2-40B4-BE49-F238E27FC236}">
                <a16:creationId xmlns:a16="http://schemas.microsoft.com/office/drawing/2014/main" id="{D792D652-87C2-2128-3353-7C572C83F701}"/>
              </a:ext>
            </a:extLst>
          </p:cNvPr>
          <p:cNvSpPr/>
          <p:nvPr/>
        </p:nvSpPr>
        <p:spPr>
          <a:xfrm rot="5400000">
            <a:off x="4342751" y="4136185"/>
            <a:ext cx="180000" cy="180000"/>
          </a:xfrm>
          <a:prstGeom prst="ellipse">
            <a:avLst/>
          </a:prstGeom>
          <a:solidFill>
            <a:schemeClr val="bg1"/>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endParaRPr>
          </a:p>
        </p:txBody>
      </p:sp>
      <p:sp>
        <p:nvSpPr>
          <p:cNvPr id="212" name="İkizkenar Üçgen 211">
            <a:extLst>
              <a:ext uri="{FF2B5EF4-FFF2-40B4-BE49-F238E27FC236}">
                <a16:creationId xmlns:a16="http://schemas.microsoft.com/office/drawing/2014/main" id="{271B77F3-1EBF-4DF9-BB05-991A2B62A9C1}"/>
              </a:ext>
            </a:extLst>
          </p:cNvPr>
          <p:cNvSpPr/>
          <p:nvPr/>
        </p:nvSpPr>
        <p:spPr>
          <a:xfrm rot="10800000">
            <a:off x="4194415" y="3740737"/>
            <a:ext cx="473429" cy="363184"/>
          </a:xfrm>
          <a:prstGeom prst="triangle">
            <a:avLst>
              <a:gd name="adj" fmla="val 48898"/>
            </a:avLst>
          </a:prstGeom>
          <a:solidFill>
            <a:schemeClr val="bg1">
              <a:lumMod val="50000"/>
            </a:schemeClr>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endParaRPr>
          </a:p>
        </p:txBody>
      </p:sp>
      <p:cxnSp>
        <p:nvCxnSpPr>
          <p:cNvPr id="162" name="Düz Bağlayıcı 161">
            <a:extLst>
              <a:ext uri="{FF2B5EF4-FFF2-40B4-BE49-F238E27FC236}">
                <a16:creationId xmlns:a16="http://schemas.microsoft.com/office/drawing/2014/main" id="{7AF310DA-4674-63F3-491C-EB94014E27F5}"/>
              </a:ext>
            </a:extLst>
          </p:cNvPr>
          <p:cNvCxnSpPr>
            <a:cxnSpLocks/>
          </p:cNvCxnSpPr>
          <p:nvPr/>
        </p:nvCxnSpPr>
        <p:spPr>
          <a:xfrm flipV="1">
            <a:off x="3786841" y="3543179"/>
            <a:ext cx="0" cy="1631728"/>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sp>
        <p:nvSpPr>
          <p:cNvPr id="45" name="İkizkenar Üçgen 44">
            <a:extLst>
              <a:ext uri="{FF2B5EF4-FFF2-40B4-BE49-F238E27FC236}">
                <a16:creationId xmlns:a16="http://schemas.microsoft.com/office/drawing/2014/main" id="{C7739EAF-9A95-E3EF-66D4-758D80167ACC}"/>
              </a:ext>
            </a:extLst>
          </p:cNvPr>
          <p:cNvSpPr/>
          <p:nvPr/>
        </p:nvSpPr>
        <p:spPr>
          <a:xfrm>
            <a:off x="3540656" y="3845122"/>
            <a:ext cx="473429" cy="363184"/>
          </a:xfrm>
          <a:prstGeom prst="triangle">
            <a:avLst>
              <a:gd name="adj" fmla="val 48898"/>
            </a:avLst>
          </a:prstGeom>
          <a:solidFill>
            <a:schemeClr val="bg1">
              <a:lumMod val="50000"/>
            </a:schemeClr>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endParaRPr>
          </a:p>
        </p:txBody>
      </p:sp>
      <p:sp>
        <p:nvSpPr>
          <p:cNvPr id="46" name="Oval 45">
            <a:extLst>
              <a:ext uri="{FF2B5EF4-FFF2-40B4-BE49-F238E27FC236}">
                <a16:creationId xmlns:a16="http://schemas.microsoft.com/office/drawing/2014/main" id="{7B8A56E7-E52E-B0CE-102B-46040A5E5799}"/>
              </a:ext>
            </a:extLst>
          </p:cNvPr>
          <p:cNvSpPr/>
          <p:nvPr/>
        </p:nvSpPr>
        <p:spPr>
          <a:xfrm rot="5400000">
            <a:off x="3687023" y="3639517"/>
            <a:ext cx="180000" cy="180000"/>
          </a:xfrm>
          <a:prstGeom prst="ellipse">
            <a:avLst/>
          </a:prstGeom>
          <a:solidFill>
            <a:schemeClr val="bg1"/>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endParaRPr>
          </a:p>
        </p:txBody>
      </p:sp>
      <p:cxnSp>
        <p:nvCxnSpPr>
          <p:cNvPr id="164" name="Düz Bağlayıcı 163">
            <a:extLst>
              <a:ext uri="{FF2B5EF4-FFF2-40B4-BE49-F238E27FC236}">
                <a16:creationId xmlns:a16="http://schemas.microsoft.com/office/drawing/2014/main" id="{82C90C68-2ACB-9FF3-530A-4D584D7D9613}"/>
              </a:ext>
            </a:extLst>
          </p:cNvPr>
          <p:cNvCxnSpPr>
            <a:cxnSpLocks/>
          </p:cNvCxnSpPr>
          <p:nvPr/>
        </p:nvCxnSpPr>
        <p:spPr>
          <a:xfrm>
            <a:off x="3775347" y="3572349"/>
            <a:ext cx="684513" cy="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67" name="Düz Bağlayıcı 166">
            <a:extLst>
              <a:ext uri="{FF2B5EF4-FFF2-40B4-BE49-F238E27FC236}">
                <a16:creationId xmlns:a16="http://schemas.microsoft.com/office/drawing/2014/main" id="{445B236D-4EB5-1C9D-18EC-3B3D83A3D778}"/>
              </a:ext>
            </a:extLst>
          </p:cNvPr>
          <p:cNvCxnSpPr>
            <a:cxnSpLocks/>
          </p:cNvCxnSpPr>
          <p:nvPr/>
        </p:nvCxnSpPr>
        <p:spPr>
          <a:xfrm>
            <a:off x="3781323" y="4417250"/>
            <a:ext cx="684513" cy="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sp>
        <p:nvSpPr>
          <p:cNvPr id="176" name="TextBox 52">
            <a:extLst>
              <a:ext uri="{FF2B5EF4-FFF2-40B4-BE49-F238E27FC236}">
                <a16:creationId xmlns:a16="http://schemas.microsoft.com/office/drawing/2014/main" id="{D9DF7728-1BB9-B17D-FC98-23662B243736}"/>
              </a:ext>
            </a:extLst>
          </p:cNvPr>
          <p:cNvSpPr txBox="1"/>
          <p:nvPr/>
        </p:nvSpPr>
        <p:spPr>
          <a:xfrm>
            <a:off x="608550" y="3462737"/>
            <a:ext cx="1966163" cy="1255728"/>
          </a:xfrm>
          <a:prstGeom prst="rect">
            <a:avLst/>
          </a:prstGeom>
          <a:noFill/>
        </p:spPr>
        <p:txBody>
          <a:bodyPr wrap="square" rtlCol="0">
            <a:spAutoFit/>
          </a:bodyPr>
          <a:lstStyle/>
          <a:p>
            <a:pPr algn="ctr">
              <a:lnSpc>
                <a:spcPct val="90000"/>
              </a:lnSpc>
            </a:pPr>
            <a:r>
              <a:rPr lang="en-US" sz="2800" b="1" dirty="0">
                <a:solidFill>
                  <a:srgbClr val="C00000"/>
                </a:solidFill>
                <a:latin typeface="Aptos Display" panose="020B0004020202020204" pitchFamily="34" charset="0"/>
                <a:ea typeface="Cambria" panose="02040503050406030204" pitchFamily="18" charset="0"/>
              </a:rPr>
              <a:t>connects </a:t>
            </a:r>
            <a:r>
              <a:rPr lang="en-US" sz="2800" b="1" dirty="0" err="1">
                <a:solidFill>
                  <a:srgbClr val="C00000"/>
                </a:solidFill>
                <a:latin typeface="Aptos Display" panose="020B0004020202020204" pitchFamily="34" charset="0"/>
                <a:ea typeface="Cambria" panose="02040503050406030204" pitchFamily="18" charset="0"/>
              </a:rPr>
              <a:t>dst</a:t>
            </a:r>
            <a:r>
              <a:rPr lang="en-US" sz="2800" b="1" dirty="0">
                <a:solidFill>
                  <a:srgbClr val="C00000"/>
                </a:solidFill>
                <a:latin typeface="Aptos Display" panose="020B0004020202020204" pitchFamily="34" charset="0"/>
                <a:ea typeface="Cambria" panose="02040503050406030204" pitchFamily="18" charset="0"/>
              </a:rPr>
              <a:t> to </a:t>
            </a:r>
            <a:r>
              <a:rPr lang="en-US" sz="2800" b="1" dirty="0" err="1">
                <a:solidFill>
                  <a:srgbClr val="C00000"/>
                </a:solidFill>
                <a:latin typeface="Aptos Display" panose="020B0004020202020204" pitchFamily="34" charset="0"/>
                <a:ea typeface="Cambria" panose="02040503050406030204" pitchFamily="18" charset="0"/>
              </a:rPr>
              <a:t>bitline</a:t>
            </a:r>
            <a:endParaRPr lang="en-US" sz="2800" b="1" dirty="0">
              <a:solidFill>
                <a:srgbClr val="C00000"/>
              </a:solidFill>
              <a:latin typeface="Aptos Display" panose="020B0004020202020204" pitchFamily="34" charset="0"/>
              <a:ea typeface="Cambria" panose="02040503050406030204" pitchFamily="18" charset="0"/>
            </a:endParaRPr>
          </a:p>
        </p:txBody>
      </p:sp>
      <p:cxnSp>
        <p:nvCxnSpPr>
          <p:cNvPr id="177" name="Curved Connector 12">
            <a:extLst>
              <a:ext uri="{FF2B5EF4-FFF2-40B4-BE49-F238E27FC236}">
                <a16:creationId xmlns:a16="http://schemas.microsoft.com/office/drawing/2014/main" id="{AD5D4C2A-325B-6242-D507-076593CB1803}"/>
              </a:ext>
            </a:extLst>
          </p:cNvPr>
          <p:cNvCxnSpPr>
            <a:cxnSpLocks/>
          </p:cNvCxnSpPr>
          <p:nvPr/>
        </p:nvCxnSpPr>
        <p:spPr>
          <a:xfrm>
            <a:off x="2194669" y="4136980"/>
            <a:ext cx="1809676" cy="717807"/>
          </a:xfrm>
          <a:prstGeom prst="curvedConnector2">
            <a:avLst/>
          </a:prstGeom>
          <a:ln w="19050">
            <a:solidFill>
              <a:srgbClr val="C00000"/>
            </a:solidFill>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78" name="Düz Bağlayıcı 177">
            <a:extLst>
              <a:ext uri="{FF2B5EF4-FFF2-40B4-BE49-F238E27FC236}">
                <a16:creationId xmlns:a16="http://schemas.microsoft.com/office/drawing/2014/main" id="{1BBEFB73-CA79-D76E-7564-3B5B060734DE}"/>
              </a:ext>
            </a:extLst>
          </p:cNvPr>
          <p:cNvCxnSpPr>
            <a:cxnSpLocks/>
          </p:cNvCxnSpPr>
          <p:nvPr/>
        </p:nvCxnSpPr>
        <p:spPr>
          <a:xfrm>
            <a:off x="3781323" y="4897994"/>
            <a:ext cx="360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2" name="Düz Bağlayıcı 181">
            <a:extLst>
              <a:ext uri="{FF2B5EF4-FFF2-40B4-BE49-F238E27FC236}">
                <a16:creationId xmlns:a16="http://schemas.microsoft.com/office/drawing/2014/main" id="{0AEBA09F-CD42-C311-5ECA-17E55ED8DC46}"/>
              </a:ext>
            </a:extLst>
          </p:cNvPr>
          <p:cNvCxnSpPr>
            <a:cxnSpLocks/>
          </p:cNvCxnSpPr>
          <p:nvPr/>
        </p:nvCxnSpPr>
        <p:spPr>
          <a:xfrm flipV="1">
            <a:off x="4680387" y="4898381"/>
            <a:ext cx="180000" cy="171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pic>
        <p:nvPicPr>
          <p:cNvPr id="22" name="Grafik 200" descr="Kum Saati 30% düz dolguyla">
            <a:extLst>
              <a:ext uri="{FF2B5EF4-FFF2-40B4-BE49-F238E27FC236}">
                <a16:creationId xmlns:a16="http://schemas.microsoft.com/office/drawing/2014/main" id="{2D447215-7935-5642-FB18-DE95BD3D1AD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62233" y="1210005"/>
            <a:ext cx="532325" cy="532325"/>
          </a:xfrm>
          <a:prstGeom prst="rect">
            <a:avLst/>
          </a:prstGeom>
        </p:spPr>
      </p:pic>
      <p:sp>
        <p:nvSpPr>
          <p:cNvPr id="23" name="Dikdörtgen 256">
            <a:extLst>
              <a:ext uri="{FF2B5EF4-FFF2-40B4-BE49-F238E27FC236}">
                <a16:creationId xmlns:a16="http://schemas.microsoft.com/office/drawing/2014/main" id="{66D8820F-EB97-DCB5-D4CC-6ACB74F3EB10}"/>
              </a:ext>
            </a:extLst>
          </p:cNvPr>
          <p:cNvSpPr/>
          <p:nvPr/>
        </p:nvSpPr>
        <p:spPr>
          <a:xfrm>
            <a:off x="900113" y="1520825"/>
            <a:ext cx="1769017" cy="532326"/>
          </a:xfrm>
          <a:prstGeom prst="roundRect">
            <a:avLst/>
          </a:prstGeom>
          <a:solidFill>
            <a:schemeClr val="accent3">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ACT </a:t>
            </a:r>
            <a:r>
              <a:rPr lang="en-US" sz="2400" b="1" dirty="0" err="1">
                <a:solidFill>
                  <a:schemeClr val="bg1"/>
                </a:solidFill>
                <a:latin typeface="Aptos Display" panose="020B0004020202020204" pitchFamily="34" charset="0"/>
                <a:ea typeface="Cambria" panose="02040503050406030204" pitchFamily="18" charset="0"/>
                <a:cs typeface="Cascadia Mono" panose="020B0609020000020004" pitchFamily="49" charset="0"/>
              </a:rPr>
              <a:t>src</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24" name="Dikdörtgen 256">
            <a:extLst>
              <a:ext uri="{FF2B5EF4-FFF2-40B4-BE49-F238E27FC236}">
                <a16:creationId xmlns:a16="http://schemas.microsoft.com/office/drawing/2014/main" id="{FA3383FB-91E2-FDEB-A702-F656C1FD52C6}"/>
              </a:ext>
            </a:extLst>
          </p:cNvPr>
          <p:cNvSpPr/>
          <p:nvPr/>
        </p:nvSpPr>
        <p:spPr>
          <a:xfrm>
            <a:off x="3987188" y="1520825"/>
            <a:ext cx="1326104" cy="532326"/>
          </a:xfrm>
          <a:prstGeom prst="roundRect">
            <a:avLst/>
          </a:prstGeom>
          <a:solidFill>
            <a:schemeClr val="accent3">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PRE</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cxnSp>
        <p:nvCxnSpPr>
          <p:cNvPr id="25" name="Düz Ok Bağlayıcısı 185">
            <a:extLst>
              <a:ext uri="{FF2B5EF4-FFF2-40B4-BE49-F238E27FC236}">
                <a16:creationId xmlns:a16="http://schemas.microsoft.com/office/drawing/2014/main" id="{5D30899D-5B69-34A8-7391-914FC5E35A56}"/>
              </a:ext>
            </a:extLst>
          </p:cNvPr>
          <p:cNvCxnSpPr>
            <a:cxnSpLocks/>
            <a:stCxn id="23" idx="3"/>
            <a:endCxn id="24" idx="1"/>
          </p:cNvCxnSpPr>
          <p:nvPr/>
        </p:nvCxnSpPr>
        <p:spPr>
          <a:xfrm>
            <a:off x="2669130" y="1786988"/>
            <a:ext cx="131805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Dikdörtgen 256">
            <a:extLst>
              <a:ext uri="{FF2B5EF4-FFF2-40B4-BE49-F238E27FC236}">
                <a16:creationId xmlns:a16="http://schemas.microsoft.com/office/drawing/2014/main" id="{ABD7FA4E-DB18-70F3-84F1-E44CACB7F116}"/>
              </a:ext>
            </a:extLst>
          </p:cNvPr>
          <p:cNvSpPr/>
          <p:nvPr/>
        </p:nvSpPr>
        <p:spPr>
          <a:xfrm>
            <a:off x="6514370" y="1520825"/>
            <a:ext cx="1769017" cy="532326"/>
          </a:xfrm>
          <a:prstGeom prst="roundRect">
            <a:avLst/>
          </a:prstGeom>
          <a:solidFill>
            <a:schemeClr val="accent3">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ACT </a:t>
            </a:r>
            <a:r>
              <a:rPr lang="en-US" sz="2400" b="1" dirty="0" err="1">
                <a:solidFill>
                  <a:schemeClr val="bg1"/>
                </a:solidFill>
                <a:latin typeface="Aptos Display" panose="020B0004020202020204" pitchFamily="34" charset="0"/>
                <a:ea typeface="Cambria" panose="02040503050406030204" pitchFamily="18" charset="0"/>
                <a:cs typeface="Cascadia Mono" panose="020B0609020000020004" pitchFamily="49" charset="0"/>
              </a:rPr>
              <a:t>dst</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cxnSp>
        <p:nvCxnSpPr>
          <p:cNvPr id="27" name="Düz Ok Bağlayıcısı 60">
            <a:extLst>
              <a:ext uri="{FF2B5EF4-FFF2-40B4-BE49-F238E27FC236}">
                <a16:creationId xmlns:a16="http://schemas.microsoft.com/office/drawing/2014/main" id="{AF398A25-3074-B536-7B33-59CA8280AFCE}"/>
              </a:ext>
            </a:extLst>
          </p:cNvPr>
          <p:cNvCxnSpPr>
            <a:cxnSpLocks/>
            <a:stCxn id="24" idx="3"/>
            <a:endCxn id="26" idx="1"/>
          </p:cNvCxnSpPr>
          <p:nvPr/>
        </p:nvCxnSpPr>
        <p:spPr>
          <a:xfrm>
            <a:off x="5313292" y="1786988"/>
            <a:ext cx="120107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8" name="Grafik 201" descr="Kum Saati 30% düz dolguyla">
            <a:extLst>
              <a:ext uri="{FF2B5EF4-FFF2-40B4-BE49-F238E27FC236}">
                <a16:creationId xmlns:a16="http://schemas.microsoft.com/office/drawing/2014/main" id="{21F9AE64-9BDE-E450-49AA-C082CD4FFA5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554502" y="1193501"/>
            <a:ext cx="532325" cy="532325"/>
          </a:xfrm>
          <a:prstGeom prst="rect">
            <a:avLst/>
          </a:prstGeom>
        </p:spPr>
      </p:pic>
      <p:pic>
        <p:nvPicPr>
          <p:cNvPr id="37" name="Grafik 18" descr="Kapat düz dolguyla">
            <a:extLst>
              <a:ext uri="{FF2B5EF4-FFF2-40B4-BE49-F238E27FC236}">
                <a16:creationId xmlns:a16="http://schemas.microsoft.com/office/drawing/2014/main" id="{6564B10C-1A9E-2C77-A4A1-EB39D749E4F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37490" y="1193501"/>
            <a:ext cx="557585" cy="557585"/>
          </a:xfrm>
          <a:prstGeom prst="rect">
            <a:avLst/>
          </a:prstGeom>
        </p:spPr>
      </p:pic>
      <p:sp>
        <p:nvSpPr>
          <p:cNvPr id="38" name="Metin kutusu 16">
            <a:extLst>
              <a:ext uri="{FF2B5EF4-FFF2-40B4-BE49-F238E27FC236}">
                <a16:creationId xmlns:a16="http://schemas.microsoft.com/office/drawing/2014/main" id="{8261A416-B46E-A880-AC6A-88DCD3BFF236}"/>
              </a:ext>
            </a:extLst>
          </p:cNvPr>
          <p:cNvSpPr txBox="1"/>
          <p:nvPr/>
        </p:nvSpPr>
        <p:spPr>
          <a:xfrm>
            <a:off x="2565364" y="1829799"/>
            <a:ext cx="1474403" cy="461665"/>
          </a:xfrm>
          <a:prstGeom prst="rect">
            <a:avLst/>
          </a:prstGeom>
          <a:noFill/>
        </p:spPr>
        <p:txBody>
          <a:bodyPr wrap="square" rtlCol="0">
            <a:spAutoFit/>
          </a:bodyPr>
          <a:lstStyle/>
          <a:p>
            <a:pPr algn="ctr"/>
            <a:r>
              <a:rPr lang="en-US" sz="2400" b="1" dirty="0">
                <a:latin typeface="Aptos Display" panose="020B0004020202020204" pitchFamily="34" charset="0"/>
                <a:ea typeface="Cambria" panose="02040503050406030204" pitchFamily="18" charset="0"/>
              </a:rPr>
              <a:t>Nominal</a:t>
            </a:r>
            <a:endParaRPr lang="en-US" sz="2400" b="1" dirty="0">
              <a:latin typeface="Aptos Display" panose="020B0004020202020204" pitchFamily="34" charset="0"/>
            </a:endParaRPr>
          </a:p>
        </p:txBody>
      </p:sp>
      <p:sp>
        <p:nvSpPr>
          <p:cNvPr id="41" name="Metin kutusu 16">
            <a:extLst>
              <a:ext uri="{FF2B5EF4-FFF2-40B4-BE49-F238E27FC236}">
                <a16:creationId xmlns:a16="http://schemas.microsoft.com/office/drawing/2014/main" id="{CFC08E5C-9F2D-AC0C-F8A1-E5FC87D33CC5}"/>
              </a:ext>
            </a:extLst>
          </p:cNvPr>
          <p:cNvSpPr txBox="1"/>
          <p:nvPr/>
        </p:nvSpPr>
        <p:spPr>
          <a:xfrm>
            <a:off x="5305246" y="1776438"/>
            <a:ext cx="994322" cy="461665"/>
          </a:xfrm>
          <a:prstGeom prst="rect">
            <a:avLst/>
          </a:prstGeom>
          <a:noFill/>
        </p:spPr>
        <p:txBody>
          <a:bodyPr wrap="square" rtlCol="0">
            <a:spAutoFit/>
          </a:bodyPr>
          <a:lstStyle/>
          <a:p>
            <a:pPr algn="ctr"/>
            <a:r>
              <a:rPr lang="en-US" sz="2400" b="1" dirty="0">
                <a:solidFill>
                  <a:srgbClr val="FF0000"/>
                </a:solidFill>
                <a:latin typeface="Aptos Display" panose="020B0004020202020204" pitchFamily="34" charset="0"/>
                <a:ea typeface="Cambria" panose="02040503050406030204" pitchFamily="18" charset="0"/>
              </a:rPr>
              <a:t>&lt;3ns</a:t>
            </a:r>
            <a:endParaRPr lang="en-US" sz="2400" b="1" dirty="0">
              <a:solidFill>
                <a:srgbClr val="FF0000"/>
              </a:solidFill>
              <a:latin typeface="Aptos Display" panose="020B0004020202020204" pitchFamily="34" charset="0"/>
            </a:endParaRPr>
          </a:p>
        </p:txBody>
      </p:sp>
      <p:sp>
        <p:nvSpPr>
          <p:cNvPr id="6" name="Metin kutusu 159">
            <a:extLst>
              <a:ext uri="{FF2B5EF4-FFF2-40B4-BE49-F238E27FC236}">
                <a16:creationId xmlns:a16="http://schemas.microsoft.com/office/drawing/2014/main" id="{5500DB06-5970-D9CA-17C0-80DCC7B5E472}"/>
              </a:ext>
            </a:extLst>
          </p:cNvPr>
          <p:cNvSpPr txBox="1"/>
          <p:nvPr/>
        </p:nvSpPr>
        <p:spPr>
          <a:xfrm>
            <a:off x="3995980" y="2338034"/>
            <a:ext cx="1001595" cy="523220"/>
          </a:xfrm>
          <a:prstGeom prst="rect">
            <a:avLst/>
          </a:prstGeom>
          <a:noFill/>
        </p:spPr>
        <p:txBody>
          <a:bodyPr wrap="square" rtlCol="0">
            <a:spAutoFit/>
          </a:bodyPr>
          <a:lstStyle/>
          <a:p>
            <a:r>
              <a:rPr lang="en-US" sz="2800" dirty="0">
                <a:solidFill>
                  <a:srgbClr val="0070C0"/>
                </a:solidFill>
                <a:latin typeface="Aptos Display" panose="020B0004020202020204" pitchFamily="34" charset="0"/>
                <a:ea typeface="Cambria" panose="02040503050406030204" pitchFamily="18" charset="0"/>
                <a:cs typeface="Cascadia Mono" panose="020B0609020000020004" pitchFamily="49" charset="0"/>
              </a:rPr>
              <a:t>GND</a:t>
            </a:r>
          </a:p>
        </p:txBody>
      </p:sp>
      <p:sp>
        <p:nvSpPr>
          <p:cNvPr id="7" name="Metin kutusu 160">
            <a:extLst>
              <a:ext uri="{FF2B5EF4-FFF2-40B4-BE49-F238E27FC236}">
                <a16:creationId xmlns:a16="http://schemas.microsoft.com/office/drawing/2014/main" id="{76EA2E73-13A3-4800-DCFF-46AB4FA557EE}"/>
              </a:ext>
            </a:extLst>
          </p:cNvPr>
          <p:cNvSpPr txBox="1"/>
          <p:nvPr/>
        </p:nvSpPr>
        <p:spPr>
          <a:xfrm>
            <a:off x="3358858" y="5110111"/>
            <a:ext cx="1001595" cy="523220"/>
          </a:xfrm>
          <a:prstGeom prst="rect">
            <a:avLst/>
          </a:prstGeom>
          <a:noFill/>
        </p:spPr>
        <p:txBody>
          <a:bodyPr wrap="square" rtlCol="0">
            <a:spAutoFit/>
          </a:bodyPr>
          <a:lstStyle/>
          <a:p>
            <a:r>
              <a:rPr lang="en-US" sz="2800" dirty="0">
                <a:solidFill>
                  <a:srgbClr val="7030A0"/>
                </a:solidFill>
                <a:latin typeface="Aptos Display" panose="020B0004020202020204" pitchFamily="34" charset="0"/>
                <a:ea typeface="Cambria" panose="02040503050406030204" pitchFamily="18" charset="0"/>
                <a:cs typeface="Cascadia Mono" panose="020B0609020000020004" pitchFamily="49" charset="0"/>
              </a:rPr>
              <a:t>VDD</a:t>
            </a:r>
          </a:p>
        </p:txBody>
      </p:sp>
      <p:sp>
        <p:nvSpPr>
          <p:cNvPr id="17" name="Oval 16">
            <a:extLst>
              <a:ext uri="{FF2B5EF4-FFF2-40B4-BE49-F238E27FC236}">
                <a16:creationId xmlns:a16="http://schemas.microsoft.com/office/drawing/2014/main" id="{A2AE11F2-78C8-9E93-CF82-F260518BD9E4}"/>
              </a:ext>
            </a:extLst>
          </p:cNvPr>
          <p:cNvSpPr/>
          <p:nvPr/>
        </p:nvSpPr>
        <p:spPr>
          <a:xfrm>
            <a:off x="4144637" y="4641749"/>
            <a:ext cx="504000" cy="504000"/>
          </a:xfrm>
          <a:prstGeom prst="ellipse">
            <a:avLst/>
          </a:prstGeom>
          <a:solidFill>
            <a:schemeClr val="bg1"/>
          </a:solidFill>
          <a:ln w="571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cs typeface="Calibri" panose="020F0502020204030204" pitchFamily="34" charset="0"/>
            </a:endParaRPr>
          </a:p>
        </p:txBody>
      </p:sp>
      <p:sp>
        <p:nvSpPr>
          <p:cNvPr id="14" name="Oval 13">
            <a:extLst>
              <a:ext uri="{FF2B5EF4-FFF2-40B4-BE49-F238E27FC236}">
                <a16:creationId xmlns:a16="http://schemas.microsoft.com/office/drawing/2014/main" id="{49679504-DCAF-5531-81FF-6785C25BC9B3}"/>
              </a:ext>
            </a:extLst>
          </p:cNvPr>
          <p:cNvSpPr/>
          <p:nvPr/>
        </p:nvSpPr>
        <p:spPr>
          <a:xfrm>
            <a:off x="4141982" y="4637166"/>
            <a:ext cx="504000" cy="504000"/>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cs typeface="Calibri" panose="020F0502020204030204" pitchFamily="34" charset="0"/>
            </a:endParaRPr>
          </a:p>
        </p:txBody>
      </p:sp>
      <p:sp>
        <p:nvSpPr>
          <p:cNvPr id="4" name="TextBox 52">
            <a:extLst>
              <a:ext uri="{FF2B5EF4-FFF2-40B4-BE49-F238E27FC236}">
                <a16:creationId xmlns:a16="http://schemas.microsoft.com/office/drawing/2014/main" id="{FE81C505-8A9D-9196-DC02-AE7EAD6BC5B9}"/>
              </a:ext>
            </a:extLst>
          </p:cNvPr>
          <p:cNvSpPr txBox="1"/>
          <p:nvPr/>
        </p:nvSpPr>
        <p:spPr>
          <a:xfrm>
            <a:off x="5630641" y="3060457"/>
            <a:ext cx="2652745" cy="1258230"/>
          </a:xfrm>
          <a:prstGeom prst="rect">
            <a:avLst/>
          </a:prstGeom>
          <a:noFill/>
        </p:spPr>
        <p:txBody>
          <a:bodyPr wrap="square" rtlCol="0">
            <a:spAutoFit/>
          </a:bodyPr>
          <a:lstStyle/>
          <a:p>
            <a:pPr algn="ctr">
              <a:lnSpc>
                <a:spcPct val="90000"/>
              </a:lnSpc>
            </a:pPr>
            <a:r>
              <a:rPr lang="en-US" sz="2800" b="1" dirty="0">
                <a:solidFill>
                  <a:schemeClr val="tx1">
                    <a:lumMod val="65000"/>
                    <a:lumOff val="35000"/>
                  </a:schemeClr>
                </a:solidFill>
                <a:latin typeface="Aptos Display" panose="020B0004020202020204" pitchFamily="34" charset="0"/>
                <a:ea typeface="Cambria" panose="02040503050406030204" pitchFamily="18" charset="0"/>
              </a:rPr>
              <a:t>sense amplifier is still enabled</a:t>
            </a:r>
          </a:p>
          <a:p>
            <a:pPr algn="ctr">
              <a:lnSpc>
                <a:spcPct val="90000"/>
              </a:lnSpc>
            </a:pPr>
            <a:r>
              <a:rPr lang="en-US" sz="2800" b="1" dirty="0">
                <a:solidFill>
                  <a:srgbClr val="C00000"/>
                </a:solidFill>
                <a:latin typeface="Aptos Display" panose="020B0004020202020204" pitchFamily="34" charset="0"/>
                <a:ea typeface="Cambria" panose="02040503050406030204" pitchFamily="18" charset="0"/>
              </a:rPr>
              <a:t> </a:t>
            </a:r>
          </a:p>
        </p:txBody>
      </p:sp>
      <p:cxnSp>
        <p:nvCxnSpPr>
          <p:cNvPr id="5" name="Curved Connector 12">
            <a:extLst>
              <a:ext uri="{FF2B5EF4-FFF2-40B4-BE49-F238E27FC236}">
                <a16:creationId xmlns:a16="http://schemas.microsoft.com/office/drawing/2014/main" id="{947F63E4-6C9D-EC2F-4A77-37EB1BE658FF}"/>
              </a:ext>
            </a:extLst>
          </p:cNvPr>
          <p:cNvCxnSpPr>
            <a:cxnSpLocks/>
          </p:cNvCxnSpPr>
          <p:nvPr/>
        </p:nvCxnSpPr>
        <p:spPr>
          <a:xfrm rot="10800000" flipV="1">
            <a:off x="4672745" y="3788265"/>
            <a:ext cx="1179666" cy="134064"/>
          </a:xfrm>
          <a:prstGeom prst="curvedConnector3">
            <a:avLst>
              <a:gd name="adj1" fmla="val 50000"/>
            </a:avLst>
          </a:prstGeom>
          <a:ln w="19050">
            <a:solidFill>
              <a:schemeClr val="tx1">
                <a:lumMod val="75000"/>
                <a:lumOff val="25000"/>
              </a:schemeClr>
            </a:solidFill>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10" name="TextBox 52">
            <a:extLst>
              <a:ext uri="{FF2B5EF4-FFF2-40B4-BE49-F238E27FC236}">
                <a16:creationId xmlns:a16="http://schemas.microsoft.com/office/drawing/2014/main" id="{A2BA8E86-01D9-2D24-5EEA-79A820E65CA1}"/>
              </a:ext>
            </a:extLst>
          </p:cNvPr>
          <p:cNvSpPr txBox="1"/>
          <p:nvPr/>
        </p:nvSpPr>
        <p:spPr>
          <a:xfrm>
            <a:off x="872647" y="5500187"/>
            <a:ext cx="2652745" cy="1255728"/>
          </a:xfrm>
          <a:prstGeom prst="rect">
            <a:avLst/>
          </a:prstGeom>
          <a:noFill/>
        </p:spPr>
        <p:txBody>
          <a:bodyPr wrap="square" rtlCol="0">
            <a:spAutoFit/>
          </a:bodyPr>
          <a:lstStyle/>
          <a:p>
            <a:pPr algn="ctr">
              <a:lnSpc>
                <a:spcPct val="90000"/>
              </a:lnSpc>
            </a:pPr>
            <a:r>
              <a:rPr lang="en-US" sz="2800" b="1" dirty="0" err="1">
                <a:solidFill>
                  <a:srgbClr val="7030A0"/>
                </a:solidFill>
                <a:latin typeface="Aptos Display" panose="020B0004020202020204" pitchFamily="34" charset="0"/>
                <a:ea typeface="Cambria" panose="02040503050406030204" pitchFamily="18" charset="0"/>
              </a:rPr>
              <a:t>dst’s</a:t>
            </a:r>
            <a:r>
              <a:rPr lang="en-US" sz="2800" b="1" dirty="0">
                <a:solidFill>
                  <a:srgbClr val="7030A0"/>
                </a:solidFill>
                <a:latin typeface="Aptos Display" panose="020B0004020202020204" pitchFamily="34" charset="0"/>
                <a:ea typeface="Cambria" panose="02040503050406030204" pitchFamily="18" charset="0"/>
              </a:rPr>
              <a:t> </a:t>
            </a:r>
            <a:r>
              <a:rPr lang="en-US" sz="2800" b="1" dirty="0" err="1">
                <a:solidFill>
                  <a:srgbClr val="7030A0"/>
                </a:solidFill>
                <a:latin typeface="Aptos Display" panose="020B0004020202020204" pitchFamily="34" charset="0"/>
                <a:ea typeface="Cambria" panose="02040503050406030204" pitchFamily="18" charset="0"/>
              </a:rPr>
              <a:t>bitline</a:t>
            </a:r>
            <a:r>
              <a:rPr lang="en-US" sz="2800" b="1" dirty="0">
                <a:solidFill>
                  <a:srgbClr val="7030A0"/>
                </a:solidFill>
                <a:latin typeface="Aptos Display" panose="020B0004020202020204" pitchFamily="34" charset="0"/>
                <a:ea typeface="Cambria" panose="02040503050406030204" pitchFamily="18" charset="0"/>
              </a:rPr>
              <a:t> is still VDD</a:t>
            </a:r>
          </a:p>
          <a:p>
            <a:pPr algn="ctr">
              <a:lnSpc>
                <a:spcPct val="90000"/>
              </a:lnSpc>
            </a:pPr>
            <a:r>
              <a:rPr lang="en-US" sz="2800" b="1" dirty="0">
                <a:solidFill>
                  <a:srgbClr val="C00000"/>
                </a:solidFill>
                <a:latin typeface="Aptos Display" panose="020B0004020202020204" pitchFamily="34" charset="0"/>
                <a:ea typeface="Cambria" panose="02040503050406030204" pitchFamily="18" charset="0"/>
              </a:rPr>
              <a:t> </a:t>
            </a:r>
          </a:p>
        </p:txBody>
      </p:sp>
      <p:cxnSp>
        <p:nvCxnSpPr>
          <p:cNvPr id="11" name="Curved Connector 12">
            <a:extLst>
              <a:ext uri="{FF2B5EF4-FFF2-40B4-BE49-F238E27FC236}">
                <a16:creationId xmlns:a16="http://schemas.microsoft.com/office/drawing/2014/main" id="{C8C84B0D-6A8F-3073-FEE7-2B86E74DADA2}"/>
              </a:ext>
            </a:extLst>
          </p:cNvPr>
          <p:cNvCxnSpPr>
            <a:cxnSpLocks/>
          </p:cNvCxnSpPr>
          <p:nvPr/>
        </p:nvCxnSpPr>
        <p:spPr>
          <a:xfrm flipV="1">
            <a:off x="3233400" y="5625647"/>
            <a:ext cx="603204" cy="494720"/>
          </a:xfrm>
          <a:prstGeom prst="curvedConnector2">
            <a:avLst/>
          </a:prstGeom>
          <a:ln w="19050">
            <a:solidFill>
              <a:srgbClr val="7030A0"/>
            </a:solidFill>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3239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500"/>
                                        <p:tgtEl>
                                          <p:spTgt spid="27"/>
                                        </p:tgtEl>
                                      </p:cBhvr>
                                    </p:animEffect>
                                  </p:childTnLst>
                                </p:cTn>
                              </p:par>
                              <p:par>
                                <p:cTn id="14" presetID="10" presetClass="entr" presetSubtype="0" fill="hold"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par>
                                <p:cTn id="17" presetID="10" presetClass="entr" presetSubtype="0" fill="hold" nodeType="with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fade">
                                      <p:cBhvr>
                                        <p:cTn id="22" dur="500"/>
                                        <p:tgtEl>
                                          <p:spTgt spid="4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76"/>
                                        </p:tgtEl>
                                        <p:attrNameLst>
                                          <p:attrName>style.visibility</p:attrName>
                                        </p:attrNameLst>
                                      </p:cBhvr>
                                      <p:to>
                                        <p:strVal val="visible"/>
                                      </p:to>
                                    </p:set>
                                    <p:animEffect transition="in" filter="fade">
                                      <p:cBhvr>
                                        <p:cTn id="27" dur="500"/>
                                        <p:tgtEl>
                                          <p:spTgt spid="176"/>
                                        </p:tgtEl>
                                      </p:cBhvr>
                                    </p:animEffect>
                                  </p:childTnLst>
                                </p:cTn>
                              </p:par>
                              <p:par>
                                <p:cTn id="28" presetID="10" presetClass="entr" presetSubtype="0" fill="hold" nodeType="withEffect">
                                  <p:stCondLst>
                                    <p:cond delay="0"/>
                                  </p:stCondLst>
                                  <p:childTnLst>
                                    <p:set>
                                      <p:cBhvr>
                                        <p:cTn id="29" dur="1" fill="hold">
                                          <p:stCondLst>
                                            <p:cond delay="0"/>
                                          </p:stCondLst>
                                        </p:cTn>
                                        <p:tgtEl>
                                          <p:spTgt spid="177"/>
                                        </p:tgtEl>
                                        <p:attrNameLst>
                                          <p:attrName>style.visibility</p:attrName>
                                        </p:attrNameLst>
                                      </p:cBhvr>
                                      <p:to>
                                        <p:strVal val="visible"/>
                                      </p:to>
                                    </p:set>
                                    <p:animEffect transition="in" filter="fade">
                                      <p:cBhvr>
                                        <p:cTn id="30" dur="500"/>
                                        <p:tgtEl>
                                          <p:spTgt spid="177"/>
                                        </p:tgtEl>
                                      </p:cBhvr>
                                    </p:animEffect>
                                  </p:childTnLst>
                                </p:cTn>
                              </p:par>
                              <p:par>
                                <p:cTn id="31" presetID="10" presetClass="entr" presetSubtype="0" fill="hold" nodeType="withEffect">
                                  <p:stCondLst>
                                    <p:cond delay="0"/>
                                  </p:stCondLst>
                                  <p:childTnLst>
                                    <p:set>
                                      <p:cBhvr>
                                        <p:cTn id="32" dur="1" fill="hold">
                                          <p:stCondLst>
                                            <p:cond delay="0"/>
                                          </p:stCondLst>
                                        </p:cTn>
                                        <p:tgtEl>
                                          <p:spTgt spid="178"/>
                                        </p:tgtEl>
                                        <p:attrNameLst>
                                          <p:attrName>style.visibility</p:attrName>
                                        </p:attrNameLst>
                                      </p:cBhvr>
                                      <p:to>
                                        <p:strVal val="visible"/>
                                      </p:to>
                                    </p:set>
                                    <p:animEffect transition="in" filter="fade">
                                      <p:cBhvr>
                                        <p:cTn id="33" dur="500"/>
                                        <p:tgtEl>
                                          <p:spTgt spid="17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childTnLst>
                                </p:cTn>
                              </p:par>
                              <p:par>
                                <p:cTn id="37" presetID="10" presetClass="entr" presetSubtype="0" fill="hold" nodeType="withEffect">
                                  <p:stCondLst>
                                    <p:cond delay="0"/>
                                  </p:stCondLst>
                                  <p:childTnLst>
                                    <p:set>
                                      <p:cBhvr>
                                        <p:cTn id="38" dur="1" fill="hold">
                                          <p:stCondLst>
                                            <p:cond delay="0"/>
                                          </p:stCondLst>
                                        </p:cTn>
                                        <p:tgtEl>
                                          <p:spTgt spid="182"/>
                                        </p:tgtEl>
                                        <p:attrNameLst>
                                          <p:attrName>style.visibility</p:attrName>
                                        </p:attrNameLst>
                                      </p:cBhvr>
                                      <p:to>
                                        <p:strVal val="visible"/>
                                      </p:to>
                                    </p:set>
                                    <p:animEffect transition="in" filter="fade">
                                      <p:cBhvr>
                                        <p:cTn id="39" dur="500"/>
                                        <p:tgtEl>
                                          <p:spTgt spid="182"/>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fade">
                                      <p:cBhvr>
                                        <p:cTn id="44" dur="500"/>
                                        <p:tgtEl>
                                          <p:spTgt spid="4"/>
                                        </p:tgtEl>
                                      </p:cBhvr>
                                    </p:animEffect>
                                  </p:childTnLst>
                                </p:cTn>
                              </p:par>
                              <p:par>
                                <p:cTn id="45" presetID="10" presetClass="entr" presetSubtype="0" fill="hold" nodeType="with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fade">
                                      <p:cBhvr>
                                        <p:cTn id="47" dur="500"/>
                                        <p:tgtEl>
                                          <p:spTgt spid="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500"/>
                                        <p:tgtEl>
                                          <p:spTgt spid="10"/>
                                        </p:tgtEl>
                                      </p:cBhvr>
                                    </p:animEffect>
                                  </p:childTnLst>
                                </p:cTn>
                              </p:par>
                              <p:par>
                                <p:cTn id="53" presetID="10" presetClass="entr" presetSubtype="0" fill="hold" nodeType="with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 grpId="0"/>
      <p:bldP spid="24" grpId="0" animBg="1"/>
      <p:bldP spid="26" grpId="0" animBg="1"/>
      <p:bldP spid="41" grpId="0"/>
      <p:bldP spid="14" grpId="0" animBg="1"/>
      <p:bldP spid="4" grpId="0"/>
      <p:bldP spid="10"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7AD4D-192B-E6FF-B94A-469486230F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1F3765-7810-D88F-43FB-380A9DDFAD24}"/>
              </a:ext>
            </a:extLst>
          </p:cNvPr>
          <p:cNvSpPr>
            <a:spLocks noGrp="1"/>
          </p:cNvSpPr>
          <p:nvPr>
            <p:ph type="title"/>
          </p:nvPr>
        </p:nvSpPr>
        <p:spPr/>
        <p:txBody>
          <a:bodyPr/>
          <a:lstStyle/>
          <a:p>
            <a:r>
              <a:rPr lang="en-US" sz="4400" dirty="0">
                <a:solidFill>
                  <a:schemeClr val="accent5">
                    <a:lumMod val="75000"/>
                  </a:schemeClr>
                </a:solidFill>
                <a:latin typeface="Aptos Display" panose="020B0004020202020204" pitchFamily="34" charset="0"/>
                <a:ea typeface="Cambria" panose="02040503050406030204" pitchFamily="18" charset="0"/>
              </a:rPr>
              <a:t>NOT Operation: A Walkthrough</a:t>
            </a:r>
          </a:p>
        </p:txBody>
      </p:sp>
      <p:cxnSp>
        <p:nvCxnSpPr>
          <p:cNvPr id="29" name="Düz Bağlayıcı 28">
            <a:extLst>
              <a:ext uri="{FF2B5EF4-FFF2-40B4-BE49-F238E27FC236}">
                <a16:creationId xmlns:a16="http://schemas.microsoft.com/office/drawing/2014/main" id="{5D6035C0-A773-0629-490F-6FC1EE51D394}"/>
              </a:ext>
            </a:extLst>
          </p:cNvPr>
          <p:cNvCxnSpPr>
            <a:cxnSpLocks/>
          </p:cNvCxnSpPr>
          <p:nvPr/>
        </p:nvCxnSpPr>
        <p:spPr>
          <a:xfrm>
            <a:off x="3776276" y="4906953"/>
            <a:ext cx="1077106"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Düz Bağlayıcı 29">
            <a:extLst>
              <a:ext uri="{FF2B5EF4-FFF2-40B4-BE49-F238E27FC236}">
                <a16:creationId xmlns:a16="http://schemas.microsoft.com/office/drawing/2014/main" id="{7CD4162B-0B01-8502-2AC8-6C873D99AF17}"/>
              </a:ext>
            </a:extLst>
          </p:cNvPr>
          <p:cNvCxnSpPr>
            <a:cxnSpLocks/>
          </p:cNvCxnSpPr>
          <p:nvPr/>
        </p:nvCxnSpPr>
        <p:spPr>
          <a:xfrm>
            <a:off x="3356880" y="3136054"/>
            <a:ext cx="110298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Düz Bağlayıcı 30">
            <a:extLst>
              <a:ext uri="{FF2B5EF4-FFF2-40B4-BE49-F238E27FC236}">
                <a16:creationId xmlns:a16="http://schemas.microsoft.com/office/drawing/2014/main" id="{18D1FF7F-B466-19DE-6A57-FDE5102AC680}"/>
              </a:ext>
            </a:extLst>
          </p:cNvPr>
          <p:cNvCxnSpPr>
            <a:cxnSpLocks/>
          </p:cNvCxnSpPr>
          <p:nvPr/>
        </p:nvCxnSpPr>
        <p:spPr>
          <a:xfrm flipV="1">
            <a:off x="4439450" y="2821144"/>
            <a:ext cx="0" cy="163172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Düz Bağlayıcı 31">
            <a:extLst>
              <a:ext uri="{FF2B5EF4-FFF2-40B4-BE49-F238E27FC236}">
                <a16:creationId xmlns:a16="http://schemas.microsoft.com/office/drawing/2014/main" id="{F5C8EEDC-865A-559A-7006-381F24969BA1}"/>
              </a:ext>
            </a:extLst>
          </p:cNvPr>
          <p:cNvCxnSpPr>
            <a:cxnSpLocks/>
          </p:cNvCxnSpPr>
          <p:nvPr/>
        </p:nvCxnSpPr>
        <p:spPr>
          <a:xfrm flipV="1">
            <a:off x="3788476" y="3551158"/>
            <a:ext cx="0" cy="161521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Oval 32">
            <a:extLst>
              <a:ext uri="{FF2B5EF4-FFF2-40B4-BE49-F238E27FC236}">
                <a16:creationId xmlns:a16="http://schemas.microsoft.com/office/drawing/2014/main" id="{E847FFAE-E018-5DFF-B6CE-33C496E57EA6}"/>
              </a:ext>
            </a:extLst>
          </p:cNvPr>
          <p:cNvSpPr/>
          <p:nvPr/>
        </p:nvSpPr>
        <p:spPr>
          <a:xfrm>
            <a:off x="3492583" y="2876638"/>
            <a:ext cx="504000" cy="504000"/>
          </a:xfrm>
          <a:prstGeom prst="ellipse">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cs typeface="Calibri" panose="020F0502020204030204" pitchFamily="34" charset="0"/>
            </a:endParaRPr>
          </a:p>
        </p:txBody>
      </p:sp>
      <p:sp>
        <p:nvSpPr>
          <p:cNvPr id="34" name="Oval 33">
            <a:extLst>
              <a:ext uri="{FF2B5EF4-FFF2-40B4-BE49-F238E27FC236}">
                <a16:creationId xmlns:a16="http://schemas.microsoft.com/office/drawing/2014/main" id="{5480C12C-0AF4-729C-EA83-2730D0B9E206}"/>
              </a:ext>
            </a:extLst>
          </p:cNvPr>
          <p:cNvSpPr/>
          <p:nvPr/>
        </p:nvSpPr>
        <p:spPr>
          <a:xfrm>
            <a:off x="4144637" y="4647536"/>
            <a:ext cx="504000" cy="504000"/>
          </a:xfrm>
          <a:prstGeom prst="ellipse">
            <a:avLst/>
          </a:prstGeom>
          <a:solidFill>
            <a:schemeClr val="bg1"/>
          </a:solidFill>
          <a:ln w="571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cs typeface="Calibri" panose="020F0502020204030204" pitchFamily="34" charset="0"/>
            </a:endParaRPr>
          </a:p>
        </p:txBody>
      </p:sp>
      <p:sp>
        <p:nvSpPr>
          <p:cNvPr id="35" name="Metin kutusu 34">
            <a:extLst>
              <a:ext uri="{FF2B5EF4-FFF2-40B4-BE49-F238E27FC236}">
                <a16:creationId xmlns:a16="http://schemas.microsoft.com/office/drawing/2014/main" id="{334350F2-F7C8-4440-C77D-1D141CA97C1B}"/>
              </a:ext>
            </a:extLst>
          </p:cNvPr>
          <p:cNvSpPr txBox="1"/>
          <p:nvPr/>
        </p:nvSpPr>
        <p:spPr>
          <a:xfrm>
            <a:off x="2669130" y="2839875"/>
            <a:ext cx="1053934" cy="523220"/>
          </a:xfrm>
          <a:prstGeom prst="rect">
            <a:avLst/>
          </a:prstGeom>
          <a:noFill/>
        </p:spPr>
        <p:txBody>
          <a:bodyPr wrap="square" rtlCol="0">
            <a:spAutoFit/>
          </a:bodyPr>
          <a:lstStyle/>
          <a:p>
            <a:r>
              <a:rPr lang="en-US" sz="2800" b="1" err="1">
                <a:latin typeface="Aptos Display" panose="020B0004020202020204" pitchFamily="34" charset="0"/>
                <a:ea typeface="Cambria" panose="02040503050406030204" pitchFamily="18" charset="0"/>
                <a:cs typeface="Cascadia Mono" panose="020B0609020000020004" pitchFamily="49" charset="0"/>
              </a:rPr>
              <a:t>src</a:t>
            </a:r>
            <a:endParaRPr lang="en-US" sz="2800" b="1">
              <a:latin typeface="Aptos Display" panose="020B0004020202020204" pitchFamily="34" charset="0"/>
              <a:ea typeface="Cambria" panose="02040503050406030204" pitchFamily="18" charset="0"/>
              <a:cs typeface="Cascadia Mono" panose="020B0609020000020004" pitchFamily="49" charset="0"/>
            </a:endParaRPr>
          </a:p>
        </p:txBody>
      </p:sp>
      <p:cxnSp>
        <p:nvCxnSpPr>
          <p:cNvPr id="36" name="Düz Bağlayıcı 35">
            <a:extLst>
              <a:ext uri="{FF2B5EF4-FFF2-40B4-BE49-F238E27FC236}">
                <a16:creationId xmlns:a16="http://schemas.microsoft.com/office/drawing/2014/main" id="{9F2E492D-5756-3845-DBC7-20F51F30A78D}"/>
              </a:ext>
            </a:extLst>
          </p:cNvPr>
          <p:cNvCxnSpPr>
            <a:cxnSpLocks/>
          </p:cNvCxnSpPr>
          <p:nvPr/>
        </p:nvCxnSpPr>
        <p:spPr>
          <a:xfrm flipH="1">
            <a:off x="3788476" y="4423037"/>
            <a:ext cx="658373"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Düz Bağlayıcı 38">
            <a:extLst>
              <a:ext uri="{FF2B5EF4-FFF2-40B4-BE49-F238E27FC236}">
                <a16:creationId xmlns:a16="http://schemas.microsoft.com/office/drawing/2014/main" id="{B40097F8-6095-7800-6E11-B2F31D74236F}"/>
              </a:ext>
            </a:extLst>
          </p:cNvPr>
          <p:cNvCxnSpPr>
            <a:cxnSpLocks/>
          </p:cNvCxnSpPr>
          <p:nvPr/>
        </p:nvCxnSpPr>
        <p:spPr>
          <a:xfrm flipH="1">
            <a:off x="3788476" y="3578136"/>
            <a:ext cx="658373"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Metin kutusu 39">
            <a:extLst>
              <a:ext uri="{FF2B5EF4-FFF2-40B4-BE49-F238E27FC236}">
                <a16:creationId xmlns:a16="http://schemas.microsoft.com/office/drawing/2014/main" id="{627FC695-8B6C-025C-904C-914E7DD522B0}"/>
              </a:ext>
            </a:extLst>
          </p:cNvPr>
          <p:cNvSpPr txBox="1"/>
          <p:nvPr/>
        </p:nvSpPr>
        <p:spPr>
          <a:xfrm>
            <a:off x="4815771" y="4609191"/>
            <a:ext cx="1053934" cy="523220"/>
          </a:xfrm>
          <a:prstGeom prst="rect">
            <a:avLst/>
          </a:prstGeom>
          <a:noFill/>
        </p:spPr>
        <p:txBody>
          <a:bodyPr wrap="square" rtlCol="0">
            <a:spAutoFit/>
          </a:bodyPr>
          <a:lstStyle/>
          <a:p>
            <a:r>
              <a:rPr lang="en-US" sz="2800" b="1" err="1">
                <a:latin typeface="Aptos Display" panose="020B0004020202020204" pitchFamily="34" charset="0"/>
                <a:ea typeface="Cambria" panose="02040503050406030204" pitchFamily="18" charset="0"/>
                <a:cs typeface="Cascadia Mono" panose="020B0609020000020004" pitchFamily="49" charset="0"/>
              </a:rPr>
              <a:t>dst</a:t>
            </a:r>
            <a:endParaRPr lang="en-US" sz="2800" b="1">
              <a:latin typeface="Aptos Display" panose="020B0004020202020204" pitchFamily="34" charset="0"/>
              <a:ea typeface="Cambria" panose="02040503050406030204" pitchFamily="18" charset="0"/>
              <a:cs typeface="Cascadia Mono" panose="020B0609020000020004" pitchFamily="49" charset="0"/>
            </a:endParaRPr>
          </a:p>
        </p:txBody>
      </p:sp>
      <p:cxnSp>
        <p:nvCxnSpPr>
          <p:cNvPr id="152" name="Düz Bağlayıcı 151">
            <a:extLst>
              <a:ext uri="{FF2B5EF4-FFF2-40B4-BE49-F238E27FC236}">
                <a16:creationId xmlns:a16="http://schemas.microsoft.com/office/drawing/2014/main" id="{FB9A216A-E452-43FC-7010-104FC42ED621}"/>
              </a:ext>
            </a:extLst>
          </p:cNvPr>
          <p:cNvCxnSpPr>
            <a:cxnSpLocks/>
          </p:cNvCxnSpPr>
          <p:nvPr/>
        </p:nvCxnSpPr>
        <p:spPr>
          <a:xfrm flipV="1">
            <a:off x="4439450" y="2823090"/>
            <a:ext cx="0" cy="1631728"/>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53" name="Düz Bağlayıcı 152">
            <a:extLst>
              <a:ext uri="{FF2B5EF4-FFF2-40B4-BE49-F238E27FC236}">
                <a16:creationId xmlns:a16="http://schemas.microsoft.com/office/drawing/2014/main" id="{7AF0AFFB-7149-DEC1-4741-496F45FFCE51}"/>
              </a:ext>
            </a:extLst>
          </p:cNvPr>
          <p:cNvCxnSpPr>
            <a:cxnSpLocks/>
          </p:cNvCxnSpPr>
          <p:nvPr/>
        </p:nvCxnSpPr>
        <p:spPr>
          <a:xfrm>
            <a:off x="3315533" y="3136054"/>
            <a:ext cx="110298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54" name="Oval 153">
            <a:extLst>
              <a:ext uri="{FF2B5EF4-FFF2-40B4-BE49-F238E27FC236}">
                <a16:creationId xmlns:a16="http://schemas.microsoft.com/office/drawing/2014/main" id="{2B3D816A-FE20-55C1-22C9-BA0CFDB3C29D}"/>
              </a:ext>
            </a:extLst>
          </p:cNvPr>
          <p:cNvSpPr/>
          <p:nvPr/>
        </p:nvSpPr>
        <p:spPr>
          <a:xfrm>
            <a:off x="3491980" y="2878926"/>
            <a:ext cx="504000" cy="504000"/>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cs typeface="Calibri" panose="020F0502020204030204" pitchFamily="34" charset="0"/>
            </a:endParaRPr>
          </a:p>
        </p:txBody>
      </p:sp>
      <p:sp>
        <p:nvSpPr>
          <p:cNvPr id="47" name="Oval 46">
            <a:extLst>
              <a:ext uri="{FF2B5EF4-FFF2-40B4-BE49-F238E27FC236}">
                <a16:creationId xmlns:a16="http://schemas.microsoft.com/office/drawing/2014/main" id="{C0FCA22D-0072-8BBE-A55A-53774C7D7CCF}"/>
              </a:ext>
            </a:extLst>
          </p:cNvPr>
          <p:cNvSpPr/>
          <p:nvPr/>
        </p:nvSpPr>
        <p:spPr>
          <a:xfrm rot="5400000">
            <a:off x="4342751" y="4141972"/>
            <a:ext cx="180000" cy="180000"/>
          </a:xfrm>
          <a:prstGeom prst="ellipse">
            <a:avLst/>
          </a:prstGeom>
          <a:solidFill>
            <a:schemeClr val="bg1"/>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endParaRPr>
          </a:p>
        </p:txBody>
      </p:sp>
      <p:sp>
        <p:nvSpPr>
          <p:cNvPr id="212" name="İkizkenar Üçgen 211">
            <a:extLst>
              <a:ext uri="{FF2B5EF4-FFF2-40B4-BE49-F238E27FC236}">
                <a16:creationId xmlns:a16="http://schemas.microsoft.com/office/drawing/2014/main" id="{F6FB64A2-9014-B436-6E83-28CE11363E1C}"/>
              </a:ext>
            </a:extLst>
          </p:cNvPr>
          <p:cNvSpPr/>
          <p:nvPr/>
        </p:nvSpPr>
        <p:spPr>
          <a:xfrm rot="10800000">
            <a:off x="4194415" y="3746524"/>
            <a:ext cx="473429" cy="363184"/>
          </a:xfrm>
          <a:prstGeom prst="triangle">
            <a:avLst>
              <a:gd name="adj" fmla="val 48898"/>
            </a:avLst>
          </a:prstGeom>
          <a:solidFill>
            <a:schemeClr val="bg1">
              <a:lumMod val="50000"/>
            </a:schemeClr>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endParaRPr>
          </a:p>
        </p:txBody>
      </p:sp>
      <p:cxnSp>
        <p:nvCxnSpPr>
          <p:cNvPr id="162" name="Düz Bağlayıcı 161">
            <a:extLst>
              <a:ext uri="{FF2B5EF4-FFF2-40B4-BE49-F238E27FC236}">
                <a16:creationId xmlns:a16="http://schemas.microsoft.com/office/drawing/2014/main" id="{8A7BC750-3A53-20D1-0CB5-9D7E437C7DD4}"/>
              </a:ext>
            </a:extLst>
          </p:cNvPr>
          <p:cNvCxnSpPr>
            <a:cxnSpLocks/>
          </p:cNvCxnSpPr>
          <p:nvPr/>
        </p:nvCxnSpPr>
        <p:spPr>
          <a:xfrm flipV="1">
            <a:off x="3786841" y="3548966"/>
            <a:ext cx="0" cy="1631728"/>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sp>
        <p:nvSpPr>
          <p:cNvPr id="45" name="İkizkenar Üçgen 44">
            <a:extLst>
              <a:ext uri="{FF2B5EF4-FFF2-40B4-BE49-F238E27FC236}">
                <a16:creationId xmlns:a16="http://schemas.microsoft.com/office/drawing/2014/main" id="{435C3C60-1C70-3CE4-24D8-B06799F15125}"/>
              </a:ext>
            </a:extLst>
          </p:cNvPr>
          <p:cNvSpPr/>
          <p:nvPr/>
        </p:nvSpPr>
        <p:spPr>
          <a:xfrm>
            <a:off x="3540656" y="3850909"/>
            <a:ext cx="473429" cy="363184"/>
          </a:xfrm>
          <a:prstGeom prst="triangle">
            <a:avLst>
              <a:gd name="adj" fmla="val 48898"/>
            </a:avLst>
          </a:prstGeom>
          <a:solidFill>
            <a:schemeClr val="bg1">
              <a:lumMod val="50000"/>
            </a:schemeClr>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endParaRPr>
          </a:p>
        </p:txBody>
      </p:sp>
      <p:sp>
        <p:nvSpPr>
          <p:cNvPr id="46" name="Oval 45">
            <a:extLst>
              <a:ext uri="{FF2B5EF4-FFF2-40B4-BE49-F238E27FC236}">
                <a16:creationId xmlns:a16="http://schemas.microsoft.com/office/drawing/2014/main" id="{A14272FF-6F88-8756-FA89-59433363E232}"/>
              </a:ext>
            </a:extLst>
          </p:cNvPr>
          <p:cNvSpPr/>
          <p:nvPr/>
        </p:nvSpPr>
        <p:spPr>
          <a:xfrm rot="5400000">
            <a:off x="3687023" y="3645304"/>
            <a:ext cx="180000" cy="180000"/>
          </a:xfrm>
          <a:prstGeom prst="ellipse">
            <a:avLst/>
          </a:prstGeom>
          <a:solidFill>
            <a:schemeClr val="bg1"/>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endParaRPr>
          </a:p>
        </p:txBody>
      </p:sp>
      <p:cxnSp>
        <p:nvCxnSpPr>
          <p:cNvPr id="164" name="Düz Bağlayıcı 163">
            <a:extLst>
              <a:ext uri="{FF2B5EF4-FFF2-40B4-BE49-F238E27FC236}">
                <a16:creationId xmlns:a16="http://schemas.microsoft.com/office/drawing/2014/main" id="{E0AD2223-C3AE-15D4-DC0E-5C4BD0AEA57F}"/>
              </a:ext>
            </a:extLst>
          </p:cNvPr>
          <p:cNvCxnSpPr>
            <a:cxnSpLocks/>
          </p:cNvCxnSpPr>
          <p:nvPr/>
        </p:nvCxnSpPr>
        <p:spPr>
          <a:xfrm>
            <a:off x="3775347" y="3570387"/>
            <a:ext cx="684513" cy="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67" name="Düz Bağlayıcı 166">
            <a:extLst>
              <a:ext uri="{FF2B5EF4-FFF2-40B4-BE49-F238E27FC236}">
                <a16:creationId xmlns:a16="http://schemas.microsoft.com/office/drawing/2014/main" id="{E49D90CF-0E01-ACCE-3826-20088CD4EA23}"/>
              </a:ext>
            </a:extLst>
          </p:cNvPr>
          <p:cNvCxnSpPr>
            <a:cxnSpLocks/>
          </p:cNvCxnSpPr>
          <p:nvPr/>
        </p:nvCxnSpPr>
        <p:spPr>
          <a:xfrm>
            <a:off x="3781323" y="4423037"/>
            <a:ext cx="684513" cy="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78" name="Düz Bağlayıcı 177">
            <a:extLst>
              <a:ext uri="{FF2B5EF4-FFF2-40B4-BE49-F238E27FC236}">
                <a16:creationId xmlns:a16="http://schemas.microsoft.com/office/drawing/2014/main" id="{2949A12C-EC7D-4913-EDB7-9E892D1866A7}"/>
              </a:ext>
            </a:extLst>
          </p:cNvPr>
          <p:cNvCxnSpPr>
            <a:cxnSpLocks/>
          </p:cNvCxnSpPr>
          <p:nvPr/>
        </p:nvCxnSpPr>
        <p:spPr>
          <a:xfrm>
            <a:off x="3781323" y="4903781"/>
            <a:ext cx="360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80" name="Oval 179">
            <a:extLst>
              <a:ext uri="{FF2B5EF4-FFF2-40B4-BE49-F238E27FC236}">
                <a16:creationId xmlns:a16="http://schemas.microsoft.com/office/drawing/2014/main" id="{0A9EDE96-EFAB-A272-6E24-96356AC13A53}"/>
              </a:ext>
            </a:extLst>
          </p:cNvPr>
          <p:cNvSpPr/>
          <p:nvPr/>
        </p:nvSpPr>
        <p:spPr>
          <a:xfrm>
            <a:off x="4149776" y="4647736"/>
            <a:ext cx="504000" cy="5040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cs typeface="Calibri" panose="020F0502020204030204" pitchFamily="34" charset="0"/>
            </a:endParaRPr>
          </a:p>
        </p:txBody>
      </p:sp>
      <p:cxnSp>
        <p:nvCxnSpPr>
          <p:cNvPr id="182" name="Düz Bağlayıcı 181">
            <a:extLst>
              <a:ext uri="{FF2B5EF4-FFF2-40B4-BE49-F238E27FC236}">
                <a16:creationId xmlns:a16="http://schemas.microsoft.com/office/drawing/2014/main" id="{5843F050-03D3-E8B2-D52F-84EA573C5AB6}"/>
              </a:ext>
            </a:extLst>
          </p:cNvPr>
          <p:cNvCxnSpPr>
            <a:cxnSpLocks/>
          </p:cNvCxnSpPr>
          <p:nvPr/>
        </p:nvCxnSpPr>
        <p:spPr>
          <a:xfrm flipV="1">
            <a:off x="4680387" y="4904168"/>
            <a:ext cx="180000" cy="171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217" name="TextBox 52">
            <a:extLst>
              <a:ext uri="{FF2B5EF4-FFF2-40B4-BE49-F238E27FC236}">
                <a16:creationId xmlns:a16="http://schemas.microsoft.com/office/drawing/2014/main" id="{B4752E4E-BCA2-0BFE-67CB-8D20B263A601}"/>
              </a:ext>
            </a:extLst>
          </p:cNvPr>
          <p:cNvSpPr txBox="1"/>
          <p:nvPr/>
        </p:nvSpPr>
        <p:spPr>
          <a:xfrm>
            <a:off x="5372463" y="2539569"/>
            <a:ext cx="1854209" cy="2031325"/>
          </a:xfrm>
          <a:prstGeom prst="rect">
            <a:avLst/>
          </a:prstGeom>
          <a:noFill/>
        </p:spPr>
        <p:txBody>
          <a:bodyPr wrap="square" rtlCol="0">
            <a:spAutoFit/>
          </a:bodyPr>
          <a:lstStyle/>
          <a:p>
            <a:pPr algn="ctr">
              <a:lnSpc>
                <a:spcPct val="90000"/>
              </a:lnSpc>
            </a:pPr>
            <a:r>
              <a:rPr lang="en-US" sz="2800" b="1" dirty="0">
                <a:solidFill>
                  <a:srgbClr val="7030A0"/>
                </a:solidFill>
                <a:latin typeface="Aptos Display" panose="020B0004020202020204" pitchFamily="34" charset="0"/>
                <a:ea typeface="Cambria" panose="02040503050406030204" pitchFamily="18" charset="0"/>
              </a:rPr>
              <a:t>negated value of </a:t>
            </a:r>
            <a:r>
              <a:rPr lang="en-US" sz="2800" b="1" dirty="0" err="1">
                <a:solidFill>
                  <a:srgbClr val="7030A0"/>
                </a:solidFill>
                <a:latin typeface="Aptos Display" panose="020B0004020202020204" pitchFamily="34" charset="0"/>
                <a:ea typeface="Cambria" panose="02040503050406030204" pitchFamily="18" charset="0"/>
              </a:rPr>
              <a:t>src</a:t>
            </a:r>
            <a:r>
              <a:rPr lang="en-US" sz="2800" b="1" dirty="0">
                <a:solidFill>
                  <a:srgbClr val="7030A0"/>
                </a:solidFill>
                <a:latin typeface="Aptos Display" panose="020B0004020202020204" pitchFamily="34" charset="0"/>
                <a:ea typeface="Cambria" panose="02040503050406030204" pitchFamily="18" charset="0"/>
              </a:rPr>
              <a:t> (VDD) is written to </a:t>
            </a:r>
            <a:r>
              <a:rPr lang="en-US" sz="2800" b="1" dirty="0" err="1">
                <a:solidFill>
                  <a:srgbClr val="7030A0"/>
                </a:solidFill>
                <a:latin typeface="Aptos Display" panose="020B0004020202020204" pitchFamily="34" charset="0"/>
                <a:ea typeface="Cambria" panose="02040503050406030204" pitchFamily="18" charset="0"/>
              </a:rPr>
              <a:t>dst</a:t>
            </a:r>
            <a:endParaRPr lang="en-US" sz="2800" b="1" dirty="0">
              <a:solidFill>
                <a:srgbClr val="7030A0"/>
              </a:solidFill>
              <a:latin typeface="Aptos Display" panose="020B0004020202020204" pitchFamily="34" charset="0"/>
              <a:ea typeface="Cambria" panose="02040503050406030204" pitchFamily="18" charset="0"/>
            </a:endParaRPr>
          </a:p>
        </p:txBody>
      </p:sp>
      <p:sp>
        <p:nvSpPr>
          <p:cNvPr id="4" name="Oval 3">
            <a:extLst>
              <a:ext uri="{FF2B5EF4-FFF2-40B4-BE49-F238E27FC236}">
                <a16:creationId xmlns:a16="http://schemas.microsoft.com/office/drawing/2014/main" id="{52EDC652-9D12-2667-E379-0BCC2B688525}"/>
              </a:ext>
            </a:extLst>
          </p:cNvPr>
          <p:cNvSpPr/>
          <p:nvPr/>
        </p:nvSpPr>
        <p:spPr>
          <a:xfrm>
            <a:off x="4138324" y="4645818"/>
            <a:ext cx="504000" cy="504000"/>
          </a:xfrm>
          <a:prstGeom prst="ellipse">
            <a:avLst/>
          </a:prstGeom>
          <a:solidFill>
            <a:schemeClr val="bg1">
              <a:lumMod val="50000"/>
            </a:schemeClr>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cs typeface="Calibri" panose="020F0502020204030204" pitchFamily="34" charset="0"/>
            </a:endParaRPr>
          </a:p>
        </p:txBody>
      </p:sp>
      <p:cxnSp>
        <p:nvCxnSpPr>
          <p:cNvPr id="5" name="Curved Connector 12">
            <a:extLst>
              <a:ext uri="{FF2B5EF4-FFF2-40B4-BE49-F238E27FC236}">
                <a16:creationId xmlns:a16="http://schemas.microsoft.com/office/drawing/2014/main" id="{8444906E-337E-93C1-6523-3C5EDA67FBAF}"/>
              </a:ext>
            </a:extLst>
          </p:cNvPr>
          <p:cNvCxnSpPr>
            <a:cxnSpLocks/>
          </p:cNvCxnSpPr>
          <p:nvPr/>
        </p:nvCxnSpPr>
        <p:spPr>
          <a:xfrm rot="5400000">
            <a:off x="4294550" y="3829232"/>
            <a:ext cx="1226340" cy="967461"/>
          </a:xfrm>
          <a:prstGeom prst="curvedConnector3">
            <a:avLst>
              <a:gd name="adj1" fmla="val 50000"/>
            </a:avLst>
          </a:prstGeom>
          <a:ln w="19050">
            <a:solidFill>
              <a:srgbClr val="7030A0"/>
            </a:solidFill>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9117E2F1-7772-BD0D-EB3B-E18E87D663A8}"/>
              </a:ext>
            </a:extLst>
          </p:cNvPr>
          <p:cNvGrpSpPr/>
          <p:nvPr/>
        </p:nvGrpSpPr>
        <p:grpSpPr>
          <a:xfrm>
            <a:off x="900113" y="1194640"/>
            <a:ext cx="7383274" cy="1102611"/>
            <a:chOff x="966888" y="2176006"/>
            <a:chExt cx="7383274" cy="1102611"/>
          </a:xfrm>
        </p:grpSpPr>
        <p:pic>
          <p:nvPicPr>
            <p:cNvPr id="22" name="Grafik 200" descr="Kum Saati 30% düz dolguyla">
              <a:extLst>
                <a:ext uri="{FF2B5EF4-FFF2-40B4-BE49-F238E27FC236}">
                  <a16:creationId xmlns:a16="http://schemas.microsoft.com/office/drawing/2014/main" id="{19AA7848-EEB4-BC2F-0374-10C4CCAE70C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29008" y="2197158"/>
              <a:ext cx="532325" cy="532325"/>
            </a:xfrm>
            <a:prstGeom prst="rect">
              <a:avLst/>
            </a:prstGeom>
          </p:spPr>
        </p:pic>
        <p:sp>
          <p:nvSpPr>
            <p:cNvPr id="23" name="Dikdörtgen 256">
              <a:extLst>
                <a:ext uri="{FF2B5EF4-FFF2-40B4-BE49-F238E27FC236}">
                  <a16:creationId xmlns:a16="http://schemas.microsoft.com/office/drawing/2014/main" id="{8C84635A-49EA-2E4B-51B4-497A6453CB18}"/>
                </a:ext>
              </a:extLst>
            </p:cNvPr>
            <p:cNvSpPr/>
            <p:nvPr/>
          </p:nvSpPr>
          <p:spPr>
            <a:xfrm>
              <a:off x="966888" y="2507978"/>
              <a:ext cx="1769017" cy="532326"/>
            </a:xfrm>
            <a:prstGeom prst="roundRect">
              <a:avLst/>
            </a:prstGeom>
            <a:solidFill>
              <a:schemeClr val="accent3">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ACT </a:t>
              </a:r>
              <a:r>
                <a:rPr lang="en-US" sz="2400" b="1" dirty="0" err="1">
                  <a:solidFill>
                    <a:schemeClr val="bg1"/>
                  </a:solidFill>
                  <a:latin typeface="Aptos Display" panose="020B0004020202020204" pitchFamily="34" charset="0"/>
                  <a:ea typeface="Cambria" panose="02040503050406030204" pitchFamily="18" charset="0"/>
                  <a:cs typeface="Cascadia Mono" panose="020B0609020000020004" pitchFamily="49" charset="0"/>
                </a:rPr>
                <a:t>src</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24" name="Dikdörtgen 256">
              <a:extLst>
                <a:ext uri="{FF2B5EF4-FFF2-40B4-BE49-F238E27FC236}">
                  <a16:creationId xmlns:a16="http://schemas.microsoft.com/office/drawing/2014/main" id="{745B1CB2-B411-C030-E5F6-256B36E2240C}"/>
                </a:ext>
              </a:extLst>
            </p:cNvPr>
            <p:cNvSpPr/>
            <p:nvPr/>
          </p:nvSpPr>
          <p:spPr>
            <a:xfrm>
              <a:off x="4053963" y="2507978"/>
              <a:ext cx="1326104" cy="532326"/>
            </a:xfrm>
            <a:prstGeom prst="roundRect">
              <a:avLst/>
            </a:prstGeom>
            <a:solidFill>
              <a:schemeClr val="accent3">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PRE</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cxnSp>
          <p:nvCxnSpPr>
            <p:cNvPr id="25" name="Düz Ok Bağlayıcısı 185">
              <a:extLst>
                <a:ext uri="{FF2B5EF4-FFF2-40B4-BE49-F238E27FC236}">
                  <a16:creationId xmlns:a16="http://schemas.microsoft.com/office/drawing/2014/main" id="{2CA3F1B5-9196-124A-567D-961149AFED97}"/>
                </a:ext>
              </a:extLst>
            </p:cNvPr>
            <p:cNvCxnSpPr>
              <a:cxnSpLocks/>
              <a:stCxn id="23" idx="3"/>
              <a:endCxn id="24" idx="1"/>
            </p:cNvCxnSpPr>
            <p:nvPr/>
          </p:nvCxnSpPr>
          <p:spPr>
            <a:xfrm>
              <a:off x="2735905" y="2774141"/>
              <a:ext cx="131805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Dikdörtgen 256">
              <a:extLst>
                <a:ext uri="{FF2B5EF4-FFF2-40B4-BE49-F238E27FC236}">
                  <a16:creationId xmlns:a16="http://schemas.microsoft.com/office/drawing/2014/main" id="{7AECB2F7-FDB7-5A66-4C3F-7BB9B37B6F80}"/>
                </a:ext>
              </a:extLst>
            </p:cNvPr>
            <p:cNvSpPr/>
            <p:nvPr/>
          </p:nvSpPr>
          <p:spPr>
            <a:xfrm>
              <a:off x="6581145" y="2507978"/>
              <a:ext cx="1769017" cy="532326"/>
            </a:xfrm>
            <a:prstGeom prst="roundRect">
              <a:avLst/>
            </a:prstGeom>
            <a:solidFill>
              <a:schemeClr val="accent3">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ACT </a:t>
              </a:r>
              <a:r>
                <a:rPr lang="en-US" sz="2400" b="1" dirty="0" err="1">
                  <a:solidFill>
                    <a:schemeClr val="bg1"/>
                  </a:solidFill>
                  <a:latin typeface="Aptos Display" panose="020B0004020202020204" pitchFamily="34" charset="0"/>
                  <a:ea typeface="Cambria" panose="02040503050406030204" pitchFamily="18" charset="0"/>
                  <a:cs typeface="Cascadia Mono" panose="020B0609020000020004" pitchFamily="49" charset="0"/>
                </a:rPr>
                <a:t>dst</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cxnSp>
          <p:nvCxnSpPr>
            <p:cNvPr id="27" name="Düz Ok Bağlayıcısı 60">
              <a:extLst>
                <a:ext uri="{FF2B5EF4-FFF2-40B4-BE49-F238E27FC236}">
                  <a16:creationId xmlns:a16="http://schemas.microsoft.com/office/drawing/2014/main" id="{2430A4C2-E4B0-4EF3-EE02-EC29DBF8CFE1}"/>
                </a:ext>
              </a:extLst>
            </p:cNvPr>
            <p:cNvCxnSpPr>
              <a:cxnSpLocks/>
              <a:stCxn id="24" idx="3"/>
              <a:endCxn id="26" idx="1"/>
            </p:cNvCxnSpPr>
            <p:nvPr/>
          </p:nvCxnSpPr>
          <p:spPr>
            <a:xfrm>
              <a:off x="5380067" y="2774141"/>
              <a:ext cx="120107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8" name="Grafik 201" descr="Kum Saati 30% düz dolguyla">
              <a:extLst>
                <a:ext uri="{FF2B5EF4-FFF2-40B4-BE49-F238E27FC236}">
                  <a16:creationId xmlns:a16="http://schemas.microsoft.com/office/drawing/2014/main" id="{E018C4D1-A88C-35AB-2A5D-339D4ED394D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21277" y="2180654"/>
              <a:ext cx="532325" cy="532325"/>
            </a:xfrm>
            <a:prstGeom prst="rect">
              <a:avLst/>
            </a:prstGeom>
          </p:spPr>
        </p:pic>
        <p:pic>
          <p:nvPicPr>
            <p:cNvPr id="37" name="Grafik 18" descr="Kapat düz dolguyla">
              <a:extLst>
                <a:ext uri="{FF2B5EF4-FFF2-40B4-BE49-F238E27FC236}">
                  <a16:creationId xmlns:a16="http://schemas.microsoft.com/office/drawing/2014/main" id="{E2857CD5-9323-ED6D-EE93-5E689A9C82C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11773" y="2176006"/>
              <a:ext cx="557585" cy="557585"/>
            </a:xfrm>
            <a:prstGeom prst="rect">
              <a:avLst/>
            </a:prstGeom>
          </p:spPr>
        </p:pic>
        <p:sp>
          <p:nvSpPr>
            <p:cNvPr id="38" name="Metin kutusu 16">
              <a:extLst>
                <a:ext uri="{FF2B5EF4-FFF2-40B4-BE49-F238E27FC236}">
                  <a16:creationId xmlns:a16="http://schemas.microsoft.com/office/drawing/2014/main" id="{26E20558-4C3A-0A33-6E36-532910A19679}"/>
                </a:ext>
              </a:extLst>
            </p:cNvPr>
            <p:cNvSpPr txBox="1"/>
            <p:nvPr/>
          </p:nvSpPr>
          <p:spPr>
            <a:xfrm>
              <a:off x="2632139" y="2816952"/>
              <a:ext cx="1474403" cy="461665"/>
            </a:xfrm>
            <a:prstGeom prst="rect">
              <a:avLst/>
            </a:prstGeom>
            <a:noFill/>
          </p:spPr>
          <p:txBody>
            <a:bodyPr wrap="square" rtlCol="0">
              <a:spAutoFit/>
            </a:bodyPr>
            <a:lstStyle/>
            <a:p>
              <a:pPr algn="ctr"/>
              <a:r>
                <a:rPr lang="en-US" sz="2400" b="1" dirty="0">
                  <a:latin typeface="Aptos Display" panose="020B0004020202020204" pitchFamily="34" charset="0"/>
                  <a:ea typeface="Cambria" panose="02040503050406030204" pitchFamily="18" charset="0"/>
                </a:rPr>
                <a:t>Nominal</a:t>
              </a:r>
              <a:endParaRPr lang="en-US" sz="2400" b="1" dirty="0">
                <a:latin typeface="Aptos Display" panose="020B0004020202020204" pitchFamily="34" charset="0"/>
              </a:endParaRPr>
            </a:p>
          </p:txBody>
        </p:sp>
        <p:sp>
          <p:nvSpPr>
            <p:cNvPr id="41" name="Metin kutusu 16">
              <a:extLst>
                <a:ext uri="{FF2B5EF4-FFF2-40B4-BE49-F238E27FC236}">
                  <a16:creationId xmlns:a16="http://schemas.microsoft.com/office/drawing/2014/main" id="{9A9C148C-4A36-2285-24F5-F1954DA10F0B}"/>
                </a:ext>
              </a:extLst>
            </p:cNvPr>
            <p:cNvSpPr txBox="1"/>
            <p:nvPr/>
          </p:nvSpPr>
          <p:spPr>
            <a:xfrm>
              <a:off x="5372021" y="2763591"/>
              <a:ext cx="994322" cy="461665"/>
            </a:xfrm>
            <a:prstGeom prst="rect">
              <a:avLst/>
            </a:prstGeom>
            <a:noFill/>
          </p:spPr>
          <p:txBody>
            <a:bodyPr wrap="square" rtlCol="0">
              <a:spAutoFit/>
            </a:bodyPr>
            <a:lstStyle/>
            <a:p>
              <a:pPr algn="ctr"/>
              <a:r>
                <a:rPr lang="en-US" sz="2400" b="1" dirty="0">
                  <a:solidFill>
                    <a:srgbClr val="FF0000"/>
                  </a:solidFill>
                  <a:latin typeface="Aptos Display" panose="020B0004020202020204" pitchFamily="34" charset="0"/>
                  <a:ea typeface="Cambria" panose="02040503050406030204" pitchFamily="18" charset="0"/>
                </a:rPr>
                <a:t>&lt;3ns</a:t>
              </a:r>
              <a:endParaRPr lang="en-US" sz="2400" b="1" dirty="0">
                <a:solidFill>
                  <a:srgbClr val="FF0000"/>
                </a:solidFill>
                <a:latin typeface="Aptos Display" panose="020B0004020202020204" pitchFamily="34" charset="0"/>
              </a:endParaRPr>
            </a:p>
          </p:txBody>
        </p:sp>
      </p:grpSp>
      <p:sp>
        <p:nvSpPr>
          <p:cNvPr id="7" name="Metin kutusu 159">
            <a:extLst>
              <a:ext uri="{FF2B5EF4-FFF2-40B4-BE49-F238E27FC236}">
                <a16:creationId xmlns:a16="http://schemas.microsoft.com/office/drawing/2014/main" id="{66490150-2953-4BA3-EF47-D61C1483958C}"/>
              </a:ext>
            </a:extLst>
          </p:cNvPr>
          <p:cNvSpPr txBox="1"/>
          <p:nvPr/>
        </p:nvSpPr>
        <p:spPr>
          <a:xfrm>
            <a:off x="3995980" y="2343821"/>
            <a:ext cx="1001595" cy="523220"/>
          </a:xfrm>
          <a:prstGeom prst="rect">
            <a:avLst/>
          </a:prstGeom>
          <a:noFill/>
        </p:spPr>
        <p:txBody>
          <a:bodyPr wrap="square" rtlCol="0">
            <a:spAutoFit/>
          </a:bodyPr>
          <a:lstStyle/>
          <a:p>
            <a:r>
              <a:rPr lang="en-US" sz="2800" dirty="0">
                <a:solidFill>
                  <a:srgbClr val="0070C0"/>
                </a:solidFill>
                <a:latin typeface="Aptos Display" panose="020B0004020202020204" pitchFamily="34" charset="0"/>
                <a:ea typeface="Cambria" panose="02040503050406030204" pitchFamily="18" charset="0"/>
                <a:cs typeface="Cascadia Mono" panose="020B0609020000020004" pitchFamily="49" charset="0"/>
              </a:rPr>
              <a:t>GND</a:t>
            </a:r>
          </a:p>
        </p:txBody>
      </p:sp>
      <p:sp>
        <p:nvSpPr>
          <p:cNvPr id="8" name="Metin kutusu 160">
            <a:extLst>
              <a:ext uri="{FF2B5EF4-FFF2-40B4-BE49-F238E27FC236}">
                <a16:creationId xmlns:a16="http://schemas.microsoft.com/office/drawing/2014/main" id="{069E8C8C-8D7E-15AD-4B97-DAECFCB78761}"/>
              </a:ext>
            </a:extLst>
          </p:cNvPr>
          <p:cNvSpPr txBox="1"/>
          <p:nvPr/>
        </p:nvSpPr>
        <p:spPr>
          <a:xfrm>
            <a:off x="3358858" y="5115898"/>
            <a:ext cx="1001595" cy="523220"/>
          </a:xfrm>
          <a:prstGeom prst="rect">
            <a:avLst/>
          </a:prstGeom>
          <a:noFill/>
        </p:spPr>
        <p:txBody>
          <a:bodyPr wrap="square" rtlCol="0">
            <a:spAutoFit/>
          </a:bodyPr>
          <a:lstStyle/>
          <a:p>
            <a:r>
              <a:rPr lang="en-US" sz="2800" dirty="0">
                <a:solidFill>
                  <a:srgbClr val="7030A0"/>
                </a:solidFill>
                <a:latin typeface="Aptos Display" panose="020B0004020202020204" pitchFamily="34" charset="0"/>
                <a:ea typeface="Cambria" panose="02040503050406030204" pitchFamily="18" charset="0"/>
                <a:cs typeface="Cascadia Mono" panose="020B0609020000020004" pitchFamily="49" charset="0"/>
              </a:rPr>
              <a:t>VDD</a:t>
            </a:r>
          </a:p>
        </p:txBody>
      </p:sp>
      <p:pic>
        <p:nvPicPr>
          <p:cNvPr id="9" name="Grafik 200" descr="Kum Saati 30% düz dolguyla">
            <a:extLst>
              <a:ext uri="{FF2B5EF4-FFF2-40B4-BE49-F238E27FC236}">
                <a16:creationId xmlns:a16="http://schemas.microsoft.com/office/drawing/2014/main" id="{25AEF596-8677-06FC-7A18-8863C82BD7C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298647" y="1516062"/>
            <a:ext cx="532325" cy="532325"/>
          </a:xfrm>
          <a:prstGeom prst="rect">
            <a:avLst/>
          </a:prstGeom>
        </p:spPr>
      </p:pic>
    </p:spTree>
    <p:extLst>
      <p:ext uri="{BB962C8B-B14F-4D97-AF65-F5344CB8AC3E}">
        <p14:creationId xmlns:p14="http://schemas.microsoft.com/office/powerpoint/2010/main" val="2602226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7"/>
                                        </p:tgtEl>
                                        <p:attrNameLst>
                                          <p:attrName>style.visibility</p:attrName>
                                        </p:attrNameLst>
                                      </p:cBhvr>
                                      <p:to>
                                        <p:strVal val="visible"/>
                                      </p:to>
                                    </p:set>
                                    <p:animEffect transition="in" filter="fade">
                                      <p:cBhvr>
                                        <p:cTn id="10" dur="500"/>
                                        <p:tgtEl>
                                          <p:spTgt spid="217"/>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 grpId="0"/>
      <p:bldP spid="4"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3A277-9BE0-737C-69E6-B8F983D209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316A64-D213-E320-77EB-90FA9974D28F}"/>
              </a:ext>
            </a:extLst>
          </p:cNvPr>
          <p:cNvSpPr>
            <a:spLocks noGrp="1"/>
          </p:cNvSpPr>
          <p:nvPr>
            <p:ph type="title"/>
          </p:nvPr>
        </p:nvSpPr>
        <p:spPr/>
        <p:txBody>
          <a:bodyPr/>
          <a:lstStyle/>
          <a:p>
            <a:r>
              <a:rPr lang="en-US" sz="4400" dirty="0">
                <a:solidFill>
                  <a:schemeClr val="accent5">
                    <a:lumMod val="75000"/>
                  </a:schemeClr>
                </a:solidFill>
                <a:latin typeface="Aptos Display" panose="020B0004020202020204" pitchFamily="34" charset="0"/>
              </a:rPr>
              <a:t>Reliability Metric</a:t>
            </a:r>
            <a:endParaRPr lang="en-CH" sz="4400" dirty="0">
              <a:solidFill>
                <a:schemeClr val="accent5">
                  <a:lumMod val="75000"/>
                </a:schemeClr>
              </a:solidFill>
              <a:latin typeface="Aptos Display" panose="020B0004020202020204" pitchFamily="34" charset="0"/>
            </a:endParaRPr>
          </a:p>
        </p:txBody>
      </p:sp>
      <p:sp>
        <p:nvSpPr>
          <p:cNvPr id="630" name="Rectangle 274">
            <a:extLst>
              <a:ext uri="{FF2B5EF4-FFF2-40B4-BE49-F238E27FC236}">
                <a16:creationId xmlns:a16="http://schemas.microsoft.com/office/drawing/2014/main" id="{F684FA97-D180-4469-394E-586AFF24FC68}"/>
              </a:ext>
            </a:extLst>
          </p:cNvPr>
          <p:cNvSpPr/>
          <p:nvPr/>
        </p:nvSpPr>
        <p:spPr>
          <a:xfrm>
            <a:off x="0" y="775145"/>
            <a:ext cx="9144000" cy="478005"/>
          </a:xfrm>
          <a:prstGeom prst="rect">
            <a:avLst/>
          </a:prstGeom>
          <a:solidFill>
            <a:srgbClr val="DADEFE"/>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a:solidFill>
                  <a:srgbClr val="0070C0"/>
                </a:solidFill>
                <a:latin typeface="Aptos Display" panose="020B0004020202020204" pitchFamily="34" charset="0"/>
              </a:rPr>
              <a:t>Success Rate </a:t>
            </a:r>
            <a:r>
              <a:rPr lang="en-US" sz="2800">
                <a:solidFill>
                  <a:srgbClr val="0070C0"/>
                </a:solidFill>
                <a:latin typeface="Aptos Display" panose="020B0004020202020204" pitchFamily="34" charset="0"/>
              </a:rPr>
              <a:t>(for a DRAM cell)</a:t>
            </a:r>
            <a:endParaRPr lang="en-US" sz="2800" b="1">
              <a:solidFill>
                <a:srgbClr val="0070C0"/>
              </a:solidFill>
              <a:latin typeface="Aptos Display" panose="020B0004020202020204" pitchFamily="34" charset="0"/>
            </a:endParaRPr>
          </a:p>
        </p:txBody>
      </p:sp>
      <p:sp>
        <p:nvSpPr>
          <p:cNvPr id="631" name="Rectangle 274">
            <a:extLst>
              <a:ext uri="{FF2B5EF4-FFF2-40B4-BE49-F238E27FC236}">
                <a16:creationId xmlns:a16="http://schemas.microsoft.com/office/drawing/2014/main" id="{DB817794-B6C9-4EF8-5904-1B64546E5188}"/>
              </a:ext>
            </a:extLst>
          </p:cNvPr>
          <p:cNvSpPr/>
          <p:nvPr/>
        </p:nvSpPr>
        <p:spPr>
          <a:xfrm>
            <a:off x="0" y="1285414"/>
            <a:ext cx="9144000" cy="890036"/>
          </a:xfrm>
          <a:prstGeom prst="rect">
            <a:avLst/>
          </a:prstGeom>
          <a:solidFill>
            <a:srgbClr val="DADEFE"/>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solidFill>
                  <a:srgbClr val="0070C0"/>
                </a:solidFill>
                <a:latin typeface="Aptos Display" panose="020B0004020202020204" pitchFamily="34" charset="0"/>
              </a:rPr>
              <a:t>Percentage of trials </a:t>
            </a:r>
            <a:r>
              <a:rPr lang="en-US" sz="2800">
                <a:solidFill>
                  <a:schemeClr val="tx1"/>
                </a:solidFill>
                <a:latin typeface="Aptos Display" panose="020B0004020202020204" pitchFamily="34" charset="0"/>
              </a:rPr>
              <a:t>where the </a:t>
            </a:r>
            <a:r>
              <a:rPr lang="en-US" sz="2800" b="1">
                <a:solidFill>
                  <a:srgbClr val="0070C0"/>
                </a:solidFill>
                <a:latin typeface="Aptos Display" panose="020B0004020202020204" pitchFamily="34" charset="0"/>
              </a:rPr>
              <a:t>correct output </a:t>
            </a:r>
            <a:r>
              <a:rPr lang="en-US" sz="2800">
                <a:solidFill>
                  <a:schemeClr val="tx1"/>
                </a:solidFill>
                <a:latin typeface="Aptos Display" panose="020B0004020202020204" pitchFamily="34" charset="0"/>
              </a:rPr>
              <a:t>of </a:t>
            </a:r>
          </a:p>
          <a:p>
            <a:pPr algn="ctr"/>
            <a:r>
              <a:rPr lang="en-US" sz="2800">
                <a:solidFill>
                  <a:schemeClr val="tx1"/>
                </a:solidFill>
                <a:latin typeface="Aptos Display" panose="020B0004020202020204" pitchFamily="34" charset="0"/>
              </a:rPr>
              <a:t>a tested operation is stored in the cell</a:t>
            </a:r>
          </a:p>
        </p:txBody>
      </p:sp>
      <p:grpSp>
        <p:nvGrpSpPr>
          <p:cNvPr id="55" name="Grup 54">
            <a:extLst>
              <a:ext uri="{FF2B5EF4-FFF2-40B4-BE49-F238E27FC236}">
                <a16:creationId xmlns:a16="http://schemas.microsoft.com/office/drawing/2014/main" id="{A7CAB4B8-7B22-0D47-BABA-6C3EED9B36C3}"/>
              </a:ext>
            </a:extLst>
          </p:cNvPr>
          <p:cNvGrpSpPr/>
          <p:nvPr/>
        </p:nvGrpSpPr>
        <p:grpSpPr>
          <a:xfrm>
            <a:off x="3166955" y="3302307"/>
            <a:ext cx="1055893" cy="1678302"/>
            <a:chOff x="4410831" y="2978301"/>
            <a:chExt cx="1496502" cy="2345226"/>
          </a:xfrm>
        </p:grpSpPr>
        <p:cxnSp>
          <p:nvCxnSpPr>
            <p:cNvPr id="38" name="Düz Bağlayıcı 37">
              <a:extLst>
                <a:ext uri="{FF2B5EF4-FFF2-40B4-BE49-F238E27FC236}">
                  <a16:creationId xmlns:a16="http://schemas.microsoft.com/office/drawing/2014/main" id="{1D389383-72E9-40D8-34FD-422BBF65881C}"/>
                </a:ext>
              </a:extLst>
            </p:cNvPr>
            <p:cNvCxnSpPr>
              <a:cxnSpLocks/>
            </p:cNvCxnSpPr>
            <p:nvPr/>
          </p:nvCxnSpPr>
          <p:spPr>
            <a:xfrm>
              <a:off x="4830227" y="5064110"/>
              <a:ext cx="1077106"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Düz Bağlayıcı 38">
              <a:extLst>
                <a:ext uri="{FF2B5EF4-FFF2-40B4-BE49-F238E27FC236}">
                  <a16:creationId xmlns:a16="http://schemas.microsoft.com/office/drawing/2014/main" id="{DFF16C3F-3560-9FAF-69EB-C8373D8137D8}"/>
                </a:ext>
              </a:extLst>
            </p:cNvPr>
            <p:cNvCxnSpPr>
              <a:cxnSpLocks/>
            </p:cNvCxnSpPr>
            <p:nvPr/>
          </p:nvCxnSpPr>
          <p:spPr>
            <a:xfrm>
              <a:off x="4410831" y="3293211"/>
              <a:ext cx="110298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Düz Bağlayıcı 39">
              <a:extLst>
                <a:ext uri="{FF2B5EF4-FFF2-40B4-BE49-F238E27FC236}">
                  <a16:creationId xmlns:a16="http://schemas.microsoft.com/office/drawing/2014/main" id="{B3D1AC9A-CEB5-518C-7DD4-E45905760F99}"/>
                </a:ext>
              </a:extLst>
            </p:cNvPr>
            <p:cNvCxnSpPr>
              <a:cxnSpLocks/>
            </p:cNvCxnSpPr>
            <p:nvPr/>
          </p:nvCxnSpPr>
          <p:spPr>
            <a:xfrm flipV="1">
              <a:off x="5493401" y="2978301"/>
              <a:ext cx="0" cy="163172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Düz Bağlayıcı 40">
              <a:extLst>
                <a:ext uri="{FF2B5EF4-FFF2-40B4-BE49-F238E27FC236}">
                  <a16:creationId xmlns:a16="http://schemas.microsoft.com/office/drawing/2014/main" id="{578FA897-7B87-8B3E-B1A5-C970D48526F6}"/>
                </a:ext>
              </a:extLst>
            </p:cNvPr>
            <p:cNvCxnSpPr>
              <a:cxnSpLocks/>
            </p:cNvCxnSpPr>
            <p:nvPr/>
          </p:nvCxnSpPr>
          <p:spPr>
            <a:xfrm flipV="1">
              <a:off x="4842427" y="3708315"/>
              <a:ext cx="0" cy="161521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C5A61DBC-3E88-FB59-6601-1CF2C3F3431D}"/>
                </a:ext>
              </a:extLst>
            </p:cNvPr>
            <p:cNvSpPr/>
            <p:nvPr/>
          </p:nvSpPr>
          <p:spPr>
            <a:xfrm>
              <a:off x="4546533" y="3033795"/>
              <a:ext cx="510223" cy="504000"/>
            </a:xfrm>
            <a:prstGeom prst="ellipse">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cs typeface="Calibri" panose="020F0502020204030204" pitchFamily="34" charset="0"/>
              </a:endParaRPr>
            </a:p>
          </p:txBody>
        </p:sp>
        <p:sp>
          <p:nvSpPr>
            <p:cNvPr id="43" name="Oval 42">
              <a:extLst>
                <a:ext uri="{FF2B5EF4-FFF2-40B4-BE49-F238E27FC236}">
                  <a16:creationId xmlns:a16="http://schemas.microsoft.com/office/drawing/2014/main" id="{8005C595-B04C-907D-A5AF-919ECC7916FE}"/>
                </a:ext>
              </a:extLst>
            </p:cNvPr>
            <p:cNvSpPr/>
            <p:nvPr/>
          </p:nvSpPr>
          <p:spPr>
            <a:xfrm>
              <a:off x="5198587" y="4804692"/>
              <a:ext cx="510223" cy="504000"/>
            </a:xfrm>
            <a:prstGeom prst="ellipse">
              <a:avLst/>
            </a:prstGeom>
            <a:solidFill>
              <a:schemeClr val="bg1">
                <a:lumMod val="75000"/>
              </a:schemeClr>
            </a:solidFill>
            <a:ln w="571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cs typeface="Calibri" panose="020F0502020204030204" pitchFamily="34" charset="0"/>
              </a:endParaRPr>
            </a:p>
          </p:txBody>
        </p:sp>
        <p:cxnSp>
          <p:nvCxnSpPr>
            <p:cNvPr id="44" name="Düz Bağlayıcı 43">
              <a:extLst>
                <a:ext uri="{FF2B5EF4-FFF2-40B4-BE49-F238E27FC236}">
                  <a16:creationId xmlns:a16="http://schemas.microsoft.com/office/drawing/2014/main" id="{7EC3D73E-E025-AE39-C781-0EFAB15F30AE}"/>
                </a:ext>
              </a:extLst>
            </p:cNvPr>
            <p:cNvCxnSpPr>
              <a:cxnSpLocks/>
            </p:cNvCxnSpPr>
            <p:nvPr/>
          </p:nvCxnSpPr>
          <p:spPr>
            <a:xfrm flipH="1">
              <a:off x="4842427" y="4580194"/>
              <a:ext cx="658373"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Düz Bağlayıcı 44">
              <a:extLst>
                <a:ext uri="{FF2B5EF4-FFF2-40B4-BE49-F238E27FC236}">
                  <a16:creationId xmlns:a16="http://schemas.microsoft.com/office/drawing/2014/main" id="{C0295115-9DB6-4AA2-599E-98B3DA40D492}"/>
                </a:ext>
              </a:extLst>
            </p:cNvPr>
            <p:cNvCxnSpPr>
              <a:cxnSpLocks/>
            </p:cNvCxnSpPr>
            <p:nvPr/>
          </p:nvCxnSpPr>
          <p:spPr>
            <a:xfrm flipH="1">
              <a:off x="4842427" y="3735293"/>
              <a:ext cx="658373"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48" name="Oval 47">
              <a:extLst>
                <a:ext uri="{FF2B5EF4-FFF2-40B4-BE49-F238E27FC236}">
                  <a16:creationId xmlns:a16="http://schemas.microsoft.com/office/drawing/2014/main" id="{4D720313-F6FB-64EB-32AA-0DE5992E1A20}"/>
                </a:ext>
              </a:extLst>
            </p:cNvPr>
            <p:cNvSpPr/>
            <p:nvPr/>
          </p:nvSpPr>
          <p:spPr>
            <a:xfrm rot="5400000">
              <a:off x="5396702" y="4299129"/>
              <a:ext cx="180000" cy="180000"/>
            </a:xfrm>
            <a:prstGeom prst="ellipse">
              <a:avLst/>
            </a:prstGeom>
            <a:solidFill>
              <a:schemeClr val="bg1"/>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endParaRPr>
            </a:p>
          </p:txBody>
        </p:sp>
        <p:sp>
          <p:nvSpPr>
            <p:cNvPr id="49" name="İkizkenar Üçgen 48">
              <a:extLst>
                <a:ext uri="{FF2B5EF4-FFF2-40B4-BE49-F238E27FC236}">
                  <a16:creationId xmlns:a16="http://schemas.microsoft.com/office/drawing/2014/main" id="{5D30E100-DD6A-8492-9245-A5C3F3FA2073}"/>
                </a:ext>
              </a:extLst>
            </p:cNvPr>
            <p:cNvSpPr/>
            <p:nvPr/>
          </p:nvSpPr>
          <p:spPr>
            <a:xfrm rot="10800000">
              <a:off x="5248366" y="3903681"/>
              <a:ext cx="473429" cy="363184"/>
            </a:xfrm>
            <a:prstGeom prst="triangle">
              <a:avLst>
                <a:gd name="adj" fmla="val 48898"/>
              </a:avLst>
            </a:prstGeom>
            <a:solidFill>
              <a:schemeClr val="bg1">
                <a:lumMod val="50000"/>
              </a:schemeClr>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endParaRPr>
            </a:p>
          </p:txBody>
        </p:sp>
        <p:sp>
          <p:nvSpPr>
            <p:cNvPr id="50" name="İkizkenar Üçgen 49">
              <a:extLst>
                <a:ext uri="{FF2B5EF4-FFF2-40B4-BE49-F238E27FC236}">
                  <a16:creationId xmlns:a16="http://schemas.microsoft.com/office/drawing/2014/main" id="{965FBC75-4119-C76C-A747-B7B85C43F0AA}"/>
                </a:ext>
              </a:extLst>
            </p:cNvPr>
            <p:cNvSpPr/>
            <p:nvPr/>
          </p:nvSpPr>
          <p:spPr>
            <a:xfrm>
              <a:off x="4594607" y="4008066"/>
              <a:ext cx="473429" cy="363184"/>
            </a:xfrm>
            <a:prstGeom prst="triangle">
              <a:avLst>
                <a:gd name="adj" fmla="val 48898"/>
              </a:avLst>
            </a:prstGeom>
            <a:solidFill>
              <a:schemeClr val="bg1">
                <a:lumMod val="50000"/>
              </a:schemeClr>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endParaRPr>
            </a:p>
          </p:txBody>
        </p:sp>
        <p:sp>
          <p:nvSpPr>
            <p:cNvPr id="51" name="Oval 50">
              <a:extLst>
                <a:ext uri="{FF2B5EF4-FFF2-40B4-BE49-F238E27FC236}">
                  <a16:creationId xmlns:a16="http://schemas.microsoft.com/office/drawing/2014/main" id="{5B8E066C-CE9F-68E0-3E5E-E96E6CF1F021}"/>
                </a:ext>
              </a:extLst>
            </p:cNvPr>
            <p:cNvSpPr/>
            <p:nvPr/>
          </p:nvSpPr>
          <p:spPr>
            <a:xfrm rot="5400000">
              <a:off x="4740974" y="3802461"/>
              <a:ext cx="180000" cy="180000"/>
            </a:xfrm>
            <a:prstGeom prst="ellipse">
              <a:avLst/>
            </a:prstGeom>
            <a:solidFill>
              <a:schemeClr val="bg1"/>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endParaRPr>
            </a:p>
          </p:txBody>
        </p:sp>
      </p:grpSp>
      <p:grpSp>
        <p:nvGrpSpPr>
          <p:cNvPr id="56" name="Grup 55">
            <a:extLst>
              <a:ext uri="{FF2B5EF4-FFF2-40B4-BE49-F238E27FC236}">
                <a16:creationId xmlns:a16="http://schemas.microsoft.com/office/drawing/2014/main" id="{2A43F77D-EDC5-8256-A3AA-59D167C804F9}"/>
              </a:ext>
            </a:extLst>
          </p:cNvPr>
          <p:cNvGrpSpPr/>
          <p:nvPr/>
        </p:nvGrpSpPr>
        <p:grpSpPr>
          <a:xfrm>
            <a:off x="4350466" y="3302307"/>
            <a:ext cx="1055893" cy="1678302"/>
            <a:chOff x="4410831" y="2978301"/>
            <a:chExt cx="1496502" cy="2345226"/>
          </a:xfrm>
        </p:grpSpPr>
        <p:cxnSp>
          <p:nvCxnSpPr>
            <p:cNvPr id="57" name="Düz Bağlayıcı 56">
              <a:extLst>
                <a:ext uri="{FF2B5EF4-FFF2-40B4-BE49-F238E27FC236}">
                  <a16:creationId xmlns:a16="http://schemas.microsoft.com/office/drawing/2014/main" id="{39A05B2C-1852-E5AE-7352-8A8315009E8F}"/>
                </a:ext>
              </a:extLst>
            </p:cNvPr>
            <p:cNvCxnSpPr>
              <a:cxnSpLocks/>
            </p:cNvCxnSpPr>
            <p:nvPr/>
          </p:nvCxnSpPr>
          <p:spPr>
            <a:xfrm>
              <a:off x="4830227" y="5064110"/>
              <a:ext cx="1077106"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Düz Bağlayıcı 57">
              <a:extLst>
                <a:ext uri="{FF2B5EF4-FFF2-40B4-BE49-F238E27FC236}">
                  <a16:creationId xmlns:a16="http://schemas.microsoft.com/office/drawing/2014/main" id="{2FA75F15-1A20-ACA0-C0AF-FF1E0B66C47A}"/>
                </a:ext>
              </a:extLst>
            </p:cNvPr>
            <p:cNvCxnSpPr>
              <a:cxnSpLocks/>
            </p:cNvCxnSpPr>
            <p:nvPr/>
          </p:nvCxnSpPr>
          <p:spPr>
            <a:xfrm>
              <a:off x="4410831" y="3293211"/>
              <a:ext cx="110298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Düz Bağlayıcı 58">
              <a:extLst>
                <a:ext uri="{FF2B5EF4-FFF2-40B4-BE49-F238E27FC236}">
                  <a16:creationId xmlns:a16="http://schemas.microsoft.com/office/drawing/2014/main" id="{60752B4A-3B67-8B3C-2694-7B4F5EC69922}"/>
                </a:ext>
              </a:extLst>
            </p:cNvPr>
            <p:cNvCxnSpPr>
              <a:cxnSpLocks/>
            </p:cNvCxnSpPr>
            <p:nvPr/>
          </p:nvCxnSpPr>
          <p:spPr>
            <a:xfrm flipV="1">
              <a:off x="5493401" y="2978301"/>
              <a:ext cx="0" cy="163172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Düz Bağlayıcı 59">
              <a:extLst>
                <a:ext uri="{FF2B5EF4-FFF2-40B4-BE49-F238E27FC236}">
                  <a16:creationId xmlns:a16="http://schemas.microsoft.com/office/drawing/2014/main" id="{3DD7F54B-B0A0-BD2B-BAF6-E0F620E3579D}"/>
                </a:ext>
              </a:extLst>
            </p:cNvPr>
            <p:cNvCxnSpPr>
              <a:cxnSpLocks/>
            </p:cNvCxnSpPr>
            <p:nvPr/>
          </p:nvCxnSpPr>
          <p:spPr>
            <a:xfrm flipV="1">
              <a:off x="4842427" y="3708315"/>
              <a:ext cx="0" cy="161521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Oval 60">
              <a:extLst>
                <a:ext uri="{FF2B5EF4-FFF2-40B4-BE49-F238E27FC236}">
                  <a16:creationId xmlns:a16="http://schemas.microsoft.com/office/drawing/2014/main" id="{7D2DEA07-BEBE-C92F-BAAA-F761D315D305}"/>
                </a:ext>
              </a:extLst>
            </p:cNvPr>
            <p:cNvSpPr/>
            <p:nvPr/>
          </p:nvSpPr>
          <p:spPr>
            <a:xfrm>
              <a:off x="4546533" y="3033795"/>
              <a:ext cx="510223" cy="504000"/>
            </a:xfrm>
            <a:prstGeom prst="ellipse">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cs typeface="Calibri" panose="020F0502020204030204" pitchFamily="34" charset="0"/>
              </a:endParaRPr>
            </a:p>
          </p:txBody>
        </p:sp>
        <p:sp>
          <p:nvSpPr>
            <p:cNvPr id="62" name="Oval 61">
              <a:extLst>
                <a:ext uri="{FF2B5EF4-FFF2-40B4-BE49-F238E27FC236}">
                  <a16:creationId xmlns:a16="http://schemas.microsoft.com/office/drawing/2014/main" id="{807019F7-F906-8524-F8BF-2542115D544E}"/>
                </a:ext>
              </a:extLst>
            </p:cNvPr>
            <p:cNvSpPr/>
            <p:nvPr/>
          </p:nvSpPr>
          <p:spPr>
            <a:xfrm>
              <a:off x="5198587" y="4804692"/>
              <a:ext cx="510223" cy="504000"/>
            </a:xfrm>
            <a:prstGeom prst="ellipse">
              <a:avLst/>
            </a:prstGeom>
            <a:solidFill>
              <a:schemeClr val="bg1"/>
            </a:solidFill>
            <a:ln w="571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cs typeface="Calibri" panose="020F0502020204030204" pitchFamily="34" charset="0"/>
              </a:endParaRPr>
            </a:p>
          </p:txBody>
        </p:sp>
        <p:cxnSp>
          <p:nvCxnSpPr>
            <p:cNvPr id="63" name="Düz Bağlayıcı 62">
              <a:extLst>
                <a:ext uri="{FF2B5EF4-FFF2-40B4-BE49-F238E27FC236}">
                  <a16:creationId xmlns:a16="http://schemas.microsoft.com/office/drawing/2014/main" id="{66A46CB6-770F-D339-7A15-D227323DA22E}"/>
                </a:ext>
              </a:extLst>
            </p:cNvPr>
            <p:cNvCxnSpPr>
              <a:cxnSpLocks/>
            </p:cNvCxnSpPr>
            <p:nvPr/>
          </p:nvCxnSpPr>
          <p:spPr>
            <a:xfrm flipH="1">
              <a:off x="4842427" y="4580194"/>
              <a:ext cx="658373"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8" name="Düz Bağlayıcı 447">
              <a:extLst>
                <a:ext uri="{FF2B5EF4-FFF2-40B4-BE49-F238E27FC236}">
                  <a16:creationId xmlns:a16="http://schemas.microsoft.com/office/drawing/2014/main" id="{1BA6F018-B34B-345A-8BC7-589E13D962EE}"/>
                </a:ext>
              </a:extLst>
            </p:cNvPr>
            <p:cNvCxnSpPr>
              <a:cxnSpLocks/>
            </p:cNvCxnSpPr>
            <p:nvPr/>
          </p:nvCxnSpPr>
          <p:spPr>
            <a:xfrm flipH="1">
              <a:off x="4842427" y="3735293"/>
              <a:ext cx="658373"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449" name="Oval 448">
              <a:extLst>
                <a:ext uri="{FF2B5EF4-FFF2-40B4-BE49-F238E27FC236}">
                  <a16:creationId xmlns:a16="http://schemas.microsoft.com/office/drawing/2014/main" id="{7EF1E726-8CD1-5864-5323-600C0487DCB2}"/>
                </a:ext>
              </a:extLst>
            </p:cNvPr>
            <p:cNvSpPr/>
            <p:nvPr/>
          </p:nvSpPr>
          <p:spPr>
            <a:xfrm rot="5400000">
              <a:off x="5396702" y="4299129"/>
              <a:ext cx="180000" cy="180000"/>
            </a:xfrm>
            <a:prstGeom prst="ellipse">
              <a:avLst/>
            </a:prstGeom>
            <a:solidFill>
              <a:schemeClr val="bg1"/>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endParaRPr>
            </a:p>
          </p:txBody>
        </p:sp>
        <p:sp>
          <p:nvSpPr>
            <p:cNvPr id="450" name="İkizkenar Üçgen 449">
              <a:extLst>
                <a:ext uri="{FF2B5EF4-FFF2-40B4-BE49-F238E27FC236}">
                  <a16:creationId xmlns:a16="http://schemas.microsoft.com/office/drawing/2014/main" id="{AD730D4E-E511-E422-BFB4-0B48294BCEDE}"/>
                </a:ext>
              </a:extLst>
            </p:cNvPr>
            <p:cNvSpPr/>
            <p:nvPr/>
          </p:nvSpPr>
          <p:spPr>
            <a:xfrm rot="10800000">
              <a:off x="5248366" y="3903681"/>
              <a:ext cx="473429" cy="363184"/>
            </a:xfrm>
            <a:prstGeom prst="triangle">
              <a:avLst>
                <a:gd name="adj" fmla="val 48898"/>
              </a:avLst>
            </a:prstGeom>
            <a:solidFill>
              <a:schemeClr val="bg1">
                <a:lumMod val="50000"/>
              </a:schemeClr>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endParaRPr>
            </a:p>
          </p:txBody>
        </p:sp>
        <p:sp>
          <p:nvSpPr>
            <p:cNvPr id="451" name="İkizkenar Üçgen 450">
              <a:extLst>
                <a:ext uri="{FF2B5EF4-FFF2-40B4-BE49-F238E27FC236}">
                  <a16:creationId xmlns:a16="http://schemas.microsoft.com/office/drawing/2014/main" id="{276E47E2-15E7-DBA1-0EE9-AA03AE24C14E}"/>
                </a:ext>
              </a:extLst>
            </p:cNvPr>
            <p:cNvSpPr/>
            <p:nvPr/>
          </p:nvSpPr>
          <p:spPr>
            <a:xfrm>
              <a:off x="4594607" y="4008066"/>
              <a:ext cx="473429" cy="363184"/>
            </a:xfrm>
            <a:prstGeom prst="triangle">
              <a:avLst>
                <a:gd name="adj" fmla="val 48898"/>
              </a:avLst>
            </a:prstGeom>
            <a:solidFill>
              <a:schemeClr val="bg1">
                <a:lumMod val="50000"/>
              </a:schemeClr>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endParaRPr>
            </a:p>
          </p:txBody>
        </p:sp>
        <p:sp>
          <p:nvSpPr>
            <p:cNvPr id="453" name="Oval 452">
              <a:extLst>
                <a:ext uri="{FF2B5EF4-FFF2-40B4-BE49-F238E27FC236}">
                  <a16:creationId xmlns:a16="http://schemas.microsoft.com/office/drawing/2014/main" id="{94A2813E-FD80-F04C-02CA-527A5A37153D}"/>
                </a:ext>
              </a:extLst>
            </p:cNvPr>
            <p:cNvSpPr/>
            <p:nvPr/>
          </p:nvSpPr>
          <p:spPr>
            <a:xfrm rot="5400000">
              <a:off x="4740974" y="3802461"/>
              <a:ext cx="180000" cy="180000"/>
            </a:xfrm>
            <a:prstGeom prst="ellipse">
              <a:avLst/>
            </a:prstGeom>
            <a:solidFill>
              <a:schemeClr val="bg1"/>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endParaRPr>
            </a:p>
          </p:txBody>
        </p:sp>
      </p:grpSp>
      <p:grpSp>
        <p:nvGrpSpPr>
          <p:cNvPr id="467" name="Grup 466">
            <a:extLst>
              <a:ext uri="{FF2B5EF4-FFF2-40B4-BE49-F238E27FC236}">
                <a16:creationId xmlns:a16="http://schemas.microsoft.com/office/drawing/2014/main" id="{709CECB9-4C55-848C-B699-71E2BC432C51}"/>
              </a:ext>
            </a:extLst>
          </p:cNvPr>
          <p:cNvGrpSpPr/>
          <p:nvPr/>
        </p:nvGrpSpPr>
        <p:grpSpPr>
          <a:xfrm>
            <a:off x="6717488" y="3302307"/>
            <a:ext cx="1055893" cy="1678302"/>
            <a:chOff x="4410831" y="2978301"/>
            <a:chExt cx="1496502" cy="2345226"/>
          </a:xfrm>
        </p:grpSpPr>
        <p:cxnSp>
          <p:nvCxnSpPr>
            <p:cNvPr id="468" name="Düz Bağlayıcı 467">
              <a:extLst>
                <a:ext uri="{FF2B5EF4-FFF2-40B4-BE49-F238E27FC236}">
                  <a16:creationId xmlns:a16="http://schemas.microsoft.com/office/drawing/2014/main" id="{0627E6EF-E5BF-A4C4-3782-134D47BB99B1}"/>
                </a:ext>
              </a:extLst>
            </p:cNvPr>
            <p:cNvCxnSpPr>
              <a:cxnSpLocks/>
            </p:cNvCxnSpPr>
            <p:nvPr/>
          </p:nvCxnSpPr>
          <p:spPr>
            <a:xfrm>
              <a:off x="4830227" y="5064110"/>
              <a:ext cx="1077106"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9" name="Düz Bağlayıcı 468">
              <a:extLst>
                <a:ext uri="{FF2B5EF4-FFF2-40B4-BE49-F238E27FC236}">
                  <a16:creationId xmlns:a16="http://schemas.microsoft.com/office/drawing/2014/main" id="{6377AF51-65A4-D7C5-57DE-714DCF023E4F}"/>
                </a:ext>
              </a:extLst>
            </p:cNvPr>
            <p:cNvCxnSpPr>
              <a:cxnSpLocks/>
            </p:cNvCxnSpPr>
            <p:nvPr/>
          </p:nvCxnSpPr>
          <p:spPr>
            <a:xfrm>
              <a:off x="4410831" y="3293211"/>
              <a:ext cx="110298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0" name="Düz Bağlayıcı 469">
              <a:extLst>
                <a:ext uri="{FF2B5EF4-FFF2-40B4-BE49-F238E27FC236}">
                  <a16:creationId xmlns:a16="http://schemas.microsoft.com/office/drawing/2014/main" id="{745D4254-9E29-3C2D-5B2D-0484E935F99D}"/>
                </a:ext>
              </a:extLst>
            </p:cNvPr>
            <p:cNvCxnSpPr>
              <a:cxnSpLocks/>
            </p:cNvCxnSpPr>
            <p:nvPr/>
          </p:nvCxnSpPr>
          <p:spPr>
            <a:xfrm flipV="1">
              <a:off x="5493401" y="2978301"/>
              <a:ext cx="0" cy="163172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1" name="Düz Bağlayıcı 470">
              <a:extLst>
                <a:ext uri="{FF2B5EF4-FFF2-40B4-BE49-F238E27FC236}">
                  <a16:creationId xmlns:a16="http://schemas.microsoft.com/office/drawing/2014/main" id="{05AE39C9-F955-E3A4-7507-900D74502C32}"/>
                </a:ext>
              </a:extLst>
            </p:cNvPr>
            <p:cNvCxnSpPr>
              <a:cxnSpLocks/>
            </p:cNvCxnSpPr>
            <p:nvPr/>
          </p:nvCxnSpPr>
          <p:spPr>
            <a:xfrm flipV="1">
              <a:off x="4842427" y="3708315"/>
              <a:ext cx="0" cy="161521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472" name="Oval 471">
              <a:extLst>
                <a:ext uri="{FF2B5EF4-FFF2-40B4-BE49-F238E27FC236}">
                  <a16:creationId xmlns:a16="http://schemas.microsoft.com/office/drawing/2014/main" id="{8097E2FB-C3F1-1028-8D91-EAD52FCF4CCF}"/>
                </a:ext>
              </a:extLst>
            </p:cNvPr>
            <p:cNvSpPr/>
            <p:nvPr/>
          </p:nvSpPr>
          <p:spPr>
            <a:xfrm>
              <a:off x="4546533" y="3033795"/>
              <a:ext cx="510223" cy="504000"/>
            </a:xfrm>
            <a:prstGeom prst="ellipse">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cs typeface="Calibri" panose="020F0502020204030204" pitchFamily="34" charset="0"/>
              </a:endParaRPr>
            </a:p>
          </p:txBody>
        </p:sp>
        <p:sp>
          <p:nvSpPr>
            <p:cNvPr id="473" name="Oval 472">
              <a:extLst>
                <a:ext uri="{FF2B5EF4-FFF2-40B4-BE49-F238E27FC236}">
                  <a16:creationId xmlns:a16="http://schemas.microsoft.com/office/drawing/2014/main" id="{0075EF7E-8458-B37E-B5D1-0CB89F80D55C}"/>
                </a:ext>
              </a:extLst>
            </p:cNvPr>
            <p:cNvSpPr/>
            <p:nvPr/>
          </p:nvSpPr>
          <p:spPr>
            <a:xfrm>
              <a:off x="5198587" y="4804692"/>
              <a:ext cx="510223" cy="504000"/>
            </a:xfrm>
            <a:prstGeom prst="ellipse">
              <a:avLst/>
            </a:prstGeom>
            <a:solidFill>
              <a:schemeClr val="bg1">
                <a:lumMod val="75000"/>
              </a:schemeClr>
            </a:solidFill>
            <a:ln w="571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cs typeface="Calibri" panose="020F0502020204030204" pitchFamily="34" charset="0"/>
              </a:endParaRPr>
            </a:p>
          </p:txBody>
        </p:sp>
        <p:cxnSp>
          <p:nvCxnSpPr>
            <p:cNvPr id="474" name="Düz Bağlayıcı 473">
              <a:extLst>
                <a:ext uri="{FF2B5EF4-FFF2-40B4-BE49-F238E27FC236}">
                  <a16:creationId xmlns:a16="http://schemas.microsoft.com/office/drawing/2014/main" id="{28FFC331-D229-F0F3-537B-53B52677F428}"/>
                </a:ext>
              </a:extLst>
            </p:cNvPr>
            <p:cNvCxnSpPr>
              <a:cxnSpLocks/>
            </p:cNvCxnSpPr>
            <p:nvPr/>
          </p:nvCxnSpPr>
          <p:spPr>
            <a:xfrm flipH="1">
              <a:off x="4842427" y="4580194"/>
              <a:ext cx="658373"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5" name="Düz Bağlayıcı 474">
              <a:extLst>
                <a:ext uri="{FF2B5EF4-FFF2-40B4-BE49-F238E27FC236}">
                  <a16:creationId xmlns:a16="http://schemas.microsoft.com/office/drawing/2014/main" id="{3F51D582-0FC1-22B5-C76F-3E167E89C771}"/>
                </a:ext>
              </a:extLst>
            </p:cNvPr>
            <p:cNvCxnSpPr>
              <a:cxnSpLocks/>
            </p:cNvCxnSpPr>
            <p:nvPr/>
          </p:nvCxnSpPr>
          <p:spPr>
            <a:xfrm flipH="1">
              <a:off x="4842427" y="3735293"/>
              <a:ext cx="658373"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476" name="Oval 475">
              <a:extLst>
                <a:ext uri="{FF2B5EF4-FFF2-40B4-BE49-F238E27FC236}">
                  <a16:creationId xmlns:a16="http://schemas.microsoft.com/office/drawing/2014/main" id="{7339F563-D13B-E25C-7976-8B54E9869FE5}"/>
                </a:ext>
              </a:extLst>
            </p:cNvPr>
            <p:cNvSpPr/>
            <p:nvPr/>
          </p:nvSpPr>
          <p:spPr>
            <a:xfrm rot="5400000">
              <a:off x="5396702" y="4299129"/>
              <a:ext cx="180000" cy="180000"/>
            </a:xfrm>
            <a:prstGeom prst="ellipse">
              <a:avLst/>
            </a:prstGeom>
            <a:solidFill>
              <a:schemeClr val="bg1"/>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endParaRPr>
            </a:p>
          </p:txBody>
        </p:sp>
        <p:sp>
          <p:nvSpPr>
            <p:cNvPr id="477" name="İkizkenar Üçgen 476">
              <a:extLst>
                <a:ext uri="{FF2B5EF4-FFF2-40B4-BE49-F238E27FC236}">
                  <a16:creationId xmlns:a16="http://schemas.microsoft.com/office/drawing/2014/main" id="{C5DEB318-817D-9CD7-8B75-7BC21C7A3E09}"/>
                </a:ext>
              </a:extLst>
            </p:cNvPr>
            <p:cNvSpPr/>
            <p:nvPr/>
          </p:nvSpPr>
          <p:spPr>
            <a:xfrm rot="10800000">
              <a:off x="5248366" y="3903681"/>
              <a:ext cx="473429" cy="363184"/>
            </a:xfrm>
            <a:prstGeom prst="triangle">
              <a:avLst>
                <a:gd name="adj" fmla="val 48898"/>
              </a:avLst>
            </a:prstGeom>
            <a:solidFill>
              <a:schemeClr val="bg1">
                <a:lumMod val="50000"/>
              </a:schemeClr>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endParaRPr>
            </a:p>
          </p:txBody>
        </p:sp>
        <p:sp>
          <p:nvSpPr>
            <p:cNvPr id="478" name="İkizkenar Üçgen 477">
              <a:extLst>
                <a:ext uri="{FF2B5EF4-FFF2-40B4-BE49-F238E27FC236}">
                  <a16:creationId xmlns:a16="http://schemas.microsoft.com/office/drawing/2014/main" id="{EA3045DE-DAD8-532B-00F8-E18B62DF2BA9}"/>
                </a:ext>
              </a:extLst>
            </p:cNvPr>
            <p:cNvSpPr/>
            <p:nvPr/>
          </p:nvSpPr>
          <p:spPr>
            <a:xfrm>
              <a:off x="4594607" y="4008066"/>
              <a:ext cx="473429" cy="363184"/>
            </a:xfrm>
            <a:prstGeom prst="triangle">
              <a:avLst>
                <a:gd name="adj" fmla="val 48898"/>
              </a:avLst>
            </a:prstGeom>
            <a:solidFill>
              <a:schemeClr val="bg1">
                <a:lumMod val="50000"/>
              </a:schemeClr>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endParaRPr>
            </a:p>
          </p:txBody>
        </p:sp>
        <p:sp>
          <p:nvSpPr>
            <p:cNvPr id="479" name="Oval 478">
              <a:extLst>
                <a:ext uri="{FF2B5EF4-FFF2-40B4-BE49-F238E27FC236}">
                  <a16:creationId xmlns:a16="http://schemas.microsoft.com/office/drawing/2014/main" id="{5E89B173-CFC7-2271-F725-5EA37F83BCFB}"/>
                </a:ext>
              </a:extLst>
            </p:cNvPr>
            <p:cNvSpPr/>
            <p:nvPr/>
          </p:nvSpPr>
          <p:spPr>
            <a:xfrm rot="5400000">
              <a:off x="4740974" y="3802461"/>
              <a:ext cx="180000" cy="180000"/>
            </a:xfrm>
            <a:prstGeom prst="ellipse">
              <a:avLst/>
            </a:prstGeom>
            <a:solidFill>
              <a:schemeClr val="bg1"/>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endParaRPr>
            </a:p>
          </p:txBody>
        </p:sp>
      </p:grpSp>
      <p:grpSp>
        <p:nvGrpSpPr>
          <p:cNvPr id="480" name="Grup 479">
            <a:extLst>
              <a:ext uri="{FF2B5EF4-FFF2-40B4-BE49-F238E27FC236}">
                <a16:creationId xmlns:a16="http://schemas.microsoft.com/office/drawing/2014/main" id="{A221CDB5-B53F-5873-56A0-83B608B965DC}"/>
              </a:ext>
            </a:extLst>
          </p:cNvPr>
          <p:cNvGrpSpPr/>
          <p:nvPr/>
        </p:nvGrpSpPr>
        <p:grpSpPr>
          <a:xfrm>
            <a:off x="7901001" y="3302307"/>
            <a:ext cx="1055893" cy="1678302"/>
            <a:chOff x="4410831" y="2978301"/>
            <a:chExt cx="1496502" cy="2345226"/>
          </a:xfrm>
        </p:grpSpPr>
        <p:cxnSp>
          <p:nvCxnSpPr>
            <p:cNvPr id="481" name="Düz Bağlayıcı 480">
              <a:extLst>
                <a:ext uri="{FF2B5EF4-FFF2-40B4-BE49-F238E27FC236}">
                  <a16:creationId xmlns:a16="http://schemas.microsoft.com/office/drawing/2014/main" id="{26C24D9A-BF13-9797-5445-9A09B3B0F2A2}"/>
                </a:ext>
              </a:extLst>
            </p:cNvPr>
            <p:cNvCxnSpPr>
              <a:cxnSpLocks/>
            </p:cNvCxnSpPr>
            <p:nvPr/>
          </p:nvCxnSpPr>
          <p:spPr>
            <a:xfrm>
              <a:off x="4830227" y="5064110"/>
              <a:ext cx="1077106"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2" name="Düz Bağlayıcı 481">
              <a:extLst>
                <a:ext uri="{FF2B5EF4-FFF2-40B4-BE49-F238E27FC236}">
                  <a16:creationId xmlns:a16="http://schemas.microsoft.com/office/drawing/2014/main" id="{EC22856E-5BEA-0801-14BE-58611727BDFE}"/>
                </a:ext>
              </a:extLst>
            </p:cNvPr>
            <p:cNvCxnSpPr>
              <a:cxnSpLocks/>
            </p:cNvCxnSpPr>
            <p:nvPr/>
          </p:nvCxnSpPr>
          <p:spPr>
            <a:xfrm>
              <a:off x="4410831" y="3293211"/>
              <a:ext cx="110298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3" name="Düz Bağlayıcı 482">
              <a:extLst>
                <a:ext uri="{FF2B5EF4-FFF2-40B4-BE49-F238E27FC236}">
                  <a16:creationId xmlns:a16="http://schemas.microsoft.com/office/drawing/2014/main" id="{B2751C3B-5E91-1785-B85E-DD759AC7929A}"/>
                </a:ext>
              </a:extLst>
            </p:cNvPr>
            <p:cNvCxnSpPr>
              <a:cxnSpLocks/>
            </p:cNvCxnSpPr>
            <p:nvPr/>
          </p:nvCxnSpPr>
          <p:spPr>
            <a:xfrm flipV="1">
              <a:off x="5493401" y="2978301"/>
              <a:ext cx="0" cy="163172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4" name="Düz Bağlayıcı 483">
              <a:extLst>
                <a:ext uri="{FF2B5EF4-FFF2-40B4-BE49-F238E27FC236}">
                  <a16:creationId xmlns:a16="http://schemas.microsoft.com/office/drawing/2014/main" id="{49FFB0E2-1EAF-E6AC-2ECF-F4BDBC0ED9CD}"/>
                </a:ext>
              </a:extLst>
            </p:cNvPr>
            <p:cNvCxnSpPr>
              <a:cxnSpLocks/>
            </p:cNvCxnSpPr>
            <p:nvPr/>
          </p:nvCxnSpPr>
          <p:spPr>
            <a:xfrm flipV="1">
              <a:off x="4842427" y="3708315"/>
              <a:ext cx="0" cy="161521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485" name="Oval 484">
              <a:extLst>
                <a:ext uri="{FF2B5EF4-FFF2-40B4-BE49-F238E27FC236}">
                  <a16:creationId xmlns:a16="http://schemas.microsoft.com/office/drawing/2014/main" id="{C1F258DF-DE74-E2E3-72C7-364BE38F8A64}"/>
                </a:ext>
              </a:extLst>
            </p:cNvPr>
            <p:cNvSpPr/>
            <p:nvPr/>
          </p:nvSpPr>
          <p:spPr>
            <a:xfrm>
              <a:off x="4546533" y="3033795"/>
              <a:ext cx="510223" cy="504000"/>
            </a:xfrm>
            <a:prstGeom prst="ellipse">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cs typeface="Calibri" panose="020F0502020204030204" pitchFamily="34" charset="0"/>
              </a:endParaRPr>
            </a:p>
          </p:txBody>
        </p:sp>
        <p:sp>
          <p:nvSpPr>
            <p:cNvPr id="486" name="Oval 485">
              <a:extLst>
                <a:ext uri="{FF2B5EF4-FFF2-40B4-BE49-F238E27FC236}">
                  <a16:creationId xmlns:a16="http://schemas.microsoft.com/office/drawing/2014/main" id="{D6ED431A-A55A-5673-AF8F-8AF49905351D}"/>
                </a:ext>
              </a:extLst>
            </p:cNvPr>
            <p:cNvSpPr/>
            <p:nvPr/>
          </p:nvSpPr>
          <p:spPr>
            <a:xfrm>
              <a:off x="5198587" y="4804692"/>
              <a:ext cx="510223" cy="504000"/>
            </a:xfrm>
            <a:prstGeom prst="ellipse">
              <a:avLst/>
            </a:prstGeom>
            <a:solidFill>
              <a:schemeClr val="bg1"/>
            </a:solidFill>
            <a:ln w="571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cs typeface="Calibri" panose="020F0502020204030204" pitchFamily="34" charset="0"/>
              </a:endParaRPr>
            </a:p>
          </p:txBody>
        </p:sp>
        <p:cxnSp>
          <p:nvCxnSpPr>
            <p:cNvPr id="487" name="Düz Bağlayıcı 486">
              <a:extLst>
                <a:ext uri="{FF2B5EF4-FFF2-40B4-BE49-F238E27FC236}">
                  <a16:creationId xmlns:a16="http://schemas.microsoft.com/office/drawing/2014/main" id="{1EB52D91-7EBC-6429-9D64-8D8C4A892DDC}"/>
                </a:ext>
              </a:extLst>
            </p:cNvPr>
            <p:cNvCxnSpPr>
              <a:cxnSpLocks/>
            </p:cNvCxnSpPr>
            <p:nvPr/>
          </p:nvCxnSpPr>
          <p:spPr>
            <a:xfrm flipH="1">
              <a:off x="4842427" y="4580194"/>
              <a:ext cx="658373"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8" name="Düz Bağlayıcı 487">
              <a:extLst>
                <a:ext uri="{FF2B5EF4-FFF2-40B4-BE49-F238E27FC236}">
                  <a16:creationId xmlns:a16="http://schemas.microsoft.com/office/drawing/2014/main" id="{D43E1190-D445-89BB-6950-C287B431E222}"/>
                </a:ext>
              </a:extLst>
            </p:cNvPr>
            <p:cNvCxnSpPr>
              <a:cxnSpLocks/>
            </p:cNvCxnSpPr>
            <p:nvPr/>
          </p:nvCxnSpPr>
          <p:spPr>
            <a:xfrm flipH="1">
              <a:off x="4842427" y="3735293"/>
              <a:ext cx="658373"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489" name="Oval 488">
              <a:extLst>
                <a:ext uri="{FF2B5EF4-FFF2-40B4-BE49-F238E27FC236}">
                  <a16:creationId xmlns:a16="http://schemas.microsoft.com/office/drawing/2014/main" id="{9BD9E92A-6FFB-09B6-4CBB-CF831DB175E6}"/>
                </a:ext>
              </a:extLst>
            </p:cNvPr>
            <p:cNvSpPr/>
            <p:nvPr/>
          </p:nvSpPr>
          <p:spPr>
            <a:xfrm rot="5400000">
              <a:off x="5396702" y="4299129"/>
              <a:ext cx="180000" cy="180000"/>
            </a:xfrm>
            <a:prstGeom prst="ellipse">
              <a:avLst/>
            </a:prstGeom>
            <a:solidFill>
              <a:schemeClr val="bg1"/>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endParaRPr>
            </a:p>
          </p:txBody>
        </p:sp>
        <p:sp>
          <p:nvSpPr>
            <p:cNvPr id="490" name="İkizkenar Üçgen 489">
              <a:extLst>
                <a:ext uri="{FF2B5EF4-FFF2-40B4-BE49-F238E27FC236}">
                  <a16:creationId xmlns:a16="http://schemas.microsoft.com/office/drawing/2014/main" id="{9F166921-B634-8699-D9C7-A2C3C20F0E63}"/>
                </a:ext>
              </a:extLst>
            </p:cNvPr>
            <p:cNvSpPr/>
            <p:nvPr/>
          </p:nvSpPr>
          <p:spPr>
            <a:xfrm rot="10800000">
              <a:off x="5248366" y="3903681"/>
              <a:ext cx="473429" cy="363184"/>
            </a:xfrm>
            <a:prstGeom prst="triangle">
              <a:avLst>
                <a:gd name="adj" fmla="val 48898"/>
              </a:avLst>
            </a:prstGeom>
            <a:solidFill>
              <a:schemeClr val="bg1">
                <a:lumMod val="50000"/>
              </a:schemeClr>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endParaRPr>
            </a:p>
          </p:txBody>
        </p:sp>
        <p:sp>
          <p:nvSpPr>
            <p:cNvPr id="491" name="İkizkenar Üçgen 490">
              <a:extLst>
                <a:ext uri="{FF2B5EF4-FFF2-40B4-BE49-F238E27FC236}">
                  <a16:creationId xmlns:a16="http://schemas.microsoft.com/office/drawing/2014/main" id="{6B6A6BD4-3B6B-3898-BD16-834E58A7BB7B}"/>
                </a:ext>
              </a:extLst>
            </p:cNvPr>
            <p:cNvSpPr/>
            <p:nvPr/>
          </p:nvSpPr>
          <p:spPr>
            <a:xfrm>
              <a:off x="4594607" y="4008066"/>
              <a:ext cx="473429" cy="363184"/>
            </a:xfrm>
            <a:prstGeom prst="triangle">
              <a:avLst>
                <a:gd name="adj" fmla="val 48898"/>
              </a:avLst>
            </a:prstGeom>
            <a:solidFill>
              <a:schemeClr val="bg1">
                <a:lumMod val="50000"/>
              </a:schemeClr>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endParaRPr>
            </a:p>
          </p:txBody>
        </p:sp>
        <p:sp>
          <p:nvSpPr>
            <p:cNvPr id="492" name="Oval 491">
              <a:extLst>
                <a:ext uri="{FF2B5EF4-FFF2-40B4-BE49-F238E27FC236}">
                  <a16:creationId xmlns:a16="http://schemas.microsoft.com/office/drawing/2014/main" id="{6F1636FA-4CF8-41C3-0174-559D50ED38DD}"/>
                </a:ext>
              </a:extLst>
            </p:cNvPr>
            <p:cNvSpPr/>
            <p:nvPr/>
          </p:nvSpPr>
          <p:spPr>
            <a:xfrm rot="5400000">
              <a:off x="4740974" y="3802461"/>
              <a:ext cx="180000" cy="180000"/>
            </a:xfrm>
            <a:prstGeom prst="ellipse">
              <a:avLst/>
            </a:prstGeom>
            <a:solidFill>
              <a:schemeClr val="bg1"/>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endParaRPr>
            </a:p>
          </p:txBody>
        </p:sp>
      </p:grpSp>
      <p:sp>
        <p:nvSpPr>
          <p:cNvPr id="495" name="Rectangle 274">
            <a:extLst>
              <a:ext uri="{FF2B5EF4-FFF2-40B4-BE49-F238E27FC236}">
                <a16:creationId xmlns:a16="http://schemas.microsoft.com/office/drawing/2014/main" id="{34C1C8EF-611E-B875-EED8-083517AB7F3A}"/>
              </a:ext>
            </a:extLst>
          </p:cNvPr>
          <p:cNvSpPr/>
          <p:nvPr/>
        </p:nvSpPr>
        <p:spPr>
          <a:xfrm>
            <a:off x="3155385" y="2565418"/>
            <a:ext cx="5509448" cy="512381"/>
          </a:xfrm>
          <a:prstGeom prst="rect">
            <a:avLst/>
          </a:prstGeom>
          <a:solidFill>
            <a:schemeClr val="accent5">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solidFill>
              <a:latin typeface="Aptos Display" panose="020B0004020202020204" pitchFamily="34" charset="0"/>
            </a:endParaRPr>
          </a:p>
          <a:p>
            <a:pPr algn="ctr"/>
            <a:r>
              <a:rPr lang="en-US" sz="2800" b="1" dirty="0">
                <a:solidFill>
                  <a:schemeClr val="accent5"/>
                </a:solidFill>
                <a:latin typeface="Aptos Display" panose="020B0004020202020204" pitchFamily="34" charset="0"/>
              </a:rPr>
              <a:t>Total of 10000 trials</a:t>
            </a:r>
            <a:endParaRPr lang="en-US" sz="2800" b="1" dirty="0">
              <a:solidFill>
                <a:schemeClr val="accent5"/>
              </a:solidFill>
              <a:latin typeface="Aptos Display" panose="020B0004020202020204" pitchFamily="34" charset="0"/>
              <a:ea typeface="Cambria" panose="02040503050406030204" pitchFamily="18" charset="0"/>
            </a:endParaRPr>
          </a:p>
          <a:p>
            <a:pPr algn="ctr"/>
            <a:r>
              <a:rPr lang="en-US" sz="2800" dirty="0">
                <a:solidFill>
                  <a:schemeClr val="tx1"/>
                </a:solidFill>
                <a:latin typeface="Aptos Display" panose="020B0004020202020204" pitchFamily="34" charset="0"/>
              </a:rPr>
              <a:t> </a:t>
            </a:r>
          </a:p>
        </p:txBody>
      </p:sp>
      <p:pic>
        <p:nvPicPr>
          <p:cNvPr id="496" name="Grafik 495" descr="Onay işareti düz dolguyla">
            <a:extLst>
              <a:ext uri="{FF2B5EF4-FFF2-40B4-BE49-F238E27FC236}">
                <a16:creationId xmlns:a16="http://schemas.microsoft.com/office/drawing/2014/main" id="{1E9A5ED8-15E4-5C72-3421-0DEE8AABA9E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307141" y="4906050"/>
            <a:ext cx="900000" cy="900000"/>
          </a:xfrm>
          <a:prstGeom prst="rect">
            <a:avLst/>
          </a:prstGeom>
        </p:spPr>
      </p:pic>
      <p:pic>
        <p:nvPicPr>
          <p:cNvPr id="498" name="Grafik 497" descr="Onay işareti düz dolguyla">
            <a:extLst>
              <a:ext uri="{FF2B5EF4-FFF2-40B4-BE49-F238E27FC236}">
                <a16:creationId xmlns:a16="http://schemas.microsoft.com/office/drawing/2014/main" id="{C520DF72-B874-774C-46FE-DA9712838DA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27241" y="4906050"/>
            <a:ext cx="900000" cy="900000"/>
          </a:xfrm>
          <a:prstGeom prst="rect">
            <a:avLst/>
          </a:prstGeom>
        </p:spPr>
      </p:pic>
      <p:pic>
        <p:nvPicPr>
          <p:cNvPr id="500" name="Grafik 499" descr="Kapat düz dolguyla">
            <a:extLst>
              <a:ext uri="{FF2B5EF4-FFF2-40B4-BE49-F238E27FC236}">
                <a16:creationId xmlns:a16="http://schemas.microsoft.com/office/drawing/2014/main" id="{2D6A0272-75F2-EC09-EC3C-66A508F3B1D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513841" y="4906050"/>
            <a:ext cx="900000" cy="900000"/>
          </a:xfrm>
          <a:prstGeom prst="rect">
            <a:avLst/>
          </a:prstGeom>
        </p:spPr>
      </p:pic>
      <p:pic>
        <p:nvPicPr>
          <p:cNvPr id="501" name="Grafik 500" descr="Kapat düz dolguyla">
            <a:extLst>
              <a:ext uri="{FF2B5EF4-FFF2-40B4-BE49-F238E27FC236}">
                <a16:creationId xmlns:a16="http://schemas.microsoft.com/office/drawing/2014/main" id="{04AA6892-167B-AE76-BE24-F196A306203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133941" y="4906050"/>
            <a:ext cx="900000" cy="900000"/>
          </a:xfrm>
          <a:prstGeom prst="rect">
            <a:avLst/>
          </a:prstGeom>
        </p:spPr>
      </p:pic>
      <p:grpSp>
        <p:nvGrpSpPr>
          <p:cNvPr id="504" name="Grup 503">
            <a:extLst>
              <a:ext uri="{FF2B5EF4-FFF2-40B4-BE49-F238E27FC236}">
                <a16:creationId xmlns:a16="http://schemas.microsoft.com/office/drawing/2014/main" id="{2409C338-87A2-DA14-84DD-44C3CB5DC019}"/>
              </a:ext>
            </a:extLst>
          </p:cNvPr>
          <p:cNvGrpSpPr/>
          <p:nvPr/>
        </p:nvGrpSpPr>
        <p:grpSpPr>
          <a:xfrm>
            <a:off x="46852" y="2383778"/>
            <a:ext cx="3313877" cy="3542369"/>
            <a:chOff x="46852" y="2383778"/>
            <a:chExt cx="3313877" cy="3542369"/>
          </a:xfrm>
        </p:grpSpPr>
        <p:sp>
          <p:nvSpPr>
            <p:cNvPr id="505" name="Metin kutusu 504">
              <a:extLst>
                <a:ext uri="{FF2B5EF4-FFF2-40B4-BE49-F238E27FC236}">
                  <a16:creationId xmlns:a16="http://schemas.microsoft.com/office/drawing/2014/main" id="{152D486A-4C98-751E-CF1B-A80A7FCD1B0A}"/>
                </a:ext>
              </a:extLst>
            </p:cNvPr>
            <p:cNvSpPr txBox="1"/>
            <p:nvPr/>
          </p:nvSpPr>
          <p:spPr>
            <a:xfrm>
              <a:off x="46852" y="2383778"/>
              <a:ext cx="1001595" cy="523220"/>
            </a:xfrm>
            <a:prstGeom prst="rect">
              <a:avLst/>
            </a:prstGeom>
            <a:noFill/>
          </p:spPr>
          <p:txBody>
            <a:bodyPr wrap="square" rtlCol="0">
              <a:spAutoFit/>
            </a:bodyPr>
            <a:lstStyle/>
            <a:p>
              <a:r>
                <a:rPr lang="en-US" sz="2800">
                  <a:latin typeface="Aptos Display" panose="020B0004020202020204" pitchFamily="34" charset="0"/>
                  <a:ea typeface="Cambria" panose="02040503050406030204" pitchFamily="18" charset="0"/>
                  <a:cs typeface="Cascadia Mono" panose="020B0609020000020004" pitchFamily="49" charset="0"/>
                </a:rPr>
                <a:t>GND</a:t>
              </a:r>
            </a:p>
          </p:txBody>
        </p:sp>
        <p:cxnSp>
          <p:nvCxnSpPr>
            <p:cNvPr id="506" name="Düz Bağlayıcı 505">
              <a:extLst>
                <a:ext uri="{FF2B5EF4-FFF2-40B4-BE49-F238E27FC236}">
                  <a16:creationId xmlns:a16="http://schemas.microsoft.com/office/drawing/2014/main" id="{35CD6075-D15C-0F33-114A-59017D954EC0}"/>
                </a:ext>
              </a:extLst>
            </p:cNvPr>
            <p:cNvCxnSpPr>
              <a:cxnSpLocks/>
            </p:cNvCxnSpPr>
            <p:nvPr/>
          </p:nvCxnSpPr>
          <p:spPr>
            <a:xfrm>
              <a:off x="1250856" y="5082349"/>
              <a:ext cx="1077106"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7" name="Düz Bağlayıcı 506">
              <a:extLst>
                <a:ext uri="{FF2B5EF4-FFF2-40B4-BE49-F238E27FC236}">
                  <a16:creationId xmlns:a16="http://schemas.microsoft.com/office/drawing/2014/main" id="{27410723-4204-0179-3439-DD4E4991441C}"/>
                </a:ext>
              </a:extLst>
            </p:cNvPr>
            <p:cNvCxnSpPr>
              <a:cxnSpLocks/>
            </p:cNvCxnSpPr>
            <p:nvPr/>
          </p:nvCxnSpPr>
          <p:spPr>
            <a:xfrm>
              <a:off x="831460" y="3311450"/>
              <a:ext cx="110298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8" name="Düz Bağlayıcı 507">
              <a:extLst>
                <a:ext uri="{FF2B5EF4-FFF2-40B4-BE49-F238E27FC236}">
                  <a16:creationId xmlns:a16="http://schemas.microsoft.com/office/drawing/2014/main" id="{A532473F-3E95-3EE3-A755-48660C6DCD4C}"/>
                </a:ext>
              </a:extLst>
            </p:cNvPr>
            <p:cNvCxnSpPr>
              <a:cxnSpLocks/>
            </p:cNvCxnSpPr>
            <p:nvPr/>
          </p:nvCxnSpPr>
          <p:spPr>
            <a:xfrm flipV="1">
              <a:off x="1914030" y="2996540"/>
              <a:ext cx="0" cy="163172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9" name="Düz Bağlayıcı 508">
              <a:extLst>
                <a:ext uri="{FF2B5EF4-FFF2-40B4-BE49-F238E27FC236}">
                  <a16:creationId xmlns:a16="http://schemas.microsoft.com/office/drawing/2014/main" id="{0954687D-15FF-5F12-62C2-AA3818BB8892}"/>
                </a:ext>
              </a:extLst>
            </p:cNvPr>
            <p:cNvCxnSpPr>
              <a:cxnSpLocks/>
            </p:cNvCxnSpPr>
            <p:nvPr/>
          </p:nvCxnSpPr>
          <p:spPr>
            <a:xfrm flipV="1">
              <a:off x="1263056" y="3726554"/>
              <a:ext cx="0" cy="161521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510" name="Oval 509">
              <a:extLst>
                <a:ext uri="{FF2B5EF4-FFF2-40B4-BE49-F238E27FC236}">
                  <a16:creationId xmlns:a16="http://schemas.microsoft.com/office/drawing/2014/main" id="{766ACAD9-85D7-8EF1-2A57-8F6A9F19292B}"/>
                </a:ext>
              </a:extLst>
            </p:cNvPr>
            <p:cNvSpPr/>
            <p:nvPr/>
          </p:nvSpPr>
          <p:spPr>
            <a:xfrm>
              <a:off x="967163" y="3052034"/>
              <a:ext cx="504000" cy="504000"/>
            </a:xfrm>
            <a:prstGeom prst="ellipse">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cs typeface="Calibri" panose="020F0502020204030204" pitchFamily="34" charset="0"/>
              </a:endParaRPr>
            </a:p>
          </p:txBody>
        </p:sp>
        <p:sp>
          <p:nvSpPr>
            <p:cNvPr id="511" name="Oval 510">
              <a:extLst>
                <a:ext uri="{FF2B5EF4-FFF2-40B4-BE49-F238E27FC236}">
                  <a16:creationId xmlns:a16="http://schemas.microsoft.com/office/drawing/2014/main" id="{4F6BA9E3-74BF-B5D6-46D3-0FFADF65AC43}"/>
                </a:ext>
              </a:extLst>
            </p:cNvPr>
            <p:cNvSpPr/>
            <p:nvPr/>
          </p:nvSpPr>
          <p:spPr>
            <a:xfrm>
              <a:off x="1619217" y="4822932"/>
              <a:ext cx="504000" cy="504000"/>
            </a:xfrm>
            <a:prstGeom prst="ellipse">
              <a:avLst/>
            </a:prstGeom>
            <a:solidFill>
              <a:schemeClr val="bg1"/>
            </a:solidFill>
            <a:ln w="571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cs typeface="Calibri" panose="020F0502020204030204" pitchFamily="34" charset="0"/>
              </a:endParaRPr>
            </a:p>
          </p:txBody>
        </p:sp>
        <p:cxnSp>
          <p:nvCxnSpPr>
            <p:cNvPr id="576" name="Düz Bağlayıcı 575">
              <a:extLst>
                <a:ext uri="{FF2B5EF4-FFF2-40B4-BE49-F238E27FC236}">
                  <a16:creationId xmlns:a16="http://schemas.microsoft.com/office/drawing/2014/main" id="{C9B99749-96D0-06F3-4CE7-40120C3396AA}"/>
                </a:ext>
              </a:extLst>
            </p:cNvPr>
            <p:cNvCxnSpPr>
              <a:cxnSpLocks/>
            </p:cNvCxnSpPr>
            <p:nvPr/>
          </p:nvCxnSpPr>
          <p:spPr>
            <a:xfrm flipH="1">
              <a:off x="1263056" y="4598433"/>
              <a:ext cx="658373"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7" name="Düz Bağlayıcı 576">
              <a:extLst>
                <a:ext uri="{FF2B5EF4-FFF2-40B4-BE49-F238E27FC236}">
                  <a16:creationId xmlns:a16="http://schemas.microsoft.com/office/drawing/2014/main" id="{045FE9BB-50FC-A7A2-46D3-014DB1054D81}"/>
                </a:ext>
              </a:extLst>
            </p:cNvPr>
            <p:cNvCxnSpPr>
              <a:cxnSpLocks/>
            </p:cNvCxnSpPr>
            <p:nvPr/>
          </p:nvCxnSpPr>
          <p:spPr>
            <a:xfrm flipH="1">
              <a:off x="1263056" y="3753532"/>
              <a:ext cx="658373"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8" name="Düz Ok Bağlayıcısı 577">
              <a:extLst>
                <a:ext uri="{FF2B5EF4-FFF2-40B4-BE49-F238E27FC236}">
                  <a16:creationId xmlns:a16="http://schemas.microsoft.com/office/drawing/2014/main" id="{85BEB53E-D300-A866-7A63-B3028509C6AA}"/>
                </a:ext>
              </a:extLst>
            </p:cNvPr>
            <p:cNvCxnSpPr>
              <a:cxnSpLocks/>
            </p:cNvCxnSpPr>
            <p:nvPr/>
          </p:nvCxnSpPr>
          <p:spPr>
            <a:xfrm flipH="1" flipV="1">
              <a:off x="796469" y="2769541"/>
              <a:ext cx="401885" cy="50875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9" name="Düz Ok Bağlayıcısı 578">
              <a:extLst>
                <a:ext uri="{FF2B5EF4-FFF2-40B4-BE49-F238E27FC236}">
                  <a16:creationId xmlns:a16="http://schemas.microsoft.com/office/drawing/2014/main" id="{3E542BE4-F157-3EA2-7AEC-E034DF48A721}"/>
                </a:ext>
              </a:extLst>
            </p:cNvPr>
            <p:cNvCxnSpPr>
              <a:cxnSpLocks/>
            </p:cNvCxnSpPr>
            <p:nvPr/>
          </p:nvCxnSpPr>
          <p:spPr>
            <a:xfrm flipH="1" flipV="1">
              <a:off x="1882140" y="5073214"/>
              <a:ext cx="396643" cy="460783"/>
            </a:xfrm>
            <a:prstGeom prst="straightConnector1">
              <a:avLst/>
            </a:prstGeom>
            <a:ln w="5715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580" name="Oval 579">
              <a:extLst>
                <a:ext uri="{FF2B5EF4-FFF2-40B4-BE49-F238E27FC236}">
                  <a16:creationId xmlns:a16="http://schemas.microsoft.com/office/drawing/2014/main" id="{4C5E55E3-A746-6376-58F3-FA1C4987C132}"/>
                </a:ext>
              </a:extLst>
            </p:cNvPr>
            <p:cNvSpPr/>
            <p:nvPr/>
          </p:nvSpPr>
          <p:spPr>
            <a:xfrm rot="5400000">
              <a:off x="1817331" y="4317368"/>
              <a:ext cx="180000" cy="180000"/>
            </a:xfrm>
            <a:prstGeom prst="ellipse">
              <a:avLst/>
            </a:prstGeom>
            <a:solidFill>
              <a:schemeClr val="bg1"/>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endParaRPr>
            </a:p>
          </p:txBody>
        </p:sp>
        <p:sp>
          <p:nvSpPr>
            <p:cNvPr id="581" name="İkizkenar Üçgen 580">
              <a:extLst>
                <a:ext uri="{FF2B5EF4-FFF2-40B4-BE49-F238E27FC236}">
                  <a16:creationId xmlns:a16="http://schemas.microsoft.com/office/drawing/2014/main" id="{8E1F7854-4692-2A05-105A-713EC3569CAE}"/>
                </a:ext>
              </a:extLst>
            </p:cNvPr>
            <p:cNvSpPr/>
            <p:nvPr/>
          </p:nvSpPr>
          <p:spPr>
            <a:xfrm rot="10800000">
              <a:off x="1668995" y="3921920"/>
              <a:ext cx="473429" cy="363184"/>
            </a:xfrm>
            <a:prstGeom prst="triangle">
              <a:avLst>
                <a:gd name="adj" fmla="val 48898"/>
              </a:avLst>
            </a:prstGeom>
            <a:solidFill>
              <a:schemeClr val="bg1">
                <a:lumMod val="50000"/>
              </a:schemeClr>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endParaRPr>
            </a:p>
          </p:txBody>
        </p:sp>
        <p:sp>
          <p:nvSpPr>
            <p:cNvPr id="582" name="İkizkenar Üçgen 581">
              <a:extLst>
                <a:ext uri="{FF2B5EF4-FFF2-40B4-BE49-F238E27FC236}">
                  <a16:creationId xmlns:a16="http://schemas.microsoft.com/office/drawing/2014/main" id="{D35613DE-B200-372F-5C77-D1933D632351}"/>
                </a:ext>
              </a:extLst>
            </p:cNvPr>
            <p:cNvSpPr/>
            <p:nvPr/>
          </p:nvSpPr>
          <p:spPr>
            <a:xfrm>
              <a:off x="1015236" y="4026305"/>
              <a:ext cx="473429" cy="363184"/>
            </a:xfrm>
            <a:prstGeom prst="triangle">
              <a:avLst>
                <a:gd name="adj" fmla="val 48898"/>
              </a:avLst>
            </a:prstGeom>
            <a:solidFill>
              <a:schemeClr val="bg1">
                <a:lumMod val="50000"/>
              </a:schemeClr>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endParaRPr>
            </a:p>
          </p:txBody>
        </p:sp>
        <p:sp>
          <p:nvSpPr>
            <p:cNvPr id="583" name="Oval 582">
              <a:extLst>
                <a:ext uri="{FF2B5EF4-FFF2-40B4-BE49-F238E27FC236}">
                  <a16:creationId xmlns:a16="http://schemas.microsoft.com/office/drawing/2014/main" id="{664641D7-7D39-EA4D-2AFA-50DA9ED32025}"/>
                </a:ext>
              </a:extLst>
            </p:cNvPr>
            <p:cNvSpPr/>
            <p:nvPr/>
          </p:nvSpPr>
          <p:spPr>
            <a:xfrm rot="5400000">
              <a:off x="1161603" y="3820700"/>
              <a:ext cx="180000" cy="180000"/>
            </a:xfrm>
            <a:prstGeom prst="ellipse">
              <a:avLst/>
            </a:prstGeom>
            <a:solidFill>
              <a:schemeClr val="bg1"/>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latin typeface="Aptos Display" panose="020B0004020202020204" pitchFamily="34" charset="0"/>
                <a:ea typeface="Cambria" panose="02040503050406030204" pitchFamily="18" charset="0"/>
              </a:endParaRPr>
            </a:p>
          </p:txBody>
        </p:sp>
        <p:sp>
          <p:nvSpPr>
            <p:cNvPr id="584" name="Metin kutusu 583">
              <a:extLst>
                <a:ext uri="{FF2B5EF4-FFF2-40B4-BE49-F238E27FC236}">
                  <a16:creationId xmlns:a16="http://schemas.microsoft.com/office/drawing/2014/main" id="{93ECE9F7-134F-A232-E6FB-91F0C1A3580F}"/>
                </a:ext>
              </a:extLst>
            </p:cNvPr>
            <p:cNvSpPr txBox="1"/>
            <p:nvPr/>
          </p:nvSpPr>
          <p:spPr>
            <a:xfrm>
              <a:off x="143710" y="3015271"/>
              <a:ext cx="1053934" cy="523220"/>
            </a:xfrm>
            <a:prstGeom prst="rect">
              <a:avLst/>
            </a:prstGeom>
            <a:noFill/>
          </p:spPr>
          <p:txBody>
            <a:bodyPr wrap="square" rtlCol="0">
              <a:spAutoFit/>
            </a:bodyPr>
            <a:lstStyle/>
            <a:p>
              <a:r>
                <a:rPr lang="en-US" sz="2800" b="1" err="1">
                  <a:latin typeface="Aptos Display" panose="020B0004020202020204" pitchFamily="34" charset="0"/>
                  <a:ea typeface="Cambria" panose="02040503050406030204" pitchFamily="18" charset="0"/>
                  <a:cs typeface="Cascadia Mono" panose="020B0609020000020004" pitchFamily="49" charset="0"/>
                </a:rPr>
                <a:t>src</a:t>
              </a:r>
              <a:endParaRPr lang="en-US" sz="2800" b="1">
                <a:latin typeface="Aptos Display" panose="020B0004020202020204" pitchFamily="34" charset="0"/>
                <a:ea typeface="Cambria" panose="02040503050406030204" pitchFamily="18" charset="0"/>
                <a:cs typeface="Cascadia Mono" panose="020B0609020000020004" pitchFamily="49" charset="0"/>
              </a:endParaRPr>
            </a:p>
          </p:txBody>
        </p:sp>
        <p:sp>
          <p:nvSpPr>
            <p:cNvPr id="585" name="Metin kutusu 584">
              <a:extLst>
                <a:ext uri="{FF2B5EF4-FFF2-40B4-BE49-F238E27FC236}">
                  <a16:creationId xmlns:a16="http://schemas.microsoft.com/office/drawing/2014/main" id="{1DB699BC-6C00-2182-3E5C-5F42A7AE9EC6}"/>
                </a:ext>
              </a:extLst>
            </p:cNvPr>
            <p:cNvSpPr txBox="1"/>
            <p:nvPr/>
          </p:nvSpPr>
          <p:spPr>
            <a:xfrm>
              <a:off x="2306795" y="4764512"/>
              <a:ext cx="1053934" cy="523220"/>
            </a:xfrm>
            <a:prstGeom prst="rect">
              <a:avLst/>
            </a:prstGeom>
            <a:noFill/>
          </p:spPr>
          <p:txBody>
            <a:bodyPr wrap="square" rtlCol="0">
              <a:spAutoFit/>
            </a:bodyPr>
            <a:lstStyle/>
            <a:p>
              <a:r>
                <a:rPr lang="en-US" sz="2800" b="1" err="1">
                  <a:latin typeface="Aptos Display" panose="020B0004020202020204" pitchFamily="34" charset="0"/>
                  <a:ea typeface="Cambria" panose="02040503050406030204" pitchFamily="18" charset="0"/>
                  <a:cs typeface="Cascadia Mono" panose="020B0609020000020004" pitchFamily="49" charset="0"/>
                </a:rPr>
                <a:t>dst</a:t>
              </a:r>
              <a:endParaRPr lang="en-US" sz="2800" b="1">
                <a:latin typeface="Aptos Display" panose="020B0004020202020204" pitchFamily="34" charset="0"/>
                <a:ea typeface="Cambria" panose="02040503050406030204" pitchFamily="18" charset="0"/>
                <a:cs typeface="Cascadia Mono" panose="020B0609020000020004" pitchFamily="49" charset="0"/>
              </a:endParaRPr>
            </a:p>
          </p:txBody>
        </p:sp>
        <p:sp>
          <p:nvSpPr>
            <p:cNvPr id="586" name="Metin kutusu 585">
              <a:extLst>
                <a:ext uri="{FF2B5EF4-FFF2-40B4-BE49-F238E27FC236}">
                  <a16:creationId xmlns:a16="http://schemas.microsoft.com/office/drawing/2014/main" id="{7D2BBFB6-F35C-3012-893B-D94EC0D4AA95}"/>
                </a:ext>
              </a:extLst>
            </p:cNvPr>
            <p:cNvSpPr txBox="1"/>
            <p:nvPr/>
          </p:nvSpPr>
          <p:spPr>
            <a:xfrm>
              <a:off x="2080461" y="5402927"/>
              <a:ext cx="1001595" cy="523220"/>
            </a:xfrm>
            <a:prstGeom prst="rect">
              <a:avLst/>
            </a:prstGeom>
            <a:noFill/>
          </p:spPr>
          <p:txBody>
            <a:bodyPr wrap="square" rtlCol="0">
              <a:spAutoFit/>
            </a:bodyPr>
            <a:lstStyle/>
            <a:p>
              <a:r>
                <a:rPr lang="en-US" sz="2800">
                  <a:latin typeface="Aptos Display" panose="020B0004020202020204" pitchFamily="34" charset="0"/>
                  <a:ea typeface="Cambria" panose="02040503050406030204" pitchFamily="18" charset="0"/>
                  <a:cs typeface="Cascadia Mono" panose="020B0609020000020004" pitchFamily="49" charset="0"/>
                </a:rPr>
                <a:t>GND</a:t>
              </a:r>
            </a:p>
          </p:txBody>
        </p:sp>
      </p:grpSp>
      <p:sp>
        <p:nvSpPr>
          <p:cNvPr id="4" name="TextBox 3">
            <a:extLst>
              <a:ext uri="{FF2B5EF4-FFF2-40B4-BE49-F238E27FC236}">
                <a16:creationId xmlns:a16="http://schemas.microsoft.com/office/drawing/2014/main" id="{E861FAA4-BF93-6482-A2C1-E6BA33E5C646}"/>
              </a:ext>
            </a:extLst>
          </p:cNvPr>
          <p:cNvSpPr txBox="1"/>
          <p:nvPr/>
        </p:nvSpPr>
        <p:spPr>
          <a:xfrm>
            <a:off x="5379895" y="3408989"/>
            <a:ext cx="1295859" cy="1200329"/>
          </a:xfrm>
          <a:prstGeom prst="rect">
            <a:avLst/>
          </a:prstGeom>
          <a:noFill/>
        </p:spPr>
        <p:txBody>
          <a:bodyPr wrap="square" rtlCol="0">
            <a:spAutoFit/>
          </a:bodyPr>
          <a:lstStyle/>
          <a:p>
            <a:pPr algn="ctr"/>
            <a:r>
              <a:rPr lang="en-US" sz="7200" dirty="0">
                <a:latin typeface="Aptos Display" panose="020B0004020202020204" pitchFamily="34" charset="0"/>
                <a:ea typeface="Cambria" panose="02040503050406030204" pitchFamily="18" charset="0"/>
              </a:rPr>
              <a:t>…</a:t>
            </a:r>
            <a:endParaRPr lang="en-CH" sz="7200" dirty="0">
              <a:latin typeface="Aptos Display" panose="020B0004020202020204" pitchFamily="34" charset="0"/>
              <a:ea typeface="Cambria" panose="02040503050406030204" pitchFamily="18" charset="0"/>
            </a:endParaRPr>
          </a:p>
        </p:txBody>
      </p:sp>
      <p:sp>
        <p:nvSpPr>
          <p:cNvPr id="5" name="Rectangle 274">
            <a:extLst>
              <a:ext uri="{FF2B5EF4-FFF2-40B4-BE49-F238E27FC236}">
                <a16:creationId xmlns:a16="http://schemas.microsoft.com/office/drawing/2014/main" id="{F5DF952B-92C4-8A62-F130-48F5D84ECD98}"/>
              </a:ext>
            </a:extLst>
          </p:cNvPr>
          <p:cNvSpPr/>
          <p:nvPr/>
        </p:nvSpPr>
        <p:spPr>
          <a:xfrm>
            <a:off x="3336930" y="5729657"/>
            <a:ext cx="5509448" cy="512381"/>
          </a:xfrm>
          <a:prstGeom prst="rect">
            <a:avLst/>
          </a:prstGeom>
          <a:solidFill>
            <a:schemeClr val="accent5">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solidFill>
              <a:latin typeface="Aptos Display" panose="020B0004020202020204" pitchFamily="34" charset="0"/>
            </a:endParaRPr>
          </a:p>
          <a:p>
            <a:pPr algn="ctr"/>
            <a:r>
              <a:rPr lang="en-US" sz="2800" b="1" dirty="0">
                <a:solidFill>
                  <a:schemeClr val="accent5"/>
                </a:solidFill>
                <a:latin typeface="Aptos Display" panose="020B0004020202020204" pitchFamily="34" charset="0"/>
              </a:rPr>
              <a:t>Success rate for this cell: </a:t>
            </a:r>
            <a:r>
              <a:rPr lang="en-US" sz="2800" b="1" dirty="0">
                <a:solidFill>
                  <a:schemeClr val="accent2"/>
                </a:solidFill>
                <a:latin typeface="Aptos Display" panose="020B0004020202020204" pitchFamily="34" charset="0"/>
              </a:rPr>
              <a:t>50%</a:t>
            </a:r>
            <a:endParaRPr lang="en-US" sz="2800" b="1" dirty="0">
              <a:solidFill>
                <a:schemeClr val="accent2"/>
              </a:solidFill>
              <a:latin typeface="Aptos Display" panose="020B0004020202020204" pitchFamily="34" charset="0"/>
              <a:ea typeface="Cambria" panose="02040503050406030204" pitchFamily="18" charset="0"/>
            </a:endParaRPr>
          </a:p>
          <a:p>
            <a:pPr algn="ctr"/>
            <a:r>
              <a:rPr lang="en-US" sz="2800" dirty="0">
                <a:solidFill>
                  <a:schemeClr val="tx1"/>
                </a:solidFill>
                <a:latin typeface="Aptos Display" panose="020B0004020202020204" pitchFamily="34" charset="0"/>
              </a:rPr>
              <a:t> </a:t>
            </a:r>
          </a:p>
        </p:txBody>
      </p:sp>
    </p:spTree>
    <p:extLst>
      <p:ext uri="{BB962C8B-B14F-4D97-AF65-F5344CB8AC3E}">
        <p14:creationId xmlns:p14="http://schemas.microsoft.com/office/powerpoint/2010/main" val="2794519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31"/>
                                        </p:tgtEl>
                                        <p:attrNameLst>
                                          <p:attrName>style.visibility</p:attrName>
                                        </p:attrNameLst>
                                      </p:cBhvr>
                                      <p:to>
                                        <p:strVal val="visible"/>
                                      </p:to>
                                    </p:set>
                                    <p:animEffect transition="in" filter="fade">
                                      <p:cBhvr>
                                        <p:cTn id="11" dur="500"/>
                                        <p:tgtEl>
                                          <p:spTgt spid="631"/>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504"/>
                                        </p:tgtEl>
                                        <p:attrNameLst>
                                          <p:attrName>style.visibility</p:attrName>
                                        </p:attrNameLst>
                                      </p:cBhvr>
                                      <p:to>
                                        <p:strVal val="visible"/>
                                      </p:to>
                                    </p:set>
                                  </p:childTnLst>
                                </p:cTn>
                              </p:par>
                              <p:par>
                                <p:cTn id="16" presetID="10" presetClass="entr" presetSubtype="0" fill="hold" grpId="0" nodeType="withEffect">
                                  <p:stCondLst>
                                    <p:cond delay="0"/>
                                  </p:stCondLst>
                                  <p:childTnLst>
                                    <p:set>
                                      <p:cBhvr>
                                        <p:cTn id="17" dur="1" fill="hold">
                                          <p:stCondLst>
                                            <p:cond delay="0"/>
                                          </p:stCondLst>
                                        </p:cTn>
                                        <p:tgtEl>
                                          <p:spTgt spid="495"/>
                                        </p:tgtEl>
                                        <p:attrNameLst>
                                          <p:attrName>style.visibility</p:attrName>
                                        </p:attrNameLst>
                                      </p:cBhvr>
                                      <p:to>
                                        <p:strVal val="visible"/>
                                      </p:to>
                                    </p:set>
                                    <p:animEffect transition="in" filter="fade">
                                      <p:cBhvr>
                                        <p:cTn id="18" dur="500"/>
                                        <p:tgtEl>
                                          <p:spTgt spid="495"/>
                                        </p:tgtEl>
                                      </p:cBhvr>
                                    </p:animEffect>
                                  </p:childTnLst>
                                </p:cTn>
                              </p:par>
                            </p:childTnLst>
                          </p:cTn>
                        </p:par>
                        <p:par>
                          <p:cTn id="19" fill="hold">
                            <p:stCondLst>
                              <p:cond delay="500"/>
                            </p:stCondLst>
                            <p:childTnLst>
                              <p:par>
                                <p:cTn id="20" presetID="10" presetClass="entr" presetSubtype="0" fill="hold" nodeType="afterEffect">
                                  <p:stCondLst>
                                    <p:cond delay="0"/>
                                  </p:stCondLst>
                                  <p:childTnLst>
                                    <p:set>
                                      <p:cBhvr>
                                        <p:cTn id="21" dur="1" fill="hold">
                                          <p:stCondLst>
                                            <p:cond delay="0"/>
                                          </p:stCondLst>
                                        </p:cTn>
                                        <p:tgtEl>
                                          <p:spTgt spid="55"/>
                                        </p:tgtEl>
                                        <p:attrNameLst>
                                          <p:attrName>style.visibility</p:attrName>
                                        </p:attrNameLst>
                                      </p:cBhvr>
                                      <p:to>
                                        <p:strVal val="visible"/>
                                      </p:to>
                                    </p:set>
                                    <p:animEffect transition="in" filter="fade">
                                      <p:cBhvr>
                                        <p:cTn id="22" dur="250"/>
                                        <p:tgtEl>
                                          <p:spTgt spid="55"/>
                                        </p:tgtEl>
                                      </p:cBhvr>
                                    </p:animEffect>
                                  </p:childTnLst>
                                </p:cTn>
                              </p:par>
                            </p:childTnLst>
                          </p:cTn>
                        </p:par>
                        <p:par>
                          <p:cTn id="23" fill="hold">
                            <p:stCondLst>
                              <p:cond delay="750"/>
                            </p:stCondLst>
                            <p:childTnLst>
                              <p:par>
                                <p:cTn id="24" presetID="10" presetClass="entr" presetSubtype="0" fill="hold" nodeType="afterEffect">
                                  <p:stCondLst>
                                    <p:cond delay="0"/>
                                  </p:stCondLst>
                                  <p:childTnLst>
                                    <p:set>
                                      <p:cBhvr>
                                        <p:cTn id="25" dur="1" fill="hold">
                                          <p:stCondLst>
                                            <p:cond delay="0"/>
                                          </p:stCondLst>
                                        </p:cTn>
                                        <p:tgtEl>
                                          <p:spTgt spid="496"/>
                                        </p:tgtEl>
                                        <p:attrNameLst>
                                          <p:attrName>style.visibility</p:attrName>
                                        </p:attrNameLst>
                                      </p:cBhvr>
                                      <p:to>
                                        <p:strVal val="visible"/>
                                      </p:to>
                                    </p:set>
                                    <p:animEffect transition="in" filter="fade">
                                      <p:cBhvr>
                                        <p:cTn id="26" dur="250"/>
                                        <p:tgtEl>
                                          <p:spTgt spid="496"/>
                                        </p:tgtEl>
                                      </p:cBhvr>
                                    </p:animEffect>
                                  </p:childTnLst>
                                </p:cTn>
                              </p:par>
                            </p:childTnLst>
                          </p:cTn>
                        </p:par>
                        <p:par>
                          <p:cTn id="27" fill="hold">
                            <p:stCondLst>
                              <p:cond delay="1000"/>
                            </p:stCondLst>
                            <p:childTnLst>
                              <p:par>
                                <p:cTn id="28" presetID="10" presetClass="entr" presetSubtype="0"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fade">
                                      <p:cBhvr>
                                        <p:cTn id="30" dur="250"/>
                                        <p:tgtEl>
                                          <p:spTgt spid="56"/>
                                        </p:tgtEl>
                                      </p:cBhvr>
                                    </p:animEffect>
                                  </p:childTnLst>
                                </p:cTn>
                              </p:par>
                            </p:childTnLst>
                          </p:cTn>
                        </p:par>
                        <p:par>
                          <p:cTn id="31" fill="hold">
                            <p:stCondLst>
                              <p:cond delay="1250"/>
                            </p:stCondLst>
                            <p:childTnLst>
                              <p:par>
                                <p:cTn id="32" presetID="10" presetClass="entr" presetSubtype="0" fill="hold" nodeType="afterEffect">
                                  <p:stCondLst>
                                    <p:cond delay="0"/>
                                  </p:stCondLst>
                                  <p:childTnLst>
                                    <p:set>
                                      <p:cBhvr>
                                        <p:cTn id="33" dur="1" fill="hold">
                                          <p:stCondLst>
                                            <p:cond delay="0"/>
                                          </p:stCondLst>
                                        </p:cTn>
                                        <p:tgtEl>
                                          <p:spTgt spid="500"/>
                                        </p:tgtEl>
                                        <p:attrNameLst>
                                          <p:attrName>style.visibility</p:attrName>
                                        </p:attrNameLst>
                                      </p:cBhvr>
                                      <p:to>
                                        <p:strVal val="visible"/>
                                      </p:to>
                                    </p:set>
                                    <p:animEffect transition="in" filter="fade">
                                      <p:cBhvr>
                                        <p:cTn id="34" dur="250"/>
                                        <p:tgtEl>
                                          <p:spTgt spid="500"/>
                                        </p:tgtEl>
                                      </p:cBhvr>
                                    </p:animEffect>
                                  </p:childTnLst>
                                </p:cTn>
                              </p:par>
                            </p:childTnLst>
                          </p:cTn>
                        </p:par>
                        <p:par>
                          <p:cTn id="35" fill="hold">
                            <p:stCondLst>
                              <p:cond delay="1500"/>
                            </p:stCondLst>
                            <p:childTnLst>
                              <p:par>
                                <p:cTn id="36" presetID="10" presetClass="entr" presetSubtype="0" fill="hold" grpId="0"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fade">
                                      <p:cBhvr>
                                        <p:cTn id="38" dur="250"/>
                                        <p:tgtEl>
                                          <p:spTgt spid="4"/>
                                        </p:tgtEl>
                                      </p:cBhvr>
                                    </p:animEffect>
                                  </p:childTnLst>
                                </p:cTn>
                              </p:par>
                            </p:childTnLst>
                          </p:cTn>
                        </p:par>
                        <p:par>
                          <p:cTn id="39" fill="hold">
                            <p:stCondLst>
                              <p:cond delay="1750"/>
                            </p:stCondLst>
                            <p:childTnLst>
                              <p:par>
                                <p:cTn id="40" presetID="10" presetClass="entr" presetSubtype="0" fill="hold" nodeType="afterEffect">
                                  <p:stCondLst>
                                    <p:cond delay="0"/>
                                  </p:stCondLst>
                                  <p:childTnLst>
                                    <p:set>
                                      <p:cBhvr>
                                        <p:cTn id="41" dur="1" fill="hold">
                                          <p:stCondLst>
                                            <p:cond delay="0"/>
                                          </p:stCondLst>
                                        </p:cTn>
                                        <p:tgtEl>
                                          <p:spTgt spid="467"/>
                                        </p:tgtEl>
                                        <p:attrNameLst>
                                          <p:attrName>style.visibility</p:attrName>
                                        </p:attrNameLst>
                                      </p:cBhvr>
                                      <p:to>
                                        <p:strVal val="visible"/>
                                      </p:to>
                                    </p:set>
                                    <p:animEffect transition="in" filter="fade">
                                      <p:cBhvr>
                                        <p:cTn id="42" dur="250"/>
                                        <p:tgtEl>
                                          <p:spTgt spid="467"/>
                                        </p:tgtEl>
                                      </p:cBhvr>
                                    </p:animEffect>
                                  </p:childTnLst>
                                </p:cTn>
                              </p:par>
                            </p:childTnLst>
                          </p:cTn>
                        </p:par>
                        <p:par>
                          <p:cTn id="43" fill="hold">
                            <p:stCondLst>
                              <p:cond delay="2000"/>
                            </p:stCondLst>
                            <p:childTnLst>
                              <p:par>
                                <p:cTn id="44" presetID="10" presetClass="entr" presetSubtype="0" fill="hold" nodeType="afterEffect">
                                  <p:stCondLst>
                                    <p:cond delay="0"/>
                                  </p:stCondLst>
                                  <p:childTnLst>
                                    <p:set>
                                      <p:cBhvr>
                                        <p:cTn id="45" dur="1" fill="hold">
                                          <p:stCondLst>
                                            <p:cond delay="0"/>
                                          </p:stCondLst>
                                        </p:cTn>
                                        <p:tgtEl>
                                          <p:spTgt spid="498"/>
                                        </p:tgtEl>
                                        <p:attrNameLst>
                                          <p:attrName>style.visibility</p:attrName>
                                        </p:attrNameLst>
                                      </p:cBhvr>
                                      <p:to>
                                        <p:strVal val="visible"/>
                                      </p:to>
                                    </p:set>
                                    <p:animEffect transition="in" filter="fade">
                                      <p:cBhvr>
                                        <p:cTn id="46" dur="250"/>
                                        <p:tgtEl>
                                          <p:spTgt spid="498"/>
                                        </p:tgtEl>
                                      </p:cBhvr>
                                    </p:animEffect>
                                  </p:childTnLst>
                                </p:cTn>
                              </p:par>
                            </p:childTnLst>
                          </p:cTn>
                        </p:par>
                        <p:par>
                          <p:cTn id="47" fill="hold">
                            <p:stCondLst>
                              <p:cond delay="2250"/>
                            </p:stCondLst>
                            <p:childTnLst>
                              <p:par>
                                <p:cTn id="48" presetID="10" presetClass="entr" presetSubtype="0" fill="hold" nodeType="afterEffect">
                                  <p:stCondLst>
                                    <p:cond delay="0"/>
                                  </p:stCondLst>
                                  <p:childTnLst>
                                    <p:set>
                                      <p:cBhvr>
                                        <p:cTn id="49" dur="1" fill="hold">
                                          <p:stCondLst>
                                            <p:cond delay="0"/>
                                          </p:stCondLst>
                                        </p:cTn>
                                        <p:tgtEl>
                                          <p:spTgt spid="480"/>
                                        </p:tgtEl>
                                        <p:attrNameLst>
                                          <p:attrName>style.visibility</p:attrName>
                                        </p:attrNameLst>
                                      </p:cBhvr>
                                      <p:to>
                                        <p:strVal val="visible"/>
                                      </p:to>
                                    </p:set>
                                    <p:animEffect transition="in" filter="fade">
                                      <p:cBhvr>
                                        <p:cTn id="50" dur="250"/>
                                        <p:tgtEl>
                                          <p:spTgt spid="480"/>
                                        </p:tgtEl>
                                      </p:cBhvr>
                                    </p:animEffect>
                                  </p:childTnLst>
                                </p:cTn>
                              </p:par>
                            </p:childTnLst>
                          </p:cTn>
                        </p:par>
                        <p:par>
                          <p:cTn id="51" fill="hold">
                            <p:stCondLst>
                              <p:cond delay="2500"/>
                            </p:stCondLst>
                            <p:childTnLst>
                              <p:par>
                                <p:cTn id="52" presetID="10" presetClass="entr" presetSubtype="0" fill="hold" nodeType="afterEffect">
                                  <p:stCondLst>
                                    <p:cond delay="0"/>
                                  </p:stCondLst>
                                  <p:childTnLst>
                                    <p:set>
                                      <p:cBhvr>
                                        <p:cTn id="53" dur="1" fill="hold">
                                          <p:stCondLst>
                                            <p:cond delay="0"/>
                                          </p:stCondLst>
                                        </p:cTn>
                                        <p:tgtEl>
                                          <p:spTgt spid="501"/>
                                        </p:tgtEl>
                                        <p:attrNameLst>
                                          <p:attrName>style.visibility</p:attrName>
                                        </p:attrNameLst>
                                      </p:cBhvr>
                                      <p:to>
                                        <p:strVal val="visible"/>
                                      </p:to>
                                    </p:set>
                                    <p:animEffect transition="in" filter="fade">
                                      <p:cBhvr>
                                        <p:cTn id="54" dur="250"/>
                                        <p:tgtEl>
                                          <p:spTgt spid="501"/>
                                        </p:tgtEl>
                                      </p:cBhvr>
                                    </p:animEffect>
                                  </p:childTnLst>
                                </p:cTn>
                              </p:par>
                            </p:childTnLst>
                          </p:cTn>
                        </p:par>
                        <p:par>
                          <p:cTn id="55" fill="hold">
                            <p:stCondLst>
                              <p:cond delay="2750"/>
                            </p:stCondLst>
                            <p:childTnLst>
                              <p:par>
                                <p:cTn id="56" presetID="10" presetClass="entr" presetSubtype="0" fill="hold" grpId="0" nodeType="afterEffect">
                                  <p:stCondLst>
                                    <p:cond delay="0"/>
                                  </p:stCondLst>
                                  <p:childTnLst>
                                    <p:set>
                                      <p:cBhvr>
                                        <p:cTn id="57" dur="1" fill="hold">
                                          <p:stCondLst>
                                            <p:cond delay="0"/>
                                          </p:stCondLst>
                                        </p:cTn>
                                        <p:tgtEl>
                                          <p:spTgt spid="5"/>
                                        </p:tgtEl>
                                        <p:attrNameLst>
                                          <p:attrName>style.visibility</p:attrName>
                                        </p:attrNameLst>
                                      </p:cBhvr>
                                      <p:to>
                                        <p:strVal val="visible"/>
                                      </p:to>
                                    </p:set>
                                    <p:animEffect transition="in" filter="fade">
                                      <p:cBhvr>
                                        <p:cTn id="58" dur="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0" grpId="0" animBg="1"/>
      <p:bldP spid="631" grpId="0" animBg="1"/>
      <p:bldP spid="495" grpId="0" animBg="1"/>
      <p:bldP spid="4" grpId="0"/>
      <p:bldP spid="5"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85620-CCE5-DE55-BB2E-CA3F5996D6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BB9F3C-EB18-F1BA-5661-BCE9DA46237B}"/>
              </a:ext>
            </a:extLst>
          </p:cNvPr>
          <p:cNvSpPr>
            <a:spLocks noGrp="1"/>
          </p:cNvSpPr>
          <p:nvPr>
            <p:ph type="title"/>
          </p:nvPr>
        </p:nvSpPr>
        <p:spPr>
          <a:xfrm>
            <a:off x="0" y="0"/>
            <a:ext cx="9144000" cy="719464"/>
          </a:xfrm>
        </p:spPr>
        <p:txBody>
          <a:bodyPr/>
          <a:lstStyle/>
          <a:p>
            <a:r>
              <a:rPr lang="en-US" sz="3600" dirty="0">
                <a:solidFill>
                  <a:schemeClr val="accent5">
                    <a:lumMod val="75000"/>
                  </a:schemeClr>
                </a:solidFill>
                <a:latin typeface="Aptos Display" panose="020B0004020202020204" pitchFamily="34" charset="0"/>
              </a:rPr>
              <a:t>Key Takeaways from In-DRAM NOT Operation</a:t>
            </a:r>
            <a:endParaRPr lang="en-CH" sz="3600" dirty="0">
              <a:solidFill>
                <a:schemeClr val="accent5">
                  <a:lumMod val="75000"/>
                </a:schemeClr>
              </a:solidFill>
              <a:latin typeface="Aptos Display" panose="020B0004020202020204" pitchFamily="34" charset="0"/>
            </a:endParaRPr>
          </a:p>
        </p:txBody>
      </p:sp>
      <p:grpSp>
        <p:nvGrpSpPr>
          <p:cNvPr id="16" name="Group 15">
            <a:extLst>
              <a:ext uri="{FF2B5EF4-FFF2-40B4-BE49-F238E27FC236}">
                <a16:creationId xmlns:a16="http://schemas.microsoft.com/office/drawing/2014/main" id="{9F9D19D0-EFEF-8DF4-ED99-9A9F5BB38412}"/>
              </a:ext>
            </a:extLst>
          </p:cNvPr>
          <p:cNvGrpSpPr/>
          <p:nvPr/>
        </p:nvGrpSpPr>
        <p:grpSpPr>
          <a:xfrm>
            <a:off x="0" y="1672789"/>
            <a:ext cx="9144000" cy="1494177"/>
            <a:chOff x="0" y="1232114"/>
            <a:chExt cx="9144000" cy="1494177"/>
          </a:xfrm>
        </p:grpSpPr>
        <p:sp>
          <p:nvSpPr>
            <p:cNvPr id="4" name="Rectangle 274">
              <a:extLst>
                <a:ext uri="{FF2B5EF4-FFF2-40B4-BE49-F238E27FC236}">
                  <a16:creationId xmlns:a16="http://schemas.microsoft.com/office/drawing/2014/main" id="{20189C79-DB7F-281C-B49C-96F82CAEB609}"/>
                </a:ext>
              </a:extLst>
            </p:cNvPr>
            <p:cNvSpPr/>
            <p:nvPr/>
          </p:nvSpPr>
          <p:spPr>
            <a:xfrm>
              <a:off x="0" y="1716785"/>
              <a:ext cx="9144000" cy="1009506"/>
            </a:xfrm>
            <a:prstGeom prst="rect">
              <a:avLst/>
            </a:prstGeom>
            <a:solidFill>
              <a:schemeClr val="bg1"/>
            </a:solid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accent3"/>
                  </a:solidFill>
                  <a:latin typeface="Aptos Display" panose="020B0004020202020204" pitchFamily="34" charset="0"/>
                </a:rPr>
                <a:t>COTS DRAM chips can perform NOT operations </a:t>
              </a:r>
            </a:p>
            <a:p>
              <a:pPr algn="ctr"/>
              <a:r>
                <a:rPr lang="en-US" sz="2800" b="1" dirty="0">
                  <a:solidFill>
                    <a:schemeClr val="accent3"/>
                  </a:solidFill>
                  <a:latin typeface="Aptos Display" panose="020B0004020202020204" pitchFamily="34" charset="0"/>
                </a:rPr>
                <a:t>with up to 32 destination rows</a:t>
              </a:r>
            </a:p>
          </p:txBody>
        </p:sp>
        <p:sp>
          <p:nvSpPr>
            <p:cNvPr id="12" name="Rectangle 274">
              <a:extLst>
                <a:ext uri="{FF2B5EF4-FFF2-40B4-BE49-F238E27FC236}">
                  <a16:creationId xmlns:a16="http://schemas.microsoft.com/office/drawing/2014/main" id="{CB48EB3D-FD55-DA82-61C7-0BEB02B8F381}"/>
                </a:ext>
              </a:extLst>
            </p:cNvPr>
            <p:cNvSpPr/>
            <p:nvPr/>
          </p:nvSpPr>
          <p:spPr>
            <a:xfrm>
              <a:off x="0" y="1232114"/>
              <a:ext cx="9144000" cy="540851"/>
            </a:xfrm>
            <a:prstGeom prst="rect">
              <a:avLst/>
            </a:prstGeom>
            <a:solidFill>
              <a:schemeClr val="accent5">
                <a:lumMod val="20000"/>
                <a:lumOff val="80000"/>
              </a:schemeClr>
            </a:solid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Aptos Display" panose="020B0004020202020204" pitchFamily="34" charset="0"/>
                </a:rPr>
                <a:t>Key Takeaway 1</a:t>
              </a:r>
            </a:p>
          </p:txBody>
        </p:sp>
      </p:grpSp>
      <p:grpSp>
        <p:nvGrpSpPr>
          <p:cNvPr id="15" name="Group 14">
            <a:extLst>
              <a:ext uri="{FF2B5EF4-FFF2-40B4-BE49-F238E27FC236}">
                <a16:creationId xmlns:a16="http://schemas.microsoft.com/office/drawing/2014/main" id="{0249E5CB-37C4-11FC-BB50-9F2F16733072}"/>
              </a:ext>
            </a:extLst>
          </p:cNvPr>
          <p:cNvGrpSpPr/>
          <p:nvPr/>
        </p:nvGrpSpPr>
        <p:grpSpPr>
          <a:xfrm>
            <a:off x="0" y="3991724"/>
            <a:ext cx="9144000" cy="1494177"/>
            <a:chOff x="0" y="3991724"/>
            <a:chExt cx="9144000" cy="1494177"/>
          </a:xfrm>
        </p:grpSpPr>
        <p:sp>
          <p:nvSpPr>
            <p:cNvPr id="13" name="Rectangle 274">
              <a:extLst>
                <a:ext uri="{FF2B5EF4-FFF2-40B4-BE49-F238E27FC236}">
                  <a16:creationId xmlns:a16="http://schemas.microsoft.com/office/drawing/2014/main" id="{915F9FF9-0BF9-1D42-4628-202709B04B60}"/>
                </a:ext>
              </a:extLst>
            </p:cNvPr>
            <p:cNvSpPr/>
            <p:nvPr/>
          </p:nvSpPr>
          <p:spPr>
            <a:xfrm>
              <a:off x="0" y="4476395"/>
              <a:ext cx="9144000" cy="1009506"/>
            </a:xfrm>
            <a:prstGeom prst="rect">
              <a:avLst/>
            </a:prstGeom>
            <a:solidFill>
              <a:schemeClr val="bg1"/>
            </a:solid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accent3"/>
                  </a:solidFill>
                  <a:latin typeface="Aptos Display" panose="020B0004020202020204" pitchFamily="34" charset="0"/>
                </a:rPr>
                <a:t>Temperature has a small effect on </a:t>
              </a:r>
            </a:p>
            <a:p>
              <a:pPr algn="ctr"/>
              <a:r>
                <a:rPr lang="en-US" sz="2800" b="1" dirty="0">
                  <a:solidFill>
                    <a:schemeClr val="accent3"/>
                  </a:solidFill>
                  <a:latin typeface="Aptos Display" panose="020B0004020202020204" pitchFamily="34" charset="0"/>
                </a:rPr>
                <a:t>the reliability of NOT operations</a:t>
              </a:r>
            </a:p>
          </p:txBody>
        </p:sp>
        <p:sp>
          <p:nvSpPr>
            <p:cNvPr id="14" name="Rectangle 274">
              <a:extLst>
                <a:ext uri="{FF2B5EF4-FFF2-40B4-BE49-F238E27FC236}">
                  <a16:creationId xmlns:a16="http://schemas.microsoft.com/office/drawing/2014/main" id="{D537F787-C16F-1679-2856-94528590E705}"/>
                </a:ext>
              </a:extLst>
            </p:cNvPr>
            <p:cNvSpPr/>
            <p:nvPr/>
          </p:nvSpPr>
          <p:spPr>
            <a:xfrm>
              <a:off x="0" y="3991724"/>
              <a:ext cx="9144000" cy="540851"/>
            </a:xfrm>
            <a:prstGeom prst="rect">
              <a:avLst/>
            </a:prstGeom>
            <a:solidFill>
              <a:schemeClr val="accent5">
                <a:lumMod val="20000"/>
                <a:lumOff val="80000"/>
              </a:schemeClr>
            </a:solid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Aptos Display" panose="020B0004020202020204" pitchFamily="34" charset="0"/>
                </a:rPr>
                <a:t>Key Takeaway 2</a:t>
              </a:r>
            </a:p>
          </p:txBody>
        </p:sp>
      </p:grpSp>
    </p:spTree>
    <p:extLst>
      <p:ext uri="{BB962C8B-B14F-4D97-AF65-F5344CB8AC3E}">
        <p14:creationId xmlns:p14="http://schemas.microsoft.com/office/powerpoint/2010/main" val="1414363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267119-20AB-B1AD-CCE9-BDA4C38239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ED3DBC-D85C-A391-1D8D-9A7D93480A1D}"/>
              </a:ext>
            </a:extLst>
          </p:cNvPr>
          <p:cNvSpPr>
            <a:spLocks noGrp="1"/>
          </p:cNvSpPr>
          <p:nvPr>
            <p:ph type="title"/>
          </p:nvPr>
        </p:nvSpPr>
        <p:spPr/>
        <p:txBody>
          <a:bodyPr/>
          <a:lstStyle/>
          <a:p>
            <a:r>
              <a:rPr lang="en-US" dirty="0">
                <a:solidFill>
                  <a:schemeClr val="accent5">
                    <a:lumMod val="75000"/>
                  </a:schemeClr>
                </a:solidFill>
                <a:latin typeface="Aptos Display" panose="020B0004020202020204" pitchFamily="34" charset="0"/>
              </a:rPr>
              <a:t>Performing NOT in COTS DRAM Chips</a:t>
            </a:r>
          </a:p>
        </p:txBody>
      </p:sp>
      <p:pic>
        <p:nvPicPr>
          <p:cNvPr id="5" name="Resim 4" descr="metin, ekran görüntüsü, diyagram, öykü gelişim çizgisi; kumpas; grafiğini çıkarma içeren bir resim&#10;&#10;Açıklama otomatik olarak oluşturuldu">
            <a:extLst>
              <a:ext uri="{FF2B5EF4-FFF2-40B4-BE49-F238E27FC236}">
                <a16:creationId xmlns:a16="http://schemas.microsoft.com/office/drawing/2014/main" id="{150C5BFC-399B-240D-F853-1EC08E226AD7}"/>
              </a:ext>
            </a:extLst>
          </p:cNvPr>
          <p:cNvPicPr>
            <a:picLocks noChangeAspect="1"/>
          </p:cNvPicPr>
          <p:nvPr/>
        </p:nvPicPr>
        <p:blipFill>
          <a:blip r:embed="rId3"/>
          <a:stretch>
            <a:fillRect/>
          </a:stretch>
        </p:blipFill>
        <p:spPr>
          <a:xfrm>
            <a:off x="967733" y="1130380"/>
            <a:ext cx="6812294" cy="3002286"/>
          </a:xfrm>
          <a:prstGeom prst="rect">
            <a:avLst/>
          </a:prstGeom>
        </p:spPr>
      </p:pic>
      <p:sp>
        <p:nvSpPr>
          <p:cNvPr id="4" name="Rectangle 3">
            <a:extLst>
              <a:ext uri="{FF2B5EF4-FFF2-40B4-BE49-F238E27FC236}">
                <a16:creationId xmlns:a16="http://schemas.microsoft.com/office/drawing/2014/main" id="{1434E1C4-E7DF-087B-3F74-F989E4885567}"/>
              </a:ext>
            </a:extLst>
          </p:cNvPr>
          <p:cNvSpPr/>
          <p:nvPr/>
        </p:nvSpPr>
        <p:spPr>
          <a:xfrm>
            <a:off x="2048718" y="1273214"/>
            <a:ext cx="5590573" cy="20053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Aptos Display" panose="020B0004020202020204" pitchFamily="34" charset="0"/>
            </a:endParaRPr>
          </a:p>
        </p:txBody>
      </p:sp>
      <p:sp>
        <p:nvSpPr>
          <p:cNvPr id="6" name="Rectangle 5">
            <a:extLst>
              <a:ext uri="{FF2B5EF4-FFF2-40B4-BE49-F238E27FC236}">
                <a16:creationId xmlns:a16="http://schemas.microsoft.com/office/drawing/2014/main" id="{9FF6BCD9-9DDD-9E9D-7B71-6A15A56907BD}"/>
              </a:ext>
            </a:extLst>
          </p:cNvPr>
          <p:cNvSpPr/>
          <p:nvPr/>
        </p:nvSpPr>
        <p:spPr>
          <a:xfrm>
            <a:off x="836016" y="1016247"/>
            <a:ext cx="1071966" cy="25850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Aptos Display" panose="020B0004020202020204" pitchFamily="34" charset="0"/>
            </a:endParaRPr>
          </a:p>
        </p:txBody>
      </p:sp>
      <p:sp>
        <p:nvSpPr>
          <p:cNvPr id="9" name="Rectangle 8">
            <a:extLst>
              <a:ext uri="{FF2B5EF4-FFF2-40B4-BE49-F238E27FC236}">
                <a16:creationId xmlns:a16="http://schemas.microsoft.com/office/drawing/2014/main" id="{1DCB8710-762A-4FB1-6D91-CC3369E46F83}"/>
              </a:ext>
            </a:extLst>
          </p:cNvPr>
          <p:cNvSpPr/>
          <p:nvPr/>
        </p:nvSpPr>
        <p:spPr>
          <a:xfrm rot="5400000">
            <a:off x="4389224" y="1424518"/>
            <a:ext cx="1071966" cy="503463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Aptos Display" panose="020B0004020202020204" pitchFamily="34" charset="0"/>
            </a:endParaRPr>
          </a:p>
        </p:txBody>
      </p:sp>
      <p:pic>
        <p:nvPicPr>
          <p:cNvPr id="12" name="Resim 4" descr="metin, ekran görüntüsü, diyagram, öykü gelişim çizgisi; kumpas; grafiğini çıkarma içeren bir resim&#10;&#10;Açıklama otomatik olarak oluşturuldu">
            <a:extLst>
              <a:ext uri="{FF2B5EF4-FFF2-40B4-BE49-F238E27FC236}">
                <a16:creationId xmlns:a16="http://schemas.microsoft.com/office/drawing/2014/main" id="{B795932C-6741-DB77-BFA9-BAFA5068FA4F}"/>
              </a:ext>
            </a:extLst>
          </p:cNvPr>
          <p:cNvPicPr>
            <a:picLocks noChangeAspect="1"/>
          </p:cNvPicPr>
          <p:nvPr/>
        </p:nvPicPr>
        <p:blipFill>
          <a:blip r:embed="rId3"/>
          <a:stretch>
            <a:fillRect/>
          </a:stretch>
        </p:blipFill>
        <p:spPr>
          <a:xfrm>
            <a:off x="966223" y="1130546"/>
            <a:ext cx="6812294" cy="3002286"/>
          </a:xfrm>
          <a:prstGeom prst="rect">
            <a:avLst/>
          </a:prstGeom>
        </p:spPr>
      </p:pic>
      <p:sp>
        <p:nvSpPr>
          <p:cNvPr id="13" name="TextBox 12">
            <a:extLst>
              <a:ext uri="{FF2B5EF4-FFF2-40B4-BE49-F238E27FC236}">
                <a16:creationId xmlns:a16="http://schemas.microsoft.com/office/drawing/2014/main" id="{EEBC6FCB-EC46-23A6-9F4F-CE9FC0CBD782}"/>
              </a:ext>
            </a:extLst>
          </p:cNvPr>
          <p:cNvSpPr txBox="1"/>
          <p:nvPr/>
        </p:nvSpPr>
        <p:spPr>
          <a:xfrm>
            <a:off x="2239861" y="4037678"/>
            <a:ext cx="5140427" cy="1015663"/>
          </a:xfrm>
          <a:prstGeom prst="rect">
            <a:avLst/>
          </a:prstGeom>
          <a:solidFill>
            <a:schemeClr val="accent1"/>
          </a:solidFill>
          <a:ln>
            <a:solidFill>
              <a:schemeClr val="accent2"/>
            </a:solidFill>
          </a:ln>
        </p:spPr>
        <p:txBody>
          <a:bodyPr wrap="square" lIns="91440" tIns="45720" rIns="91440" bIns="45720" rtlCol="0" anchor="t">
            <a:spAutoFit/>
          </a:bodyPr>
          <a:lstStyle/>
          <a:p>
            <a:pPr algn="ctr"/>
            <a:r>
              <a:rPr lang="en-US" sz="2000" dirty="0">
                <a:solidFill>
                  <a:schemeClr val="bg1"/>
                </a:solidFill>
                <a:latin typeface="Aptos Display" panose="020B0004020202020204" pitchFamily="34" charset="0"/>
                <a:ea typeface="Cambria" panose="02040503050406030204" pitchFamily="18" charset="0"/>
              </a:rPr>
              <a:t>There is </a:t>
            </a:r>
            <a:r>
              <a:rPr lang="en-US" sz="2000" b="1" dirty="0">
                <a:solidFill>
                  <a:schemeClr val="bg1"/>
                </a:solidFill>
                <a:latin typeface="Aptos Display" panose="020B0004020202020204" pitchFamily="34" charset="0"/>
                <a:ea typeface="Cambria" panose="02040503050406030204" pitchFamily="18" charset="0"/>
              </a:rPr>
              <a:t>at least one DRAM cell </a:t>
            </a:r>
            <a:r>
              <a:rPr lang="en-US" sz="2000" dirty="0">
                <a:solidFill>
                  <a:schemeClr val="bg1"/>
                </a:solidFill>
                <a:latin typeface="Aptos Display" panose="020B0004020202020204" pitchFamily="34" charset="0"/>
                <a:ea typeface="Cambria" panose="02040503050406030204" pitchFamily="18" charset="0"/>
              </a:rPr>
              <a:t>that can </a:t>
            </a:r>
          </a:p>
          <a:p>
            <a:pPr algn="ctr"/>
            <a:r>
              <a:rPr lang="en-US" sz="2000" dirty="0">
                <a:solidFill>
                  <a:schemeClr val="bg1"/>
                </a:solidFill>
                <a:latin typeface="Aptos Display" panose="020B0004020202020204" pitchFamily="34" charset="0"/>
                <a:ea typeface="Cambria" panose="02040503050406030204" pitchFamily="18" charset="0"/>
              </a:rPr>
              <a:t>perform </a:t>
            </a:r>
            <a:r>
              <a:rPr lang="en-US" sz="2000" b="1" dirty="0">
                <a:solidFill>
                  <a:schemeClr val="bg1"/>
                </a:solidFill>
                <a:latin typeface="Aptos Display" panose="020B0004020202020204" pitchFamily="34" charset="0"/>
                <a:ea typeface="Cambria" panose="02040503050406030204" pitchFamily="18" charset="0"/>
              </a:rPr>
              <a:t>the NOT operation </a:t>
            </a:r>
          </a:p>
          <a:p>
            <a:pPr algn="ctr"/>
            <a:r>
              <a:rPr lang="en-US" sz="2000" b="1" dirty="0">
                <a:solidFill>
                  <a:schemeClr val="bg1"/>
                </a:solidFill>
                <a:latin typeface="Aptos Display" panose="020B0004020202020204" pitchFamily="34" charset="0"/>
                <a:ea typeface="Cambria" panose="02040503050406030204" pitchFamily="18" charset="0"/>
              </a:rPr>
              <a:t>with a 100% success rate </a:t>
            </a:r>
          </a:p>
        </p:txBody>
      </p:sp>
      <p:cxnSp>
        <p:nvCxnSpPr>
          <p:cNvPr id="14" name="Elbow Connector 3">
            <a:extLst>
              <a:ext uri="{FF2B5EF4-FFF2-40B4-BE49-F238E27FC236}">
                <a16:creationId xmlns:a16="http://schemas.microsoft.com/office/drawing/2014/main" id="{59C24A22-C2F0-D701-45CC-8ABD68E71D71}"/>
              </a:ext>
            </a:extLst>
          </p:cNvPr>
          <p:cNvCxnSpPr>
            <a:cxnSpLocks/>
          </p:cNvCxnSpPr>
          <p:nvPr/>
        </p:nvCxnSpPr>
        <p:spPr>
          <a:xfrm flipH="1">
            <a:off x="7380288" y="1370216"/>
            <a:ext cx="304027" cy="3175294"/>
          </a:xfrm>
          <a:prstGeom prst="bentConnector3">
            <a:avLst>
              <a:gd name="adj1" fmla="val -202119"/>
            </a:avLst>
          </a:prstGeom>
          <a:ln w="76200">
            <a:solidFill>
              <a:schemeClr val="accent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859A0635-297C-3D54-AAE0-5CABEB994F65}"/>
              </a:ext>
            </a:extLst>
          </p:cNvPr>
          <p:cNvSpPr/>
          <p:nvPr/>
        </p:nvSpPr>
        <p:spPr>
          <a:xfrm>
            <a:off x="2011454" y="1222025"/>
            <a:ext cx="5672861" cy="296382"/>
          </a:xfrm>
          <a:prstGeom prst="rect">
            <a:avLst/>
          </a:pr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ndParaRPr>
          </a:p>
        </p:txBody>
      </p:sp>
      <p:sp>
        <p:nvSpPr>
          <p:cNvPr id="16" name="Rectangle 274">
            <a:extLst>
              <a:ext uri="{FF2B5EF4-FFF2-40B4-BE49-F238E27FC236}">
                <a16:creationId xmlns:a16="http://schemas.microsoft.com/office/drawing/2014/main" id="{C5C82A23-E11F-97FF-C8AD-2691293DD6E3}"/>
              </a:ext>
            </a:extLst>
          </p:cNvPr>
          <p:cNvSpPr/>
          <p:nvPr/>
        </p:nvSpPr>
        <p:spPr>
          <a:xfrm>
            <a:off x="0" y="5160074"/>
            <a:ext cx="9144000" cy="1009506"/>
          </a:xfrm>
          <a:prstGeom prst="rect">
            <a:avLst/>
          </a:prstGeom>
          <a:solidFill>
            <a:schemeClr val="accent3">
              <a:lumMod val="20000"/>
              <a:lumOff val="80000"/>
            </a:schemeClr>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accent3"/>
                </a:solidFill>
                <a:latin typeface="Aptos Display" panose="020B0004020202020204" pitchFamily="34" charset="0"/>
              </a:rPr>
              <a:t>COTS DRAM chips can perform NOT operations </a:t>
            </a:r>
          </a:p>
          <a:p>
            <a:pPr algn="ctr"/>
            <a:r>
              <a:rPr lang="en-US" sz="2800" b="1" dirty="0">
                <a:solidFill>
                  <a:schemeClr val="accent3"/>
                </a:solidFill>
                <a:latin typeface="Aptos Display" panose="020B0004020202020204" pitchFamily="34" charset="0"/>
              </a:rPr>
              <a:t>with up to 32 destination rows</a:t>
            </a:r>
          </a:p>
        </p:txBody>
      </p:sp>
    </p:spTree>
    <p:extLst>
      <p:ext uri="{BB962C8B-B14F-4D97-AF65-F5344CB8AC3E}">
        <p14:creationId xmlns:p14="http://schemas.microsoft.com/office/powerpoint/2010/main" val="362508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250"/>
                                        <p:tgtEl>
                                          <p:spTgt spid="15"/>
                                        </p:tgtEl>
                                      </p:cBhvr>
                                    </p:animEffect>
                                  </p:childTnLst>
                                </p:cTn>
                              </p:par>
                            </p:childTnLst>
                          </p:cTn>
                        </p:par>
                        <p:par>
                          <p:cTn id="23" fill="hold">
                            <p:stCondLst>
                              <p:cond delay="250"/>
                            </p:stCondLst>
                            <p:childTnLst>
                              <p:par>
                                <p:cTn id="24" presetID="10" presetClass="entr" presetSubtype="0"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
                                        <p:tgtEl>
                                          <p:spTgt spid="14"/>
                                        </p:tgtEl>
                                      </p:cBhvr>
                                    </p:animEffect>
                                  </p:childTnLst>
                                </p:cTn>
                              </p:par>
                            </p:childTnLst>
                          </p:cTn>
                        </p:par>
                        <p:par>
                          <p:cTn id="27" fill="hold">
                            <p:stCondLst>
                              <p:cond delay="350"/>
                            </p:stCondLst>
                            <p:childTnLst>
                              <p:par>
                                <p:cTn id="28" presetID="10" presetClass="entr" presetSubtype="0"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1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3" grpId="0" animBg="1"/>
      <p:bldP spid="15" grpId="0" animBg="1"/>
      <p:bldP spid="16"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939F0-A0F0-C78D-19AB-E5B8729432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40A8D4-72F0-C8E9-4EEE-9D6D808C92B4}"/>
              </a:ext>
            </a:extLst>
          </p:cNvPr>
          <p:cNvSpPr>
            <a:spLocks noGrp="1"/>
          </p:cNvSpPr>
          <p:nvPr>
            <p:ph type="title"/>
          </p:nvPr>
        </p:nvSpPr>
        <p:spPr>
          <a:xfrm>
            <a:off x="0" y="1"/>
            <a:ext cx="9144000" cy="823596"/>
          </a:xfrm>
        </p:spPr>
        <p:txBody>
          <a:bodyPr/>
          <a:lstStyle/>
          <a:p>
            <a:r>
              <a:rPr lang="en-US" dirty="0">
                <a:solidFill>
                  <a:schemeClr val="accent5">
                    <a:lumMod val="75000"/>
                  </a:schemeClr>
                </a:solidFill>
                <a:latin typeface="Aptos Display" panose="020B0004020202020204" pitchFamily="34" charset="0"/>
              </a:rPr>
              <a:t>The Capability of COTS DRAM Chips</a:t>
            </a:r>
          </a:p>
        </p:txBody>
      </p:sp>
      <p:sp>
        <p:nvSpPr>
          <p:cNvPr id="85" name="Title 1">
            <a:extLst>
              <a:ext uri="{FF2B5EF4-FFF2-40B4-BE49-F238E27FC236}">
                <a16:creationId xmlns:a16="http://schemas.microsoft.com/office/drawing/2014/main" id="{B8353B60-6821-25FF-D4F2-E473D24A4630}"/>
              </a:ext>
            </a:extLst>
          </p:cNvPr>
          <p:cNvSpPr txBox="1">
            <a:spLocks/>
          </p:cNvSpPr>
          <p:nvPr/>
        </p:nvSpPr>
        <p:spPr>
          <a:xfrm>
            <a:off x="1" y="829281"/>
            <a:ext cx="9143999" cy="936000"/>
          </a:xfrm>
          <a:prstGeom prst="rect">
            <a:avLst/>
          </a:prstGeom>
          <a:solidFill>
            <a:schemeClr val="tx1">
              <a:lumMod val="50000"/>
              <a:lumOff val="50000"/>
            </a:schemeClr>
          </a:solidFill>
        </p:spPr>
        <p:txBody>
          <a:bodyPr anchor="ctr"/>
          <a:lstStyle>
            <a:lvl1pPr algn="l" defTabSz="914400" rtl="0" eaLnBrk="1" latinLnBrk="0" hangingPunct="1">
              <a:lnSpc>
                <a:spcPct val="90000"/>
              </a:lnSpc>
              <a:spcBef>
                <a:spcPct val="0"/>
              </a:spcBef>
              <a:buNone/>
              <a:defRPr sz="4000" b="1" kern="1200">
                <a:solidFill>
                  <a:schemeClr val="tx1"/>
                </a:solidFill>
                <a:latin typeface="Cambria" panose="02040503050406030204" pitchFamily="18" charset="0"/>
                <a:ea typeface="+mj-ea"/>
                <a:cs typeface="+mj-cs"/>
              </a:defRPr>
            </a:lvl1pPr>
          </a:lstStyle>
          <a:p>
            <a:pPr algn="ctr"/>
            <a:r>
              <a:rPr lang="en-US" sz="3600" b="0" dirty="0">
                <a:solidFill>
                  <a:schemeClr val="bg1"/>
                </a:solidFill>
                <a:latin typeface="Aptos Display" panose="020B0004020202020204" pitchFamily="34" charset="0"/>
              </a:rPr>
              <a:t>We </a:t>
            </a:r>
            <a:r>
              <a:rPr lang="en-US" sz="3600" dirty="0">
                <a:solidFill>
                  <a:schemeClr val="bg1"/>
                </a:solidFill>
                <a:latin typeface="Aptos Display" panose="020B0004020202020204" pitchFamily="34" charset="0"/>
              </a:rPr>
              <a:t>demonstrate </a:t>
            </a:r>
            <a:r>
              <a:rPr lang="en-US" sz="3600" b="0" dirty="0">
                <a:solidFill>
                  <a:schemeClr val="bg1"/>
                </a:solidFill>
                <a:latin typeface="Aptos Display" panose="020B0004020202020204" pitchFamily="34" charset="0"/>
              </a:rPr>
              <a:t>that</a:t>
            </a:r>
            <a:r>
              <a:rPr lang="en-US" sz="3600" dirty="0">
                <a:solidFill>
                  <a:schemeClr val="bg1"/>
                </a:solidFill>
                <a:latin typeface="Aptos Display" panose="020B0004020202020204" pitchFamily="34" charset="0"/>
              </a:rPr>
              <a:t> COTS DRAM chips:</a:t>
            </a:r>
          </a:p>
        </p:txBody>
      </p:sp>
      <p:grpSp>
        <p:nvGrpSpPr>
          <p:cNvPr id="89" name="Grup 88">
            <a:extLst>
              <a:ext uri="{FF2B5EF4-FFF2-40B4-BE49-F238E27FC236}">
                <a16:creationId xmlns:a16="http://schemas.microsoft.com/office/drawing/2014/main" id="{D18EBB2F-BD9D-DFC0-2AA8-C4F895F66610}"/>
              </a:ext>
            </a:extLst>
          </p:cNvPr>
          <p:cNvGrpSpPr/>
          <p:nvPr/>
        </p:nvGrpSpPr>
        <p:grpSpPr>
          <a:xfrm>
            <a:off x="4" y="1843189"/>
            <a:ext cx="9143996" cy="1371600"/>
            <a:chOff x="3" y="1231799"/>
            <a:chExt cx="9143996" cy="1260000"/>
          </a:xfrm>
        </p:grpSpPr>
        <p:sp>
          <p:nvSpPr>
            <p:cNvPr id="84" name="Rectangle 274">
              <a:extLst>
                <a:ext uri="{FF2B5EF4-FFF2-40B4-BE49-F238E27FC236}">
                  <a16:creationId xmlns:a16="http://schemas.microsoft.com/office/drawing/2014/main" id="{7E7DF448-BBDA-D646-07B5-BBD06803DEA7}"/>
                </a:ext>
              </a:extLst>
            </p:cNvPr>
            <p:cNvSpPr/>
            <p:nvPr/>
          </p:nvSpPr>
          <p:spPr>
            <a:xfrm>
              <a:off x="900113" y="1231799"/>
              <a:ext cx="8243886" cy="1260000"/>
            </a:xfrm>
            <a:prstGeom prst="rect">
              <a:avLst/>
            </a:prstGeom>
            <a:solidFill>
              <a:schemeClr val="accent2">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latin typeface="Aptos Display" panose="020B0004020202020204" pitchFamily="34" charset="0"/>
                </a:rPr>
                <a:t>Can</a:t>
              </a:r>
              <a:r>
                <a:rPr lang="en-US" sz="3600" b="1" dirty="0">
                  <a:solidFill>
                    <a:schemeClr val="accent5">
                      <a:lumMod val="50000"/>
                    </a:schemeClr>
                  </a:solidFill>
                  <a:latin typeface="Aptos Display" panose="020B0004020202020204" pitchFamily="34" charset="0"/>
                </a:rPr>
                <a:t> </a:t>
              </a:r>
              <a:r>
                <a:rPr lang="en-US" sz="3600" b="1" dirty="0">
                  <a:solidFill>
                    <a:schemeClr val="accent2"/>
                  </a:solidFill>
                  <a:latin typeface="Aptos Display" panose="020B0004020202020204" pitchFamily="34" charset="0"/>
                </a:rPr>
                <a:t>simultaneously</a:t>
              </a:r>
              <a:r>
                <a:rPr lang="en-US" sz="3600" dirty="0">
                  <a:solidFill>
                    <a:schemeClr val="accent2"/>
                  </a:solidFill>
                  <a:latin typeface="Aptos Display" panose="020B0004020202020204" pitchFamily="34" charset="0"/>
                </a:rPr>
                <a:t> </a:t>
              </a:r>
              <a:r>
                <a:rPr lang="en-US" sz="3600" b="1" dirty="0">
                  <a:solidFill>
                    <a:schemeClr val="accent2"/>
                  </a:solidFill>
                  <a:latin typeface="Aptos Display" panose="020B0004020202020204" pitchFamily="34" charset="0"/>
                </a:rPr>
                <a:t>activate</a:t>
              </a:r>
              <a:r>
                <a:rPr lang="en-US" sz="3600" dirty="0">
                  <a:solidFill>
                    <a:schemeClr val="accent2"/>
                  </a:solidFill>
                  <a:latin typeface="Aptos Display" panose="020B0004020202020204" pitchFamily="34" charset="0"/>
                </a:rPr>
                <a:t> </a:t>
              </a:r>
              <a:r>
                <a:rPr lang="en-US" sz="3600" dirty="0">
                  <a:solidFill>
                    <a:schemeClr val="tx1"/>
                  </a:solidFill>
                  <a:latin typeface="Aptos Display" panose="020B0004020202020204" pitchFamily="34" charset="0"/>
                </a:rPr>
                <a:t>up to </a:t>
              </a:r>
            </a:p>
            <a:p>
              <a:pPr algn="ctr"/>
              <a:r>
                <a:rPr lang="en-US" sz="3600" b="1" dirty="0">
                  <a:solidFill>
                    <a:schemeClr val="accent2"/>
                  </a:solidFill>
                  <a:latin typeface="Aptos Display" panose="020B0004020202020204" pitchFamily="34" charset="0"/>
                </a:rPr>
                <a:t>48 rows</a:t>
              </a:r>
              <a:r>
                <a:rPr lang="en-US" sz="3600" dirty="0">
                  <a:solidFill>
                    <a:schemeClr val="accent2"/>
                  </a:solidFill>
                  <a:latin typeface="Aptos Display" panose="020B0004020202020204" pitchFamily="34" charset="0"/>
                </a:rPr>
                <a:t> </a:t>
              </a:r>
              <a:r>
                <a:rPr lang="en-US" sz="3600" dirty="0">
                  <a:solidFill>
                    <a:schemeClr val="tx1"/>
                  </a:solidFill>
                  <a:latin typeface="Aptos Display" panose="020B0004020202020204" pitchFamily="34" charset="0"/>
                </a:rPr>
                <a:t>in</a:t>
              </a:r>
              <a:r>
                <a:rPr lang="en-US" sz="3600" dirty="0">
                  <a:solidFill>
                    <a:schemeClr val="accent5">
                      <a:lumMod val="50000"/>
                    </a:schemeClr>
                  </a:solidFill>
                  <a:latin typeface="Aptos Display" panose="020B0004020202020204" pitchFamily="34" charset="0"/>
                </a:rPr>
                <a:t> </a:t>
              </a:r>
              <a:r>
                <a:rPr lang="en-US" sz="3600" b="1" dirty="0">
                  <a:solidFill>
                    <a:schemeClr val="accent2"/>
                  </a:solidFill>
                  <a:latin typeface="Aptos Display" panose="020B0004020202020204" pitchFamily="34" charset="0"/>
                </a:rPr>
                <a:t>two neighboring subarrays</a:t>
              </a:r>
            </a:p>
          </p:txBody>
        </p:sp>
        <p:sp>
          <p:nvSpPr>
            <p:cNvPr id="88" name="Rectangle 274">
              <a:extLst>
                <a:ext uri="{FF2B5EF4-FFF2-40B4-BE49-F238E27FC236}">
                  <a16:creationId xmlns:a16="http://schemas.microsoft.com/office/drawing/2014/main" id="{7BB4BC03-5FE2-90A9-A747-1A6E7F843145}"/>
                </a:ext>
              </a:extLst>
            </p:cNvPr>
            <p:cNvSpPr/>
            <p:nvPr/>
          </p:nvSpPr>
          <p:spPr>
            <a:xfrm>
              <a:off x="3" y="1231799"/>
              <a:ext cx="900110" cy="1260000"/>
            </a:xfrm>
            <a:prstGeom prst="rect">
              <a:avLst/>
            </a:prstGeom>
            <a:solidFill>
              <a:schemeClr val="accent2">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dirty="0">
                  <a:solidFill>
                    <a:schemeClr val="tx1"/>
                  </a:solidFill>
                  <a:latin typeface="Aptos Display" panose="020B0004020202020204" pitchFamily="34" charset="0"/>
                </a:rPr>
                <a:t>1</a:t>
              </a:r>
            </a:p>
          </p:txBody>
        </p:sp>
      </p:grpSp>
      <p:grpSp>
        <p:nvGrpSpPr>
          <p:cNvPr id="91" name="Grup 90">
            <a:extLst>
              <a:ext uri="{FF2B5EF4-FFF2-40B4-BE49-F238E27FC236}">
                <a16:creationId xmlns:a16="http://schemas.microsoft.com/office/drawing/2014/main" id="{75B6ED8F-C772-2DC6-42A6-922739491CCC}"/>
              </a:ext>
            </a:extLst>
          </p:cNvPr>
          <p:cNvGrpSpPr/>
          <p:nvPr/>
        </p:nvGrpSpPr>
        <p:grpSpPr>
          <a:xfrm>
            <a:off x="0" y="3338872"/>
            <a:ext cx="9143998" cy="1371600"/>
            <a:chOff x="0" y="2946040"/>
            <a:chExt cx="9143998" cy="1262841"/>
          </a:xfrm>
        </p:grpSpPr>
        <p:sp>
          <p:nvSpPr>
            <p:cNvPr id="86" name="Rectangle 274">
              <a:extLst>
                <a:ext uri="{FF2B5EF4-FFF2-40B4-BE49-F238E27FC236}">
                  <a16:creationId xmlns:a16="http://schemas.microsoft.com/office/drawing/2014/main" id="{6FB05181-8485-12B1-593C-B63BD0BD4B8E}"/>
                </a:ext>
              </a:extLst>
            </p:cNvPr>
            <p:cNvSpPr/>
            <p:nvPr/>
          </p:nvSpPr>
          <p:spPr>
            <a:xfrm>
              <a:off x="900112" y="2948881"/>
              <a:ext cx="8243886" cy="1260000"/>
            </a:xfrm>
            <a:prstGeom prst="rect">
              <a:avLst/>
            </a:prstGeom>
            <a:solidFill>
              <a:schemeClr val="accent3">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latin typeface="Aptos Display" panose="020B0004020202020204" pitchFamily="34" charset="0"/>
                </a:rPr>
                <a:t>Can perform</a:t>
              </a:r>
              <a:r>
                <a:rPr lang="en-US" sz="3600" dirty="0">
                  <a:solidFill>
                    <a:srgbClr val="0070C0"/>
                  </a:solidFill>
                  <a:latin typeface="Aptos Display" panose="020B0004020202020204" pitchFamily="34" charset="0"/>
                </a:rPr>
                <a:t> </a:t>
              </a:r>
              <a:r>
                <a:rPr lang="en-US" sz="3600" b="1" dirty="0">
                  <a:solidFill>
                    <a:schemeClr val="accent3"/>
                  </a:solidFill>
                  <a:latin typeface="Aptos Display" panose="020B0004020202020204" pitchFamily="34" charset="0"/>
                </a:rPr>
                <a:t>NOT operation </a:t>
              </a:r>
            </a:p>
            <a:p>
              <a:pPr algn="ctr"/>
              <a:r>
                <a:rPr lang="en-US" sz="3600" dirty="0">
                  <a:solidFill>
                    <a:schemeClr val="tx1"/>
                  </a:solidFill>
                  <a:latin typeface="Aptos Display" panose="020B0004020202020204" pitchFamily="34" charset="0"/>
                </a:rPr>
                <a:t>with</a:t>
              </a:r>
              <a:r>
                <a:rPr lang="en-US" sz="3600" dirty="0">
                  <a:solidFill>
                    <a:srgbClr val="0070C0"/>
                  </a:solidFill>
                  <a:latin typeface="Aptos Display" panose="020B0004020202020204" pitchFamily="34" charset="0"/>
                </a:rPr>
                <a:t> </a:t>
              </a:r>
              <a:r>
                <a:rPr lang="en-US" sz="3600" dirty="0">
                  <a:solidFill>
                    <a:schemeClr val="tx1"/>
                  </a:solidFill>
                  <a:latin typeface="Aptos Display" panose="020B0004020202020204" pitchFamily="34" charset="0"/>
                </a:rPr>
                <a:t>up to </a:t>
              </a:r>
              <a:r>
                <a:rPr lang="en-US" sz="3600" b="1" dirty="0">
                  <a:solidFill>
                    <a:schemeClr val="accent3"/>
                  </a:solidFill>
                  <a:latin typeface="Aptos Display" panose="020B0004020202020204" pitchFamily="34" charset="0"/>
                </a:rPr>
                <a:t>32 output operands</a:t>
              </a:r>
            </a:p>
          </p:txBody>
        </p:sp>
        <p:sp>
          <p:nvSpPr>
            <p:cNvPr id="90" name="Rectangle 274">
              <a:extLst>
                <a:ext uri="{FF2B5EF4-FFF2-40B4-BE49-F238E27FC236}">
                  <a16:creationId xmlns:a16="http://schemas.microsoft.com/office/drawing/2014/main" id="{7EC2D07F-B26D-A0F0-23DC-C1FDCED33784}"/>
                </a:ext>
              </a:extLst>
            </p:cNvPr>
            <p:cNvSpPr/>
            <p:nvPr/>
          </p:nvSpPr>
          <p:spPr>
            <a:xfrm>
              <a:off x="0" y="2946040"/>
              <a:ext cx="900110" cy="1260000"/>
            </a:xfrm>
            <a:prstGeom prst="rect">
              <a:avLst/>
            </a:prstGeom>
            <a:solidFill>
              <a:schemeClr val="accent3">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dirty="0">
                  <a:solidFill>
                    <a:schemeClr val="tx1"/>
                  </a:solidFill>
                  <a:latin typeface="Aptos Display" panose="020B0004020202020204" pitchFamily="34" charset="0"/>
                </a:rPr>
                <a:t>2</a:t>
              </a:r>
            </a:p>
          </p:txBody>
        </p:sp>
      </p:grpSp>
      <p:grpSp>
        <p:nvGrpSpPr>
          <p:cNvPr id="93" name="Grup 92">
            <a:extLst>
              <a:ext uri="{FF2B5EF4-FFF2-40B4-BE49-F238E27FC236}">
                <a16:creationId xmlns:a16="http://schemas.microsoft.com/office/drawing/2014/main" id="{0A47C625-0692-DC07-0119-5490393FC2A5}"/>
              </a:ext>
            </a:extLst>
          </p:cNvPr>
          <p:cNvGrpSpPr/>
          <p:nvPr/>
        </p:nvGrpSpPr>
        <p:grpSpPr>
          <a:xfrm>
            <a:off x="6" y="4837397"/>
            <a:ext cx="9143994" cy="1371600"/>
            <a:chOff x="3" y="4658859"/>
            <a:chExt cx="9143994" cy="1265684"/>
          </a:xfrm>
        </p:grpSpPr>
        <p:sp>
          <p:nvSpPr>
            <p:cNvPr id="87" name="Rectangle 274">
              <a:extLst>
                <a:ext uri="{FF2B5EF4-FFF2-40B4-BE49-F238E27FC236}">
                  <a16:creationId xmlns:a16="http://schemas.microsoft.com/office/drawing/2014/main" id="{E4EEAB3D-0F32-8BDE-9055-8497E0B26B9B}"/>
                </a:ext>
              </a:extLst>
            </p:cNvPr>
            <p:cNvSpPr/>
            <p:nvPr/>
          </p:nvSpPr>
          <p:spPr>
            <a:xfrm>
              <a:off x="900111" y="4664543"/>
              <a:ext cx="8243886" cy="1260000"/>
            </a:xfrm>
            <a:prstGeom prst="rect">
              <a:avLst/>
            </a:prstGeom>
            <a:solidFill>
              <a:schemeClr val="accent4">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latin typeface="Aptos Display" panose="020B0004020202020204" pitchFamily="34" charset="0"/>
                </a:rPr>
                <a:t>Can perform</a:t>
              </a:r>
              <a:r>
                <a:rPr lang="en-US" sz="3600" dirty="0">
                  <a:solidFill>
                    <a:srgbClr val="7030A0"/>
                  </a:solidFill>
                  <a:latin typeface="Aptos Display" panose="020B0004020202020204" pitchFamily="34" charset="0"/>
                </a:rPr>
                <a:t> </a:t>
              </a:r>
              <a:r>
                <a:rPr lang="en-US" sz="3600" dirty="0">
                  <a:solidFill>
                    <a:schemeClr val="tx1"/>
                  </a:solidFill>
                  <a:latin typeface="Aptos Display" panose="020B0004020202020204" pitchFamily="34" charset="0"/>
                </a:rPr>
                <a:t>up to </a:t>
              </a:r>
              <a:r>
                <a:rPr lang="en-US" sz="3600" b="1" dirty="0">
                  <a:solidFill>
                    <a:schemeClr val="accent4"/>
                  </a:solidFill>
                  <a:latin typeface="Aptos Display" panose="020B0004020202020204" pitchFamily="34" charset="0"/>
                </a:rPr>
                <a:t>16-input</a:t>
              </a:r>
            </a:p>
            <a:p>
              <a:pPr algn="ctr"/>
              <a:r>
                <a:rPr lang="en-US" sz="3600" b="1" dirty="0">
                  <a:solidFill>
                    <a:schemeClr val="accent4"/>
                  </a:solidFill>
                  <a:latin typeface="Aptos Display" panose="020B0004020202020204" pitchFamily="34" charset="0"/>
                </a:rPr>
                <a:t>AND, NAND, OR, and NOR </a:t>
              </a:r>
              <a:r>
                <a:rPr lang="en-US" sz="3600" dirty="0">
                  <a:solidFill>
                    <a:schemeClr val="tx1"/>
                  </a:solidFill>
                  <a:latin typeface="Aptos Display" panose="020B0004020202020204" pitchFamily="34" charset="0"/>
                </a:rPr>
                <a:t>operations</a:t>
              </a:r>
            </a:p>
          </p:txBody>
        </p:sp>
        <p:sp>
          <p:nvSpPr>
            <p:cNvPr id="92" name="Rectangle 274">
              <a:extLst>
                <a:ext uri="{FF2B5EF4-FFF2-40B4-BE49-F238E27FC236}">
                  <a16:creationId xmlns:a16="http://schemas.microsoft.com/office/drawing/2014/main" id="{BB52987A-DE19-7415-9CD5-8CDE91DC5FB7}"/>
                </a:ext>
              </a:extLst>
            </p:cNvPr>
            <p:cNvSpPr/>
            <p:nvPr/>
          </p:nvSpPr>
          <p:spPr>
            <a:xfrm>
              <a:off x="3" y="4658859"/>
              <a:ext cx="900110" cy="1260000"/>
            </a:xfrm>
            <a:prstGeom prst="rect">
              <a:avLst/>
            </a:prstGeom>
            <a:solidFill>
              <a:schemeClr val="accent4">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dirty="0">
                  <a:solidFill>
                    <a:schemeClr val="tx1"/>
                  </a:solidFill>
                  <a:latin typeface="Aptos Display" panose="020B0004020202020204" pitchFamily="34" charset="0"/>
                </a:rPr>
                <a:t>3</a:t>
              </a:r>
            </a:p>
          </p:txBody>
        </p:sp>
      </p:grpSp>
      <p:sp>
        <p:nvSpPr>
          <p:cNvPr id="3" name="Rectangle 274">
            <a:extLst>
              <a:ext uri="{FF2B5EF4-FFF2-40B4-BE49-F238E27FC236}">
                <a16:creationId xmlns:a16="http://schemas.microsoft.com/office/drawing/2014/main" id="{78F13309-D94F-7803-D949-4638A20EC7D6}"/>
              </a:ext>
            </a:extLst>
          </p:cNvPr>
          <p:cNvSpPr/>
          <p:nvPr/>
        </p:nvSpPr>
        <p:spPr>
          <a:xfrm>
            <a:off x="-3" y="1764883"/>
            <a:ext cx="9143999" cy="3066354"/>
          </a:xfrm>
          <a:prstGeom prst="rect">
            <a:avLst/>
          </a:prstGeom>
          <a:solidFill>
            <a:schemeClr val="bg1">
              <a:lumMod val="95000"/>
              <a:alpha val="9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solidFill>
                <a:schemeClr val="tx1"/>
              </a:solidFill>
              <a:latin typeface="Cambria" panose="02040503050406030204" pitchFamily="18" charset="0"/>
            </a:endParaRPr>
          </a:p>
        </p:txBody>
      </p:sp>
    </p:spTree>
    <p:extLst>
      <p:ext uri="{BB962C8B-B14F-4D97-AF65-F5344CB8AC3E}">
        <p14:creationId xmlns:p14="http://schemas.microsoft.com/office/powerpoint/2010/main" val="1661656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23CD38-2D78-F96C-2852-93ADF5D6DD22}"/>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4427987C-95AD-DAB5-236C-2F578E3195B6}"/>
              </a:ext>
            </a:extLst>
          </p:cNvPr>
          <p:cNvGrpSpPr/>
          <p:nvPr/>
        </p:nvGrpSpPr>
        <p:grpSpPr>
          <a:xfrm>
            <a:off x="0" y="833759"/>
            <a:ext cx="9144001" cy="1369553"/>
            <a:chOff x="-1" y="5309113"/>
            <a:chExt cx="9144001" cy="929404"/>
          </a:xfrm>
        </p:grpSpPr>
        <p:sp>
          <p:nvSpPr>
            <p:cNvPr id="11" name="Content Placeholder 2">
              <a:extLst>
                <a:ext uri="{FF2B5EF4-FFF2-40B4-BE49-F238E27FC236}">
                  <a16:creationId xmlns:a16="http://schemas.microsoft.com/office/drawing/2014/main" id="{1A5456F1-D5E3-C797-131F-8C05BE1AB8E8}"/>
                </a:ext>
              </a:extLst>
            </p:cNvPr>
            <p:cNvSpPr txBox="1">
              <a:spLocks/>
            </p:cNvSpPr>
            <p:nvPr/>
          </p:nvSpPr>
          <p:spPr>
            <a:xfrm>
              <a:off x="-1" y="5324527"/>
              <a:ext cx="9144001" cy="913990"/>
            </a:xfrm>
            <a:prstGeom prst="rect">
              <a:avLst/>
            </a:prstGeom>
            <a:solidFill>
              <a:schemeClr val="accent1">
                <a:lumMod val="20000"/>
                <a:lumOff val="80000"/>
              </a:schemeClr>
            </a:solidFill>
            <a:ln w="38100">
              <a:no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65000"/>
                </a:lnSpc>
                <a:buNone/>
              </a:pPr>
              <a:r>
                <a:rPr lang="en-US" sz="2800" b="1" dirty="0">
                  <a:solidFill>
                    <a:srgbClr val="C06900"/>
                  </a:solidFill>
                  <a:latin typeface="Aptos Display" panose="020B0004020202020204" pitchFamily="34" charset="0"/>
                </a:rPr>
                <a:t>Manipulate the </a:t>
              </a:r>
              <a:r>
                <a:rPr lang="en-US" sz="2800" b="1" dirty="0" err="1">
                  <a:solidFill>
                    <a:srgbClr val="C06900"/>
                  </a:solidFill>
                  <a:latin typeface="Aptos Display" panose="020B0004020202020204" pitchFamily="34" charset="0"/>
                </a:rPr>
                <a:t>bitline</a:t>
              </a:r>
              <a:r>
                <a:rPr lang="en-US" sz="2800" b="1" dirty="0">
                  <a:solidFill>
                    <a:srgbClr val="C06900"/>
                  </a:solidFill>
                  <a:latin typeface="Aptos Display" panose="020B0004020202020204" pitchFamily="34" charset="0"/>
                </a:rPr>
                <a:t> voltage</a:t>
              </a:r>
              <a:r>
                <a:rPr lang="en-US" sz="2800" dirty="0">
                  <a:solidFill>
                    <a:srgbClr val="C06900"/>
                  </a:solidFill>
                  <a:latin typeface="Aptos Display" panose="020B0004020202020204" pitchFamily="34" charset="0"/>
                </a:rPr>
                <a:t> </a:t>
              </a:r>
              <a:r>
                <a:rPr lang="en-US" sz="2800" dirty="0">
                  <a:solidFill>
                    <a:schemeClr val="tx1"/>
                  </a:solidFill>
                  <a:latin typeface="Aptos Display" panose="020B0004020202020204" pitchFamily="34" charset="0"/>
                </a:rPr>
                <a:t>to express </a:t>
              </a:r>
            </a:p>
            <a:p>
              <a:pPr marL="0" indent="0" algn="ctr">
                <a:lnSpc>
                  <a:spcPct val="65000"/>
                </a:lnSpc>
                <a:buNone/>
              </a:pPr>
              <a:r>
                <a:rPr lang="en-US" sz="2800" b="1" dirty="0">
                  <a:solidFill>
                    <a:srgbClr val="C06900"/>
                  </a:solidFill>
                  <a:latin typeface="Aptos Display" panose="020B0004020202020204" pitchFamily="34" charset="0"/>
                </a:rPr>
                <a:t>a wide variety of functions </a:t>
              </a:r>
              <a:r>
                <a:rPr lang="en-US" sz="2800" dirty="0">
                  <a:solidFill>
                    <a:schemeClr val="tx1"/>
                  </a:solidFill>
                  <a:latin typeface="Aptos Display" panose="020B0004020202020204" pitchFamily="34" charset="0"/>
                </a:rPr>
                <a:t>using</a:t>
              </a:r>
              <a:endParaRPr lang="en-US" sz="2000" dirty="0">
                <a:solidFill>
                  <a:schemeClr val="tx1"/>
                </a:solidFill>
                <a:latin typeface="Aptos Display" panose="020B0004020202020204" pitchFamily="34" charset="0"/>
              </a:endParaRPr>
            </a:p>
            <a:p>
              <a:pPr marL="0" indent="0" algn="ctr">
                <a:lnSpc>
                  <a:spcPct val="65000"/>
                </a:lnSpc>
                <a:buNone/>
              </a:pPr>
              <a:r>
                <a:rPr lang="en-US" sz="2800" dirty="0">
                  <a:solidFill>
                    <a:schemeClr val="tx1"/>
                  </a:solidFill>
                  <a:latin typeface="Aptos Display" panose="020B0004020202020204" pitchFamily="34" charset="0"/>
                </a:rPr>
                <a:t>multiple-row activation in neighboring subarrays</a:t>
              </a:r>
            </a:p>
          </p:txBody>
        </p:sp>
        <p:cxnSp>
          <p:nvCxnSpPr>
            <p:cNvPr id="12" name="Straight Connector 11">
              <a:extLst>
                <a:ext uri="{FF2B5EF4-FFF2-40B4-BE49-F238E27FC236}">
                  <a16:creationId xmlns:a16="http://schemas.microsoft.com/office/drawing/2014/main" id="{F7911786-C215-9A40-D87C-76B7A67083F9}"/>
                </a:ext>
              </a:extLst>
            </p:cNvPr>
            <p:cNvCxnSpPr/>
            <p:nvPr/>
          </p:nvCxnSpPr>
          <p:spPr>
            <a:xfrm>
              <a:off x="0" y="5309113"/>
              <a:ext cx="9144000" cy="0"/>
            </a:xfrm>
            <a:prstGeom prst="line">
              <a:avLst/>
            </a:prstGeom>
            <a:ln w="571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314B756-8295-CECB-1E7D-5E780F903FC7}"/>
                </a:ext>
              </a:extLst>
            </p:cNvPr>
            <p:cNvCxnSpPr/>
            <p:nvPr/>
          </p:nvCxnSpPr>
          <p:spPr>
            <a:xfrm>
              <a:off x="-1" y="6223102"/>
              <a:ext cx="9144000" cy="0"/>
            </a:xfrm>
            <a:prstGeom prst="line">
              <a:avLst/>
            </a:prstGeom>
            <a:ln w="571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5" name="Title 14">
            <a:extLst>
              <a:ext uri="{FF2B5EF4-FFF2-40B4-BE49-F238E27FC236}">
                <a16:creationId xmlns:a16="http://schemas.microsoft.com/office/drawing/2014/main" id="{D80E7897-31DD-A30F-625B-AB2FFF7438FE}"/>
              </a:ext>
            </a:extLst>
          </p:cNvPr>
          <p:cNvSpPr>
            <a:spLocks noGrp="1"/>
          </p:cNvSpPr>
          <p:nvPr>
            <p:ph type="title"/>
          </p:nvPr>
        </p:nvSpPr>
        <p:spPr/>
        <p:txBody>
          <a:bodyPr/>
          <a:lstStyle/>
          <a:p>
            <a:r>
              <a:rPr lang="en-US" sz="4400" dirty="0">
                <a:solidFill>
                  <a:schemeClr val="accent5">
                    <a:lumMod val="75000"/>
                  </a:schemeClr>
                </a:solidFill>
                <a:latin typeface="Aptos Display" panose="020B0004020202020204" pitchFamily="34" charset="0"/>
              </a:rPr>
              <a:t>Key Idea</a:t>
            </a:r>
            <a:endParaRPr lang="en-CH" sz="4400" dirty="0">
              <a:solidFill>
                <a:schemeClr val="accent5">
                  <a:lumMod val="75000"/>
                </a:schemeClr>
              </a:solidFill>
              <a:latin typeface="Aptos Display" panose="020B0004020202020204" pitchFamily="34" charset="0"/>
            </a:endParaRPr>
          </a:p>
        </p:txBody>
      </p:sp>
      <p:cxnSp>
        <p:nvCxnSpPr>
          <p:cNvPr id="89" name="Düz Ok Bağlayıcısı 185">
            <a:extLst>
              <a:ext uri="{FF2B5EF4-FFF2-40B4-BE49-F238E27FC236}">
                <a16:creationId xmlns:a16="http://schemas.microsoft.com/office/drawing/2014/main" id="{FB9FDA79-43F4-9AE8-284B-32233C74B707}"/>
              </a:ext>
            </a:extLst>
          </p:cNvPr>
          <p:cNvCxnSpPr>
            <a:cxnSpLocks/>
          </p:cNvCxnSpPr>
          <p:nvPr/>
        </p:nvCxnSpPr>
        <p:spPr>
          <a:xfrm>
            <a:off x="3270371" y="4817187"/>
            <a:ext cx="2208967"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3" name="Dikdörtgen 256">
            <a:extLst>
              <a:ext uri="{FF2B5EF4-FFF2-40B4-BE49-F238E27FC236}">
                <a16:creationId xmlns:a16="http://schemas.microsoft.com/office/drawing/2014/main" id="{C0664FF0-EB27-8FFF-FD3F-6594C0E0F3A3}"/>
              </a:ext>
            </a:extLst>
          </p:cNvPr>
          <p:cNvSpPr/>
          <p:nvPr/>
        </p:nvSpPr>
        <p:spPr>
          <a:xfrm>
            <a:off x="3043135" y="3954209"/>
            <a:ext cx="2436203" cy="700040"/>
          </a:xfrm>
          <a:prstGeom prst="roundRect">
            <a:avLst/>
          </a:prstGeom>
          <a:solidFill>
            <a:schemeClr val="accent3">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Multiple Row ACT</a:t>
            </a:r>
            <a:endParaRPr lang="en-US" sz="20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cxnSp>
        <p:nvCxnSpPr>
          <p:cNvPr id="2" name="Google Shape;208;p21">
            <a:extLst>
              <a:ext uri="{FF2B5EF4-FFF2-40B4-BE49-F238E27FC236}">
                <a16:creationId xmlns:a16="http://schemas.microsoft.com/office/drawing/2014/main" id="{A919D381-5C4F-6E60-A1CD-C1E00FD91890}"/>
              </a:ext>
            </a:extLst>
          </p:cNvPr>
          <p:cNvCxnSpPr>
            <a:cxnSpLocks/>
          </p:cNvCxnSpPr>
          <p:nvPr/>
        </p:nvCxnSpPr>
        <p:spPr>
          <a:xfrm flipV="1">
            <a:off x="6760635" y="2523488"/>
            <a:ext cx="12783" cy="1669914"/>
          </a:xfrm>
          <a:prstGeom prst="straightConnector1">
            <a:avLst/>
          </a:prstGeom>
          <a:noFill/>
          <a:ln w="76200" cap="flat" cmpd="sng">
            <a:solidFill>
              <a:schemeClr val="tx1"/>
            </a:solidFill>
            <a:prstDash val="solid"/>
            <a:round/>
            <a:headEnd type="none" w="med" len="med"/>
            <a:tailEnd type="none" w="med" len="med"/>
          </a:ln>
        </p:spPr>
      </p:cxnSp>
      <p:sp>
        <p:nvSpPr>
          <p:cNvPr id="5" name="TextBox 4">
            <a:extLst>
              <a:ext uri="{FF2B5EF4-FFF2-40B4-BE49-F238E27FC236}">
                <a16:creationId xmlns:a16="http://schemas.microsoft.com/office/drawing/2014/main" id="{F292713B-0891-C67E-83E4-D48DEE9C3571}"/>
              </a:ext>
            </a:extLst>
          </p:cNvPr>
          <p:cNvSpPr txBox="1"/>
          <p:nvPr/>
        </p:nvSpPr>
        <p:spPr>
          <a:xfrm>
            <a:off x="6579424" y="2109863"/>
            <a:ext cx="1035515" cy="461665"/>
          </a:xfrm>
          <a:prstGeom prst="rect">
            <a:avLst/>
          </a:prstGeom>
          <a:noFill/>
        </p:spPr>
        <p:txBody>
          <a:bodyPr wrap="square">
            <a:spAutoFit/>
          </a:bodyPr>
          <a:lstStyle/>
          <a:p>
            <a:r>
              <a:rPr lang="en-US" sz="2400" b="1" dirty="0">
                <a:latin typeface="Aptos Display" panose="020B0004020202020204" pitchFamily="34" charset="0"/>
                <a:ea typeface="Cambria" panose="02040503050406030204" pitchFamily="18" charset="0"/>
              </a:rPr>
              <a:t>V</a:t>
            </a:r>
            <a:r>
              <a:rPr lang="en-US" sz="2400" b="1" baseline="-25000" dirty="0">
                <a:latin typeface="Aptos Display" panose="020B0004020202020204" pitchFamily="34" charset="0"/>
                <a:ea typeface="Cambria" panose="02040503050406030204" pitchFamily="18" charset="0"/>
              </a:rPr>
              <a:t>(A,B)</a:t>
            </a:r>
            <a:endParaRPr lang="en-CH" sz="2000" dirty="0">
              <a:latin typeface="Aptos Display" panose="020B0004020202020204" pitchFamily="34" charset="0"/>
            </a:endParaRPr>
          </a:p>
        </p:txBody>
      </p:sp>
      <p:cxnSp>
        <p:nvCxnSpPr>
          <p:cNvPr id="19" name="Google Shape;208;p21">
            <a:extLst>
              <a:ext uri="{FF2B5EF4-FFF2-40B4-BE49-F238E27FC236}">
                <a16:creationId xmlns:a16="http://schemas.microsoft.com/office/drawing/2014/main" id="{B78916AD-4EA3-73F0-0B12-F0127BA522E3}"/>
              </a:ext>
            </a:extLst>
          </p:cNvPr>
          <p:cNvCxnSpPr>
            <a:cxnSpLocks/>
          </p:cNvCxnSpPr>
          <p:nvPr/>
        </p:nvCxnSpPr>
        <p:spPr>
          <a:xfrm flipV="1">
            <a:off x="6757784" y="2523488"/>
            <a:ext cx="15702" cy="1422020"/>
          </a:xfrm>
          <a:prstGeom prst="straightConnector1">
            <a:avLst/>
          </a:prstGeom>
          <a:noFill/>
          <a:ln w="76200" cap="flat" cmpd="sng">
            <a:solidFill>
              <a:srgbClr val="4E8F00"/>
            </a:solidFill>
            <a:prstDash val="solid"/>
            <a:round/>
            <a:headEnd type="none" w="med" len="med"/>
            <a:tailEnd type="none" w="med" len="med"/>
          </a:ln>
        </p:spPr>
      </p:cxnSp>
      <p:cxnSp>
        <p:nvCxnSpPr>
          <p:cNvPr id="21" name="Google Shape;175;p21">
            <a:extLst>
              <a:ext uri="{FF2B5EF4-FFF2-40B4-BE49-F238E27FC236}">
                <a16:creationId xmlns:a16="http://schemas.microsoft.com/office/drawing/2014/main" id="{8C688554-823D-8FAE-F064-B0BA83124534}"/>
              </a:ext>
            </a:extLst>
          </p:cNvPr>
          <p:cNvCxnSpPr>
            <a:cxnSpLocks/>
          </p:cNvCxnSpPr>
          <p:nvPr/>
        </p:nvCxnSpPr>
        <p:spPr>
          <a:xfrm flipV="1">
            <a:off x="6037005" y="4834783"/>
            <a:ext cx="0" cy="1650484"/>
          </a:xfrm>
          <a:prstGeom prst="straightConnector1">
            <a:avLst/>
          </a:prstGeom>
          <a:noFill/>
          <a:ln w="76200" cap="flat" cmpd="sng">
            <a:solidFill>
              <a:schemeClr val="tx1"/>
            </a:solidFill>
            <a:prstDash val="solid"/>
            <a:round/>
            <a:headEnd type="none" w="med" len="med"/>
            <a:tailEnd type="none" w="med" len="med"/>
          </a:ln>
        </p:spPr>
      </p:cxnSp>
      <p:cxnSp>
        <p:nvCxnSpPr>
          <p:cNvPr id="22" name="Google Shape;175;p21">
            <a:extLst>
              <a:ext uri="{FF2B5EF4-FFF2-40B4-BE49-F238E27FC236}">
                <a16:creationId xmlns:a16="http://schemas.microsoft.com/office/drawing/2014/main" id="{6B9B000C-8DD4-F62A-1272-1754595E70DC}"/>
              </a:ext>
            </a:extLst>
          </p:cNvPr>
          <p:cNvCxnSpPr>
            <a:cxnSpLocks/>
          </p:cNvCxnSpPr>
          <p:nvPr/>
        </p:nvCxnSpPr>
        <p:spPr>
          <a:xfrm flipH="1" flipV="1">
            <a:off x="6036293" y="4956664"/>
            <a:ext cx="241" cy="1528090"/>
          </a:xfrm>
          <a:prstGeom prst="straightConnector1">
            <a:avLst/>
          </a:prstGeom>
          <a:noFill/>
          <a:ln w="76200" cap="flat" cmpd="sng">
            <a:solidFill>
              <a:srgbClr val="558BB8"/>
            </a:solidFill>
            <a:prstDash val="solid"/>
            <a:round/>
            <a:headEnd type="none" w="med" len="med"/>
            <a:tailEnd type="none" w="med" len="med"/>
          </a:ln>
        </p:spPr>
      </p:cxnSp>
      <p:grpSp>
        <p:nvGrpSpPr>
          <p:cNvPr id="25" name="Group 24">
            <a:extLst>
              <a:ext uri="{FF2B5EF4-FFF2-40B4-BE49-F238E27FC236}">
                <a16:creationId xmlns:a16="http://schemas.microsoft.com/office/drawing/2014/main" id="{12B8FBAC-B8BC-5619-497F-E57EC2F43C38}"/>
              </a:ext>
            </a:extLst>
          </p:cNvPr>
          <p:cNvGrpSpPr/>
          <p:nvPr/>
        </p:nvGrpSpPr>
        <p:grpSpPr>
          <a:xfrm>
            <a:off x="5795584" y="3231624"/>
            <a:ext cx="1219255" cy="3011983"/>
            <a:chOff x="6050763" y="2920150"/>
            <a:chExt cx="1219255" cy="3011983"/>
          </a:xfrm>
        </p:grpSpPr>
        <p:grpSp>
          <p:nvGrpSpPr>
            <p:cNvPr id="172" name="Group 171">
              <a:extLst>
                <a:ext uri="{FF2B5EF4-FFF2-40B4-BE49-F238E27FC236}">
                  <a16:creationId xmlns:a16="http://schemas.microsoft.com/office/drawing/2014/main" id="{DB268626-4565-769E-3F9B-66B17F777217}"/>
                </a:ext>
              </a:extLst>
            </p:cNvPr>
            <p:cNvGrpSpPr/>
            <p:nvPr/>
          </p:nvGrpSpPr>
          <p:grpSpPr>
            <a:xfrm>
              <a:off x="6050763" y="3547440"/>
              <a:ext cx="1204926" cy="1097763"/>
              <a:chOff x="1061153" y="3414983"/>
              <a:chExt cx="1204926" cy="1097763"/>
            </a:xfrm>
          </p:grpSpPr>
          <p:sp>
            <p:nvSpPr>
              <p:cNvPr id="182" name="Google Shape;196;p21">
                <a:extLst>
                  <a:ext uri="{FF2B5EF4-FFF2-40B4-BE49-F238E27FC236}">
                    <a16:creationId xmlns:a16="http://schemas.microsoft.com/office/drawing/2014/main" id="{752E5ED4-638D-5332-CFE7-405BAFFEF490}"/>
                  </a:ext>
                </a:extLst>
              </p:cNvPr>
              <p:cNvSpPr/>
              <p:nvPr/>
            </p:nvSpPr>
            <p:spPr>
              <a:xfrm>
                <a:off x="1061153" y="3414983"/>
                <a:ext cx="1204926" cy="1097750"/>
              </a:xfrm>
              <a:prstGeom prst="roundRect">
                <a:avLst/>
              </a:prstGeom>
              <a:noFill/>
              <a:ln w="38100" cap="flat" cmpd="sng">
                <a:solidFill>
                  <a:schemeClr val="tx1"/>
                </a:solidFill>
                <a:prstDash val="sys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900" b="1" dirty="0">
                    <a:solidFill>
                      <a:srgbClr val="FFFFFF"/>
                    </a:solidFill>
                    <a:latin typeface="Aptos Display" panose="020B0004020202020204" pitchFamily="34" charset="0"/>
                  </a:rPr>
                  <a:t>SA</a:t>
                </a:r>
                <a:endParaRPr sz="1900" b="1" dirty="0">
                  <a:solidFill>
                    <a:srgbClr val="FFFFFF"/>
                  </a:solidFill>
                  <a:latin typeface="Aptos Display" panose="020B0004020202020204" pitchFamily="34" charset="0"/>
                </a:endParaRPr>
              </a:p>
            </p:txBody>
          </p:sp>
          <p:grpSp>
            <p:nvGrpSpPr>
              <p:cNvPr id="189" name="Group 188">
                <a:extLst>
                  <a:ext uri="{FF2B5EF4-FFF2-40B4-BE49-F238E27FC236}">
                    <a16:creationId xmlns:a16="http://schemas.microsoft.com/office/drawing/2014/main" id="{990788F2-70CA-3E43-E56F-3C6ED972D63F}"/>
                  </a:ext>
                </a:extLst>
              </p:cNvPr>
              <p:cNvGrpSpPr/>
              <p:nvPr/>
            </p:nvGrpSpPr>
            <p:grpSpPr>
              <a:xfrm>
                <a:off x="1119329" y="3495400"/>
                <a:ext cx="1090732" cy="1017346"/>
                <a:chOff x="4636014" y="2665293"/>
                <a:chExt cx="1090732" cy="1017346"/>
              </a:xfrm>
            </p:grpSpPr>
            <p:cxnSp>
              <p:nvCxnSpPr>
                <p:cNvPr id="193" name="Düz Bağlayıcı 567">
                  <a:extLst>
                    <a:ext uri="{FF2B5EF4-FFF2-40B4-BE49-F238E27FC236}">
                      <a16:creationId xmlns:a16="http://schemas.microsoft.com/office/drawing/2014/main" id="{547421C9-35AC-B6BD-8B9A-CB7EF5240523}"/>
                    </a:ext>
                  </a:extLst>
                </p:cNvPr>
                <p:cNvCxnSpPr>
                  <a:cxnSpLocks/>
                </p:cNvCxnSpPr>
                <p:nvPr/>
              </p:nvCxnSpPr>
              <p:spPr>
                <a:xfrm>
                  <a:off x="4810753" y="2753125"/>
                  <a:ext cx="8551" cy="929514"/>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4" name="Düz Bağlayıcı 568">
                  <a:extLst>
                    <a:ext uri="{FF2B5EF4-FFF2-40B4-BE49-F238E27FC236}">
                      <a16:creationId xmlns:a16="http://schemas.microsoft.com/office/drawing/2014/main" id="{EFADFCC3-B088-C83F-917A-13CEA9164899}"/>
                    </a:ext>
                  </a:extLst>
                </p:cNvPr>
                <p:cNvCxnSpPr>
                  <a:cxnSpLocks/>
                </p:cNvCxnSpPr>
                <p:nvPr/>
              </p:nvCxnSpPr>
              <p:spPr>
                <a:xfrm flipH="1">
                  <a:off x="5543099" y="2665293"/>
                  <a:ext cx="922" cy="895452"/>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 name="Düz Bağlayıcı 569">
                  <a:extLst>
                    <a:ext uri="{FF2B5EF4-FFF2-40B4-BE49-F238E27FC236}">
                      <a16:creationId xmlns:a16="http://schemas.microsoft.com/office/drawing/2014/main" id="{3FC90A82-AB62-AC1F-1C4F-4FB966D9A166}"/>
                    </a:ext>
                  </a:extLst>
                </p:cNvPr>
                <p:cNvCxnSpPr>
                  <a:cxnSpLocks/>
                </p:cNvCxnSpPr>
                <p:nvPr/>
              </p:nvCxnSpPr>
              <p:spPr>
                <a:xfrm>
                  <a:off x="4771315" y="2740425"/>
                  <a:ext cx="796309"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6" name="Düz Bağlayıcı 570">
                  <a:extLst>
                    <a:ext uri="{FF2B5EF4-FFF2-40B4-BE49-F238E27FC236}">
                      <a16:creationId xmlns:a16="http://schemas.microsoft.com/office/drawing/2014/main" id="{3AB7CEC0-3EFF-C446-47FD-6898F3B3B942}"/>
                    </a:ext>
                  </a:extLst>
                </p:cNvPr>
                <p:cNvCxnSpPr>
                  <a:cxnSpLocks/>
                </p:cNvCxnSpPr>
                <p:nvPr/>
              </p:nvCxnSpPr>
              <p:spPr>
                <a:xfrm>
                  <a:off x="4841861" y="3515181"/>
                  <a:ext cx="669914" cy="326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97" name="İkizkenar Üçgen 571">
                  <a:extLst>
                    <a:ext uri="{FF2B5EF4-FFF2-40B4-BE49-F238E27FC236}">
                      <a16:creationId xmlns:a16="http://schemas.microsoft.com/office/drawing/2014/main" id="{6CA49262-11F7-90C4-6206-A09DB4A6EE55}"/>
                    </a:ext>
                  </a:extLst>
                </p:cNvPr>
                <p:cNvSpPr/>
                <p:nvPr/>
              </p:nvSpPr>
              <p:spPr>
                <a:xfrm>
                  <a:off x="4636014" y="2985608"/>
                  <a:ext cx="365067" cy="346895"/>
                </a:xfrm>
                <a:prstGeom prst="triangle">
                  <a:avLst>
                    <a:gd name="adj" fmla="val 48898"/>
                  </a:avLst>
                </a:prstGeom>
                <a:solidFill>
                  <a:srgbClr val="DADEFE"/>
                </a:solidFill>
                <a:ln w="285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a typeface="Cambria" panose="02040503050406030204" pitchFamily="18" charset="0"/>
                  </a:endParaRPr>
                </a:p>
              </p:txBody>
            </p:sp>
            <p:sp>
              <p:nvSpPr>
                <p:cNvPr id="198" name="Oval 197">
                  <a:extLst>
                    <a:ext uri="{FF2B5EF4-FFF2-40B4-BE49-F238E27FC236}">
                      <a16:creationId xmlns:a16="http://schemas.microsoft.com/office/drawing/2014/main" id="{53DE6205-CEB1-5EC9-A73C-F973826041E2}"/>
                    </a:ext>
                  </a:extLst>
                </p:cNvPr>
                <p:cNvSpPr/>
                <p:nvPr/>
              </p:nvSpPr>
              <p:spPr>
                <a:xfrm rot="16200000">
                  <a:off x="4766441" y="2878797"/>
                  <a:ext cx="99113" cy="91266"/>
                </a:xfrm>
                <a:prstGeom prst="ellipse">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a typeface="Cambria" panose="02040503050406030204" pitchFamily="18" charset="0"/>
                  </a:endParaRPr>
                </a:p>
              </p:txBody>
            </p:sp>
            <p:sp>
              <p:nvSpPr>
                <p:cNvPr id="199" name="İkizkenar Üçgen 573">
                  <a:extLst>
                    <a:ext uri="{FF2B5EF4-FFF2-40B4-BE49-F238E27FC236}">
                      <a16:creationId xmlns:a16="http://schemas.microsoft.com/office/drawing/2014/main" id="{B51042FF-105C-4600-A7A5-7FCFB5A28749}"/>
                    </a:ext>
                  </a:extLst>
                </p:cNvPr>
                <p:cNvSpPr/>
                <p:nvPr/>
              </p:nvSpPr>
              <p:spPr>
                <a:xfrm rot="10800000">
                  <a:off x="5361679" y="2919364"/>
                  <a:ext cx="365067" cy="346895"/>
                </a:xfrm>
                <a:prstGeom prst="triangle">
                  <a:avLst>
                    <a:gd name="adj" fmla="val 48898"/>
                  </a:avLst>
                </a:prstGeom>
                <a:solidFill>
                  <a:srgbClr val="DADEFE"/>
                </a:solidFill>
                <a:ln w="285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a typeface="Cambria" panose="02040503050406030204" pitchFamily="18" charset="0"/>
                  </a:endParaRPr>
                </a:p>
              </p:txBody>
            </p:sp>
            <p:sp>
              <p:nvSpPr>
                <p:cNvPr id="200" name="Oval 199">
                  <a:extLst>
                    <a:ext uri="{FF2B5EF4-FFF2-40B4-BE49-F238E27FC236}">
                      <a16:creationId xmlns:a16="http://schemas.microsoft.com/office/drawing/2014/main" id="{5CDC7F2E-A0F2-5BDE-DBAE-D3BB411A7151}"/>
                    </a:ext>
                  </a:extLst>
                </p:cNvPr>
                <p:cNvSpPr/>
                <p:nvPr/>
              </p:nvSpPr>
              <p:spPr>
                <a:xfrm rot="16200000">
                  <a:off x="5491670" y="3275821"/>
                  <a:ext cx="99113" cy="91266"/>
                </a:xfrm>
                <a:prstGeom prst="ellipse">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a typeface="Cambria" panose="02040503050406030204" pitchFamily="18" charset="0"/>
                  </a:endParaRPr>
                </a:p>
              </p:txBody>
            </p:sp>
          </p:grpSp>
        </p:grpSp>
        <p:sp>
          <p:nvSpPr>
            <p:cNvPr id="20" name="Google Shape;217;p21">
              <a:extLst>
                <a:ext uri="{FF2B5EF4-FFF2-40B4-BE49-F238E27FC236}">
                  <a16:creationId xmlns:a16="http://schemas.microsoft.com/office/drawing/2014/main" id="{C99DF356-2A15-B5C4-D9AC-48EFE31F49DC}"/>
                </a:ext>
              </a:extLst>
            </p:cNvPr>
            <p:cNvSpPr/>
            <p:nvPr/>
          </p:nvSpPr>
          <p:spPr>
            <a:xfrm>
              <a:off x="6787176" y="2920150"/>
              <a:ext cx="482842" cy="482091"/>
            </a:xfrm>
            <a:prstGeom prst="ellipse">
              <a:avLst/>
            </a:prstGeom>
            <a:solidFill>
              <a:schemeClr val="bg1"/>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400" b="1" dirty="0">
                  <a:solidFill>
                    <a:srgbClr val="00B050"/>
                  </a:solidFill>
                  <a:latin typeface="Aptos Display" panose="020B0004020202020204" pitchFamily="34" charset="0"/>
                  <a:ea typeface="Cambria" panose="02040503050406030204" pitchFamily="18" charset="0"/>
                </a:rPr>
                <a:t>B</a:t>
              </a:r>
              <a:endParaRPr sz="2400" b="1" dirty="0">
                <a:solidFill>
                  <a:srgbClr val="00B050"/>
                </a:solidFill>
                <a:latin typeface="Aptos Display" panose="020B0004020202020204" pitchFamily="34" charset="0"/>
                <a:ea typeface="Cambria" panose="02040503050406030204" pitchFamily="18" charset="0"/>
              </a:endParaRPr>
            </a:p>
          </p:txBody>
        </p:sp>
        <p:sp>
          <p:nvSpPr>
            <p:cNvPr id="23" name="Google Shape;182;p21">
              <a:extLst>
                <a:ext uri="{FF2B5EF4-FFF2-40B4-BE49-F238E27FC236}">
                  <a16:creationId xmlns:a16="http://schemas.microsoft.com/office/drawing/2014/main" id="{F4908EF8-30BF-5E5A-8956-3E62BF36C87F}"/>
                </a:ext>
              </a:extLst>
            </p:cNvPr>
            <p:cNvSpPr/>
            <p:nvPr/>
          </p:nvSpPr>
          <p:spPr>
            <a:xfrm>
              <a:off x="6050763" y="4886241"/>
              <a:ext cx="482842" cy="482091"/>
            </a:xfrm>
            <a:prstGeom prst="ellipse">
              <a:avLst/>
            </a:prstGeom>
            <a:solidFill>
              <a:schemeClr val="bg1"/>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Aptos Display" panose="020B0004020202020204" pitchFamily="34" charset="0"/>
                  <a:ea typeface="Cambria" panose="02040503050406030204" pitchFamily="18" charset="0"/>
                </a:rPr>
                <a:t>X</a:t>
              </a:r>
            </a:p>
          </p:txBody>
        </p:sp>
        <p:sp>
          <p:nvSpPr>
            <p:cNvPr id="24" name="Google Shape;185;p21">
              <a:extLst>
                <a:ext uri="{FF2B5EF4-FFF2-40B4-BE49-F238E27FC236}">
                  <a16:creationId xmlns:a16="http://schemas.microsoft.com/office/drawing/2014/main" id="{ACCEAC4A-1742-AA49-1B9B-40154674F3C2}"/>
                </a:ext>
              </a:extLst>
            </p:cNvPr>
            <p:cNvSpPr/>
            <p:nvPr/>
          </p:nvSpPr>
          <p:spPr>
            <a:xfrm>
              <a:off x="6063375" y="5450042"/>
              <a:ext cx="482842" cy="482091"/>
            </a:xfrm>
            <a:prstGeom prst="ellipse">
              <a:avLst/>
            </a:prstGeom>
            <a:solidFill>
              <a:schemeClr val="bg1"/>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Aptos Display" panose="020B0004020202020204" pitchFamily="34" charset="0"/>
                  <a:ea typeface="Cambria" panose="02040503050406030204" pitchFamily="18" charset="0"/>
                </a:rPr>
                <a:t>Y</a:t>
              </a:r>
            </a:p>
          </p:txBody>
        </p:sp>
      </p:grpSp>
      <p:sp>
        <p:nvSpPr>
          <p:cNvPr id="32" name="TextBox 31">
            <a:extLst>
              <a:ext uri="{FF2B5EF4-FFF2-40B4-BE49-F238E27FC236}">
                <a16:creationId xmlns:a16="http://schemas.microsoft.com/office/drawing/2014/main" id="{4A6514E6-1BC8-FD20-6864-B797832ECE96}"/>
              </a:ext>
            </a:extLst>
          </p:cNvPr>
          <p:cNvSpPr txBox="1"/>
          <p:nvPr/>
        </p:nvSpPr>
        <p:spPr>
          <a:xfrm>
            <a:off x="5598806" y="6372507"/>
            <a:ext cx="923616" cy="461665"/>
          </a:xfrm>
          <a:prstGeom prst="rect">
            <a:avLst/>
          </a:prstGeom>
          <a:noFill/>
        </p:spPr>
        <p:txBody>
          <a:bodyPr wrap="square">
            <a:spAutoFit/>
          </a:bodyPr>
          <a:lstStyle/>
          <a:p>
            <a:r>
              <a:rPr lang="en-US" sz="2400" b="1" dirty="0">
                <a:latin typeface="Aptos Display" panose="020B0004020202020204" pitchFamily="34" charset="0"/>
                <a:ea typeface="Cambria" panose="02040503050406030204" pitchFamily="18" charset="0"/>
              </a:rPr>
              <a:t>V</a:t>
            </a:r>
            <a:r>
              <a:rPr lang="en-US" sz="2400" b="1" baseline="-25000" dirty="0">
                <a:latin typeface="Aptos Display" panose="020B0004020202020204" pitchFamily="34" charset="0"/>
                <a:ea typeface="Cambria" panose="02040503050406030204" pitchFamily="18" charset="0"/>
              </a:rPr>
              <a:t>(X,Y)</a:t>
            </a:r>
            <a:endParaRPr lang="en-CH" sz="2000" dirty="0">
              <a:latin typeface="Aptos Display" panose="020B0004020202020204" pitchFamily="34" charset="0"/>
            </a:endParaRPr>
          </a:p>
        </p:txBody>
      </p:sp>
      <p:grpSp>
        <p:nvGrpSpPr>
          <p:cNvPr id="79" name="Group 78">
            <a:extLst>
              <a:ext uri="{FF2B5EF4-FFF2-40B4-BE49-F238E27FC236}">
                <a16:creationId xmlns:a16="http://schemas.microsoft.com/office/drawing/2014/main" id="{7F6F2C53-EA04-950C-A75C-D2C8F12B087B}"/>
              </a:ext>
            </a:extLst>
          </p:cNvPr>
          <p:cNvGrpSpPr/>
          <p:nvPr/>
        </p:nvGrpSpPr>
        <p:grpSpPr>
          <a:xfrm>
            <a:off x="1400032" y="2139824"/>
            <a:ext cx="1700132" cy="4694348"/>
            <a:chOff x="1400032" y="2091696"/>
            <a:chExt cx="1700132" cy="4694348"/>
          </a:xfrm>
        </p:grpSpPr>
        <p:cxnSp>
          <p:nvCxnSpPr>
            <p:cNvPr id="145" name="Google Shape;175;p21">
              <a:extLst>
                <a:ext uri="{FF2B5EF4-FFF2-40B4-BE49-F238E27FC236}">
                  <a16:creationId xmlns:a16="http://schemas.microsoft.com/office/drawing/2014/main" id="{DE8CE3CE-88EA-A9C7-674A-790438144451}"/>
                </a:ext>
              </a:extLst>
            </p:cNvPr>
            <p:cNvCxnSpPr>
              <a:cxnSpLocks/>
            </p:cNvCxnSpPr>
            <p:nvPr/>
          </p:nvCxnSpPr>
          <p:spPr>
            <a:xfrm flipV="1">
              <a:off x="1763719" y="4690449"/>
              <a:ext cx="0" cy="1746690"/>
            </a:xfrm>
            <a:prstGeom prst="straightConnector1">
              <a:avLst/>
            </a:prstGeom>
            <a:noFill/>
            <a:ln w="76200" cap="flat" cmpd="sng">
              <a:solidFill>
                <a:srgbClr val="000000"/>
              </a:solidFill>
              <a:prstDash val="solid"/>
              <a:round/>
              <a:headEnd type="none" w="med" len="med"/>
              <a:tailEnd type="none" w="med" len="med"/>
            </a:ln>
          </p:spPr>
        </p:cxnSp>
        <p:sp>
          <p:nvSpPr>
            <p:cNvPr id="146" name="Google Shape;182;p21">
              <a:extLst>
                <a:ext uri="{FF2B5EF4-FFF2-40B4-BE49-F238E27FC236}">
                  <a16:creationId xmlns:a16="http://schemas.microsoft.com/office/drawing/2014/main" id="{199AAA8A-0BDC-0579-584A-B78DFAF052DA}"/>
                </a:ext>
              </a:extLst>
            </p:cNvPr>
            <p:cNvSpPr/>
            <p:nvPr/>
          </p:nvSpPr>
          <p:spPr>
            <a:xfrm>
              <a:off x="1522298" y="5149587"/>
              <a:ext cx="482842" cy="482091"/>
            </a:xfrm>
            <a:prstGeom prst="ellipse">
              <a:avLst/>
            </a:prstGeom>
            <a:solidFill>
              <a:schemeClr val="bg1"/>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Aptos Display" panose="020B0004020202020204" pitchFamily="34" charset="0"/>
                  <a:ea typeface="Cambria" panose="02040503050406030204" pitchFamily="18" charset="0"/>
                </a:rPr>
                <a:t>X</a:t>
              </a:r>
            </a:p>
          </p:txBody>
        </p:sp>
        <p:sp>
          <p:nvSpPr>
            <p:cNvPr id="147" name="Google Shape;196;p21">
              <a:extLst>
                <a:ext uri="{FF2B5EF4-FFF2-40B4-BE49-F238E27FC236}">
                  <a16:creationId xmlns:a16="http://schemas.microsoft.com/office/drawing/2014/main" id="{1066F964-82D8-7499-D86B-F93FA9AEF8B5}"/>
                </a:ext>
              </a:extLst>
            </p:cNvPr>
            <p:cNvSpPr/>
            <p:nvPr/>
          </p:nvSpPr>
          <p:spPr>
            <a:xfrm>
              <a:off x="1522298" y="3810786"/>
              <a:ext cx="1204926" cy="1097750"/>
            </a:xfrm>
            <a:prstGeom prst="roundRect">
              <a:avLst/>
            </a:prstGeom>
            <a:solidFill>
              <a:schemeClr val="bg1"/>
            </a:solidFill>
            <a:ln w="38100" cap="flat" cmpd="sng">
              <a:solidFill>
                <a:schemeClr val="tx1"/>
              </a:solidFill>
              <a:prstDash val="sys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900" b="1" dirty="0">
                  <a:solidFill>
                    <a:srgbClr val="FFFFFF"/>
                  </a:solidFill>
                  <a:latin typeface="Aptos Display" panose="020B0004020202020204" pitchFamily="34" charset="0"/>
                </a:rPr>
                <a:t>SA</a:t>
              </a:r>
              <a:endParaRPr sz="1900" b="1" dirty="0">
                <a:solidFill>
                  <a:srgbClr val="FFFFFF"/>
                </a:solidFill>
                <a:latin typeface="Aptos Display" panose="020B0004020202020204" pitchFamily="34" charset="0"/>
              </a:endParaRPr>
            </a:p>
          </p:txBody>
        </p:sp>
        <p:cxnSp>
          <p:nvCxnSpPr>
            <p:cNvPr id="149" name="Google Shape;208;p21">
              <a:extLst>
                <a:ext uri="{FF2B5EF4-FFF2-40B4-BE49-F238E27FC236}">
                  <a16:creationId xmlns:a16="http://schemas.microsoft.com/office/drawing/2014/main" id="{19684877-D1DD-2CCA-3173-224F8566B864}"/>
                </a:ext>
              </a:extLst>
            </p:cNvPr>
            <p:cNvCxnSpPr>
              <a:cxnSpLocks/>
            </p:cNvCxnSpPr>
            <p:nvPr/>
          </p:nvCxnSpPr>
          <p:spPr>
            <a:xfrm flipV="1">
              <a:off x="2485605" y="2475360"/>
              <a:ext cx="0" cy="1683979"/>
            </a:xfrm>
            <a:prstGeom prst="straightConnector1">
              <a:avLst/>
            </a:prstGeom>
            <a:noFill/>
            <a:ln w="76200" cap="flat" cmpd="sng">
              <a:solidFill>
                <a:srgbClr val="000000"/>
              </a:solidFill>
              <a:prstDash val="solid"/>
              <a:round/>
              <a:headEnd type="none" w="med" len="med"/>
              <a:tailEnd type="none" w="med" len="med"/>
            </a:ln>
          </p:spPr>
        </p:cxnSp>
        <p:sp>
          <p:nvSpPr>
            <p:cNvPr id="151" name="Google Shape;217;p21">
              <a:extLst>
                <a:ext uri="{FF2B5EF4-FFF2-40B4-BE49-F238E27FC236}">
                  <a16:creationId xmlns:a16="http://schemas.microsoft.com/office/drawing/2014/main" id="{85B39515-64E6-A69B-1E85-EAB7D9A4F060}"/>
                </a:ext>
              </a:extLst>
            </p:cNvPr>
            <p:cNvSpPr/>
            <p:nvPr/>
          </p:nvSpPr>
          <p:spPr>
            <a:xfrm>
              <a:off x="2258711" y="3183496"/>
              <a:ext cx="482842" cy="482091"/>
            </a:xfrm>
            <a:prstGeom prst="ellipse">
              <a:avLst/>
            </a:prstGeom>
            <a:solidFill>
              <a:schemeClr val="bg1"/>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400" b="1" dirty="0">
                  <a:solidFill>
                    <a:srgbClr val="00B050"/>
                  </a:solidFill>
                  <a:latin typeface="Aptos Display" panose="020B0004020202020204" pitchFamily="34" charset="0"/>
                  <a:ea typeface="Cambria" panose="02040503050406030204" pitchFamily="18" charset="0"/>
                </a:rPr>
                <a:t>B</a:t>
              </a:r>
              <a:endParaRPr sz="2400" b="1" dirty="0">
                <a:solidFill>
                  <a:srgbClr val="00B050"/>
                </a:solidFill>
                <a:latin typeface="Aptos Display" panose="020B0004020202020204" pitchFamily="34" charset="0"/>
                <a:ea typeface="Cambria" panose="02040503050406030204" pitchFamily="18" charset="0"/>
              </a:endParaRPr>
            </a:p>
          </p:txBody>
        </p:sp>
        <p:grpSp>
          <p:nvGrpSpPr>
            <p:cNvPr id="153" name="Group 152">
              <a:extLst>
                <a:ext uri="{FF2B5EF4-FFF2-40B4-BE49-F238E27FC236}">
                  <a16:creationId xmlns:a16="http://schemas.microsoft.com/office/drawing/2014/main" id="{8D61FFBB-172F-3DAF-9D38-800D600D8FE2}"/>
                </a:ext>
              </a:extLst>
            </p:cNvPr>
            <p:cNvGrpSpPr/>
            <p:nvPr/>
          </p:nvGrpSpPr>
          <p:grpSpPr>
            <a:xfrm>
              <a:off x="1580474" y="3891203"/>
              <a:ext cx="1090732" cy="1017346"/>
              <a:chOff x="4636014" y="2665293"/>
              <a:chExt cx="1090732" cy="1017346"/>
            </a:xfrm>
          </p:grpSpPr>
          <p:cxnSp>
            <p:nvCxnSpPr>
              <p:cNvPr id="157" name="Düz Bağlayıcı 567">
                <a:extLst>
                  <a:ext uri="{FF2B5EF4-FFF2-40B4-BE49-F238E27FC236}">
                    <a16:creationId xmlns:a16="http://schemas.microsoft.com/office/drawing/2014/main" id="{3C3D0E05-C593-08BB-A3C6-4FF42DC58739}"/>
                  </a:ext>
                </a:extLst>
              </p:cNvPr>
              <p:cNvCxnSpPr>
                <a:cxnSpLocks/>
              </p:cNvCxnSpPr>
              <p:nvPr/>
            </p:nvCxnSpPr>
            <p:spPr>
              <a:xfrm>
                <a:off x="4810753" y="2753125"/>
                <a:ext cx="8551" cy="929514"/>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 name="Düz Bağlayıcı 568">
                <a:extLst>
                  <a:ext uri="{FF2B5EF4-FFF2-40B4-BE49-F238E27FC236}">
                    <a16:creationId xmlns:a16="http://schemas.microsoft.com/office/drawing/2014/main" id="{21553DC4-09AE-A137-B6EC-4AC85D6176F1}"/>
                  </a:ext>
                </a:extLst>
              </p:cNvPr>
              <p:cNvCxnSpPr>
                <a:cxnSpLocks/>
              </p:cNvCxnSpPr>
              <p:nvPr/>
            </p:nvCxnSpPr>
            <p:spPr>
              <a:xfrm flipH="1">
                <a:off x="5543099" y="2665293"/>
                <a:ext cx="922" cy="895452"/>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Düz Bağlayıcı 569">
                <a:extLst>
                  <a:ext uri="{FF2B5EF4-FFF2-40B4-BE49-F238E27FC236}">
                    <a16:creationId xmlns:a16="http://schemas.microsoft.com/office/drawing/2014/main" id="{8AD0E407-9D37-B32C-CA5A-EC10BA7BEEE4}"/>
                  </a:ext>
                </a:extLst>
              </p:cNvPr>
              <p:cNvCxnSpPr>
                <a:cxnSpLocks/>
              </p:cNvCxnSpPr>
              <p:nvPr/>
            </p:nvCxnSpPr>
            <p:spPr>
              <a:xfrm>
                <a:off x="4771315" y="2740425"/>
                <a:ext cx="796309"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Düz Bağlayıcı 570">
                <a:extLst>
                  <a:ext uri="{FF2B5EF4-FFF2-40B4-BE49-F238E27FC236}">
                    <a16:creationId xmlns:a16="http://schemas.microsoft.com/office/drawing/2014/main" id="{6A1CC14F-3BD2-00E1-505C-4595B6EC7ABA}"/>
                  </a:ext>
                </a:extLst>
              </p:cNvPr>
              <p:cNvCxnSpPr>
                <a:cxnSpLocks/>
              </p:cNvCxnSpPr>
              <p:nvPr/>
            </p:nvCxnSpPr>
            <p:spPr>
              <a:xfrm>
                <a:off x="4841861" y="3515181"/>
                <a:ext cx="669914" cy="326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61" name="İkizkenar Üçgen 571">
                <a:extLst>
                  <a:ext uri="{FF2B5EF4-FFF2-40B4-BE49-F238E27FC236}">
                    <a16:creationId xmlns:a16="http://schemas.microsoft.com/office/drawing/2014/main" id="{913E6B28-E2E9-FB42-33DB-DE6A524FA187}"/>
                  </a:ext>
                </a:extLst>
              </p:cNvPr>
              <p:cNvSpPr/>
              <p:nvPr/>
            </p:nvSpPr>
            <p:spPr>
              <a:xfrm>
                <a:off x="4636014" y="2985608"/>
                <a:ext cx="365067" cy="346895"/>
              </a:xfrm>
              <a:prstGeom prst="triangle">
                <a:avLst>
                  <a:gd name="adj" fmla="val 48898"/>
                </a:avLst>
              </a:prstGeom>
              <a:solidFill>
                <a:srgbClr val="DADEFE"/>
              </a:solidFill>
              <a:ln w="285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a typeface="Cambria" panose="02040503050406030204" pitchFamily="18" charset="0"/>
                </a:endParaRPr>
              </a:p>
            </p:txBody>
          </p:sp>
          <p:sp>
            <p:nvSpPr>
              <p:cNvPr id="162" name="Oval 161">
                <a:extLst>
                  <a:ext uri="{FF2B5EF4-FFF2-40B4-BE49-F238E27FC236}">
                    <a16:creationId xmlns:a16="http://schemas.microsoft.com/office/drawing/2014/main" id="{DEB3C5F4-7D34-F260-6F60-718153F7A54E}"/>
                  </a:ext>
                </a:extLst>
              </p:cNvPr>
              <p:cNvSpPr/>
              <p:nvPr/>
            </p:nvSpPr>
            <p:spPr>
              <a:xfrm rot="16200000">
                <a:off x="4766441" y="2878797"/>
                <a:ext cx="99113" cy="91266"/>
              </a:xfrm>
              <a:prstGeom prst="ellipse">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a typeface="Cambria" panose="02040503050406030204" pitchFamily="18" charset="0"/>
                </a:endParaRPr>
              </a:p>
            </p:txBody>
          </p:sp>
          <p:sp>
            <p:nvSpPr>
              <p:cNvPr id="163" name="İkizkenar Üçgen 573">
                <a:extLst>
                  <a:ext uri="{FF2B5EF4-FFF2-40B4-BE49-F238E27FC236}">
                    <a16:creationId xmlns:a16="http://schemas.microsoft.com/office/drawing/2014/main" id="{FF08B9E4-94B8-8583-DB0E-81D1E47A6D8E}"/>
                  </a:ext>
                </a:extLst>
              </p:cNvPr>
              <p:cNvSpPr/>
              <p:nvPr/>
            </p:nvSpPr>
            <p:spPr>
              <a:xfrm rot="10800000">
                <a:off x="5361679" y="2919364"/>
                <a:ext cx="365067" cy="346895"/>
              </a:xfrm>
              <a:prstGeom prst="triangle">
                <a:avLst>
                  <a:gd name="adj" fmla="val 48898"/>
                </a:avLst>
              </a:prstGeom>
              <a:solidFill>
                <a:srgbClr val="DADEFE"/>
              </a:solidFill>
              <a:ln w="285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a typeface="Cambria" panose="02040503050406030204" pitchFamily="18" charset="0"/>
                </a:endParaRPr>
              </a:p>
            </p:txBody>
          </p:sp>
          <p:sp>
            <p:nvSpPr>
              <p:cNvPr id="164" name="Oval 163">
                <a:extLst>
                  <a:ext uri="{FF2B5EF4-FFF2-40B4-BE49-F238E27FC236}">
                    <a16:creationId xmlns:a16="http://schemas.microsoft.com/office/drawing/2014/main" id="{71C819DE-1295-E480-D7FF-F19ADDDFE6D1}"/>
                  </a:ext>
                </a:extLst>
              </p:cNvPr>
              <p:cNvSpPr/>
              <p:nvPr/>
            </p:nvSpPr>
            <p:spPr>
              <a:xfrm rot="16200000">
                <a:off x="5491670" y="3275821"/>
                <a:ext cx="99113" cy="91266"/>
              </a:xfrm>
              <a:prstGeom prst="ellipse">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Display" panose="020B0004020202020204" pitchFamily="34" charset="0"/>
                  <a:ea typeface="Cambria" panose="02040503050406030204" pitchFamily="18" charset="0"/>
                </a:endParaRPr>
              </a:p>
            </p:txBody>
          </p:sp>
        </p:grpSp>
        <p:sp>
          <p:nvSpPr>
            <p:cNvPr id="156" name="Google Shape;185;p21">
              <a:extLst>
                <a:ext uri="{FF2B5EF4-FFF2-40B4-BE49-F238E27FC236}">
                  <a16:creationId xmlns:a16="http://schemas.microsoft.com/office/drawing/2014/main" id="{A48CE204-53BA-4A9D-5799-7A96017FEE85}"/>
                </a:ext>
              </a:extLst>
            </p:cNvPr>
            <p:cNvSpPr/>
            <p:nvPr/>
          </p:nvSpPr>
          <p:spPr>
            <a:xfrm>
              <a:off x="1534910" y="5713388"/>
              <a:ext cx="482842" cy="482091"/>
            </a:xfrm>
            <a:prstGeom prst="ellipse">
              <a:avLst/>
            </a:prstGeom>
            <a:solidFill>
              <a:schemeClr val="bg1"/>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Aptos Display" panose="020B0004020202020204" pitchFamily="34" charset="0"/>
                  <a:ea typeface="Cambria" panose="02040503050406030204" pitchFamily="18" charset="0"/>
                </a:rPr>
                <a:t>Y</a:t>
              </a:r>
            </a:p>
          </p:txBody>
        </p:sp>
        <p:sp>
          <p:nvSpPr>
            <p:cNvPr id="167" name="TextBox 166">
              <a:extLst>
                <a:ext uri="{FF2B5EF4-FFF2-40B4-BE49-F238E27FC236}">
                  <a16:creationId xmlns:a16="http://schemas.microsoft.com/office/drawing/2014/main" id="{6AF570C8-286A-A19D-7D9D-8FCD8AEF55B3}"/>
                </a:ext>
              </a:extLst>
            </p:cNvPr>
            <p:cNvSpPr txBox="1"/>
            <p:nvPr/>
          </p:nvSpPr>
          <p:spPr>
            <a:xfrm>
              <a:off x="2280885" y="2091696"/>
              <a:ext cx="819279" cy="461665"/>
            </a:xfrm>
            <a:prstGeom prst="rect">
              <a:avLst/>
            </a:prstGeom>
            <a:noFill/>
          </p:spPr>
          <p:txBody>
            <a:bodyPr wrap="square">
              <a:spAutoFit/>
            </a:bodyPr>
            <a:lstStyle/>
            <a:p>
              <a:r>
                <a:rPr lang="en-US" sz="2400" b="1" dirty="0">
                  <a:latin typeface="Aptos Display" panose="020B0004020202020204" pitchFamily="34" charset="0"/>
                  <a:ea typeface="Cambria" panose="02040503050406030204" pitchFamily="18" charset="0"/>
                </a:rPr>
                <a:t>V</a:t>
              </a:r>
              <a:r>
                <a:rPr lang="en-US" sz="2400" b="1" baseline="-25000" dirty="0">
                  <a:latin typeface="Aptos Display" panose="020B0004020202020204" pitchFamily="34" charset="0"/>
                  <a:ea typeface="Cambria" panose="02040503050406030204" pitchFamily="18" charset="0"/>
                </a:rPr>
                <a:t>REF</a:t>
              </a:r>
              <a:endParaRPr lang="en-CH" dirty="0">
                <a:latin typeface="Aptos Display" panose="020B0004020202020204" pitchFamily="34" charset="0"/>
              </a:endParaRPr>
            </a:p>
          </p:txBody>
        </p:sp>
        <p:sp>
          <p:nvSpPr>
            <p:cNvPr id="168" name="TextBox 167">
              <a:extLst>
                <a:ext uri="{FF2B5EF4-FFF2-40B4-BE49-F238E27FC236}">
                  <a16:creationId xmlns:a16="http://schemas.microsoft.com/office/drawing/2014/main" id="{163DAC9F-D325-5960-5C55-20784BD0DF28}"/>
                </a:ext>
              </a:extLst>
            </p:cNvPr>
            <p:cNvSpPr txBox="1"/>
            <p:nvPr/>
          </p:nvSpPr>
          <p:spPr>
            <a:xfrm>
              <a:off x="1400032" y="6324379"/>
              <a:ext cx="818111" cy="461665"/>
            </a:xfrm>
            <a:prstGeom prst="rect">
              <a:avLst/>
            </a:prstGeom>
            <a:noFill/>
          </p:spPr>
          <p:txBody>
            <a:bodyPr wrap="square">
              <a:spAutoFit/>
            </a:bodyPr>
            <a:lstStyle/>
            <a:p>
              <a:r>
                <a:rPr lang="en-US" sz="2400" b="1" dirty="0">
                  <a:latin typeface="Aptos Display" panose="020B0004020202020204" pitchFamily="34" charset="0"/>
                  <a:ea typeface="Cambria" panose="02040503050406030204" pitchFamily="18" charset="0"/>
                </a:rPr>
                <a:t>V</a:t>
              </a:r>
              <a:r>
                <a:rPr lang="en-US" sz="2400" b="1" baseline="-25000" dirty="0">
                  <a:latin typeface="Aptos Display" panose="020B0004020202020204" pitchFamily="34" charset="0"/>
                  <a:ea typeface="Cambria" panose="02040503050406030204" pitchFamily="18" charset="0"/>
                </a:rPr>
                <a:t>REF</a:t>
              </a:r>
              <a:endParaRPr lang="en-CH" sz="2000" dirty="0">
                <a:latin typeface="Aptos Display" panose="020B0004020202020204" pitchFamily="34" charset="0"/>
              </a:endParaRPr>
            </a:p>
          </p:txBody>
        </p:sp>
        <p:sp>
          <p:nvSpPr>
            <p:cNvPr id="55" name="Google Shape;217;p21">
              <a:extLst>
                <a:ext uri="{FF2B5EF4-FFF2-40B4-BE49-F238E27FC236}">
                  <a16:creationId xmlns:a16="http://schemas.microsoft.com/office/drawing/2014/main" id="{EEC3E638-4722-2A78-EFEE-B041107F7D33}"/>
                </a:ext>
              </a:extLst>
            </p:cNvPr>
            <p:cNvSpPr/>
            <p:nvPr/>
          </p:nvSpPr>
          <p:spPr>
            <a:xfrm>
              <a:off x="2267706" y="2614739"/>
              <a:ext cx="482842" cy="482091"/>
            </a:xfrm>
            <a:prstGeom prst="ellipse">
              <a:avLst/>
            </a:prstGeom>
            <a:solidFill>
              <a:schemeClr val="bg1"/>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400" b="1" dirty="0">
                  <a:solidFill>
                    <a:srgbClr val="00B050"/>
                  </a:solidFill>
                  <a:latin typeface="Aptos Display" panose="020B0004020202020204" pitchFamily="34" charset="0"/>
                  <a:ea typeface="Cambria" panose="02040503050406030204" pitchFamily="18" charset="0"/>
                </a:rPr>
                <a:t>A</a:t>
              </a:r>
              <a:endParaRPr sz="2400" b="1" dirty="0">
                <a:solidFill>
                  <a:srgbClr val="00B050"/>
                </a:solidFill>
                <a:latin typeface="Aptos Display" panose="020B0004020202020204" pitchFamily="34" charset="0"/>
                <a:ea typeface="Cambria" panose="02040503050406030204" pitchFamily="18" charset="0"/>
              </a:endParaRPr>
            </a:p>
          </p:txBody>
        </p:sp>
      </p:grpSp>
      <p:sp>
        <p:nvSpPr>
          <p:cNvPr id="75" name="Google Shape;217;p21">
            <a:extLst>
              <a:ext uri="{FF2B5EF4-FFF2-40B4-BE49-F238E27FC236}">
                <a16:creationId xmlns:a16="http://schemas.microsoft.com/office/drawing/2014/main" id="{51350A81-451C-27D2-A0E0-52BAC0AE2F31}"/>
              </a:ext>
            </a:extLst>
          </p:cNvPr>
          <p:cNvSpPr/>
          <p:nvPr/>
        </p:nvSpPr>
        <p:spPr>
          <a:xfrm>
            <a:off x="6525903" y="2662867"/>
            <a:ext cx="482842" cy="482091"/>
          </a:xfrm>
          <a:prstGeom prst="ellipse">
            <a:avLst/>
          </a:prstGeom>
          <a:solidFill>
            <a:schemeClr val="bg1"/>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400" b="1" dirty="0">
                <a:solidFill>
                  <a:srgbClr val="00B050"/>
                </a:solidFill>
                <a:latin typeface="Aptos Display" panose="020B0004020202020204" pitchFamily="34" charset="0"/>
                <a:ea typeface="Cambria" panose="02040503050406030204" pitchFamily="18" charset="0"/>
              </a:rPr>
              <a:t>A</a:t>
            </a:r>
            <a:endParaRPr sz="2400" b="1" dirty="0">
              <a:solidFill>
                <a:srgbClr val="00B050"/>
              </a:solidFill>
              <a:latin typeface="Aptos Display" panose="020B0004020202020204" pitchFamily="34" charset="0"/>
              <a:ea typeface="Cambria" panose="02040503050406030204" pitchFamily="18" charset="0"/>
            </a:endParaRPr>
          </a:p>
        </p:txBody>
      </p:sp>
      <p:sp>
        <p:nvSpPr>
          <p:cNvPr id="80" name="TextBox 79">
            <a:extLst>
              <a:ext uri="{FF2B5EF4-FFF2-40B4-BE49-F238E27FC236}">
                <a16:creationId xmlns:a16="http://schemas.microsoft.com/office/drawing/2014/main" id="{C5725178-2BB7-91C5-7ADE-A868F20FEACD}"/>
              </a:ext>
            </a:extLst>
          </p:cNvPr>
          <p:cNvSpPr txBox="1"/>
          <p:nvPr/>
        </p:nvSpPr>
        <p:spPr>
          <a:xfrm>
            <a:off x="6975816" y="3871309"/>
            <a:ext cx="2174239" cy="1077218"/>
          </a:xfrm>
          <a:prstGeom prst="rect">
            <a:avLst/>
          </a:prstGeom>
          <a:noFill/>
        </p:spPr>
        <p:txBody>
          <a:bodyPr wrap="square">
            <a:spAutoFit/>
          </a:bodyPr>
          <a:lstStyle/>
          <a:p>
            <a:pPr algn="ctr"/>
            <a:r>
              <a:rPr lang="en-US" sz="2000" b="1" dirty="0">
                <a:solidFill>
                  <a:srgbClr val="FF0000"/>
                </a:solidFill>
                <a:latin typeface="Aptos Display" panose="020B0004020202020204" pitchFamily="34" charset="0"/>
                <a:ea typeface="Cambria" panose="02040503050406030204" pitchFamily="18" charset="0"/>
              </a:rPr>
              <a:t>sense amp.</a:t>
            </a:r>
          </a:p>
          <a:p>
            <a:pPr algn="ctr"/>
            <a:r>
              <a:rPr lang="en-US" sz="2000" b="1" dirty="0">
                <a:solidFill>
                  <a:srgbClr val="FF0000"/>
                </a:solidFill>
                <a:latin typeface="Aptos Display" panose="020B0004020202020204" pitchFamily="34" charset="0"/>
                <a:ea typeface="Cambria" panose="02040503050406030204" pitchFamily="18" charset="0"/>
              </a:rPr>
              <a:t>compares</a:t>
            </a:r>
          </a:p>
          <a:p>
            <a:pPr algn="ctr"/>
            <a:r>
              <a:rPr lang="en-US" sz="2400" b="1" dirty="0">
                <a:solidFill>
                  <a:srgbClr val="FF0000"/>
                </a:solidFill>
                <a:latin typeface="Aptos Display" panose="020B0004020202020204" pitchFamily="34" charset="0"/>
                <a:ea typeface="Cambria" panose="02040503050406030204" pitchFamily="18" charset="0"/>
              </a:rPr>
              <a:t>V</a:t>
            </a:r>
            <a:r>
              <a:rPr lang="en-US" sz="2400" b="1" baseline="-25000" dirty="0">
                <a:solidFill>
                  <a:srgbClr val="FF0000"/>
                </a:solidFill>
                <a:latin typeface="Aptos Display" panose="020B0004020202020204" pitchFamily="34" charset="0"/>
                <a:ea typeface="Cambria" panose="02040503050406030204" pitchFamily="18" charset="0"/>
              </a:rPr>
              <a:t>(A,B)</a:t>
            </a:r>
            <a:r>
              <a:rPr lang="en-US" sz="2400" b="1" dirty="0">
                <a:solidFill>
                  <a:srgbClr val="FF0000"/>
                </a:solidFill>
                <a:latin typeface="Aptos Display" panose="020B0004020202020204" pitchFamily="34" charset="0"/>
                <a:ea typeface="Cambria" panose="02040503050406030204" pitchFamily="18" charset="0"/>
              </a:rPr>
              <a:t> </a:t>
            </a:r>
            <a:r>
              <a:rPr lang="en-US" sz="2000" b="1" dirty="0">
                <a:solidFill>
                  <a:srgbClr val="FF0000"/>
                </a:solidFill>
                <a:latin typeface="Aptos Display" panose="020B0004020202020204" pitchFamily="34" charset="0"/>
                <a:ea typeface="Cambria" panose="02040503050406030204" pitchFamily="18" charset="0"/>
              </a:rPr>
              <a:t>and</a:t>
            </a:r>
            <a:r>
              <a:rPr lang="en-US" sz="2400" b="1" dirty="0">
                <a:solidFill>
                  <a:srgbClr val="FF0000"/>
                </a:solidFill>
                <a:latin typeface="Aptos Display" panose="020B0004020202020204" pitchFamily="34" charset="0"/>
                <a:ea typeface="Cambria" panose="02040503050406030204" pitchFamily="18" charset="0"/>
              </a:rPr>
              <a:t> V</a:t>
            </a:r>
            <a:r>
              <a:rPr lang="en-US" sz="2400" b="1" baseline="-25000" dirty="0">
                <a:solidFill>
                  <a:srgbClr val="FF0000"/>
                </a:solidFill>
                <a:latin typeface="Aptos Display" panose="020B0004020202020204" pitchFamily="34" charset="0"/>
                <a:ea typeface="Cambria" panose="02040503050406030204" pitchFamily="18" charset="0"/>
              </a:rPr>
              <a:t>(X,Y)</a:t>
            </a:r>
            <a:endParaRPr lang="en-CH" sz="2000" dirty="0">
              <a:solidFill>
                <a:srgbClr val="FF0000"/>
              </a:solidFill>
              <a:latin typeface="Aptos Display" panose="020B0004020202020204" pitchFamily="34" charset="0"/>
            </a:endParaRPr>
          </a:p>
        </p:txBody>
      </p:sp>
    </p:spTree>
    <p:extLst>
      <p:ext uri="{BB962C8B-B14F-4D97-AF65-F5344CB8AC3E}">
        <p14:creationId xmlns:p14="http://schemas.microsoft.com/office/powerpoint/2010/main" val="418531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13"/>
                                        </p:tgtEl>
                                        <p:attrNameLst>
                                          <p:attrName>style.visibility</p:attrName>
                                        </p:attrNameLst>
                                      </p:cBhvr>
                                      <p:to>
                                        <p:strVal val="visible"/>
                                      </p:to>
                                    </p:set>
                                    <p:animEffect transition="in" filter="fade">
                                      <p:cBhvr>
                                        <p:cTn id="11" dur="500"/>
                                        <p:tgtEl>
                                          <p:spTgt spid="113"/>
                                        </p:tgtEl>
                                      </p:cBhvr>
                                    </p:animEffect>
                                  </p:childTnLst>
                                </p:cTn>
                              </p:par>
                              <p:par>
                                <p:cTn id="12" presetID="10" presetClass="entr" presetSubtype="0" fill="hold" nodeType="withEffect">
                                  <p:stCondLst>
                                    <p:cond delay="0"/>
                                  </p:stCondLst>
                                  <p:childTnLst>
                                    <p:set>
                                      <p:cBhvr>
                                        <p:cTn id="13" dur="1" fill="hold">
                                          <p:stCondLst>
                                            <p:cond delay="0"/>
                                          </p:stCondLst>
                                        </p:cTn>
                                        <p:tgtEl>
                                          <p:spTgt spid="89"/>
                                        </p:tgtEl>
                                        <p:attrNameLst>
                                          <p:attrName>style.visibility</p:attrName>
                                        </p:attrNameLst>
                                      </p:cBhvr>
                                      <p:to>
                                        <p:strVal val="visible"/>
                                      </p:to>
                                    </p:set>
                                    <p:animEffect transition="in" filter="fade">
                                      <p:cBhvr>
                                        <p:cTn id="14" dur="500"/>
                                        <p:tgtEl>
                                          <p:spTgt spid="89"/>
                                        </p:tgtEl>
                                      </p:cBhvr>
                                    </p:animEffect>
                                  </p:childTnLst>
                                </p:cTn>
                              </p:par>
                            </p:childTnLst>
                          </p:cTn>
                        </p:par>
                        <p:par>
                          <p:cTn id="15" fill="hold">
                            <p:stCondLst>
                              <p:cond delay="500"/>
                            </p:stCondLst>
                            <p:childTnLst>
                              <p:par>
                                <p:cTn id="16" presetID="1" presetClass="entr" presetSubtype="0" fill="hold" nodeType="afterEffect">
                                  <p:stCondLst>
                                    <p:cond delay="0"/>
                                  </p:stCondLst>
                                  <p:childTnLst>
                                    <p:set>
                                      <p:cBhvr>
                                        <p:cTn id="17" dur="1" fill="hold">
                                          <p:stCondLst>
                                            <p:cond delay="0"/>
                                          </p:stCondLst>
                                        </p:cTn>
                                        <p:tgtEl>
                                          <p:spTgt spid="25"/>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2"/>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21"/>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75"/>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par>
                                <p:cTn id="32" presetID="1" presetClass="exit" presetSubtype="0" fill="hold" nodeType="withEffect">
                                  <p:stCondLst>
                                    <p:cond delay="0"/>
                                  </p:stCondLst>
                                  <p:childTnLst>
                                    <p:set>
                                      <p:cBhvr>
                                        <p:cTn id="33" dur="1" fill="hold">
                                          <p:stCondLst>
                                            <p:cond delay="0"/>
                                          </p:stCondLst>
                                        </p:cTn>
                                        <p:tgtEl>
                                          <p:spTgt spid="2"/>
                                        </p:tgtEl>
                                        <p:attrNameLst>
                                          <p:attrName>style.visibility</p:attrName>
                                        </p:attrNameLst>
                                      </p:cBhvr>
                                      <p:to>
                                        <p:strVal val="hidden"/>
                                      </p:to>
                                    </p:set>
                                  </p:childTnLst>
                                </p:cTn>
                              </p:par>
                              <p:par>
                                <p:cTn id="34" presetID="10" presetClass="entr" presetSubtype="0" fill="hold"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500"/>
                                        <p:tgtEl>
                                          <p:spTgt spid="2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500"/>
                                        <p:tgtEl>
                                          <p:spTgt spid="32"/>
                                        </p:tgtEl>
                                      </p:cBhvr>
                                    </p:animEffect>
                                  </p:childTnLst>
                                </p:cTn>
                              </p:par>
                              <p:par>
                                <p:cTn id="40" presetID="1" presetClass="exit" presetSubtype="0" fill="hold" nodeType="withEffect">
                                  <p:stCondLst>
                                    <p:cond delay="0"/>
                                  </p:stCondLst>
                                  <p:childTnLst>
                                    <p:set>
                                      <p:cBhvr>
                                        <p:cTn id="41" dur="1" fill="hold">
                                          <p:stCondLst>
                                            <p:cond delay="0"/>
                                          </p:stCondLst>
                                        </p:cTn>
                                        <p:tgtEl>
                                          <p:spTgt spid="2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80"/>
                                        </p:tgtEl>
                                        <p:attrNameLst>
                                          <p:attrName>style.visibility</p:attrName>
                                        </p:attrNameLst>
                                      </p:cBhvr>
                                      <p:to>
                                        <p:strVal val="visible"/>
                                      </p:to>
                                    </p:set>
                                    <p:animEffect transition="in" filter="fade">
                                      <p:cBhvr>
                                        <p:cTn id="46"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animBg="1"/>
      <p:bldP spid="5" grpId="0"/>
      <p:bldP spid="32" grpId="0"/>
      <p:bldP spid="75" grpId="0" animBg="1"/>
      <p:bldP spid="80"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2B233-3178-CAD1-AA46-C3DF22B5DF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70B4A3-04E1-250F-5121-3568A3AFBEB2}"/>
              </a:ext>
            </a:extLst>
          </p:cNvPr>
          <p:cNvSpPr>
            <a:spLocks noGrp="1"/>
          </p:cNvSpPr>
          <p:nvPr>
            <p:ph type="title"/>
          </p:nvPr>
        </p:nvSpPr>
        <p:spPr/>
        <p:txBody>
          <a:bodyPr/>
          <a:lstStyle/>
          <a:p>
            <a:r>
              <a:rPr lang="en-US" sz="3600" dirty="0">
                <a:solidFill>
                  <a:schemeClr val="accent5">
                    <a:lumMod val="75000"/>
                  </a:schemeClr>
                </a:solidFill>
                <a:latin typeface="Aptos Display" panose="020B0004020202020204" pitchFamily="34" charset="0"/>
              </a:rPr>
              <a:t>Two-Input AND </a:t>
            </a:r>
            <a:r>
              <a:rPr lang="en-US" sz="3600" dirty="0" err="1">
                <a:solidFill>
                  <a:schemeClr val="accent5">
                    <a:lumMod val="75000"/>
                  </a:schemeClr>
                </a:solidFill>
                <a:latin typeface="Aptos Display" panose="020B0004020202020204" pitchFamily="34" charset="0"/>
              </a:rPr>
              <a:t>and</a:t>
            </a:r>
            <a:r>
              <a:rPr lang="en-US" sz="3600" dirty="0">
                <a:solidFill>
                  <a:schemeClr val="accent5">
                    <a:lumMod val="75000"/>
                  </a:schemeClr>
                </a:solidFill>
                <a:latin typeface="Aptos Display" panose="020B0004020202020204" pitchFamily="34" charset="0"/>
              </a:rPr>
              <a:t> NAND Operations</a:t>
            </a:r>
          </a:p>
        </p:txBody>
      </p:sp>
      <p:grpSp>
        <p:nvGrpSpPr>
          <p:cNvPr id="123" name="Grup 122">
            <a:extLst>
              <a:ext uri="{FF2B5EF4-FFF2-40B4-BE49-F238E27FC236}">
                <a16:creationId xmlns:a16="http://schemas.microsoft.com/office/drawing/2014/main" id="{6DA9B411-8C25-C341-6956-3FBDC470ABB0}"/>
              </a:ext>
            </a:extLst>
          </p:cNvPr>
          <p:cNvGrpSpPr/>
          <p:nvPr/>
        </p:nvGrpSpPr>
        <p:grpSpPr>
          <a:xfrm>
            <a:off x="2118605" y="2740398"/>
            <a:ext cx="1719276" cy="1200329"/>
            <a:chOff x="3127404" y="5324380"/>
            <a:chExt cx="1719276" cy="1200329"/>
          </a:xfrm>
        </p:grpSpPr>
        <p:sp>
          <p:nvSpPr>
            <p:cNvPr id="121" name="Sağ Ayraç 120">
              <a:extLst>
                <a:ext uri="{FF2B5EF4-FFF2-40B4-BE49-F238E27FC236}">
                  <a16:creationId xmlns:a16="http://schemas.microsoft.com/office/drawing/2014/main" id="{DABD6823-98BD-318E-3259-C2DD93E98725}"/>
                </a:ext>
              </a:extLst>
            </p:cNvPr>
            <p:cNvSpPr/>
            <p:nvPr/>
          </p:nvSpPr>
          <p:spPr>
            <a:xfrm>
              <a:off x="3127404" y="5529311"/>
              <a:ext cx="197333" cy="838387"/>
            </a:xfrm>
            <a:prstGeom prst="rightBrace">
              <a:avLst>
                <a:gd name="adj1" fmla="val 105008"/>
                <a:gd name="adj2" fmla="val 50568"/>
              </a:avLst>
            </a:prstGeom>
            <a:ln w="381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latin typeface="Aptos Display" panose="020B0004020202020204" pitchFamily="34" charset="0"/>
                <a:ea typeface="Cambria" panose="02040503050406030204" pitchFamily="18" charset="0"/>
              </a:endParaRPr>
            </a:p>
          </p:txBody>
        </p:sp>
        <p:sp>
          <p:nvSpPr>
            <p:cNvPr id="122" name="Metin kutusu 121">
              <a:extLst>
                <a:ext uri="{FF2B5EF4-FFF2-40B4-BE49-F238E27FC236}">
                  <a16:creationId xmlns:a16="http://schemas.microsoft.com/office/drawing/2014/main" id="{F1B2C7BE-7232-52CD-B6B9-2E357D12A0B3}"/>
                </a:ext>
              </a:extLst>
            </p:cNvPr>
            <p:cNvSpPr txBox="1"/>
            <p:nvPr/>
          </p:nvSpPr>
          <p:spPr>
            <a:xfrm>
              <a:off x="3172487" y="5324380"/>
              <a:ext cx="1674193" cy="1200329"/>
            </a:xfrm>
            <a:prstGeom prst="rect">
              <a:avLst/>
            </a:prstGeom>
            <a:noFill/>
          </p:spPr>
          <p:txBody>
            <a:bodyPr wrap="square" rtlCol="0">
              <a:spAutoFit/>
            </a:bodyPr>
            <a:lstStyle/>
            <a:p>
              <a:pPr algn="ctr"/>
              <a:r>
                <a:rPr lang="en-US" sz="2400" b="1" dirty="0">
                  <a:solidFill>
                    <a:schemeClr val="accent5"/>
                  </a:solidFill>
                  <a:latin typeface="Aptos Display" panose="020B0004020202020204" pitchFamily="34" charset="0"/>
                  <a:ea typeface="Cambria" panose="02040503050406030204" pitchFamily="18" charset="0"/>
                  <a:cs typeface="Cascadia Mono" panose="020B0609020000020004" pitchFamily="49" charset="0"/>
                </a:rPr>
                <a:t>Reference Subarray (REF)</a:t>
              </a:r>
            </a:p>
          </p:txBody>
        </p:sp>
      </p:grpSp>
      <p:sp>
        <p:nvSpPr>
          <p:cNvPr id="4" name="Sağ Ayraç 3">
            <a:extLst>
              <a:ext uri="{FF2B5EF4-FFF2-40B4-BE49-F238E27FC236}">
                <a16:creationId xmlns:a16="http://schemas.microsoft.com/office/drawing/2014/main" id="{FF0B53DD-E0D1-D3AA-6003-54DD4C6AAFDA}"/>
              </a:ext>
            </a:extLst>
          </p:cNvPr>
          <p:cNvSpPr/>
          <p:nvPr/>
        </p:nvSpPr>
        <p:spPr>
          <a:xfrm>
            <a:off x="2148736" y="4471303"/>
            <a:ext cx="197333" cy="838387"/>
          </a:xfrm>
          <a:prstGeom prst="rightBrace">
            <a:avLst>
              <a:gd name="adj1" fmla="val 105008"/>
              <a:gd name="adj2" fmla="val 50568"/>
            </a:avLst>
          </a:prstGeom>
          <a:ln w="381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solidFill>
                <a:schemeClr val="accent2"/>
              </a:solidFill>
              <a:latin typeface="Aptos Display" panose="020B0004020202020204" pitchFamily="34" charset="0"/>
              <a:ea typeface="Cambria" panose="02040503050406030204" pitchFamily="18" charset="0"/>
            </a:endParaRPr>
          </a:p>
        </p:txBody>
      </p:sp>
      <p:sp>
        <p:nvSpPr>
          <p:cNvPr id="5" name="Metin kutusu 4">
            <a:extLst>
              <a:ext uri="{FF2B5EF4-FFF2-40B4-BE49-F238E27FC236}">
                <a16:creationId xmlns:a16="http://schemas.microsoft.com/office/drawing/2014/main" id="{1B2655ED-A5C0-8F73-AF87-229A85AA928C}"/>
              </a:ext>
            </a:extLst>
          </p:cNvPr>
          <p:cNvSpPr txBox="1"/>
          <p:nvPr/>
        </p:nvSpPr>
        <p:spPr>
          <a:xfrm>
            <a:off x="2250827" y="4268438"/>
            <a:ext cx="1581697" cy="1200329"/>
          </a:xfrm>
          <a:prstGeom prst="rect">
            <a:avLst/>
          </a:prstGeom>
          <a:noFill/>
        </p:spPr>
        <p:txBody>
          <a:bodyPr wrap="square" rtlCol="0">
            <a:spAutoFit/>
          </a:bodyPr>
          <a:lstStyle/>
          <a:p>
            <a:pPr algn="ctr"/>
            <a:r>
              <a:rPr lang="en-US" sz="2400" b="1" dirty="0">
                <a:solidFill>
                  <a:schemeClr val="accent2"/>
                </a:solidFill>
                <a:latin typeface="Aptos Display" panose="020B0004020202020204" pitchFamily="34" charset="0"/>
                <a:ea typeface="Cambria" panose="02040503050406030204" pitchFamily="18" charset="0"/>
                <a:cs typeface="Cascadia Mono" panose="020B0609020000020004" pitchFamily="49" charset="0"/>
              </a:rPr>
              <a:t>Compute Subarray (COM)</a:t>
            </a:r>
          </a:p>
        </p:txBody>
      </p:sp>
      <p:grpSp>
        <p:nvGrpSpPr>
          <p:cNvPr id="124" name="Grup 123">
            <a:extLst>
              <a:ext uri="{FF2B5EF4-FFF2-40B4-BE49-F238E27FC236}">
                <a16:creationId xmlns:a16="http://schemas.microsoft.com/office/drawing/2014/main" id="{53B5CD29-8D11-770A-F879-E94F3EB70EA2}"/>
              </a:ext>
            </a:extLst>
          </p:cNvPr>
          <p:cNvGrpSpPr/>
          <p:nvPr/>
        </p:nvGrpSpPr>
        <p:grpSpPr>
          <a:xfrm>
            <a:off x="1064631" y="2844182"/>
            <a:ext cx="1035857" cy="2471059"/>
            <a:chOff x="854929" y="2761767"/>
            <a:chExt cx="1035857" cy="2471059"/>
          </a:xfrm>
        </p:grpSpPr>
        <p:cxnSp>
          <p:nvCxnSpPr>
            <p:cNvPr id="17" name="Düz Bağlayıcı 16">
              <a:extLst>
                <a:ext uri="{FF2B5EF4-FFF2-40B4-BE49-F238E27FC236}">
                  <a16:creationId xmlns:a16="http://schemas.microsoft.com/office/drawing/2014/main" id="{A27196A3-A7A4-AB63-3FE5-3641B2BBB9FB}"/>
                </a:ext>
              </a:extLst>
            </p:cNvPr>
            <p:cNvCxnSpPr>
              <a:cxnSpLocks/>
            </p:cNvCxnSpPr>
            <p:nvPr/>
          </p:nvCxnSpPr>
          <p:spPr>
            <a:xfrm>
              <a:off x="1155260" y="4608015"/>
              <a:ext cx="73552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Düz Bağlayıcı 17">
              <a:extLst>
                <a:ext uri="{FF2B5EF4-FFF2-40B4-BE49-F238E27FC236}">
                  <a16:creationId xmlns:a16="http://schemas.microsoft.com/office/drawing/2014/main" id="{9A5D2D50-8109-D16A-4776-C0F1875534A8}"/>
                </a:ext>
              </a:extLst>
            </p:cNvPr>
            <p:cNvCxnSpPr>
              <a:cxnSpLocks/>
            </p:cNvCxnSpPr>
            <p:nvPr/>
          </p:nvCxnSpPr>
          <p:spPr>
            <a:xfrm flipV="1">
              <a:off x="1610801" y="2761767"/>
              <a:ext cx="0" cy="153117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Düz Bağlayıcı 18">
              <a:extLst>
                <a:ext uri="{FF2B5EF4-FFF2-40B4-BE49-F238E27FC236}">
                  <a16:creationId xmlns:a16="http://schemas.microsoft.com/office/drawing/2014/main" id="{C3D823D4-25C8-A6A1-EA10-DEA3EF6791C8}"/>
                </a:ext>
              </a:extLst>
            </p:cNvPr>
            <p:cNvCxnSpPr>
              <a:cxnSpLocks/>
            </p:cNvCxnSpPr>
            <p:nvPr/>
          </p:nvCxnSpPr>
          <p:spPr>
            <a:xfrm flipV="1">
              <a:off x="1163592" y="3667279"/>
              <a:ext cx="0" cy="15655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Düz Bağlayıcı 19">
              <a:extLst>
                <a:ext uri="{FF2B5EF4-FFF2-40B4-BE49-F238E27FC236}">
                  <a16:creationId xmlns:a16="http://schemas.microsoft.com/office/drawing/2014/main" id="{4A33474A-9466-A6B6-D392-C6433B0F3640}"/>
                </a:ext>
              </a:extLst>
            </p:cNvPr>
            <p:cNvCxnSpPr>
              <a:cxnSpLocks/>
            </p:cNvCxnSpPr>
            <p:nvPr/>
          </p:nvCxnSpPr>
          <p:spPr>
            <a:xfrm flipH="1">
              <a:off x="1163592" y="4273895"/>
              <a:ext cx="44958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Düz Bağlayıcı 20">
              <a:extLst>
                <a:ext uri="{FF2B5EF4-FFF2-40B4-BE49-F238E27FC236}">
                  <a16:creationId xmlns:a16="http://schemas.microsoft.com/office/drawing/2014/main" id="{4B90F337-D164-9602-6663-19F49D08504C}"/>
                </a:ext>
              </a:extLst>
            </p:cNvPr>
            <p:cNvCxnSpPr>
              <a:cxnSpLocks/>
            </p:cNvCxnSpPr>
            <p:nvPr/>
          </p:nvCxnSpPr>
          <p:spPr>
            <a:xfrm flipH="1">
              <a:off x="1163592" y="3686329"/>
              <a:ext cx="44958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Düz Bağlayıcı 22">
              <a:extLst>
                <a:ext uri="{FF2B5EF4-FFF2-40B4-BE49-F238E27FC236}">
                  <a16:creationId xmlns:a16="http://schemas.microsoft.com/office/drawing/2014/main" id="{25E4C276-9719-1460-9E09-739EED8D9373}"/>
                </a:ext>
              </a:extLst>
            </p:cNvPr>
            <p:cNvCxnSpPr>
              <a:cxnSpLocks/>
              <a:stCxn id="26" idx="6"/>
            </p:cNvCxnSpPr>
            <p:nvPr/>
          </p:nvCxnSpPr>
          <p:spPr>
            <a:xfrm>
              <a:off x="1313203" y="2941767"/>
              <a:ext cx="31478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Düz Bağlayıcı 23">
              <a:extLst>
                <a:ext uri="{FF2B5EF4-FFF2-40B4-BE49-F238E27FC236}">
                  <a16:creationId xmlns:a16="http://schemas.microsoft.com/office/drawing/2014/main" id="{22B8491E-4A82-C1C2-11BE-A53599486904}"/>
                </a:ext>
              </a:extLst>
            </p:cNvPr>
            <p:cNvCxnSpPr>
              <a:cxnSpLocks/>
            </p:cNvCxnSpPr>
            <p:nvPr/>
          </p:nvCxnSpPr>
          <p:spPr>
            <a:xfrm>
              <a:off x="1154523" y="5027166"/>
              <a:ext cx="73552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24CD29D3-1642-9DC5-DF3E-016F31245ED4}"/>
                </a:ext>
              </a:extLst>
            </p:cNvPr>
            <p:cNvSpPr/>
            <p:nvPr/>
          </p:nvSpPr>
          <p:spPr>
            <a:xfrm>
              <a:off x="953202" y="2761767"/>
              <a:ext cx="360001" cy="360000"/>
            </a:xfrm>
            <a:prstGeom prst="ellipse">
              <a:avLst/>
            </a:prstGeom>
            <a:solidFill>
              <a:schemeClr val="bg1">
                <a:lumMod val="5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Aptos Display" panose="020B0004020202020204" pitchFamily="34" charset="0"/>
                <a:ea typeface="Cambria" panose="02040503050406030204" pitchFamily="18" charset="0"/>
                <a:cs typeface="Calibri" panose="020F0502020204030204" pitchFamily="34" charset="0"/>
              </a:endParaRPr>
            </a:p>
          </p:txBody>
        </p:sp>
        <p:cxnSp>
          <p:nvCxnSpPr>
            <p:cNvPr id="27" name="Düz Bağlayıcı 26">
              <a:extLst>
                <a:ext uri="{FF2B5EF4-FFF2-40B4-BE49-F238E27FC236}">
                  <a16:creationId xmlns:a16="http://schemas.microsoft.com/office/drawing/2014/main" id="{64AC2F24-53D2-B0D5-2E72-A14215A87EB3}"/>
                </a:ext>
              </a:extLst>
            </p:cNvPr>
            <p:cNvCxnSpPr>
              <a:cxnSpLocks/>
              <a:endCxn id="26" idx="2"/>
            </p:cNvCxnSpPr>
            <p:nvPr/>
          </p:nvCxnSpPr>
          <p:spPr>
            <a:xfrm>
              <a:off x="854929" y="2941767"/>
              <a:ext cx="9827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Düz Bağlayıcı 27">
              <a:extLst>
                <a:ext uri="{FF2B5EF4-FFF2-40B4-BE49-F238E27FC236}">
                  <a16:creationId xmlns:a16="http://schemas.microsoft.com/office/drawing/2014/main" id="{920DFEF0-7D67-74B0-E26D-F9C36B13FDC3}"/>
                </a:ext>
              </a:extLst>
            </p:cNvPr>
            <p:cNvCxnSpPr>
              <a:cxnSpLocks/>
              <a:stCxn id="29" idx="0"/>
            </p:cNvCxnSpPr>
            <p:nvPr/>
          </p:nvCxnSpPr>
          <p:spPr>
            <a:xfrm>
              <a:off x="1313203" y="3409558"/>
              <a:ext cx="30052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Kısmi Daire 28">
              <a:extLst>
                <a:ext uri="{FF2B5EF4-FFF2-40B4-BE49-F238E27FC236}">
                  <a16:creationId xmlns:a16="http://schemas.microsoft.com/office/drawing/2014/main" id="{F15879D0-F1D4-BB13-DC06-B7AA3AABE0FC}"/>
                </a:ext>
              </a:extLst>
            </p:cNvPr>
            <p:cNvSpPr/>
            <p:nvPr/>
          </p:nvSpPr>
          <p:spPr>
            <a:xfrm>
              <a:off x="958021" y="3233850"/>
              <a:ext cx="355182" cy="351416"/>
            </a:xfrm>
            <a:prstGeom prst="pie">
              <a:avLst>
                <a:gd name="adj1" fmla="val 0"/>
                <a:gd name="adj2" fmla="val 10786452"/>
              </a:avLst>
            </a:prstGeom>
            <a:solidFill>
              <a:schemeClr val="bg1">
                <a:lumMod val="50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latin typeface="Aptos Display" panose="020B0004020202020204" pitchFamily="34" charset="0"/>
                <a:ea typeface="Cambria" panose="02040503050406030204" pitchFamily="18" charset="0"/>
              </a:endParaRPr>
            </a:p>
          </p:txBody>
        </p:sp>
        <p:sp>
          <p:nvSpPr>
            <p:cNvPr id="31" name="Oval 30">
              <a:extLst>
                <a:ext uri="{FF2B5EF4-FFF2-40B4-BE49-F238E27FC236}">
                  <a16:creationId xmlns:a16="http://schemas.microsoft.com/office/drawing/2014/main" id="{95649074-D861-2EEF-F5E3-7EFF456E5860}"/>
                </a:ext>
              </a:extLst>
            </p:cNvPr>
            <p:cNvSpPr/>
            <p:nvPr/>
          </p:nvSpPr>
          <p:spPr>
            <a:xfrm>
              <a:off x="953203" y="3229558"/>
              <a:ext cx="360001" cy="36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Aptos Display" panose="020B0004020202020204" pitchFamily="34" charset="0"/>
                <a:ea typeface="Cambria" panose="02040503050406030204" pitchFamily="18" charset="0"/>
                <a:cs typeface="Calibri" panose="020F0502020204030204" pitchFamily="34" charset="0"/>
              </a:endParaRPr>
            </a:p>
          </p:txBody>
        </p:sp>
        <p:cxnSp>
          <p:nvCxnSpPr>
            <p:cNvPr id="32" name="Düz Bağlayıcı 31">
              <a:extLst>
                <a:ext uri="{FF2B5EF4-FFF2-40B4-BE49-F238E27FC236}">
                  <a16:creationId xmlns:a16="http://schemas.microsoft.com/office/drawing/2014/main" id="{C02C51DE-7B97-8A25-E3E5-0EFDB42A0137}"/>
                </a:ext>
              </a:extLst>
            </p:cNvPr>
            <p:cNvCxnSpPr>
              <a:cxnSpLocks/>
              <a:endCxn id="31" idx="2"/>
            </p:cNvCxnSpPr>
            <p:nvPr/>
          </p:nvCxnSpPr>
          <p:spPr>
            <a:xfrm>
              <a:off x="854929" y="3409558"/>
              <a:ext cx="9827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5" name="Grup 44">
            <a:extLst>
              <a:ext uri="{FF2B5EF4-FFF2-40B4-BE49-F238E27FC236}">
                <a16:creationId xmlns:a16="http://schemas.microsoft.com/office/drawing/2014/main" id="{10F629DE-6B4C-D0BF-1165-21344E7A9281}"/>
              </a:ext>
            </a:extLst>
          </p:cNvPr>
          <p:cNvGrpSpPr/>
          <p:nvPr/>
        </p:nvGrpSpPr>
        <p:grpSpPr>
          <a:xfrm>
            <a:off x="1063385" y="2847211"/>
            <a:ext cx="1035857" cy="2462479"/>
            <a:chOff x="1704235" y="3137745"/>
            <a:chExt cx="1035857" cy="2462479"/>
          </a:xfrm>
        </p:grpSpPr>
        <p:cxnSp>
          <p:nvCxnSpPr>
            <p:cNvPr id="47" name="Düz Bağlayıcı 46">
              <a:extLst>
                <a:ext uri="{FF2B5EF4-FFF2-40B4-BE49-F238E27FC236}">
                  <a16:creationId xmlns:a16="http://schemas.microsoft.com/office/drawing/2014/main" id="{593F060D-8E0D-A144-5496-A2B58093B0F3}"/>
                </a:ext>
              </a:extLst>
            </p:cNvPr>
            <p:cNvCxnSpPr>
              <a:cxnSpLocks/>
            </p:cNvCxnSpPr>
            <p:nvPr/>
          </p:nvCxnSpPr>
          <p:spPr>
            <a:xfrm flipV="1">
              <a:off x="2463261" y="3137745"/>
              <a:ext cx="0" cy="153117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Düz Bağlayıcı 45">
              <a:extLst>
                <a:ext uri="{FF2B5EF4-FFF2-40B4-BE49-F238E27FC236}">
                  <a16:creationId xmlns:a16="http://schemas.microsoft.com/office/drawing/2014/main" id="{9009FDF6-430A-0D8B-28C4-338471F69D40}"/>
                </a:ext>
              </a:extLst>
            </p:cNvPr>
            <p:cNvCxnSpPr>
              <a:cxnSpLocks/>
            </p:cNvCxnSpPr>
            <p:nvPr/>
          </p:nvCxnSpPr>
          <p:spPr>
            <a:xfrm flipH="1" flipV="1">
              <a:off x="2013588" y="4042294"/>
              <a:ext cx="556" cy="155793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8" name="Düz Bağlayıcı 47">
              <a:extLst>
                <a:ext uri="{FF2B5EF4-FFF2-40B4-BE49-F238E27FC236}">
                  <a16:creationId xmlns:a16="http://schemas.microsoft.com/office/drawing/2014/main" id="{C63B20F4-B3B5-4003-CEAC-056A47403363}"/>
                </a:ext>
              </a:extLst>
            </p:cNvPr>
            <p:cNvCxnSpPr>
              <a:cxnSpLocks/>
            </p:cNvCxnSpPr>
            <p:nvPr/>
          </p:nvCxnSpPr>
          <p:spPr>
            <a:xfrm flipH="1">
              <a:off x="2027707" y="4648732"/>
              <a:ext cx="44958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Düz Bağlayıcı 48">
              <a:extLst>
                <a:ext uri="{FF2B5EF4-FFF2-40B4-BE49-F238E27FC236}">
                  <a16:creationId xmlns:a16="http://schemas.microsoft.com/office/drawing/2014/main" id="{79F52748-D347-EDB1-83ED-CA412638335A}"/>
                </a:ext>
              </a:extLst>
            </p:cNvPr>
            <p:cNvCxnSpPr>
              <a:cxnSpLocks/>
            </p:cNvCxnSpPr>
            <p:nvPr/>
          </p:nvCxnSpPr>
          <p:spPr>
            <a:xfrm flipH="1">
              <a:off x="1999132" y="4054816"/>
              <a:ext cx="44958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51" name="Grup 50">
              <a:extLst>
                <a:ext uri="{FF2B5EF4-FFF2-40B4-BE49-F238E27FC236}">
                  <a16:creationId xmlns:a16="http://schemas.microsoft.com/office/drawing/2014/main" id="{671E7507-FF74-62A6-E91F-2A9B388CA0AB}"/>
                </a:ext>
              </a:extLst>
            </p:cNvPr>
            <p:cNvGrpSpPr/>
            <p:nvPr/>
          </p:nvGrpSpPr>
          <p:grpSpPr>
            <a:xfrm>
              <a:off x="1704235" y="3312318"/>
              <a:ext cx="1035857" cy="2085399"/>
              <a:chOff x="444045" y="3568166"/>
              <a:chExt cx="1035857" cy="2085399"/>
            </a:xfrm>
          </p:grpSpPr>
          <p:cxnSp>
            <p:nvCxnSpPr>
              <p:cNvPr id="76" name="Düz Bağlayıcı 75">
                <a:extLst>
                  <a:ext uri="{FF2B5EF4-FFF2-40B4-BE49-F238E27FC236}">
                    <a16:creationId xmlns:a16="http://schemas.microsoft.com/office/drawing/2014/main" id="{1C410970-758E-93C3-A2B3-0045C3BD9C9E}"/>
                  </a:ext>
                </a:extLst>
              </p:cNvPr>
              <p:cNvCxnSpPr>
                <a:cxnSpLocks/>
              </p:cNvCxnSpPr>
              <p:nvPr/>
            </p:nvCxnSpPr>
            <p:spPr>
              <a:xfrm>
                <a:off x="744376" y="5234414"/>
                <a:ext cx="73552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7" name="Düz Bağlayıcı 76">
                <a:extLst>
                  <a:ext uri="{FF2B5EF4-FFF2-40B4-BE49-F238E27FC236}">
                    <a16:creationId xmlns:a16="http://schemas.microsoft.com/office/drawing/2014/main" id="{241D2C43-503B-1801-1C99-A5CBBA02CE9D}"/>
                  </a:ext>
                </a:extLst>
              </p:cNvPr>
              <p:cNvCxnSpPr>
                <a:cxnSpLocks/>
              </p:cNvCxnSpPr>
              <p:nvPr/>
            </p:nvCxnSpPr>
            <p:spPr>
              <a:xfrm>
                <a:off x="902319" y="3568166"/>
                <a:ext cx="31478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9" name="Düz Bağlayıcı 78">
                <a:extLst>
                  <a:ext uri="{FF2B5EF4-FFF2-40B4-BE49-F238E27FC236}">
                    <a16:creationId xmlns:a16="http://schemas.microsoft.com/office/drawing/2014/main" id="{7088664B-BB41-97A5-F459-ABF8D136CEC6}"/>
                  </a:ext>
                </a:extLst>
              </p:cNvPr>
              <p:cNvCxnSpPr>
                <a:cxnSpLocks/>
              </p:cNvCxnSpPr>
              <p:nvPr/>
            </p:nvCxnSpPr>
            <p:spPr>
              <a:xfrm>
                <a:off x="743639" y="5653565"/>
                <a:ext cx="73552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7" name="Düz Bağlayıcı 96">
                <a:extLst>
                  <a:ext uri="{FF2B5EF4-FFF2-40B4-BE49-F238E27FC236}">
                    <a16:creationId xmlns:a16="http://schemas.microsoft.com/office/drawing/2014/main" id="{C4850B66-93F3-027E-2323-28D188500B08}"/>
                  </a:ext>
                </a:extLst>
              </p:cNvPr>
              <p:cNvCxnSpPr>
                <a:cxnSpLocks/>
              </p:cNvCxnSpPr>
              <p:nvPr/>
            </p:nvCxnSpPr>
            <p:spPr>
              <a:xfrm>
                <a:off x="444045" y="3568166"/>
                <a:ext cx="9827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9" name="Düz Bağlayıcı 98">
                <a:extLst>
                  <a:ext uri="{FF2B5EF4-FFF2-40B4-BE49-F238E27FC236}">
                    <a16:creationId xmlns:a16="http://schemas.microsoft.com/office/drawing/2014/main" id="{5B6A6A76-0BFA-AEBD-1C90-AEEFE22A7C31}"/>
                  </a:ext>
                </a:extLst>
              </p:cNvPr>
              <p:cNvCxnSpPr>
                <a:cxnSpLocks/>
              </p:cNvCxnSpPr>
              <p:nvPr/>
            </p:nvCxnSpPr>
            <p:spPr>
              <a:xfrm>
                <a:off x="902319" y="4035957"/>
                <a:ext cx="30052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0" name="Düz Bağlayıcı 99">
                <a:extLst>
                  <a:ext uri="{FF2B5EF4-FFF2-40B4-BE49-F238E27FC236}">
                    <a16:creationId xmlns:a16="http://schemas.microsoft.com/office/drawing/2014/main" id="{7F622B83-0736-1BC7-FE05-9D4151CEB156}"/>
                  </a:ext>
                </a:extLst>
              </p:cNvPr>
              <p:cNvCxnSpPr>
                <a:cxnSpLocks/>
              </p:cNvCxnSpPr>
              <p:nvPr/>
            </p:nvCxnSpPr>
            <p:spPr>
              <a:xfrm>
                <a:off x="444045" y="4035957"/>
                <a:ext cx="9827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sp>
        <p:nvSpPr>
          <p:cNvPr id="114" name="Oval 113">
            <a:extLst>
              <a:ext uri="{FF2B5EF4-FFF2-40B4-BE49-F238E27FC236}">
                <a16:creationId xmlns:a16="http://schemas.microsoft.com/office/drawing/2014/main" id="{ABE5637D-A4B6-35F8-54AB-596D50CE8BEC}"/>
              </a:ext>
            </a:extLst>
          </p:cNvPr>
          <p:cNvSpPr/>
          <p:nvPr/>
        </p:nvSpPr>
        <p:spPr>
          <a:xfrm>
            <a:off x="1616506" y="4507055"/>
            <a:ext cx="360001" cy="360000"/>
          </a:xfrm>
          <a:prstGeom prst="ellipse">
            <a:avLst/>
          </a:prstGeom>
          <a:solidFill>
            <a:schemeClr val="bg1"/>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Aptos Display" panose="020B0004020202020204" pitchFamily="34" charset="0"/>
              <a:ea typeface="Cambria" panose="02040503050406030204" pitchFamily="18" charset="0"/>
              <a:cs typeface="Calibri" panose="020F0502020204030204" pitchFamily="34" charset="0"/>
            </a:endParaRPr>
          </a:p>
        </p:txBody>
      </p:sp>
      <p:sp>
        <p:nvSpPr>
          <p:cNvPr id="117" name="Metin kutusu 116">
            <a:extLst>
              <a:ext uri="{FF2B5EF4-FFF2-40B4-BE49-F238E27FC236}">
                <a16:creationId xmlns:a16="http://schemas.microsoft.com/office/drawing/2014/main" id="{CDAF3439-2F43-6534-486E-18DA54E4D44B}"/>
              </a:ext>
            </a:extLst>
          </p:cNvPr>
          <p:cNvSpPr txBox="1"/>
          <p:nvPr/>
        </p:nvSpPr>
        <p:spPr>
          <a:xfrm>
            <a:off x="1615768" y="4444988"/>
            <a:ext cx="360001" cy="461665"/>
          </a:xfrm>
          <a:prstGeom prst="rect">
            <a:avLst/>
          </a:prstGeom>
          <a:noFill/>
        </p:spPr>
        <p:txBody>
          <a:bodyPr wrap="square" rtlCol="0">
            <a:spAutoFit/>
          </a:bodyPr>
          <a:lstStyle/>
          <a:p>
            <a:r>
              <a:rPr lang="en-US" sz="2400" dirty="0">
                <a:latin typeface="Aptos Display" panose="020B0004020202020204" pitchFamily="34" charset="0"/>
                <a:ea typeface="Cambria" panose="02040503050406030204" pitchFamily="18" charset="0"/>
                <a:cs typeface="Cascadia Mono" panose="020B0609020000020004" pitchFamily="49" charset="0"/>
              </a:rPr>
              <a:t>X</a:t>
            </a:r>
          </a:p>
        </p:txBody>
      </p:sp>
      <p:sp>
        <p:nvSpPr>
          <p:cNvPr id="119" name="Oval 118">
            <a:extLst>
              <a:ext uri="{FF2B5EF4-FFF2-40B4-BE49-F238E27FC236}">
                <a16:creationId xmlns:a16="http://schemas.microsoft.com/office/drawing/2014/main" id="{321D2F01-1475-79F2-6AE3-068D9FFFE0F1}"/>
              </a:ext>
            </a:extLst>
          </p:cNvPr>
          <p:cNvSpPr/>
          <p:nvPr/>
        </p:nvSpPr>
        <p:spPr>
          <a:xfrm>
            <a:off x="1611713" y="4925216"/>
            <a:ext cx="360001" cy="360000"/>
          </a:xfrm>
          <a:prstGeom prst="ellipse">
            <a:avLst/>
          </a:prstGeom>
          <a:solidFill>
            <a:schemeClr val="bg1"/>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Aptos Display" panose="020B0004020202020204" pitchFamily="34" charset="0"/>
              <a:ea typeface="Cambria" panose="02040503050406030204" pitchFamily="18" charset="0"/>
              <a:cs typeface="Calibri" panose="020F0502020204030204" pitchFamily="34" charset="0"/>
            </a:endParaRPr>
          </a:p>
        </p:txBody>
      </p:sp>
      <p:sp>
        <p:nvSpPr>
          <p:cNvPr id="120" name="Metin kutusu 119">
            <a:extLst>
              <a:ext uri="{FF2B5EF4-FFF2-40B4-BE49-F238E27FC236}">
                <a16:creationId xmlns:a16="http://schemas.microsoft.com/office/drawing/2014/main" id="{68841D5E-9999-A410-4333-EEA108AF53E9}"/>
              </a:ext>
            </a:extLst>
          </p:cNvPr>
          <p:cNvSpPr txBox="1"/>
          <p:nvPr/>
        </p:nvSpPr>
        <p:spPr>
          <a:xfrm>
            <a:off x="1613736" y="4890496"/>
            <a:ext cx="360001" cy="461665"/>
          </a:xfrm>
          <a:prstGeom prst="rect">
            <a:avLst/>
          </a:prstGeom>
          <a:noFill/>
        </p:spPr>
        <p:txBody>
          <a:bodyPr wrap="square" rtlCol="0">
            <a:spAutoFit/>
          </a:bodyPr>
          <a:lstStyle/>
          <a:p>
            <a:r>
              <a:rPr lang="en-US" sz="2400" dirty="0">
                <a:latin typeface="Aptos Display" panose="020B0004020202020204" pitchFamily="34" charset="0"/>
                <a:ea typeface="Cambria" panose="02040503050406030204" pitchFamily="18" charset="0"/>
                <a:cs typeface="Cascadia Mono" panose="020B0609020000020004" pitchFamily="49" charset="0"/>
              </a:rPr>
              <a:t>Y</a:t>
            </a:r>
          </a:p>
        </p:txBody>
      </p:sp>
      <p:sp>
        <p:nvSpPr>
          <p:cNvPr id="78" name="Oval 77">
            <a:extLst>
              <a:ext uri="{FF2B5EF4-FFF2-40B4-BE49-F238E27FC236}">
                <a16:creationId xmlns:a16="http://schemas.microsoft.com/office/drawing/2014/main" id="{25E422A1-B3EB-8FE1-DD42-F98123C64A89}"/>
              </a:ext>
            </a:extLst>
          </p:cNvPr>
          <p:cNvSpPr/>
          <p:nvPr/>
        </p:nvSpPr>
        <p:spPr>
          <a:xfrm rot="5400000">
            <a:off x="1785503" y="4210743"/>
            <a:ext cx="72000" cy="80823"/>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latin typeface="Aptos Display" panose="020B0004020202020204" pitchFamily="34" charset="0"/>
              <a:ea typeface="Cambria" panose="02040503050406030204" pitchFamily="18" charset="0"/>
            </a:endParaRPr>
          </a:p>
        </p:txBody>
      </p:sp>
      <p:sp>
        <p:nvSpPr>
          <p:cNvPr id="80" name="İkizkenar Üçgen 105">
            <a:extLst>
              <a:ext uri="{FF2B5EF4-FFF2-40B4-BE49-F238E27FC236}">
                <a16:creationId xmlns:a16="http://schemas.microsoft.com/office/drawing/2014/main" id="{11EED98E-D12E-56F8-499F-19B8458D028A}"/>
              </a:ext>
            </a:extLst>
          </p:cNvPr>
          <p:cNvSpPr/>
          <p:nvPr/>
        </p:nvSpPr>
        <p:spPr>
          <a:xfrm rot="10800000">
            <a:off x="1654952" y="3944696"/>
            <a:ext cx="323291" cy="252000"/>
          </a:xfrm>
          <a:prstGeom prst="triangle">
            <a:avLst>
              <a:gd name="adj" fmla="val 48898"/>
            </a:avLst>
          </a:prstGeom>
          <a:solidFill>
            <a:schemeClr val="bg1">
              <a:lumMod val="5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Aptos Display" panose="020B0004020202020204" pitchFamily="34" charset="0"/>
              <a:ea typeface="Cambria" panose="02040503050406030204" pitchFamily="18" charset="0"/>
            </a:endParaRPr>
          </a:p>
        </p:txBody>
      </p:sp>
      <p:sp>
        <p:nvSpPr>
          <p:cNvPr id="81" name="İkizkenar Üçgen 100">
            <a:extLst>
              <a:ext uri="{FF2B5EF4-FFF2-40B4-BE49-F238E27FC236}">
                <a16:creationId xmlns:a16="http://schemas.microsoft.com/office/drawing/2014/main" id="{D4AD81C7-9E4B-39BF-FB83-2BF26DC1A2E6}"/>
              </a:ext>
            </a:extLst>
          </p:cNvPr>
          <p:cNvSpPr/>
          <p:nvPr/>
        </p:nvSpPr>
        <p:spPr>
          <a:xfrm>
            <a:off x="1204064" y="3948868"/>
            <a:ext cx="323291" cy="252000"/>
          </a:xfrm>
          <a:prstGeom prst="triangle">
            <a:avLst>
              <a:gd name="adj" fmla="val 48898"/>
            </a:avLst>
          </a:prstGeom>
          <a:solidFill>
            <a:schemeClr val="bg1">
              <a:lumMod val="5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Aptos Display" panose="020B0004020202020204" pitchFamily="34" charset="0"/>
              <a:ea typeface="Cambria" panose="02040503050406030204" pitchFamily="18" charset="0"/>
            </a:endParaRPr>
          </a:p>
        </p:txBody>
      </p:sp>
      <p:sp>
        <p:nvSpPr>
          <p:cNvPr id="82" name="Oval 81">
            <a:extLst>
              <a:ext uri="{FF2B5EF4-FFF2-40B4-BE49-F238E27FC236}">
                <a16:creationId xmlns:a16="http://schemas.microsoft.com/office/drawing/2014/main" id="{E2A32D2F-2498-7963-975D-60B930252657}"/>
              </a:ext>
            </a:extLst>
          </p:cNvPr>
          <p:cNvSpPr/>
          <p:nvPr/>
        </p:nvSpPr>
        <p:spPr>
          <a:xfrm rot="5400000">
            <a:off x="1329706" y="3870530"/>
            <a:ext cx="72000" cy="80823"/>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latin typeface="Aptos Display" panose="020B0004020202020204" pitchFamily="34" charset="0"/>
              <a:ea typeface="Cambria" panose="02040503050406030204" pitchFamily="18" charset="0"/>
            </a:endParaRPr>
          </a:p>
        </p:txBody>
      </p:sp>
      <p:grpSp>
        <p:nvGrpSpPr>
          <p:cNvPr id="37" name="Group 36">
            <a:extLst>
              <a:ext uri="{FF2B5EF4-FFF2-40B4-BE49-F238E27FC236}">
                <a16:creationId xmlns:a16="http://schemas.microsoft.com/office/drawing/2014/main" id="{3E10D8B0-5C0E-51AE-7BFF-BAD62E44A0DB}"/>
              </a:ext>
            </a:extLst>
          </p:cNvPr>
          <p:cNvGrpSpPr/>
          <p:nvPr/>
        </p:nvGrpSpPr>
        <p:grpSpPr>
          <a:xfrm>
            <a:off x="900113" y="1120542"/>
            <a:ext cx="7383274" cy="532326"/>
            <a:chOff x="957263" y="2296226"/>
            <a:chExt cx="7383274" cy="532326"/>
          </a:xfrm>
        </p:grpSpPr>
        <p:sp>
          <p:nvSpPr>
            <p:cNvPr id="38" name="Dikdörtgen 256">
              <a:extLst>
                <a:ext uri="{FF2B5EF4-FFF2-40B4-BE49-F238E27FC236}">
                  <a16:creationId xmlns:a16="http://schemas.microsoft.com/office/drawing/2014/main" id="{28F68B04-2CA2-3E3E-3527-9985E916BCFF}"/>
                </a:ext>
              </a:extLst>
            </p:cNvPr>
            <p:cNvSpPr/>
            <p:nvPr/>
          </p:nvSpPr>
          <p:spPr>
            <a:xfrm>
              <a:off x="957263" y="2296226"/>
              <a:ext cx="1769017" cy="532326"/>
            </a:xfrm>
            <a:prstGeom prst="roundRect">
              <a:avLst/>
            </a:prstGeom>
            <a:solidFill>
              <a:schemeClr val="accent3">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ACT</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39" name="Dikdörtgen 256">
              <a:extLst>
                <a:ext uri="{FF2B5EF4-FFF2-40B4-BE49-F238E27FC236}">
                  <a16:creationId xmlns:a16="http://schemas.microsoft.com/office/drawing/2014/main" id="{5C165A1D-5707-5741-B172-34E507CC720C}"/>
                </a:ext>
              </a:extLst>
            </p:cNvPr>
            <p:cNvSpPr/>
            <p:nvPr/>
          </p:nvSpPr>
          <p:spPr>
            <a:xfrm>
              <a:off x="4044338" y="2296226"/>
              <a:ext cx="1326104" cy="532326"/>
            </a:xfrm>
            <a:prstGeom prst="roundRect">
              <a:avLst/>
            </a:prstGeom>
            <a:solidFill>
              <a:schemeClr val="accent3">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PRE</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cxnSp>
          <p:nvCxnSpPr>
            <p:cNvPr id="40" name="Düz Ok Bağlayıcısı 185">
              <a:extLst>
                <a:ext uri="{FF2B5EF4-FFF2-40B4-BE49-F238E27FC236}">
                  <a16:creationId xmlns:a16="http://schemas.microsoft.com/office/drawing/2014/main" id="{0F6B5BC0-9AF9-F75B-0AFB-337E66A35DDB}"/>
                </a:ext>
              </a:extLst>
            </p:cNvPr>
            <p:cNvCxnSpPr>
              <a:cxnSpLocks/>
              <a:stCxn id="38" idx="3"/>
              <a:endCxn id="39" idx="1"/>
            </p:cNvCxnSpPr>
            <p:nvPr/>
          </p:nvCxnSpPr>
          <p:spPr>
            <a:xfrm>
              <a:off x="2726280" y="2562389"/>
              <a:ext cx="131805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Dikdörtgen 256">
              <a:extLst>
                <a:ext uri="{FF2B5EF4-FFF2-40B4-BE49-F238E27FC236}">
                  <a16:creationId xmlns:a16="http://schemas.microsoft.com/office/drawing/2014/main" id="{79839451-C5A0-61EC-1700-5AFA49E20855}"/>
                </a:ext>
              </a:extLst>
            </p:cNvPr>
            <p:cNvSpPr/>
            <p:nvPr/>
          </p:nvSpPr>
          <p:spPr>
            <a:xfrm>
              <a:off x="6571520" y="2296226"/>
              <a:ext cx="1769017" cy="532326"/>
            </a:xfrm>
            <a:prstGeom prst="roundRect">
              <a:avLst/>
            </a:prstGeom>
            <a:solidFill>
              <a:schemeClr val="accent3">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ACT</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cxnSp>
          <p:nvCxnSpPr>
            <p:cNvPr id="42" name="Düz Ok Bağlayıcısı 60">
              <a:extLst>
                <a:ext uri="{FF2B5EF4-FFF2-40B4-BE49-F238E27FC236}">
                  <a16:creationId xmlns:a16="http://schemas.microsoft.com/office/drawing/2014/main" id="{46605735-E3B0-41CA-4012-7829D6C4D796}"/>
                </a:ext>
              </a:extLst>
            </p:cNvPr>
            <p:cNvCxnSpPr>
              <a:cxnSpLocks/>
              <a:stCxn id="39" idx="3"/>
              <a:endCxn id="41" idx="1"/>
            </p:cNvCxnSpPr>
            <p:nvPr/>
          </p:nvCxnSpPr>
          <p:spPr>
            <a:xfrm>
              <a:off x="5370442" y="2562389"/>
              <a:ext cx="120107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43" name="Grafik 201" descr="Kum Saati 30% düz dolguyla">
            <a:extLst>
              <a:ext uri="{FF2B5EF4-FFF2-40B4-BE49-F238E27FC236}">
                <a16:creationId xmlns:a16="http://schemas.microsoft.com/office/drawing/2014/main" id="{D9FFC16C-4AF3-08D6-5A0A-99924BC8AFA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00872" y="784949"/>
            <a:ext cx="532325" cy="532325"/>
          </a:xfrm>
          <a:prstGeom prst="rect">
            <a:avLst/>
          </a:prstGeom>
        </p:spPr>
      </p:pic>
      <p:pic>
        <p:nvPicPr>
          <p:cNvPr id="53" name="Grafik 18" descr="Kapat düz dolguyla">
            <a:extLst>
              <a:ext uri="{FF2B5EF4-FFF2-40B4-BE49-F238E27FC236}">
                <a16:creationId xmlns:a16="http://schemas.microsoft.com/office/drawing/2014/main" id="{57CC83B1-275E-B48C-1061-402DAD4840D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91368" y="780301"/>
            <a:ext cx="557585" cy="557585"/>
          </a:xfrm>
          <a:prstGeom prst="rect">
            <a:avLst/>
          </a:prstGeom>
        </p:spPr>
      </p:pic>
      <p:sp>
        <p:nvSpPr>
          <p:cNvPr id="57" name="Metin kutusu 16">
            <a:extLst>
              <a:ext uri="{FF2B5EF4-FFF2-40B4-BE49-F238E27FC236}">
                <a16:creationId xmlns:a16="http://schemas.microsoft.com/office/drawing/2014/main" id="{B33C9D28-F34C-0E24-C8C1-1501AADFBA3A}"/>
              </a:ext>
            </a:extLst>
          </p:cNvPr>
          <p:cNvSpPr txBox="1"/>
          <p:nvPr/>
        </p:nvSpPr>
        <p:spPr>
          <a:xfrm>
            <a:off x="5351616" y="1367886"/>
            <a:ext cx="994322" cy="461665"/>
          </a:xfrm>
          <a:prstGeom prst="rect">
            <a:avLst/>
          </a:prstGeom>
          <a:noFill/>
        </p:spPr>
        <p:txBody>
          <a:bodyPr wrap="square" rtlCol="0">
            <a:spAutoFit/>
          </a:bodyPr>
          <a:lstStyle/>
          <a:p>
            <a:pPr algn="ctr"/>
            <a:r>
              <a:rPr lang="en-US" sz="2400" b="1" dirty="0">
                <a:solidFill>
                  <a:srgbClr val="FF0000"/>
                </a:solidFill>
                <a:latin typeface="Aptos Display" panose="020B0004020202020204" pitchFamily="34" charset="0"/>
                <a:ea typeface="Cambria" panose="02040503050406030204" pitchFamily="18" charset="0"/>
              </a:rPr>
              <a:t>&lt;3ns</a:t>
            </a:r>
            <a:endParaRPr lang="en-US" sz="2400" b="1" dirty="0">
              <a:solidFill>
                <a:srgbClr val="FF0000"/>
              </a:solidFill>
              <a:latin typeface="Aptos Display" panose="020B0004020202020204" pitchFamily="34" charset="0"/>
            </a:endParaRPr>
          </a:p>
        </p:txBody>
      </p:sp>
      <p:pic>
        <p:nvPicPr>
          <p:cNvPr id="58" name="Grafik 201" descr="Kum Saati 30% düz dolguyla">
            <a:extLst>
              <a:ext uri="{FF2B5EF4-FFF2-40B4-BE49-F238E27FC236}">
                <a16:creationId xmlns:a16="http://schemas.microsoft.com/office/drawing/2014/main" id="{A4DA645E-0AA0-AEFC-E2D6-5136FFAF51D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11950" y="771697"/>
            <a:ext cx="532325" cy="532325"/>
          </a:xfrm>
          <a:prstGeom prst="rect">
            <a:avLst/>
          </a:prstGeom>
        </p:spPr>
      </p:pic>
      <p:pic>
        <p:nvPicPr>
          <p:cNvPr id="59" name="Grafik 18" descr="Kapat düz dolguyla">
            <a:extLst>
              <a:ext uri="{FF2B5EF4-FFF2-40B4-BE49-F238E27FC236}">
                <a16:creationId xmlns:a16="http://schemas.microsoft.com/office/drawing/2014/main" id="{B4FBCE64-0BC8-193B-3526-A8E6402293E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02446" y="767049"/>
            <a:ext cx="557585" cy="557585"/>
          </a:xfrm>
          <a:prstGeom prst="rect">
            <a:avLst/>
          </a:prstGeom>
        </p:spPr>
      </p:pic>
      <p:sp>
        <p:nvSpPr>
          <p:cNvPr id="63" name="Metin kutusu 16">
            <a:extLst>
              <a:ext uri="{FF2B5EF4-FFF2-40B4-BE49-F238E27FC236}">
                <a16:creationId xmlns:a16="http://schemas.microsoft.com/office/drawing/2014/main" id="{D74A4ABD-E104-10D4-E860-6B8AFA54433E}"/>
              </a:ext>
            </a:extLst>
          </p:cNvPr>
          <p:cNvSpPr txBox="1"/>
          <p:nvPr/>
        </p:nvSpPr>
        <p:spPr>
          <a:xfrm>
            <a:off x="2762694" y="1354634"/>
            <a:ext cx="994322" cy="461665"/>
          </a:xfrm>
          <a:prstGeom prst="rect">
            <a:avLst/>
          </a:prstGeom>
          <a:noFill/>
        </p:spPr>
        <p:txBody>
          <a:bodyPr wrap="square" rtlCol="0">
            <a:spAutoFit/>
          </a:bodyPr>
          <a:lstStyle/>
          <a:p>
            <a:pPr algn="ctr"/>
            <a:r>
              <a:rPr lang="en-US" sz="2400" b="1" dirty="0">
                <a:solidFill>
                  <a:srgbClr val="FF0000"/>
                </a:solidFill>
                <a:latin typeface="Aptos Display" panose="020B0004020202020204" pitchFamily="34" charset="0"/>
                <a:ea typeface="Cambria" panose="02040503050406030204" pitchFamily="18" charset="0"/>
              </a:rPr>
              <a:t>&lt;3ns</a:t>
            </a:r>
            <a:endParaRPr lang="en-US" sz="2400" b="1" dirty="0">
              <a:solidFill>
                <a:srgbClr val="FF0000"/>
              </a:solidFill>
              <a:latin typeface="Aptos Display" panose="020B0004020202020204" pitchFamily="34" charset="0"/>
            </a:endParaRPr>
          </a:p>
        </p:txBody>
      </p:sp>
      <p:sp>
        <p:nvSpPr>
          <p:cNvPr id="84" name="TextBox 35">
            <a:extLst>
              <a:ext uri="{FF2B5EF4-FFF2-40B4-BE49-F238E27FC236}">
                <a16:creationId xmlns:a16="http://schemas.microsoft.com/office/drawing/2014/main" id="{F0934E16-4779-4E8D-2F18-51B6783D1FEF}"/>
              </a:ext>
            </a:extLst>
          </p:cNvPr>
          <p:cNvSpPr txBox="1"/>
          <p:nvPr/>
        </p:nvSpPr>
        <p:spPr>
          <a:xfrm>
            <a:off x="1317203" y="2166330"/>
            <a:ext cx="1885581" cy="461665"/>
          </a:xfrm>
          <a:prstGeom prst="rect">
            <a:avLst/>
          </a:prstGeom>
          <a:noFill/>
        </p:spPr>
        <p:txBody>
          <a:bodyPr wrap="none" rtlCol="0">
            <a:spAutoFit/>
          </a:bodyPr>
          <a:lstStyle/>
          <a:p>
            <a:pPr algn="ctr"/>
            <a:r>
              <a:rPr lang="en-US" sz="2000" b="1" dirty="0">
                <a:latin typeface="Aptos Display" panose="020B0004020202020204" pitchFamily="34" charset="0"/>
                <a:ea typeface="Cambria" panose="02040503050406030204" pitchFamily="18" charset="0"/>
              </a:rPr>
              <a:t>AVG(V</a:t>
            </a:r>
            <a:r>
              <a:rPr lang="en-US" sz="2000" b="1" baseline="-25000" dirty="0">
                <a:latin typeface="Aptos Display" panose="020B0004020202020204" pitchFamily="34" charset="0"/>
                <a:ea typeface="Cambria" panose="02040503050406030204" pitchFamily="18" charset="0"/>
              </a:rPr>
              <a:t>DD</a:t>
            </a:r>
            <a:r>
              <a:rPr kumimoji="0" lang="en-US" sz="2400" b="1" i="0" u="none" strike="noStrike" kern="1200" cap="none" spc="0" normalizeH="0" baseline="0" noProof="0" dirty="0">
                <a:ln>
                  <a:noFill/>
                </a:ln>
                <a:solidFill>
                  <a:prstClr val="black"/>
                </a:solidFill>
                <a:effectLst/>
                <a:uLnTx/>
                <a:uFillTx/>
                <a:latin typeface="Aptos Display" panose="020B0004020202020204" pitchFamily="34" charset="0"/>
                <a:ea typeface="Cambria" panose="02040503050406030204" pitchFamily="18" charset="0"/>
              </a:rPr>
              <a:t>,</a:t>
            </a:r>
            <a:r>
              <a:rPr lang="en-US" sz="2000" b="1" dirty="0">
                <a:latin typeface="Aptos Display" panose="020B0004020202020204" pitchFamily="34" charset="0"/>
                <a:ea typeface="Cambria" panose="02040503050406030204" pitchFamily="18" charset="0"/>
              </a:rPr>
              <a:t>V</a:t>
            </a:r>
            <a:r>
              <a:rPr lang="en-US" sz="2000" b="1" baseline="-25000" dirty="0">
                <a:latin typeface="Aptos Display" panose="020B0004020202020204" pitchFamily="34" charset="0"/>
                <a:ea typeface="Cambria" panose="02040503050406030204" pitchFamily="18" charset="0"/>
              </a:rPr>
              <a:t>DD</a:t>
            </a:r>
            <a:r>
              <a:rPr lang="en-US" b="1" dirty="0">
                <a:latin typeface="Aptos Display" panose="020B0004020202020204" pitchFamily="34" charset="0"/>
                <a:ea typeface="Cambria" panose="02040503050406030204" pitchFamily="18" charset="0"/>
              </a:rPr>
              <a:t>/2)</a:t>
            </a:r>
            <a:endParaRPr lang="en-US" sz="2000" b="1" baseline="-25000" dirty="0">
              <a:latin typeface="Aptos Display" panose="020B0004020202020204" pitchFamily="34" charset="0"/>
              <a:ea typeface="Cambria" panose="02040503050406030204" pitchFamily="18" charset="0"/>
            </a:endParaRPr>
          </a:p>
        </p:txBody>
      </p:sp>
      <p:sp>
        <p:nvSpPr>
          <p:cNvPr id="85" name="TextBox 35">
            <a:extLst>
              <a:ext uri="{FF2B5EF4-FFF2-40B4-BE49-F238E27FC236}">
                <a16:creationId xmlns:a16="http://schemas.microsoft.com/office/drawing/2014/main" id="{79A9039D-BBAE-5D30-CE43-ED29697965F5}"/>
              </a:ext>
            </a:extLst>
          </p:cNvPr>
          <p:cNvSpPr txBox="1"/>
          <p:nvPr/>
        </p:nvSpPr>
        <p:spPr>
          <a:xfrm>
            <a:off x="1243380" y="5445354"/>
            <a:ext cx="1237069" cy="461665"/>
          </a:xfrm>
          <a:prstGeom prst="rect">
            <a:avLst/>
          </a:prstGeom>
          <a:noFill/>
        </p:spPr>
        <p:txBody>
          <a:bodyPr wrap="none" rtlCol="0">
            <a:spAutoFit/>
          </a:bodyPr>
          <a:lstStyle/>
          <a:p>
            <a:pPr algn="ctr"/>
            <a:r>
              <a:rPr lang="en-US" sz="2000" b="1" dirty="0">
                <a:latin typeface="Aptos Display" panose="020B0004020202020204" pitchFamily="34" charset="0"/>
                <a:ea typeface="Cambria" panose="02040503050406030204" pitchFamily="18" charset="0"/>
              </a:rPr>
              <a:t>AVG(X</a:t>
            </a:r>
            <a:r>
              <a:rPr kumimoji="0" lang="en-US" sz="2400" b="1" i="0" u="none" strike="noStrike" kern="1200" cap="none" spc="0" normalizeH="0" baseline="0" noProof="0" dirty="0">
                <a:ln>
                  <a:noFill/>
                </a:ln>
                <a:solidFill>
                  <a:prstClr val="black"/>
                </a:solidFill>
                <a:effectLst/>
                <a:uLnTx/>
                <a:uFillTx/>
                <a:latin typeface="Aptos Display" panose="020B0004020202020204" pitchFamily="34" charset="0"/>
                <a:ea typeface="Cambria" panose="02040503050406030204" pitchFamily="18" charset="0"/>
              </a:rPr>
              <a:t>,</a:t>
            </a:r>
            <a:r>
              <a:rPr lang="en-US" sz="2000" b="1" dirty="0">
                <a:latin typeface="Aptos Display" panose="020B0004020202020204" pitchFamily="34" charset="0"/>
                <a:ea typeface="Cambria" panose="02040503050406030204" pitchFamily="18" charset="0"/>
              </a:rPr>
              <a:t>Y</a:t>
            </a:r>
            <a:r>
              <a:rPr lang="en-US" b="1" dirty="0">
                <a:latin typeface="Aptos Display" panose="020B0004020202020204" pitchFamily="34" charset="0"/>
                <a:ea typeface="Cambria" panose="02040503050406030204" pitchFamily="18" charset="0"/>
              </a:rPr>
              <a:t>)</a:t>
            </a:r>
            <a:endParaRPr lang="en-US" sz="2000" b="1" baseline="-25000" dirty="0">
              <a:latin typeface="Aptos Display" panose="020B0004020202020204" pitchFamily="34" charset="0"/>
              <a:ea typeface="Cambria" panose="02040503050406030204" pitchFamily="18" charset="0"/>
            </a:endParaRPr>
          </a:p>
        </p:txBody>
      </p:sp>
      <p:cxnSp>
        <p:nvCxnSpPr>
          <p:cNvPr id="87" name="Connector: Curved 86">
            <a:extLst>
              <a:ext uri="{FF2B5EF4-FFF2-40B4-BE49-F238E27FC236}">
                <a16:creationId xmlns:a16="http://schemas.microsoft.com/office/drawing/2014/main" id="{34660B28-4592-3A62-AA6D-E8FE6BD4DCDB}"/>
              </a:ext>
            </a:extLst>
          </p:cNvPr>
          <p:cNvCxnSpPr>
            <a:endCxn id="84" idx="2"/>
          </p:cNvCxnSpPr>
          <p:nvPr/>
        </p:nvCxnSpPr>
        <p:spPr>
          <a:xfrm flipV="1">
            <a:off x="1791713" y="2627995"/>
            <a:ext cx="468281" cy="216187"/>
          </a:xfrm>
          <a:prstGeom prst="curvedConnector2">
            <a:avLst/>
          </a:prstGeom>
          <a:ln w="5715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8" name="Connector: Curved 87">
            <a:extLst>
              <a:ext uri="{FF2B5EF4-FFF2-40B4-BE49-F238E27FC236}">
                <a16:creationId xmlns:a16="http://schemas.microsoft.com/office/drawing/2014/main" id="{0A43A526-8C40-A19C-98CD-371C45197E62}"/>
              </a:ext>
            </a:extLst>
          </p:cNvPr>
          <p:cNvCxnSpPr>
            <a:cxnSpLocks/>
          </p:cNvCxnSpPr>
          <p:nvPr/>
        </p:nvCxnSpPr>
        <p:spPr>
          <a:xfrm>
            <a:off x="1342904" y="5328473"/>
            <a:ext cx="455039" cy="196871"/>
          </a:xfrm>
          <a:prstGeom prst="curvedConnector2">
            <a:avLst/>
          </a:prstGeom>
          <a:ln w="5715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4">
            <a:extLst>
              <a:ext uri="{FF2B5EF4-FFF2-40B4-BE49-F238E27FC236}">
                <a16:creationId xmlns:a16="http://schemas.microsoft.com/office/drawing/2014/main" id="{42FDC3F2-69EC-64AF-370D-86979A2D1EAF}"/>
              </a:ext>
            </a:extLst>
          </p:cNvPr>
          <p:cNvSpPr txBox="1"/>
          <p:nvPr/>
        </p:nvSpPr>
        <p:spPr>
          <a:xfrm>
            <a:off x="0" y="6401315"/>
            <a:ext cx="9144000" cy="307777"/>
          </a:xfrm>
          <a:prstGeom prst="rect">
            <a:avLst/>
          </a:prstGeom>
          <a:noFill/>
        </p:spPr>
        <p:txBody>
          <a:bodyPr wrap="square" rtlCol="0">
            <a:spAutoFit/>
          </a:bodyPr>
          <a:lstStyle/>
          <a:p>
            <a:pPr algn="ctr"/>
            <a:r>
              <a:rPr lang="en-US" sz="1400" dirty="0">
                <a:solidFill>
                  <a:prstClr val="black"/>
                </a:solidFill>
                <a:latin typeface="Aptos Display" panose="020B0004020202020204" pitchFamily="34" charset="0"/>
              </a:rPr>
              <a:t>*Gao et al., </a:t>
            </a:r>
            <a:r>
              <a:rPr lang="en-US" sz="1400" b="1" dirty="0">
                <a:solidFill>
                  <a:prstClr val="black"/>
                </a:solidFill>
                <a:latin typeface="Aptos Display" panose="020B0004020202020204" pitchFamily="34" charset="0"/>
              </a:rPr>
              <a:t>"</a:t>
            </a:r>
            <a:r>
              <a:rPr lang="en-US" sz="1400" dirty="0" err="1">
                <a:solidFill>
                  <a:srgbClr val="0070C0"/>
                </a:solidFill>
                <a:latin typeface="Aptos Display" panose="020B0004020202020204" pitchFamily="34" charset="0"/>
              </a:rPr>
              <a:t>FracDRAM</a:t>
            </a:r>
            <a:r>
              <a:rPr lang="en-US" sz="1400" dirty="0">
                <a:solidFill>
                  <a:srgbClr val="0070C0"/>
                </a:solidFill>
                <a:latin typeface="Aptos Display" panose="020B0004020202020204" pitchFamily="34" charset="0"/>
              </a:rPr>
              <a:t>: Fractional Values in Off-the-Shelf DRAM</a:t>
            </a:r>
            <a:r>
              <a:rPr lang="en-US" sz="1400" b="1" dirty="0">
                <a:solidFill>
                  <a:prstClr val="black"/>
                </a:solidFill>
                <a:latin typeface="Aptos Display" panose="020B0004020202020204" pitchFamily="34" charset="0"/>
              </a:rPr>
              <a:t>," </a:t>
            </a:r>
            <a:r>
              <a:rPr lang="en-US" sz="1400" dirty="0">
                <a:solidFill>
                  <a:prstClr val="black"/>
                </a:solidFill>
                <a:latin typeface="Aptos Display" panose="020B0004020202020204" pitchFamily="34" charset="0"/>
              </a:rPr>
              <a:t>in MICRO, 2022.</a:t>
            </a:r>
          </a:p>
        </p:txBody>
      </p:sp>
      <p:sp>
        <p:nvSpPr>
          <p:cNvPr id="9" name="Metin kutusu 33">
            <a:extLst>
              <a:ext uri="{FF2B5EF4-FFF2-40B4-BE49-F238E27FC236}">
                <a16:creationId xmlns:a16="http://schemas.microsoft.com/office/drawing/2014/main" id="{FF712D22-ED7E-DF03-56C3-EDB6E686463F}"/>
              </a:ext>
            </a:extLst>
          </p:cNvPr>
          <p:cNvSpPr txBox="1"/>
          <p:nvPr/>
        </p:nvSpPr>
        <p:spPr>
          <a:xfrm>
            <a:off x="442355" y="2474883"/>
            <a:ext cx="900549" cy="400110"/>
          </a:xfrm>
          <a:prstGeom prst="rect">
            <a:avLst/>
          </a:prstGeom>
          <a:noFill/>
        </p:spPr>
        <p:txBody>
          <a:bodyPr wrap="square" rtlCol="0">
            <a:spAutoFit/>
          </a:bodyPr>
          <a:lstStyle/>
          <a:p>
            <a:r>
              <a:rPr lang="en-US" sz="2000" dirty="0">
                <a:latin typeface="Aptos Display" panose="020B0004020202020204" pitchFamily="34" charset="0"/>
                <a:ea typeface="Cambria" panose="02040503050406030204" pitchFamily="18" charset="0"/>
              </a:rPr>
              <a:t>V</a:t>
            </a:r>
            <a:r>
              <a:rPr lang="en-US" sz="2000" baseline="-25000" dirty="0">
                <a:latin typeface="Aptos Display" panose="020B0004020202020204" pitchFamily="34" charset="0"/>
                <a:ea typeface="Cambria" panose="02040503050406030204" pitchFamily="18" charset="0"/>
              </a:rPr>
              <a:t>DD</a:t>
            </a:r>
            <a:endParaRPr lang="en-US" sz="2000" dirty="0">
              <a:latin typeface="Aptos Display" panose="020B0004020202020204" pitchFamily="34" charset="0"/>
              <a:ea typeface="Cambria" panose="02040503050406030204" pitchFamily="18" charset="0"/>
              <a:cs typeface="Cascadia Mono" panose="020B0609020000020004" pitchFamily="49" charset="0"/>
            </a:endParaRPr>
          </a:p>
        </p:txBody>
      </p:sp>
      <p:cxnSp>
        <p:nvCxnSpPr>
          <p:cNvPr id="10" name="Düz Ok Bağlayıcısı 34">
            <a:extLst>
              <a:ext uri="{FF2B5EF4-FFF2-40B4-BE49-F238E27FC236}">
                <a16:creationId xmlns:a16="http://schemas.microsoft.com/office/drawing/2014/main" id="{D3311B6C-A603-B700-804E-4E78083D7FE3}"/>
              </a:ext>
            </a:extLst>
          </p:cNvPr>
          <p:cNvCxnSpPr>
            <a:cxnSpLocks/>
          </p:cNvCxnSpPr>
          <p:nvPr/>
        </p:nvCxnSpPr>
        <p:spPr>
          <a:xfrm flipH="1" flipV="1">
            <a:off x="989669" y="2812477"/>
            <a:ext cx="388891" cy="19955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35">
            <a:extLst>
              <a:ext uri="{FF2B5EF4-FFF2-40B4-BE49-F238E27FC236}">
                <a16:creationId xmlns:a16="http://schemas.microsoft.com/office/drawing/2014/main" id="{9CE7F2CC-986D-36A6-A009-B974BD63056E}"/>
              </a:ext>
            </a:extLst>
          </p:cNvPr>
          <p:cNvSpPr txBox="1"/>
          <p:nvPr/>
        </p:nvSpPr>
        <p:spPr>
          <a:xfrm>
            <a:off x="410041" y="2999462"/>
            <a:ext cx="843500" cy="400110"/>
          </a:xfrm>
          <a:prstGeom prst="rect">
            <a:avLst/>
          </a:prstGeom>
          <a:noFill/>
        </p:spPr>
        <p:txBody>
          <a:bodyPr wrap="none" rtlCol="0">
            <a:spAutoFit/>
          </a:bodyPr>
          <a:lstStyle/>
          <a:p>
            <a:pPr algn="ctr"/>
            <a:r>
              <a:rPr lang="en-US" sz="2000" dirty="0">
                <a:latin typeface="Aptos Display" panose="020B0004020202020204" pitchFamily="34" charset="0"/>
                <a:ea typeface="Cambria" panose="02040503050406030204" pitchFamily="18" charset="0"/>
              </a:rPr>
              <a:t>V</a:t>
            </a:r>
            <a:r>
              <a:rPr lang="en-US" sz="2000" baseline="-25000" dirty="0">
                <a:latin typeface="Aptos Display" panose="020B0004020202020204" pitchFamily="34" charset="0"/>
                <a:ea typeface="Cambria" panose="02040503050406030204" pitchFamily="18" charset="0"/>
              </a:rPr>
              <a:t>DD</a:t>
            </a:r>
            <a:r>
              <a:rPr lang="en-US" dirty="0">
                <a:latin typeface="Aptos Display" panose="020B0004020202020204" pitchFamily="34" charset="0"/>
                <a:ea typeface="Cambria" panose="02040503050406030204" pitchFamily="18" charset="0"/>
              </a:rPr>
              <a:t>/2*</a:t>
            </a:r>
            <a:endParaRPr lang="en-US" sz="2000" baseline="-25000" dirty="0">
              <a:latin typeface="Aptos Display" panose="020B0004020202020204" pitchFamily="34" charset="0"/>
              <a:ea typeface="Cambria" panose="02040503050406030204" pitchFamily="18" charset="0"/>
            </a:endParaRPr>
          </a:p>
        </p:txBody>
      </p:sp>
      <p:cxnSp>
        <p:nvCxnSpPr>
          <p:cNvPr id="12" name="Düz Ok Bağlayıcısı 32">
            <a:extLst>
              <a:ext uri="{FF2B5EF4-FFF2-40B4-BE49-F238E27FC236}">
                <a16:creationId xmlns:a16="http://schemas.microsoft.com/office/drawing/2014/main" id="{5860F6DE-A276-706A-600B-CC46C2E62CCF}"/>
              </a:ext>
            </a:extLst>
          </p:cNvPr>
          <p:cNvCxnSpPr>
            <a:cxnSpLocks/>
          </p:cNvCxnSpPr>
          <p:nvPr/>
        </p:nvCxnSpPr>
        <p:spPr>
          <a:xfrm flipH="1" flipV="1">
            <a:off x="994936" y="3340563"/>
            <a:ext cx="388891" cy="19955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6888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4"/>
                                        </p:tgtEl>
                                        <p:attrNameLst>
                                          <p:attrName>style.visibility</p:attrName>
                                        </p:attrNameLst>
                                      </p:cBhvr>
                                      <p:to>
                                        <p:strVal val="visible"/>
                                      </p:to>
                                    </p:set>
                                    <p:animEffect transition="in" filter="fade">
                                      <p:cBhvr>
                                        <p:cTn id="7" dur="500"/>
                                        <p:tgtEl>
                                          <p:spTgt spid="12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1"/>
                                        </p:tgtEl>
                                        <p:attrNameLst>
                                          <p:attrName>style.visibility</p:attrName>
                                        </p:attrNameLst>
                                      </p:cBhvr>
                                      <p:to>
                                        <p:strVal val="visible"/>
                                      </p:to>
                                    </p:set>
                                    <p:animEffect transition="in" filter="fade">
                                      <p:cBhvr>
                                        <p:cTn id="10" dur="500"/>
                                        <p:tgtEl>
                                          <p:spTgt spid="8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2"/>
                                        </p:tgtEl>
                                        <p:attrNameLst>
                                          <p:attrName>style.visibility</p:attrName>
                                        </p:attrNameLst>
                                      </p:cBhvr>
                                      <p:to>
                                        <p:strVal val="visible"/>
                                      </p:to>
                                    </p:set>
                                    <p:animEffect transition="in" filter="fade">
                                      <p:cBhvr>
                                        <p:cTn id="13" dur="500"/>
                                        <p:tgtEl>
                                          <p:spTgt spid="8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0"/>
                                        </p:tgtEl>
                                        <p:attrNameLst>
                                          <p:attrName>style.visibility</p:attrName>
                                        </p:attrNameLst>
                                      </p:cBhvr>
                                      <p:to>
                                        <p:strVal val="visible"/>
                                      </p:to>
                                    </p:set>
                                    <p:animEffect transition="in" filter="fade">
                                      <p:cBhvr>
                                        <p:cTn id="16" dur="500"/>
                                        <p:tgtEl>
                                          <p:spTgt spid="8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8"/>
                                        </p:tgtEl>
                                        <p:attrNameLst>
                                          <p:attrName>style.visibility</p:attrName>
                                        </p:attrNameLst>
                                      </p:cBhvr>
                                      <p:to>
                                        <p:strVal val="visible"/>
                                      </p:to>
                                    </p:set>
                                    <p:animEffect transition="in" filter="fade">
                                      <p:cBhvr>
                                        <p:cTn id="19" dur="500"/>
                                        <p:tgtEl>
                                          <p:spTgt spid="7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4"/>
                                        </p:tgtEl>
                                        <p:attrNameLst>
                                          <p:attrName>style.visibility</p:attrName>
                                        </p:attrNameLst>
                                      </p:cBhvr>
                                      <p:to>
                                        <p:strVal val="visible"/>
                                      </p:to>
                                    </p:set>
                                    <p:animEffect transition="in" filter="fade">
                                      <p:cBhvr>
                                        <p:cTn id="22" dur="500"/>
                                        <p:tgtEl>
                                          <p:spTgt spid="11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19"/>
                                        </p:tgtEl>
                                        <p:attrNameLst>
                                          <p:attrName>style.visibility</p:attrName>
                                        </p:attrNameLst>
                                      </p:cBhvr>
                                      <p:to>
                                        <p:strVal val="visible"/>
                                      </p:to>
                                    </p:set>
                                    <p:animEffect transition="in" filter="fade">
                                      <p:cBhvr>
                                        <p:cTn id="25" dur="500"/>
                                        <p:tgtEl>
                                          <p:spTgt spid="119"/>
                                        </p:tgtEl>
                                      </p:cBhvr>
                                    </p:animEffect>
                                  </p:childTnLst>
                                </p:cTn>
                              </p:par>
                            </p:childTnLst>
                          </p:cTn>
                        </p:par>
                        <p:par>
                          <p:cTn id="26" fill="hold">
                            <p:stCondLst>
                              <p:cond delay="500"/>
                            </p:stCondLst>
                            <p:childTnLst>
                              <p:par>
                                <p:cTn id="27" presetID="10" presetClass="entr" presetSubtype="0" fill="hold" nodeType="afterEffect">
                                  <p:stCondLst>
                                    <p:cond delay="0"/>
                                  </p:stCondLst>
                                  <p:childTnLst>
                                    <p:set>
                                      <p:cBhvr>
                                        <p:cTn id="28" dur="1" fill="hold">
                                          <p:stCondLst>
                                            <p:cond delay="0"/>
                                          </p:stCondLst>
                                        </p:cTn>
                                        <p:tgtEl>
                                          <p:spTgt spid="123"/>
                                        </p:tgtEl>
                                        <p:attrNameLst>
                                          <p:attrName>style.visibility</p:attrName>
                                        </p:attrNameLst>
                                      </p:cBhvr>
                                      <p:to>
                                        <p:strVal val="visible"/>
                                      </p:to>
                                    </p:set>
                                    <p:animEffect transition="in" filter="fade">
                                      <p:cBhvr>
                                        <p:cTn id="29" dur="250"/>
                                        <p:tgtEl>
                                          <p:spTgt spid="123"/>
                                        </p:tgtEl>
                                      </p:cBhvr>
                                    </p:animEffect>
                                  </p:childTnLst>
                                </p:cTn>
                              </p:par>
                            </p:childTnLst>
                          </p:cTn>
                        </p:par>
                        <p:par>
                          <p:cTn id="30" fill="hold">
                            <p:stCondLst>
                              <p:cond delay="750"/>
                            </p:stCondLst>
                            <p:childTnLst>
                              <p:par>
                                <p:cTn id="31" presetID="10" presetClass="entr" presetSubtype="0"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250"/>
                                        <p:tgtEl>
                                          <p:spTgt spid="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250"/>
                                        <p:tgtEl>
                                          <p:spTgt spid="4"/>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500"/>
                                        <p:tgtEl>
                                          <p:spTgt spid="11"/>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500"/>
                                        <p:tgtEl>
                                          <p:spTgt spid="9"/>
                                        </p:tgtEl>
                                      </p:cBhvr>
                                    </p:animEffect>
                                  </p:childTnLst>
                                </p:cTn>
                              </p:par>
                              <p:par>
                                <p:cTn id="48" presetID="10" presetClass="entr" presetSubtype="0" fill="hold" nodeType="with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500"/>
                                        <p:tgtEl>
                                          <p:spTgt spid="10"/>
                                        </p:tgtEl>
                                      </p:cBhvr>
                                    </p:animEffect>
                                  </p:childTnLst>
                                </p:cTn>
                              </p:par>
                              <p:par>
                                <p:cTn id="51" presetID="1" presetClass="entr" presetSubtype="0" fill="hold" grpId="0" nodeType="withEffect">
                                  <p:stCondLst>
                                    <p:cond delay="0"/>
                                  </p:stCondLst>
                                  <p:childTnLst>
                                    <p:set>
                                      <p:cBhvr>
                                        <p:cTn id="52" dur="1" fill="hold">
                                          <p:stCondLst>
                                            <p:cond delay="0"/>
                                          </p:stCondLst>
                                        </p:cTn>
                                        <p:tgtEl>
                                          <p:spTgt spid="6"/>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17"/>
                                        </p:tgtEl>
                                        <p:attrNameLst>
                                          <p:attrName>style.visibility</p:attrName>
                                        </p:attrNameLst>
                                      </p:cBhvr>
                                      <p:to>
                                        <p:strVal val="visible"/>
                                      </p:to>
                                    </p:set>
                                    <p:animEffect transition="in" filter="fade">
                                      <p:cBhvr>
                                        <p:cTn id="57" dur="500"/>
                                        <p:tgtEl>
                                          <p:spTgt spid="117"/>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20"/>
                                        </p:tgtEl>
                                        <p:attrNameLst>
                                          <p:attrName>style.visibility</p:attrName>
                                        </p:attrNameLst>
                                      </p:cBhvr>
                                      <p:to>
                                        <p:strVal val="visible"/>
                                      </p:to>
                                    </p:set>
                                    <p:animEffect transition="in" filter="fade">
                                      <p:cBhvr>
                                        <p:cTn id="60" dur="500"/>
                                        <p:tgtEl>
                                          <p:spTgt spid="120"/>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fade">
                                      <p:cBhvr>
                                        <p:cTn id="65" dur="250"/>
                                        <p:tgtEl>
                                          <p:spTgt spid="45"/>
                                        </p:tgtEl>
                                      </p:cBhvr>
                                    </p:animEffect>
                                  </p:childTnLst>
                                </p:cTn>
                              </p:par>
                              <p:par>
                                <p:cTn id="66" presetID="10" presetClass="entr" presetSubtype="0" fill="hold" nodeType="withEffect">
                                  <p:stCondLst>
                                    <p:cond delay="0"/>
                                  </p:stCondLst>
                                  <p:childTnLst>
                                    <p:set>
                                      <p:cBhvr>
                                        <p:cTn id="67" dur="1" fill="hold">
                                          <p:stCondLst>
                                            <p:cond delay="0"/>
                                          </p:stCondLst>
                                        </p:cTn>
                                        <p:tgtEl>
                                          <p:spTgt spid="53"/>
                                        </p:tgtEl>
                                        <p:attrNameLst>
                                          <p:attrName>style.visibility</p:attrName>
                                        </p:attrNameLst>
                                      </p:cBhvr>
                                      <p:to>
                                        <p:strVal val="visible"/>
                                      </p:to>
                                    </p:set>
                                    <p:animEffect transition="in" filter="fade">
                                      <p:cBhvr>
                                        <p:cTn id="68" dur="250"/>
                                        <p:tgtEl>
                                          <p:spTgt spid="53"/>
                                        </p:tgtEl>
                                      </p:cBhvr>
                                    </p:animEffect>
                                  </p:childTnLst>
                                </p:cTn>
                              </p:par>
                              <p:par>
                                <p:cTn id="69" presetID="10" presetClass="entr" presetSubtype="0" fill="hold" nodeType="withEffect">
                                  <p:stCondLst>
                                    <p:cond delay="0"/>
                                  </p:stCondLst>
                                  <p:childTnLst>
                                    <p:set>
                                      <p:cBhvr>
                                        <p:cTn id="70" dur="1" fill="hold">
                                          <p:stCondLst>
                                            <p:cond delay="0"/>
                                          </p:stCondLst>
                                        </p:cTn>
                                        <p:tgtEl>
                                          <p:spTgt spid="43"/>
                                        </p:tgtEl>
                                        <p:attrNameLst>
                                          <p:attrName>style.visibility</p:attrName>
                                        </p:attrNameLst>
                                      </p:cBhvr>
                                      <p:to>
                                        <p:strVal val="visible"/>
                                      </p:to>
                                    </p:set>
                                    <p:animEffect transition="in" filter="fade">
                                      <p:cBhvr>
                                        <p:cTn id="71" dur="250"/>
                                        <p:tgtEl>
                                          <p:spTgt spid="43"/>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57"/>
                                        </p:tgtEl>
                                        <p:attrNameLst>
                                          <p:attrName>style.visibility</p:attrName>
                                        </p:attrNameLst>
                                      </p:cBhvr>
                                      <p:to>
                                        <p:strVal val="visible"/>
                                      </p:to>
                                    </p:set>
                                    <p:animEffect transition="in" filter="fade">
                                      <p:cBhvr>
                                        <p:cTn id="74" dur="250"/>
                                        <p:tgtEl>
                                          <p:spTgt spid="57"/>
                                        </p:tgtEl>
                                      </p:cBhvr>
                                    </p:animEffect>
                                  </p:childTnLst>
                                </p:cTn>
                              </p:par>
                              <p:par>
                                <p:cTn id="75" presetID="10" presetClass="entr" presetSubtype="0" fill="hold" nodeType="withEffect">
                                  <p:stCondLst>
                                    <p:cond delay="0"/>
                                  </p:stCondLst>
                                  <p:childTnLst>
                                    <p:set>
                                      <p:cBhvr>
                                        <p:cTn id="76" dur="1" fill="hold">
                                          <p:stCondLst>
                                            <p:cond delay="0"/>
                                          </p:stCondLst>
                                        </p:cTn>
                                        <p:tgtEl>
                                          <p:spTgt spid="58"/>
                                        </p:tgtEl>
                                        <p:attrNameLst>
                                          <p:attrName>style.visibility</p:attrName>
                                        </p:attrNameLst>
                                      </p:cBhvr>
                                      <p:to>
                                        <p:strVal val="visible"/>
                                      </p:to>
                                    </p:set>
                                    <p:animEffect transition="in" filter="fade">
                                      <p:cBhvr>
                                        <p:cTn id="77" dur="250"/>
                                        <p:tgtEl>
                                          <p:spTgt spid="58"/>
                                        </p:tgtEl>
                                      </p:cBhvr>
                                    </p:animEffect>
                                  </p:childTnLst>
                                </p:cTn>
                              </p:par>
                              <p:par>
                                <p:cTn id="78" presetID="10" presetClass="entr" presetSubtype="0" fill="hold" nodeType="withEffect">
                                  <p:stCondLst>
                                    <p:cond delay="0"/>
                                  </p:stCondLst>
                                  <p:childTnLst>
                                    <p:set>
                                      <p:cBhvr>
                                        <p:cTn id="79" dur="1" fill="hold">
                                          <p:stCondLst>
                                            <p:cond delay="0"/>
                                          </p:stCondLst>
                                        </p:cTn>
                                        <p:tgtEl>
                                          <p:spTgt spid="59"/>
                                        </p:tgtEl>
                                        <p:attrNameLst>
                                          <p:attrName>style.visibility</p:attrName>
                                        </p:attrNameLst>
                                      </p:cBhvr>
                                      <p:to>
                                        <p:strVal val="visible"/>
                                      </p:to>
                                    </p:set>
                                    <p:animEffect transition="in" filter="fade">
                                      <p:cBhvr>
                                        <p:cTn id="80" dur="250"/>
                                        <p:tgtEl>
                                          <p:spTgt spid="59"/>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63"/>
                                        </p:tgtEl>
                                        <p:attrNameLst>
                                          <p:attrName>style.visibility</p:attrName>
                                        </p:attrNameLst>
                                      </p:cBhvr>
                                      <p:to>
                                        <p:strVal val="visible"/>
                                      </p:to>
                                    </p:set>
                                    <p:animEffect transition="in" filter="fade">
                                      <p:cBhvr>
                                        <p:cTn id="83" dur="250"/>
                                        <p:tgtEl>
                                          <p:spTgt spid="63"/>
                                        </p:tgtEl>
                                      </p:cBhvr>
                                    </p:animEffect>
                                  </p:childTnLst>
                                </p:cTn>
                              </p:par>
                              <p:par>
                                <p:cTn id="84" presetID="10" presetClass="entr" presetSubtype="0" fill="hold" nodeType="withEffect">
                                  <p:stCondLst>
                                    <p:cond delay="0"/>
                                  </p:stCondLst>
                                  <p:childTnLst>
                                    <p:set>
                                      <p:cBhvr>
                                        <p:cTn id="85" dur="1" fill="hold">
                                          <p:stCondLst>
                                            <p:cond delay="0"/>
                                          </p:stCondLst>
                                        </p:cTn>
                                        <p:tgtEl>
                                          <p:spTgt spid="37"/>
                                        </p:tgtEl>
                                        <p:attrNameLst>
                                          <p:attrName>style.visibility</p:attrName>
                                        </p:attrNameLst>
                                      </p:cBhvr>
                                      <p:to>
                                        <p:strVal val="visible"/>
                                      </p:to>
                                    </p:set>
                                    <p:animEffect transition="in" filter="fade">
                                      <p:cBhvr>
                                        <p:cTn id="86" dur="500"/>
                                        <p:tgtEl>
                                          <p:spTgt spid="37"/>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84"/>
                                        </p:tgtEl>
                                        <p:attrNameLst>
                                          <p:attrName>style.visibility</p:attrName>
                                        </p:attrNameLst>
                                      </p:cBhvr>
                                      <p:to>
                                        <p:strVal val="visible"/>
                                      </p:to>
                                    </p:set>
                                    <p:animEffect transition="in" filter="fade">
                                      <p:cBhvr>
                                        <p:cTn id="91" dur="500"/>
                                        <p:tgtEl>
                                          <p:spTgt spid="84"/>
                                        </p:tgtEl>
                                      </p:cBhvr>
                                    </p:animEffect>
                                  </p:childTnLst>
                                </p:cTn>
                              </p:par>
                              <p:par>
                                <p:cTn id="92" presetID="10" presetClass="entr" presetSubtype="0" fill="hold" nodeType="withEffect">
                                  <p:stCondLst>
                                    <p:cond delay="0"/>
                                  </p:stCondLst>
                                  <p:childTnLst>
                                    <p:set>
                                      <p:cBhvr>
                                        <p:cTn id="93" dur="1" fill="hold">
                                          <p:stCondLst>
                                            <p:cond delay="0"/>
                                          </p:stCondLst>
                                        </p:cTn>
                                        <p:tgtEl>
                                          <p:spTgt spid="87"/>
                                        </p:tgtEl>
                                        <p:attrNameLst>
                                          <p:attrName>style.visibility</p:attrName>
                                        </p:attrNameLst>
                                      </p:cBhvr>
                                      <p:to>
                                        <p:strVal val="visible"/>
                                      </p:to>
                                    </p:set>
                                    <p:animEffect transition="in" filter="fade">
                                      <p:cBhvr>
                                        <p:cTn id="94" dur="500"/>
                                        <p:tgtEl>
                                          <p:spTgt spid="87"/>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85"/>
                                        </p:tgtEl>
                                        <p:attrNameLst>
                                          <p:attrName>style.visibility</p:attrName>
                                        </p:attrNameLst>
                                      </p:cBhvr>
                                      <p:to>
                                        <p:strVal val="visible"/>
                                      </p:to>
                                    </p:set>
                                    <p:animEffect transition="in" filter="fade">
                                      <p:cBhvr>
                                        <p:cTn id="97" dur="500"/>
                                        <p:tgtEl>
                                          <p:spTgt spid="85"/>
                                        </p:tgtEl>
                                      </p:cBhvr>
                                    </p:animEffect>
                                  </p:childTnLst>
                                </p:cTn>
                              </p:par>
                              <p:par>
                                <p:cTn id="98" presetID="10" presetClass="entr" presetSubtype="0" fill="hold" nodeType="withEffect">
                                  <p:stCondLst>
                                    <p:cond delay="0"/>
                                  </p:stCondLst>
                                  <p:childTnLst>
                                    <p:set>
                                      <p:cBhvr>
                                        <p:cTn id="99" dur="1" fill="hold">
                                          <p:stCondLst>
                                            <p:cond delay="0"/>
                                          </p:stCondLst>
                                        </p:cTn>
                                        <p:tgtEl>
                                          <p:spTgt spid="88"/>
                                        </p:tgtEl>
                                        <p:attrNameLst>
                                          <p:attrName>style.visibility</p:attrName>
                                        </p:attrNameLst>
                                      </p:cBhvr>
                                      <p:to>
                                        <p:strVal val="visible"/>
                                      </p:to>
                                    </p:set>
                                    <p:animEffect transition="in" filter="fade">
                                      <p:cBhvr>
                                        <p:cTn id="100"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14" grpId="0" animBg="1"/>
      <p:bldP spid="117" grpId="0"/>
      <p:bldP spid="119" grpId="0" animBg="1"/>
      <p:bldP spid="120" grpId="0"/>
      <p:bldP spid="78" grpId="0" animBg="1"/>
      <p:bldP spid="80" grpId="0" animBg="1"/>
      <p:bldP spid="81" grpId="0" animBg="1"/>
      <p:bldP spid="82" grpId="0" animBg="1"/>
      <p:bldP spid="57" grpId="0"/>
      <p:bldP spid="63" grpId="0"/>
      <p:bldP spid="84" grpId="0"/>
      <p:bldP spid="85" grpId="0"/>
      <p:bldP spid="6" grpId="0"/>
      <p:bldP spid="9" grpId="0"/>
      <p:bldP spid="11"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D14A8-3BC0-830B-3EAB-2A44710170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DDCF9C-C06B-EE85-43A0-7A2C33AA6DE4}"/>
              </a:ext>
            </a:extLst>
          </p:cNvPr>
          <p:cNvSpPr>
            <a:spLocks noGrp="1"/>
          </p:cNvSpPr>
          <p:nvPr>
            <p:ph type="title"/>
          </p:nvPr>
        </p:nvSpPr>
        <p:spPr/>
        <p:txBody>
          <a:bodyPr/>
          <a:lstStyle/>
          <a:p>
            <a:r>
              <a:rPr lang="en-US" sz="3600" dirty="0">
                <a:solidFill>
                  <a:schemeClr val="accent5">
                    <a:lumMod val="75000"/>
                  </a:schemeClr>
                </a:solidFill>
                <a:latin typeface="Aptos Display" panose="020B0004020202020204" pitchFamily="34" charset="0"/>
              </a:rPr>
              <a:t>Two-Input AND </a:t>
            </a:r>
            <a:r>
              <a:rPr lang="en-US" sz="3600" dirty="0" err="1">
                <a:solidFill>
                  <a:schemeClr val="accent5">
                    <a:lumMod val="75000"/>
                  </a:schemeClr>
                </a:solidFill>
                <a:latin typeface="Aptos Display" panose="020B0004020202020204" pitchFamily="34" charset="0"/>
              </a:rPr>
              <a:t>and</a:t>
            </a:r>
            <a:r>
              <a:rPr lang="en-US" sz="3600" dirty="0">
                <a:solidFill>
                  <a:schemeClr val="accent5">
                    <a:lumMod val="75000"/>
                  </a:schemeClr>
                </a:solidFill>
                <a:latin typeface="Aptos Display" panose="020B0004020202020204" pitchFamily="34" charset="0"/>
              </a:rPr>
              <a:t> NAND Operations</a:t>
            </a:r>
          </a:p>
        </p:txBody>
      </p:sp>
      <p:sp>
        <p:nvSpPr>
          <p:cNvPr id="73" name="TextBox 52">
            <a:extLst>
              <a:ext uri="{FF2B5EF4-FFF2-40B4-BE49-F238E27FC236}">
                <a16:creationId xmlns:a16="http://schemas.microsoft.com/office/drawing/2014/main" id="{9EE78F0C-C43F-41A9-716F-013DF0E9BB30}"/>
              </a:ext>
            </a:extLst>
          </p:cNvPr>
          <p:cNvSpPr txBox="1"/>
          <p:nvPr/>
        </p:nvSpPr>
        <p:spPr>
          <a:xfrm>
            <a:off x="4851187" y="2105540"/>
            <a:ext cx="4044409" cy="1138773"/>
          </a:xfrm>
          <a:prstGeom prst="rect">
            <a:avLst/>
          </a:prstGeom>
          <a:noFill/>
        </p:spPr>
        <p:txBody>
          <a:bodyPr wrap="square" rtlCol="0">
            <a:spAutoFit/>
          </a:bodyPr>
          <a:lstStyle/>
          <a:p>
            <a:pPr algn="ctr"/>
            <a:r>
              <a:rPr lang="en-US" sz="2800" b="1" dirty="0">
                <a:solidFill>
                  <a:srgbClr val="C00000"/>
                </a:solidFill>
                <a:latin typeface="Aptos Display" panose="020B0004020202020204" pitchFamily="34" charset="0"/>
                <a:ea typeface="Cambria" panose="02040503050406030204" pitchFamily="18" charset="0"/>
              </a:rPr>
              <a:t>V</a:t>
            </a:r>
            <a:r>
              <a:rPr lang="en-US" sz="2800" b="1" baseline="-25000" dirty="0">
                <a:solidFill>
                  <a:srgbClr val="C00000"/>
                </a:solidFill>
                <a:latin typeface="Aptos Display" panose="020B0004020202020204" pitchFamily="34" charset="0"/>
                <a:ea typeface="Cambria" panose="02040503050406030204" pitchFamily="18" charset="0"/>
              </a:rPr>
              <a:t>DD</a:t>
            </a:r>
            <a:r>
              <a:rPr lang="en-US" sz="2800" b="1" dirty="0">
                <a:solidFill>
                  <a:srgbClr val="C00000"/>
                </a:solidFill>
                <a:latin typeface="Aptos Display" panose="020B0004020202020204" pitchFamily="34" charset="0"/>
                <a:ea typeface="Cambria" panose="02040503050406030204" pitchFamily="18" charset="0"/>
              </a:rPr>
              <a:t>=1 &amp; GND = 0</a:t>
            </a:r>
            <a:r>
              <a:rPr lang="en-US" sz="2400" b="1" baseline="-25000" dirty="0">
                <a:solidFill>
                  <a:srgbClr val="C00000"/>
                </a:solidFill>
                <a:latin typeface="Aptos Display" panose="020B0004020202020204" pitchFamily="34" charset="0"/>
                <a:ea typeface="Cambria" panose="02040503050406030204" pitchFamily="18" charset="0"/>
              </a:rPr>
              <a:t> </a:t>
            </a:r>
            <a:endParaRPr lang="en-US" sz="2400" b="1" baseline="-25000" dirty="0">
              <a:latin typeface="Aptos Display" panose="020B0004020202020204" pitchFamily="34" charset="0"/>
              <a:ea typeface="Cambria" panose="02040503050406030204" pitchFamily="18" charset="0"/>
            </a:endParaRPr>
          </a:p>
          <a:p>
            <a:pPr algn="ctr"/>
            <a:r>
              <a:rPr lang="en-US" sz="2400" b="1" dirty="0">
                <a:solidFill>
                  <a:srgbClr val="C00000"/>
                </a:solidFill>
                <a:latin typeface="Aptos Display" panose="020B0004020202020204" pitchFamily="34" charset="0"/>
                <a:ea typeface="Cambria" panose="02040503050406030204" pitchFamily="18" charset="0"/>
                <a:cs typeface="Cascadia Mono" panose="020B0609020000020004" pitchFamily="49" charset="0"/>
              </a:rPr>
              <a:t> </a:t>
            </a:r>
            <a:endParaRPr lang="en-US" sz="2400" baseline="-25000" dirty="0">
              <a:solidFill>
                <a:srgbClr val="C00000"/>
              </a:solidFill>
              <a:latin typeface="Aptos Display" panose="020B0004020202020204" pitchFamily="34" charset="0"/>
              <a:ea typeface="Cambria" panose="02040503050406030204" pitchFamily="18" charset="0"/>
            </a:endParaRPr>
          </a:p>
          <a:p>
            <a:endParaRPr lang="en-US" sz="2400" b="1" baseline="-25000" dirty="0">
              <a:solidFill>
                <a:srgbClr val="C00000"/>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22" name="Dikdörtgen 256">
            <a:extLst>
              <a:ext uri="{FF2B5EF4-FFF2-40B4-BE49-F238E27FC236}">
                <a16:creationId xmlns:a16="http://schemas.microsoft.com/office/drawing/2014/main" id="{38988FB0-3FE5-57FB-F8B3-8E5668FD7F4C}"/>
              </a:ext>
            </a:extLst>
          </p:cNvPr>
          <p:cNvSpPr/>
          <p:nvPr/>
        </p:nvSpPr>
        <p:spPr>
          <a:xfrm>
            <a:off x="5397087" y="2798700"/>
            <a:ext cx="532410" cy="532326"/>
          </a:xfrm>
          <a:prstGeom prst="roundRect">
            <a:avLst/>
          </a:prstGeom>
          <a:solidFill>
            <a:schemeClr val="accent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Aptos Display" panose="020B0004020202020204" pitchFamily="34" charset="0"/>
                <a:ea typeface="Cambria" panose="02040503050406030204" pitchFamily="18" charset="0"/>
                <a:cs typeface="Cascadia Mono" panose="020B0609020000020004" pitchFamily="49" charset="0"/>
              </a:rPr>
              <a:t>X</a:t>
            </a:r>
            <a:endParaRPr lang="en-US" sz="2400" b="1" baseline="-2500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25" name="Dikdörtgen 256">
            <a:extLst>
              <a:ext uri="{FF2B5EF4-FFF2-40B4-BE49-F238E27FC236}">
                <a16:creationId xmlns:a16="http://schemas.microsoft.com/office/drawing/2014/main" id="{38E5463A-4C49-B9F7-407D-E3B6FF0DB844}"/>
              </a:ext>
            </a:extLst>
          </p:cNvPr>
          <p:cNvSpPr/>
          <p:nvPr/>
        </p:nvSpPr>
        <p:spPr>
          <a:xfrm>
            <a:off x="5929497" y="2807753"/>
            <a:ext cx="532410" cy="532326"/>
          </a:xfrm>
          <a:prstGeom prst="roundRect">
            <a:avLst/>
          </a:prstGeom>
          <a:solidFill>
            <a:schemeClr val="accent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Aptos Display" panose="020B0004020202020204" pitchFamily="34" charset="0"/>
                <a:ea typeface="Cambria" panose="02040503050406030204" pitchFamily="18" charset="0"/>
                <a:cs typeface="Cascadia Mono" panose="020B0609020000020004" pitchFamily="49" charset="0"/>
              </a:rPr>
              <a:t>Y</a:t>
            </a:r>
            <a:endParaRPr lang="en-US" sz="2400" b="1" baseline="-2500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30" name="Dikdörtgen 256">
            <a:extLst>
              <a:ext uri="{FF2B5EF4-FFF2-40B4-BE49-F238E27FC236}">
                <a16:creationId xmlns:a16="http://schemas.microsoft.com/office/drawing/2014/main" id="{10BC7817-9311-2D22-88E6-78D1F979F6FD}"/>
              </a:ext>
            </a:extLst>
          </p:cNvPr>
          <p:cNvSpPr/>
          <p:nvPr/>
        </p:nvSpPr>
        <p:spPr>
          <a:xfrm>
            <a:off x="6461907" y="2807753"/>
            <a:ext cx="972000" cy="540000"/>
          </a:xfrm>
          <a:prstGeom prst="roundRect">
            <a:avLst/>
          </a:prstGeom>
          <a:solidFill>
            <a:schemeClr val="accent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COM</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44" name="Dikdörtgen 256">
            <a:extLst>
              <a:ext uri="{FF2B5EF4-FFF2-40B4-BE49-F238E27FC236}">
                <a16:creationId xmlns:a16="http://schemas.microsoft.com/office/drawing/2014/main" id="{64857D48-33C1-69D6-B685-E94DBA9DCDFE}"/>
              </a:ext>
            </a:extLst>
          </p:cNvPr>
          <p:cNvSpPr/>
          <p:nvPr/>
        </p:nvSpPr>
        <p:spPr>
          <a:xfrm>
            <a:off x="5397087" y="3338778"/>
            <a:ext cx="532410" cy="532326"/>
          </a:xfrm>
          <a:prstGeom prst="roundRect">
            <a:avLst/>
          </a:prstGeom>
          <a:solidFill>
            <a:srgbClr val="FF00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50" name="Dikdörtgen 256">
            <a:extLst>
              <a:ext uri="{FF2B5EF4-FFF2-40B4-BE49-F238E27FC236}">
                <a16:creationId xmlns:a16="http://schemas.microsoft.com/office/drawing/2014/main" id="{2AAE3FCB-0A07-3E4F-AB03-1A7F8C227496}"/>
              </a:ext>
            </a:extLst>
          </p:cNvPr>
          <p:cNvSpPr/>
          <p:nvPr/>
        </p:nvSpPr>
        <p:spPr>
          <a:xfrm>
            <a:off x="5928983" y="3338778"/>
            <a:ext cx="532410" cy="532326"/>
          </a:xfrm>
          <a:prstGeom prst="roundRect">
            <a:avLst/>
          </a:prstGeom>
          <a:solidFill>
            <a:srgbClr val="FF00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52" name="Dikdörtgen 256">
            <a:extLst>
              <a:ext uri="{FF2B5EF4-FFF2-40B4-BE49-F238E27FC236}">
                <a16:creationId xmlns:a16="http://schemas.microsoft.com/office/drawing/2014/main" id="{C2CC42B4-3914-479E-AFEC-C4FDE03584C3}"/>
              </a:ext>
            </a:extLst>
          </p:cNvPr>
          <p:cNvSpPr/>
          <p:nvPr/>
        </p:nvSpPr>
        <p:spPr>
          <a:xfrm>
            <a:off x="6460879" y="3334941"/>
            <a:ext cx="972000" cy="540000"/>
          </a:xfrm>
          <a:prstGeom prst="roundRect">
            <a:avLst/>
          </a:prstGeom>
          <a:solidFill>
            <a:srgbClr val="7030A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54" name="Dikdörtgen 256">
            <a:extLst>
              <a:ext uri="{FF2B5EF4-FFF2-40B4-BE49-F238E27FC236}">
                <a16:creationId xmlns:a16="http://schemas.microsoft.com/office/drawing/2014/main" id="{45E36006-0050-1A2A-F42A-D008684DF66F}"/>
              </a:ext>
            </a:extLst>
          </p:cNvPr>
          <p:cNvSpPr/>
          <p:nvPr/>
        </p:nvSpPr>
        <p:spPr>
          <a:xfrm>
            <a:off x="5397087" y="3866311"/>
            <a:ext cx="532410" cy="532326"/>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2400" b="1" baseline="-2500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55" name="Dikdörtgen 256">
            <a:extLst>
              <a:ext uri="{FF2B5EF4-FFF2-40B4-BE49-F238E27FC236}">
                <a16:creationId xmlns:a16="http://schemas.microsoft.com/office/drawing/2014/main" id="{E25A4157-DCDF-1FD8-84B0-1BC35484C055}"/>
              </a:ext>
            </a:extLst>
          </p:cNvPr>
          <p:cNvSpPr/>
          <p:nvPr/>
        </p:nvSpPr>
        <p:spPr>
          <a:xfrm>
            <a:off x="5929497" y="3870837"/>
            <a:ext cx="532410" cy="532326"/>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2400" b="1" baseline="-2500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56" name="Dikdörtgen 256">
            <a:extLst>
              <a:ext uri="{FF2B5EF4-FFF2-40B4-BE49-F238E27FC236}">
                <a16:creationId xmlns:a16="http://schemas.microsoft.com/office/drawing/2014/main" id="{7A308D08-65D5-F551-860A-936F5B9DC7CA}"/>
              </a:ext>
            </a:extLst>
          </p:cNvPr>
          <p:cNvSpPr/>
          <p:nvPr/>
        </p:nvSpPr>
        <p:spPr>
          <a:xfrm>
            <a:off x="6470959" y="3868919"/>
            <a:ext cx="972000" cy="540000"/>
          </a:xfrm>
          <a:prstGeom prst="roundRect">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60" name="Dikdörtgen 256">
            <a:extLst>
              <a:ext uri="{FF2B5EF4-FFF2-40B4-BE49-F238E27FC236}">
                <a16:creationId xmlns:a16="http://schemas.microsoft.com/office/drawing/2014/main" id="{596DDEB7-BC44-6395-ABE7-B037F5F7EF02}"/>
              </a:ext>
            </a:extLst>
          </p:cNvPr>
          <p:cNvSpPr/>
          <p:nvPr/>
        </p:nvSpPr>
        <p:spPr>
          <a:xfrm>
            <a:off x="5397087" y="4400117"/>
            <a:ext cx="532410" cy="532326"/>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2400" b="1" baseline="-2500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61" name="Dikdörtgen 256">
            <a:extLst>
              <a:ext uri="{FF2B5EF4-FFF2-40B4-BE49-F238E27FC236}">
                <a16:creationId xmlns:a16="http://schemas.microsoft.com/office/drawing/2014/main" id="{6CA45118-6955-48F1-6137-0700493EDD75}"/>
              </a:ext>
            </a:extLst>
          </p:cNvPr>
          <p:cNvSpPr/>
          <p:nvPr/>
        </p:nvSpPr>
        <p:spPr>
          <a:xfrm>
            <a:off x="5929497" y="4402379"/>
            <a:ext cx="532410" cy="532326"/>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2400" b="1" baseline="-2500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62" name="Dikdörtgen 256">
            <a:extLst>
              <a:ext uri="{FF2B5EF4-FFF2-40B4-BE49-F238E27FC236}">
                <a16:creationId xmlns:a16="http://schemas.microsoft.com/office/drawing/2014/main" id="{D6F2C88C-2BB7-010C-B7F3-2B48BD3ED43E}"/>
              </a:ext>
            </a:extLst>
          </p:cNvPr>
          <p:cNvSpPr/>
          <p:nvPr/>
        </p:nvSpPr>
        <p:spPr>
          <a:xfrm>
            <a:off x="6470959" y="4399502"/>
            <a:ext cx="972000" cy="540000"/>
          </a:xfrm>
          <a:prstGeom prst="roundRect">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64" name="Dikdörtgen 256">
            <a:extLst>
              <a:ext uri="{FF2B5EF4-FFF2-40B4-BE49-F238E27FC236}">
                <a16:creationId xmlns:a16="http://schemas.microsoft.com/office/drawing/2014/main" id="{A8F37D2E-58DC-61A6-5526-89086702DAE6}"/>
              </a:ext>
            </a:extLst>
          </p:cNvPr>
          <p:cNvSpPr/>
          <p:nvPr/>
        </p:nvSpPr>
        <p:spPr>
          <a:xfrm>
            <a:off x="5397087" y="4933922"/>
            <a:ext cx="532410" cy="532326"/>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2400" b="1" baseline="-2500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65" name="Dikdörtgen 256">
            <a:extLst>
              <a:ext uri="{FF2B5EF4-FFF2-40B4-BE49-F238E27FC236}">
                <a16:creationId xmlns:a16="http://schemas.microsoft.com/office/drawing/2014/main" id="{C054F683-D292-83AB-2ED5-F5C85D2ECEC5}"/>
              </a:ext>
            </a:extLst>
          </p:cNvPr>
          <p:cNvSpPr/>
          <p:nvPr/>
        </p:nvSpPr>
        <p:spPr>
          <a:xfrm>
            <a:off x="5929497" y="4933922"/>
            <a:ext cx="532410" cy="532326"/>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2400" b="1" baseline="-2500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66" name="Dikdörtgen 256">
            <a:extLst>
              <a:ext uri="{FF2B5EF4-FFF2-40B4-BE49-F238E27FC236}">
                <a16:creationId xmlns:a16="http://schemas.microsoft.com/office/drawing/2014/main" id="{C5A5F0FE-F4C1-1352-6917-5D5D896F2F1D}"/>
              </a:ext>
            </a:extLst>
          </p:cNvPr>
          <p:cNvSpPr/>
          <p:nvPr/>
        </p:nvSpPr>
        <p:spPr>
          <a:xfrm>
            <a:off x="6470959" y="4930085"/>
            <a:ext cx="972000" cy="540000"/>
          </a:xfrm>
          <a:prstGeom prst="roundRect">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68" name="Dikdörtgen 256">
            <a:extLst>
              <a:ext uri="{FF2B5EF4-FFF2-40B4-BE49-F238E27FC236}">
                <a16:creationId xmlns:a16="http://schemas.microsoft.com/office/drawing/2014/main" id="{FAB2688D-44C0-3CD1-2445-D0F29F869D93}"/>
              </a:ext>
            </a:extLst>
          </p:cNvPr>
          <p:cNvSpPr/>
          <p:nvPr/>
        </p:nvSpPr>
        <p:spPr>
          <a:xfrm>
            <a:off x="7432054" y="2798700"/>
            <a:ext cx="1084425" cy="540000"/>
          </a:xfrm>
          <a:prstGeom prst="roundRect">
            <a:avLst/>
          </a:prstGeom>
          <a:solidFill>
            <a:schemeClr val="accent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REF</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69" name="Dikdörtgen 256">
            <a:extLst>
              <a:ext uri="{FF2B5EF4-FFF2-40B4-BE49-F238E27FC236}">
                <a16:creationId xmlns:a16="http://schemas.microsoft.com/office/drawing/2014/main" id="{588BC6EA-AB52-2821-3A41-45AC46CC8C0C}"/>
              </a:ext>
            </a:extLst>
          </p:cNvPr>
          <p:cNvSpPr/>
          <p:nvPr/>
        </p:nvSpPr>
        <p:spPr>
          <a:xfrm>
            <a:off x="7432366" y="3334941"/>
            <a:ext cx="1091332" cy="540000"/>
          </a:xfrm>
          <a:prstGeom prst="roundRect">
            <a:avLst/>
          </a:prstGeom>
          <a:solidFill>
            <a:srgbClr val="00B05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70" name="Dikdörtgen 256">
            <a:extLst>
              <a:ext uri="{FF2B5EF4-FFF2-40B4-BE49-F238E27FC236}">
                <a16:creationId xmlns:a16="http://schemas.microsoft.com/office/drawing/2014/main" id="{A271B064-7208-45A1-342B-867D20445EF5}"/>
              </a:ext>
            </a:extLst>
          </p:cNvPr>
          <p:cNvSpPr/>
          <p:nvPr/>
        </p:nvSpPr>
        <p:spPr>
          <a:xfrm>
            <a:off x="7432366" y="3864392"/>
            <a:ext cx="1091332" cy="540000"/>
          </a:xfrm>
          <a:prstGeom prst="roundRect">
            <a:avLst/>
          </a:prstGeom>
          <a:solidFill>
            <a:schemeClr val="accent5">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71" name="Dikdörtgen 256">
            <a:extLst>
              <a:ext uri="{FF2B5EF4-FFF2-40B4-BE49-F238E27FC236}">
                <a16:creationId xmlns:a16="http://schemas.microsoft.com/office/drawing/2014/main" id="{35ED14F6-9A10-370B-3F7F-D6DBADD9A983}"/>
              </a:ext>
            </a:extLst>
          </p:cNvPr>
          <p:cNvSpPr/>
          <p:nvPr/>
        </p:nvSpPr>
        <p:spPr>
          <a:xfrm>
            <a:off x="7432366" y="4397238"/>
            <a:ext cx="1091332" cy="540000"/>
          </a:xfrm>
          <a:prstGeom prst="roundRect">
            <a:avLst/>
          </a:prstGeom>
          <a:solidFill>
            <a:schemeClr val="accent5">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72" name="Dikdörtgen 256">
            <a:extLst>
              <a:ext uri="{FF2B5EF4-FFF2-40B4-BE49-F238E27FC236}">
                <a16:creationId xmlns:a16="http://schemas.microsoft.com/office/drawing/2014/main" id="{654F6D84-B2FC-1E59-BF43-3654F10A3392}"/>
              </a:ext>
            </a:extLst>
          </p:cNvPr>
          <p:cNvSpPr/>
          <p:nvPr/>
        </p:nvSpPr>
        <p:spPr>
          <a:xfrm>
            <a:off x="7432366" y="4930085"/>
            <a:ext cx="1091332" cy="540000"/>
          </a:xfrm>
          <a:prstGeom prst="roundRect">
            <a:avLst/>
          </a:prstGeom>
          <a:solidFill>
            <a:schemeClr val="accent5">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grpSp>
        <p:nvGrpSpPr>
          <p:cNvPr id="124" name="Grup 123">
            <a:extLst>
              <a:ext uri="{FF2B5EF4-FFF2-40B4-BE49-F238E27FC236}">
                <a16:creationId xmlns:a16="http://schemas.microsoft.com/office/drawing/2014/main" id="{DF4E3AB9-C417-EC57-6608-A1EE28162B19}"/>
              </a:ext>
            </a:extLst>
          </p:cNvPr>
          <p:cNvGrpSpPr/>
          <p:nvPr/>
        </p:nvGrpSpPr>
        <p:grpSpPr>
          <a:xfrm>
            <a:off x="1064631" y="2844182"/>
            <a:ext cx="1035857" cy="2471059"/>
            <a:chOff x="854929" y="2761767"/>
            <a:chExt cx="1035857" cy="2471059"/>
          </a:xfrm>
        </p:grpSpPr>
        <p:cxnSp>
          <p:nvCxnSpPr>
            <p:cNvPr id="17" name="Düz Bağlayıcı 16">
              <a:extLst>
                <a:ext uri="{FF2B5EF4-FFF2-40B4-BE49-F238E27FC236}">
                  <a16:creationId xmlns:a16="http://schemas.microsoft.com/office/drawing/2014/main" id="{D2E5588D-00AF-F238-4D56-16DB6C8FA604}"/>
                </a:ext>
              </a:extLst>
            </p:cNvPr>
            <p:cNvCxnSpPr>
              <a:cxnSpLocks/>
            </p:cNvCxnSpPr>
            <p:nvPr/>
          </p:nvCxnSpPr>
          <p:spPr>
            <a:xfrm>
              <a:off x="1155260" y="4608015"/>
              <a:ext cx="73552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Düz Bağlayıcı 17">
              <a:extLst>
                <a:ext uri="{FF2B5EF4-FFF2-40B4-BE49-F238E27FC236}">
                  <a16:creationId xmlns:a16="http://schemas.microsoft.com/office/drawing/2014/main" id="{8546C935-ECFC-1DA2-1848-3C6362C9A324}"/>
                </a:ext>
              </a:extLst>
            </p:cNvPr>
            <p:cNvCxnSpPr>
              <a:cxnSpLocks/>
            </p:cNvCxnSpPr>
            <p:nvPr/>
          </p:nvCxnSpPr>
          <p:spPr>
            <a:xfrm flipV="1">
              <a:off x="1610801" y="2761767"/>
              <a:ext cx="0" cy="153117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Düz Bağlayıcı 18">
              <a:extLst>
                <a:ext uri="{FF2B5EF4-FFF2-40B4-BE49-F238E27FC236}">
                  <a16:creationId xmlns:a16="http://schemas.microsoft.com/office/drawing/2014/main" id="{0CE290C6-5170-1EDD-7901-58E4F5FF3A65}"/>
                </a:ext>
              </a:extLst>
            </p:cNvPr>
            <p:cNvCxnSpPr>
              <a:cxnSpLocks/>
            </p:cNvCxnSpPr>
            <p:nvPr/>
          </p:nvCxnSpPr>
          <p:spPr>
            <a:xfrm flipV="1">
              <a:off x="1163592" y="3667279"/>
              <a:ext cx="0" cy="15655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Düz Bağlayıcı 19">
              <a:extLst>
                <a:ext uri="{FF2B5EF4-FFF2-40B4-BE49-F238E27FC236}">
                  <a16:creationId xmlns:a16="http://schemas.microsoft.com/office/drawing/2014/main" id="{1DA8C49A-C0BF-BC23-0331-28F36AAA259D}"/>
                </a:ext>
              </a:extLst>
            </p:cNvPr>
            <p:cNvCxnSpPr>
              <a:cxnSpLocks/>
            </p:cNvCxnSpPr>
            <p:nvPr/>
          </p:nvCxnSpPr>
          <p:spPr>
            <a:xfrm flipH="1">
              <a:off x="1163592" y="4273895"/>
              <a:ext cx="44958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Düz Bağlayıcı 20">
              <a:extLst>
                <a:ext uri="{FF2B5EF4-FFF2-40B4-BE49-F238E27FC236}">
                  <a16:creationId xmlns:a16="http://schemas.microsoft.com/office/drawing/2014/main" id="{430CAB1E-0F5E-A62A-D78E-F92A090206B7}"/>
                </a:ext>
              </a:extLst>
            </p:cNvPr>
            <p:cNvCxnSpPr>
              <a:cxnSpLocks/>
            </p:cNvCxnSpPr>
            <p:nvPr/>
          </p:nvCxnSpPr>
          <p:spPr>
            <a:xfrm flipH="1">
              <a:off x="1163592" y="3686329"/>
              <a:ext cx="44958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Düz Bağlayıcı 22">
              <a:extLst>
                <a:ext uri="{FF2B5EF4-FFF2-40B4-BE49-F238E27FC236}">
                  <a16:creationId xmlns:a16="http://schemas.microsoft.com/office/drawing/2014/main" id="{6B366144-BD71-7218-3D0C-97C0F58ADB1A}"/>
                </a:ext>
              </a:extLst>
            </p:cNvPr>
            <p:cNvCxnSpPr>
              <a:cxnSpLocks/>
              <a:stCxn id="26" idx="6"/>
            </p:cNvCxnSpPr>
            <p:nvPr/>
          </p:nvCxnSpPr>
          <p:spPr>
            <a:xfrm>
              <a:off x="1313203" y="2941767"/>
              <a:ext cx="31478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Düz Bağlayıcı 23">
              <a:extLst>
                <a:ext uri="{FF2B5EF4-FFF2-40B4-BE49-F238E27FC236}">
                  <a16:creationId xmlns:a16="http://schemas.microsoft.com/office/drawing/2014/main" id="{9776A9FD-49D4-E135-C280-6ED59BD9271B}"/>
                </a:ext>
              </a:extLst>
            </p:cNvPr>
            <p:cNvCxnSpPr>
              <a:cxnSpLocks/>
            </p:cNvCxnSpPr>
            <p:nvPr/>
          </p:nvCxnSpPr>
          <p:spPr>
            <a:xfrm>
              <a:off x="1154523" y="5027166"/>
              <a:ext cx="73552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95F86BCE-F503-DB52-CB1F-472CD679A735}"/>
                </a:ext>
              </a:extLst>
            </p:cNvPr>
            <p:cNvSpPr/>
            <p:nvPr/>
          </p:nvSpPr>
          <p:spPr>
            <a:xfrm>
              <a:off x="953202" y="2761767"/>
              <a:ext cx="360001" cy="360000"/>
            </a:xfrm>
            <a:prstGeom prst="ellipse">
              <a:avLst/>
            </a:prstGeom>
            <a:solidFill>
              <a:schemeClr val="bg1">
                <a:lumMod val="5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Aptos Display" panose="020B0004020202020204" pitchFamily="34" charset="0"/>
                <a:ea typeface="Cambria" panose="02040503050406030204" pitchFamily="18" charset="0"/>
                <a:cs typeface="Calibri" panose="020F0502020204030204" pitchFamily="34" charset="0"/>
              </a:endParaRPr>
            </a:p>
          </p:txBody>
        </p:sp>
        <p:cxnSp>
          <p:nvCxnSpPr>
            <p:cNvPr id="27" name="Düz Bağlayıcı 26">
              <a:extLst>
                <a:ext uri="{FF2B5EF4-FFF2-40B4-BE49-F238E27FC236}">
                  <a16:creationId xmlns:a16="http://schemas.microsoft.com/office/drawing/2014/main" id="{490AE169-763F-8843-74D4-55AFB66C7F72}"/>
                </a:ext>
              </a:extLst>
            </p:cNvPr>
            <p:cNvCxnSpPr>
              <a:cxnSpLocks/>
              <a:endCxn id="26" idx="2"/>
            </p:cNvCxnSpPr>
            <p:nvPr/>
          </p:nvCxnSpPr>
          <p:spPr>
            <a:xfrm>
              <a:off x="854929" y="2941767"/>
              <a:ext cx="9827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Düz Bağlayıcı 27">
              <a:extLst>
                <a:ext uri="{FF2B5EF4-FFF2-40B4-BE49-F238E27FC236}">
                  <a16:creationId xmlns:a16="http://schemas.microsoft.com/office/drawing/2014/main" id="{915D6217-9AA8-AFED-E373-940CCBF22DD1}"/>
                </a:ext>
              </a:extLst>
            </p:cNvPr>
            <p:cNvCxnSpPr>
              <a:cxnSpLocks/>
              <a:stCxn id="29" idx="0"/>
            </p:cNvCxnSpPr>
            <p:nvPr/>
          </p:nvCxnSpPr>
          <p:spPr>
            <a:xfrm>
              <a:off x="1313203" y="3409558"/>
              <a:ext cx="30052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Kısmi Daire 28">
              <a:extLst>
                <a:ext uri="{FF2B5EF4-FFF2-40B4-BE49-F238E27FC236}">
                  <a16:creationId xmlns:a16="http://schemas.microsoft.com/office/drawing/2014/main" id="{ADDAAAEE-5DF5-ADE8-C358-02DE8850AD86}"/>
                </a:ext>
              </a:extLst>
            </p:cNvPr>
            <p:cNvSpPr/>
            <p:nvPr/>
          </p:nvSpPr>
          <p:spPr>
            <a:xfrm>
              <a:off x="958021" y="3233850"/>
              <a:ext cx="355182" cy="351416"/>
            </a:xfrm>
            <a:prstGeom prst="pie">
              <a:avLst>
                <a:gd name="adj1" fmla="val 0"/>
                <a:gd name="adj2" fmla="val 10786452"/>
              </a:avLst>
            </a:prstGeom>
            <a:solidFill>
              <a:schemeClr val="bg1">
                <a:lumMod val="50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latin typeface="Aptos Display" panose="020B0004020202020204" pitchFamily="34" charset="0"/>
                <a:ea typeface="Cambria" panose="02040503050406030204" pitchFamily="18" charset="0"/>
              </a:endParaRPr>
            </a:p>
          </p:txBody>
        </p:sp>
        <p:sp>
          <p:nvSpPr>
            <p:cNvPr id="31" name="Oval 30">
              <a:extLst>
                <a:ext uri="{FF2B5EF4-FFF2-40B4-BE49-F238E27FC236}">
                  <a16:creationId xmlns:a16="http://schemas.microsoft.com/office/drawing/2014/main" id="{595DA077-E815-C854-EF64-8D9FA9E5973F}"/>
                </a:ext>
              </a:extLst>
            </p:cNvPr>
            <p:cNvSpPr/>
            <p:nvPr/>
          </p:nvSpPr>
          <p:spPr>
            <a:xfrm>
              <a:off x="953203" y="3229558"/>
              <a:ext cx="360001" cy="36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Aptos Display" panose="020B0004020202020204" pitchFamily="34" charset="0"/>
                <a:ea typeface="Cambria" panose="02040503050406030204" pitchFamily="18" charset="0"/>
                <a:cs typeface="Calibri" panose="020F0502020204030204" pitchFamily="34" charset="0"/>
              </a:endParaRPr>
            </a:p>
          </p:txBody>
        </p:sp>
        <p:cxnSp>
          <p:nvCxnSpPr>
            <p:cNvPr id="32" name="Düz Bağlayıcı 31">
              <a:extLst>
                <a:ext uri="{FF2B5EF4-FFF2-40B4-BE49-F238E27FC236}">
                  <a16:creationId xmlns:a16="http://schemas.microsoft.com/office/drawing/2014/main" id="{4973A496-EF90-620C-5278-835CCAC89457}"/>
                </a:ext>
              </a:extLst>
            </p:cNvPr>
            <p:cNvCxnSpPr>
              <a:cxnSpLocks/>
              <a:endCxn id="31" idx="2"/>
            </p:cNvCxnSpPr>
            <p:nvPr/>
          </p:nvCxnSpPr>
          <p:spPr>
            <a:xfrm>
              <a:off x="854929" y="3409558"/>
              <a:ext cx="9827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5" name="Grup 44">
            <a:extLst>
              <a:ext uri="{FF2B5EF4-FFF2-40B4-BE49-F238E27FC236}">
                <a16:creationId xmlns:a16="http://schemas.microsoft.com/office/drawing/2014/main" id="{D7249D0B-22A7-1DA1-C9C7-D03E1C3C2566}"/>
              </a:ext>
            </a:extLst>
          </p:cNvPr>
          <p:cNvGrpSpPr/>
          <p:nvPr/>
        </p:nvGrpSpPr>
        <p:grpSpPr>
          <a:xfrm>
            <a:off x="1063385" y="2847211"/>
            <a:ext cx="1035857" cy="2462479"/>
            <a:chOff x="1704235" y="3137745"/>
            <a:chExt cx="1035857" cy="2462479"/>
          </a:xfrm>
        </p:grpSpPr>
        <p:cxnSp>
          <p:nvCxnSpPr>
            <p:cNvPr id="47" name="Düz Bağlayıcı 46">
              <a:extLst>
                <a:ext uri="{FF2B5EF4-FFF2-40B4-BE49-F238E27FC236}">
                  <a16:creationId xmlns:a16="http://schemas.microsoft.com/office/drawing/2014/main" id="{366DC705-E2B3-1A93-BC09-0004E1CD4BF8}"/>
                </a:ext>
              </a:extLst>
            </p:cNvPr>
            <p:cNvCxnSpPr>
              <a:cxnSpLocks/>
            </p:cNvCxnSpPr>
            <p:nvPr/>
          </p:nvCxnSpPr>
          <p:spPr>
            <a:xfrm flipV="1">
              <a:off x="2463261" y="3137745"/>
              <a:ext cx="0" cy="153117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Düz Bağlayıcı 45">
              <a:extLst>
                <a:ext uri="{FF2B5EF4-FFF2-40B4-BE49-F238E27FC236}">
                  <a16:creationId xmlns:a16="http://schemas.microsoft.com/office/drawing/2014/main" id="{191EE3B9-025B-E30F-C484-CFD854154784}"/>
                </a:ext>
              </a:extLst>
            </p:cNvPr>
            <p:cNvCxnSpPr>
              <a:cxnSpLocks/>
            </p:cNvCxnSpPr>
            <p:nvPr/>
          </p:nvCxnSpPr>
          <p:spPr>
            <a:xfrm flipH="1" flipV="1">
              <a:off x="2013588" y="4042294"/>
              <a:ext cx="556" cy="155793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8" name="Düz Bağlayıcı 47">
              <a:extLst>
                <a:ext uri="{FF2B5EF4-FFF2-40B4-BE49-F238E27FC236}">
                  <a16:creationId xmlns:a16="http://schemas.microsoft.com/office/drawing/2014/main" id="{3ABADD73-8D9F-D44F-1C9A-25CCD78ADDA4}"/>
                </a:ext>
              </a:extLst>
            </p:cNvPr>
            <p:cNvCxnSpPr>
              <a:cxnSpLocks/>
            </p:cNvCxnSpPr>
            <p:nvPr/>
          </p:nvCxnSpPr>
          <p:spPr>
            <a:xfrm flipH="1">
              <a:off x="2027707" y="4648732"/>
              <a:ext cx="44958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Düz Bağlayıcı 48">
              <a:extLst>
                <a:ext uri="{FF2B5EF4-FFF2-40B4-BE49-F238E27FC236}">
                  <a16:creationId xmlns:a16="http://schemas.microsoft.com/office/drawing/2014/main" id="{416C46BC-72BD-6ED8-D911-70E4F0FA4235}"/>
                </a:ext>
              </a:extLst>
            </p:cNvPr>
            <p:cNvCxnSpPr>
              <a:cxnSpLocks/>
            </p:cNvCxnSpPr>
            <p:nvPr/>
          </p:nvCxnSpPr>
          <p:spPr>
            <a:xfrm flipH="1">
              <a:off x="1999132" y="4054816"/>
              <a:ext cx="44958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51" name="Grup 50">
              <a:extLst>
                <a:ext uri="{FF2B5EF4-FFF2-40B4-BE49-F238E27FC236}">
                  <a16:creationId xmlns:a16="http://schemas.microsoft.com/office/drawing/2014/main" id="{45BAD992-30C2-7128-604C-6A2B031512A6}"/>
                </a:ext>
              </a:extLst>
            </p:cNvPr>
            <p:cNvGrpSpPr/>
            <p:nvPr/>
          </p:nvGrpSpPr>
          <p:grpSpPr>
            <a:xfrm>
              <a:off x="1704235" y="3312318"/>
              <a:ext cx="1035857" cy="2085399"/>
              <a:chOff x="444045" y="3568166"/>
              <a:chExt cx="1035857" cy="2085399"/>
            </a:xfrm>
          </p:grpSpPr>
          <p:cxnSp>
            <p:nvCxnSpPr>
              <p:cNvPr id="76" name="Düz Bağlayıcı 75">
                <a:extLst>
                  <a:ext uri="{FF2B5EF4-FFF2-40B4-BE49-F238E27FC236}">
                    <a16:creationId xmlns:a16="http://schemas.microsoft.com/office/drawing/2014/main" id="{FD00C972-88E6-AC2E-3E31-94112218C1E4}"/>
                  </a:ext>
                </a:extLst>
              </p:cNvPr>
              <p:cNvCxnSpPr>
                <a:cxnSpLocks/>
              </p:cNvCxnSpPr>
              <p:nvPr/>
            </p:nvCxnSpPr>
            <p:spPr>
              <a:xfrm>
                <a:off x="744376" y="5234414"/>
                <a:ext cx="73552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7" name="Düz Bağlayıcı 76">
                <a:extLst>
                  <a:ext uri="{FF2B5EF4-FFF2-40B4-BE49-F238E27FC236}">
                    <a16:creationId xmlns:a16="http://schemas.microsoft.com/office/drawing/2014/main" id="{7239914E-5637-3D8A-28A0-E1B061409DBB}"/>
                  </a:ext>
                </a:extLst>
              </p:cNvPr>
              <p:cNvCxnSpPr>
                <a:cxnSpLocks/>
              </p:cNvCxnSpPr>
              <p:nvPr/>
            </p:nvCxnSpPr>
            <p:spPr>
              <a:xfrm>
                <a:off x="902319" y="3568166"/>
                <a:ext cx="31478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9" name="Düz Bağlayıcı 78">
                <a:extLst>
                  <a:ext uri="{FF2B5EF4-FFF2-40B4-BE49-F238E27FC236}">
                    <a16:creationId xmlns:a16="http://schemas.microsoft.com/office/drawing/2014/main" id="{B3859C4E-3602-AEB8-DE39-BBBC157CC011}"/>
                  </a:ext>
                </a:extLst>
              </p:cNvPr>
              <p:cNvCxnSpPr>
                <a:cxnSpLocks/>
              </p:cNvCxnSpPr>
              <p:nvPr/>
            </p:nvCxnSpPr>
            <p:spPr>
              <a:xfrm>
                <a:off x="743639" y="5653565"/>
                <a:ext cx="73552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7" name="Düz Bağlayıcı 96">
                <a:extLst>
                  <a:ext uri="{FF2B5EF4-FFF2-40B4-BE49-F238E27FC236}">
                    <a16:creationId xmlns:a16="http://schemas.microsoft.com/office/drawing/2014/main" id="{0558AFC7-4950-627D-7B66-F212967AB932}"/>
                  </a:ext>
                </a:extLst>
              </p:cNvPr>
              <p:cNvCxnSpPr>
                <a:cxnSpLocks/>
              </p:cNvCxnSpPr>
              <p:nvPr/>
            </p:nvCxnSpPr>
            <p:spPr>
              <a:xfrm>
                <a:off x="444045" y="3568166"/>
                <a:ext cx="9827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9" name="Düz Bağlayıcı 98">
                <a:extLst>
                  <a:ext uri="{FF2B5EF4-FFF2-40B4-BE49-F238E27FC236}">
                    <a16:creationId xmlns:a16="http://schemas.microsoft.com/office/drawing/2014/main" id="{C2B36B4A-EEF4-1D02-7C12-E17D95D164D9}"/>
                  </a:ext>
                </a:extLst>
              </p:cNvPr>
              <p:cNvCxnSpPr>
                <a:cxnSpLocks/>
              </p:cNvCxnSpPr>
              <p:nvPr/>
            </p:nvCxnSpPr>
            <p:spPr>
              <a:xfrm>
                <a:off x="902319" y="4035957"/>
                <a:ext cx="30052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0" name="Düz Bağlayıcı 99">
                <a:extLst>
                  <a:ext uri="{FF2B5EF4-FFF2-40B4-BE49-F238E27FC236}">
                    <a16:creationId xmlns:a16="http://schemas.microsoft.com/office/drawing/2014/main" id="{AE3B9A45-74AE-CC36-873D-AB9EA6E61AA6}"/>
                  </a:ext>
                </a:extLst>
              </p:cNvPr>
              <p:cNvCxnSpPr>
                <a:cxnSpLocks/>
              </p:cNvCxnSpPr>
              <p:nvPr/>
            </p:nvCxnSpPr>
            <p:spPr>
              <a:xfrm>
                <a:off x="444045" y="4035957"/>
                <a:ext cx="9827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sp>
        <p:nvSpPr>
          <p:cNvPr id="114" name="Oval 113">
            <a:extLst>
              <a:ext uri="{FF2B5EF4-FFF2-40B4-BE49-F238E27FC236}">
                <a16:creationId xmlns:a16="http://schemas.microsoft.com/office/drawing/2014/main" id="{76656524-A1FF-FC28-23D7-36611D811D5A}"/>
              </a:ext>
            </a:extLst>
          </p:cNvPr>
          <p:cNvSpPr/>
          <p:nvPr/>
        </p:nvSpPr>
        <p:spPr>
          <a:xfrm>
            <a:off x="1616506" y="4507055"/>
            <a:ext cx="360001" cy="360000"/>
          </a:xfrm>
          <a:prstGeom prst="ellipse">
            <a:avLst/>
          </a:prstGeom>
          <a:solidFill>
            <a:schemeClr val="bg1"/>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Aptos Display" panose="020B0004020202020204" pitchFamily="34" charset="0"/>
              <a:ea typeface="Cambria" panose="02040503050406030204" pitchFamily="18" charset="0"/>
              <a:cs typeface="Calibri" panose="020F0502020204030204" pitchFamily="34" charset="0"/>
            </a:endParaRPr>
          </a:p>
        </p:txBody>
      </p:sp>
      <p:sp>
        <p:nvSpPr>
          <p:cNvPr id="119" name="Oval 118">
            <a:extLst>
              <a:ext uri="{FF2B5EF4-FFF2-40B4-BE49-F238E27FC236}">
                <a16:creationId xmlns:a16="http://schemas.microsoft.com/office/drawing/2014/main" id="{37130AEF-E8D4-60DA-FE24-A768F96650B3}"/>
              </a:ext>
            </a:extLst>
          </p:cNvPr>
          <p:cNvSpPr/>
          <p:nvPr/>
        </p:nvSpPr>
        <p:spPr>
          <a:xfrm>
            <a:off x="1611713" y="4925216"/>
            <a:ext cx="360001" cy="360000"/>
          </a:xfrm>
          <a:prstGeom prst="ellipse">
            <a:avLst/>
          </a:prstGeom>
          <a:solidFill>
            <a:schemeClr val="bg1"/>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Aptos Display" panose="020B0004020202020204" pitchFamily="34" charset="0"/>
              <a:ea typeface="Cambria" panose="02040503050406030204" pitchFamily="18" charset="0"/>
              <a:cs typeface="Calibri" panose="020F0502020204030204" pitchFamily="34" charset="0"/>
            </a:endParaRPr>
          </a:p>
        </p:txBody>
      </p:sp>
      <p:sp>
        <p:nvSpPr>
          <p:cNvPr id="78" name="Oval 77">
            <a:extLst>
              <a:ext uri="{FF2B5EF4-FFF2-40B4-BE49-F238E27FC236}">
                <a16:creationId xmlns:a16="http://schemas.microsoft.com/office/drawing/2014/main" id="{8622A3BC-0B10-7B70-20B5-2B37479B62ED}"/>
              </a:ext>
            </a:extLst>
          </p:cNvPr>
          <p:cNvSpPr/>
          <p:nvPr/>
        </p:nvSpPr>
        <p:spPr>
          <a:xfrm rot="5400000">
            <a:off x="1785503" y="4210743"/>
            <a:ext cx="72000" cy="80823"/>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latin typeface="Aptos Display" panose="020B0004020202020204" pitchFamily="34" charset="0"/>
              <a:ea typeface="Cambria" panose="02040503050406030204" pitchFamily="18" charset="0"/>
            </a:endParaRPr>
          </a:p>
        </p:txBody>
      </p:sp>
      <p:sp>
        <p:nvSpPr>
          <p:cNvPr id="80" name="İkizkenar Üçgen 105">
            <a:extLst>
              <a:ext uri="{FF2B5EF4-FFF2-40B4-BE49-F238E27FC236}">
                <a16:creationId xmlns:a16="http://schemas.microsoft.com/office/drawing/2014/main" id="{19C409CC-476F-75F9-2AE5-C80F4762724D}"/>
              </a:ext>
            </a:extLst>
          </p:cNvPr>
          <p:cNvSpPr/>
          <p:nvPr/>
        </p:nvSpPr>
        <p:spPr>
          <a:xfrm rot="10800000">
            <a:off x="1654952" y="3944696"/>
            <a:ext cx="323291" cy="252000"/>
          </a:xfrm>
          <a:prstGeom prst="triangle">
            <a:avLst>
              <a:gd name="adj" fmla="val 48898"/>
            </a:avLst>
          </a:prstGeom>
          <a:solidFill>
            <a:schemeClr val="bg1">
              <a:lumMod val="5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Aptos Display" panose="020B0004020202020204" pitchFamily="34" charset="0"/>
              <a:ea typeface="Cambria" panose="02040503050406030204" pitchFamily="18" charset="0"/>
            </a:endParaRPr>
          </a:p>
        </p:txBody>
      </p:sp>
      <p:sp>
        <p:nvSpPr>
          <p:cNvPr id="81" name="İkizkenar Üçgen 100">
            <a:extLst>
              <a:ext uri="{FF2B5EF4-FFF2-40B4-BE49-F238E27FC236}">
                <a16:creationId xmlns:a16="http://schemas.microsoft.com/office/drawing/2014/main" id="{4801AF89-5CEE-1D79-4F84-6B125F32D567}"/>
              </a:ext>
            </a:extLst>
          </p:cNvPr>
          <p:cNvSpPr/>
          <p:nvPr/>
        </p:nvSpPr>
        <p:spPr>
          <a:xfrm>
            <a:off x="1204064" y="3948868"/>
            <a:ext cx="323291" cy="252000"/>
          </a:xfrm>
          <a:prstGeom prst="triangle">
            <a:avLst>
              <a:gd name="adj" fmla="val 48898"/>
            </a:avLst>
          </a:prstGeom>
          <a:solidFill>
            <a:schemeClr val="bg1">
              <a:lumMod val="5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Aptos Display" panose="020B0004020202020204" pitchFamily="34" charset="0"/>
              <a:ea typeface="Cambria" panose="02040503050406030204" pitchFamily="18" charset="0"/>
            </a:endParaRPr>
          </a:p>
        </p:txBody>
      </p:sp>
      <p:sp>
        <p:nvSpPr>
          <p:cNvPr id="82" name="Oval 81">
            <a:extLst>
              <a:ext uri="{FF2B5EF4-FFF2-40B4-BE49-F238E27FC236}">
                <a16:creationId xmlns:a16="http://schemas.microsoft.com/office/drawing/2014/main" id="{9416D598-DF08-FCE7-5F73-2D171A6BD4A6}"/>
              </a:ext>
            </a:extLst>
          </p:cNvPr>
          <p:cNvSpPr/>
          <p:nvPr/>
        </p:nvSpPr>
        <p:spPr>
          <a:xfrm rot="5400000">
            <a:off x="1329706" y="3870530"/>
            <a:ext cx="72000" cy="80823"/>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latin typeface="Aptos Display" panose="020B0004020202020204" pitchFamily="34" charset="0"/>
              <a:ea typeface="Cambria" panose="02040503050406030204" pitchFamily="18" charset="0"/>
            </a:endParaRPr>
          </a:p>
        </p:txBody>
      </p:sp>
      <p:grpSp>
        <p:nvGrpSpPr>
          <p:cNvPr id="37" name="Group 36">
            <a:extLst>
              <a:ext uri="{FF2B5EF4-FFF2-40B4-BE49-F238E27FC236}">
                <a16:creationId xmlns:a16="http://schemas.microsoft.com/office/drawing/2014/main" id="{0367E5EB-40B9-2207-E902-34E5353B5BF3}"/>
              </a:ext>
            </a:extLst>
          </p:cNvPr>
          <p:cNvGrpSpPr/>
          <p:nvPr/>
        </p:nvGrpSpPr>
        <p:grpSpPr>
          <a:xfrm>
            <a:off x="900113" y="1120542"/>
            <a:ext cx="7383274" cy="532326"/>
            <a:chOff x="957263" y="2296226"/>
            <a:chExt cx="7383274" cy="532326"/>
          </a:xfrm>
        </p:grpSpPr>
        <p:sp>
          <p:nvSpPr>
            <p:cNvPr id="38" name="Dikdörtgen 256">
              <a:extLst>
                <a:ext uri="{FF2B5EF4-FFF2-40B4-BE49-F238E27FC236}">
                  <a16:creationId xmlns:a16="http://schemas.microsoft.com/office/drawing/2014/main" id="{4AEA63A6-7CD2-8988-505F-521B200886C2}"/>
                </a:ext>
              </a:extLst>
            </p:cNvPr>
            <p:cNvSpPr/>
            <p:nvPr/>
          </p:nvSpPr>
          <p:spPr>
            <a:xfrm>
              <a:off x="957263" y="2296226"/>
              <a:ext cx="1769017" cy="532326"/>
            </a:xfrm>
            <a:prstGeom prst="roundRect">
              <a:avLst/>
            </a:prstGeom>
            <a:solidFill>
              <a:schemeClr val="accent3">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ACT</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39" name="Dikdörtgen 256">
              <a:extLst>
                <a:ext uri="{FF2B5EF4-FFF2-40B4-BE49-F238E27FC236}">
                  <a16:creationId xmlns:a16="http://schemas.microsoft.com/office/drawing/2014/main" id="{90F00273-E27D-4B06-B67A-D3E908091BFE}"/>
                </a:ext>
              </a:extLst>
            </p:cNvPr>
            <p:cNvSpPr/>
            <p:nvPr/>
          </p:nvSpPr>
          <p:spPr>
            <a:xfrm>
              <a:off x="4044338" y="2296226"/>
              <a:ext cx="1326104" cy="532326"/>
            </a:xfrm>
            <a:prstGeom prst="roundRect">
              <a:avLst/>
            </a:prstGeom>
            <a:solidFill>
              <a:schemeClr val="accent3">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PRE</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cxnSp>
          <p:nvCxnSpPr>
            <p:cNvPr id="40" name="Düz Ok Bağlayıcısı 185">
              <a:extLst>
                <a:ext uri="{FF2B5EF4-FFF2-40B4-BE49-F238E27FC236}">
                  <a16:creationId xmlns:a16="http://schemas.microsoft.com/office/drawing/2014/main" id="{938C3E36-A757-8489-553E-56D1EBA26774}"/>
                </a:ext>
              </a:extLst>
            </p:cNvPr>
            <p:cNvCxnSpPr>
              <a:cxnSpLocks/>
              <a:stCxn id="38" idx="3"/>
              <a:endCxn id="39" idx="1"/>
            </p:cNvCxnSpPr>
            <p:nvPr/>
          </p:nvCxnSpPr>
          <p:spPr>
            <a:xfrm>
              <a:off x="2726280" y="2562389"/>
              <a:ext cx="131805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Dikdörtgen 256">
              <a:extLst>
                <a:ext uri="{FF2B5EF4-FFF2-40B4-BE49-F238E27FC236}">
                  <a16:creationId xmlns:a16="http://schemas.microsoft.com/office/drawing/2014/main" id="{141B5211-1528-EC92-DA75-3A82C55B4C5E}"/>
                </a:ext>
              </a:extLst>
            </p:cNvPr>
            <p:cNvSpPr/>
            <p:nvPr/>
          </p:nvSpPr>
          <p:spPr>
            <a:xfrm>
              <a:off x="6571520" y="2296226"/>
              <a:ext cx="1769017" cy="532326"/>
            </a:xfrm>
            <a:prstGeom prst="roundRect">
              <a:avLst/>
            </a:prstGeom>
            <a:solidFill>
              <a:schemeClr val="accent3">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ACT</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cxnSp>
          <p:nvCxnSpPr>
            <p:cNvPr id="42" name="Düz Ok Bağlayıcısı 60">
              <a:extLst>
                <a:ext uri="{FF2B5EF4-FFF2-40B4-BE49-F238E27FC236}">
                  <a16:creationId xmlns:a16="http://schemas.microsoft.com/office/drawing/2014/main" id="{9E78A334-E330-015E-33E8-C565170B67AC}"/>
                </a:ext>
              </a:extLst>
            </p:cNvPr>
            <p:cNvCxnSpPr>
              <a:cxnSpLocks/>
              <a:stCxn id="39" idx="3"/>
              <a:endCxn id="41" idx="1"/>
            </p:cNvCxnSpPr>
            <p:nvPr/>
          </p:nvCxnSpPr>
          <p:spPr>
            <a:xfrm>
              <a:off x="5370442" y="2562389"/>
              <a:ext cx="120107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43" name="Grafik 201" descr="Kum Saati 30% düz dolguyla">
            <a:extLst>
              <a:ext uri="{FF2B5EF4-FFF2-40B4-BE49-F238E27FC236}">
                <a16:creationId xmlns:a16="http://schemas.microsoft.com/office/drawing/2014/main" id="{A00D38AA-14D0-9DA4-7BE0-1E327DDEAB7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00872" y="784949"/>
            <a:ext cx="532325" cy="532325"/>
          </a:xfrm>
          <a:prstGeom prst="rect">
            <a:avLst/>
          </a:prstGeom>
        </p:spPr>
      </p:pic>
      <p:pic>
        <p:nvPicPr>
          <p:cNvPr id="53" name="Grafik 18" descr="Kapat düz dolguyla">
            <a:extLst>
              <a:ext uri="{FF2B5EF4-FFF2-40B4-BE49-F238E27FC236}">
                <a16:creationId xmlns:a16="http://schemas.microsoft.com/office/drawing/2014/main" id="{2F5F9B94-4939-6F69-5A3E-F63F1E55C07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91368" y="780301"/>
            <a:ext cx="557585" cy="557585"/>
          </a:xfrm>
          <a:prstGeom prst="rect">
            <a:avLst/>
          </a:prstGeom>
        </p:spPr>
      </p:pic>
      <p:sp>
        <p:nvSpPr>
          <p:cNvPr id="57" name="Metin kutusu 16">
            <a:extLst>
              <a:ext uri="{FF2B5EF4-FFF2-40B4-BE49-F238E27FC236}">
                <a16:creationId xmlns:a16="http://schemas.microsoft.com/office/drawing/2014/main" id="{F357BE75-3549-F05A-0BD1-E5A6B8FEFCB7}"/>
              </a:ext>
            </a:extLst>
          </p:cNvPr>
          <p:cNvSpPr txBox="1"/>
          <p:nvPr/>
        </p:nvSpPr>
        <p:spPr>
          <a:xfrm>
            <a:off x="5351616" y="1367886"/>
            <a:ext cx="994322" cy="461665"/>
          </a:xfrm>
          <a:prstGeom prst="rect">
            <a:avLst/>
          </a:prstGeom>
          <a:noFill/>
        </p:spPr>
        <p:txBody>
          <a:bodyPr wrap="square" rtlCol="0">
            <a:spAutoFit/>
          </a:bodyPr>
          <a:lstStyle/>
          <a:p>
            <a:pPr algn="ctr"/>
            <a:r>
              <a:rPr lang="en-US" sz="2400" b="1" dirty="0">
                <a:solidFill>
                  <a:srgbClr val="FF0000"/>
                </a:solidFill>
                <a:latin typeface="Aptos Display" panose="020B0004020202020204" pitchFamily="34" charset="0"/>
                <a:ea typeface="Cambria" panose="02040503050406030204" pitchFamily="18" charset="0"/>
              </a:rPr>
              <a:t>&lt;3ns</a:t>
            </a:r>
            <a:endParaRPr lang="en-US" sz="2400" b="1" dirty="0">
              <a:solidFill>
                <a:srgbClr val="FF0000"/>
              </a:solidFill>
              <a:latin typeface="Aptos Display" panose="020B0004020202020204" pitchFamily="34" charset="0"/>
            </a:endParaRPr>
          </a:p>
        </p:txBody>
      </p:sp>
      <p:pic>
        <p:nvPicPr>
          <p:cNvPr id="58" name="Grafik 201" descr="Kum Saati 30% düz dolguyla">
            <a:extLst>
              <a:ext uri="{FF2B5EF4-FFF2-40B4-BE49-F238E27FC236}">
                <a16:creationId xmlns:a16="http://schemas.microsoft.com/office/drawing/2014/main" id="{63633BE5-B013-96AB-E8F9-8A544285F9B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11950" y="771697"/>
            <a:ext cx="532325" cy="532325"/>
          </a:xfrm>
          <a:prstGeom prst="rect">
            <a:avLst/>
          </a:prstGeom>
        </p:spPr>
      </p:pic>
      <p:pic>
        <p:nvPicPr>
          <p:cNvPr id="59" name="Grafik 18" descr="Kapat düz dolguyla">
            <a:extLst>
              <a:ext uri="{FF2B5EF4-FFF2-40B4-BE49-F238E27FC236}">
                <a16:creationId xmlns:a16="http://schemas.microsoft.com/office/drawing/2014/main" id="{0473CA2C-ED24-6DF5-369B-9425467D05D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02446" y="767049"/>
            <a:ext cx="557585" cy="557585"/>
          </a:xfrm>
          <a:prstGeom prst="rect">
            <a:avLst/>
          </a:prstGeom>
        </p:spPr>
      </p:pic>
      <p:sp>
        <p:nvSpPr>
          <p:cNvPr id="63" name="Metin kutusu 16">
            <a:extLst>
              <a:ext uri="{FF2B5EF4-FFF2-40B4-BE49-F238E27FC236}">
                <a16:creationId xmlns:a16="http://schemas.microsoft.com/office/drawing/2014/main" id="{164C0007-E1B9-4C62-8CD3-97BFEC35CC6B}"/>
              </a:ext>
            </a:extLst>
          </p:cNvPr>
          <p:cNvSpPr txBox="1"/>
          <p:nvPr/>
        </p:nvSpPr>
        <p:spPr>
          <a:xfrm>
            <a:off x="2762694" y="1354634"/>
            <a:ext cx="994322" cy="461665"/>
          </a:xfrm>
          <a:prstGeom prst="rect">
            <a:avLst/>
          </a:prstGeom>
          <a:noFill/>
        </p:spPr>
        <p:txBody>
          <a:bodyPr wrap="square" rtlCol="0">
            <a:spAutoFit/>
          </a:bodyPr>
          <a:lstStyle/>
          <a:p>
            <a:pPr algn="ctr"/>
            <a:r>
              <a:rPr lang="en-US" sz="2400" b="1" dirty="0">
                <a:solidFill>
                  <a:srgbClr val="FF0000"/>
                </a:solidFill>
                <a:latin typeface="Aptos Display" panose="020B0004020202020204" pitchFamily="34" charset="0"/>
                <a:ea typeface="Cambria" panose="02040503050406030204" pitchFamily="18" charset="0"/>
              </a:rPr>
              <a:t>&lt;3ns</a:t>
            </a:r>
            <a:endParaRPr lang="en-US" sz="2400" b="1" dirty="0">
              <a:solidFill>
                <a:srgbClr val="FF0000"/>
              </a:solidFill>
              <a:latin typeface="Aptos Display" panose="020B0004020202020204" pitchFamily="34" charset="0"/>
            </a:endParaRPr>
          </a:p>
        </p:txBody>
      </p:sp>
      <p:sp>
        <p:nvSpPr>
          <p:cNvPr id="6" name="TextBox 35">
            <a:extLst>
              <a:ext uri="{FF2B5EF4-FFF2-40B4-BE49-F238E27FC236}">
                <a16:creationId xmlns:a16="http://schemas.microsoft.com/office/drawing/2014/main" id="{1F898746-3400-973F-5D19-211A17117028}"/>
              </a:ext>
            </a:extLst>
          </p:cNvPr>
          <p:cNvSpPr txBox="1"/>
          <p:nvPr/>
        </p:nvSpPr>
        <p:spPr>
          <a:xfrm>
            <a:off x="1798970" y="2166330"/>
            <a:ext cx="922047" cy="400110"/>
          </a:xfrm>
          <a:prstGeom prst="rect">
            <a:avLst/>
          </a:prstGeom>
          <a:noFill/>
        </p:spPr>
        <p:txBody>
          <a:bodyPr wrap="none" rtlCol="0">
            <a:spAutoFit/>
          </a:bodyPr>
          <a:lstStyle/>
          <a:p>
            <a:pPr algn="ctr"/>
            <a:r>
              <a:rPr kumimoji="0" lang="en-US" sz="2000" b="1" i="0" u="none" strike="noStrike" kern="1200" cap="none" spc="0" normalizeH="0" baseline="0" noProof="0" dirty="0">
                <a:ln>
                  <a:noFill/>
                </a:ln>
                <a:solidFill>
                  <a:prstClr val="black"/>
                </a:solidFill>
                <a:effectLst/>
                <a:uLnTx/>
                <a:uFillTx/>
                <a:latin typeface="Aptos Display" panose="020B0004020202020204" pitchFamily="34" charset="0"/>
                <a:ea typeface="Cambria" panose="02040503050406030204" pitchFamily="18" charset="0"/>
              </a:rPr>
              <a:t>3</a:t>
            </a:r>
            <a:r>
              <a:rPr lang="en-US" sz="2000" b="1" dirty="0">
                <a:latin typeface="Aptos Display" panose="020B0004020202020204" pitchFamily="34" charset="0"/>
                <a:ea typeface="Cambria" panose="02040503050406030204" pitchFamily="18" charset="0"/>
              </a:rPr>
              <a:t>V</a:t>
            </a:r>
            <a:r>
              <a:rPr lang="en-US" sz="2000" b="1" baseline="-25000" dirty="0">
                <a:latin typeface="Aptos Display" panose="020B0004020202020204" pitchFamily="34" charset="0"/>
                <a:ea typeface="Cambria" panose="02040503050406030204" pitchFamily="18" charset="0"/>
              </a:rPr>
              <a:t>DD</a:t>
            </a:r>
            <a:r>
              <a:rPr lang="en-US" b="1" dirty="0">
                <a:latin typeface="Aptos Display" panose="020B0004020202020204" pitchFamily="34" charset="0"/>
                <a:ea typeface="Cambria" panose="02040503050406030204" pitchFamily="18" charset="0"/>
              </a:rPr>
              <a:t>/4</a:t>
            </a:r>
            <a:endParaRPr lang="en-US" sz="2000" b="1" baseline="-25000" dirty="0">
              <a:latin typeface="Aptos Display" panose="020B0004020202020204" pitchFamily="34" charset="0"/>
              <a:ea typeface="Cambria" panose="02040503050406030204" pitchFamily="18" charset="0"/>
            </a:endParaRPr>
          </a:p>
        </p:txBody>
      </p:sp>
      <p:sp>
        <p:nvSpPr>
          <p:cNvPr id="7" name="TextBox 35">
            <a:extLst>
              <a:ext uri="{FF2B5EF4-FFF2-40B4-BE49-F238E27FC236}">
                <a16:creationId xmlns:a16="http://schemas.microsoft.com/office/drawing/2014/main" id="{7534C425-9975-7DB9-9A74-EE621B9DBA5F}"/>
              </a:ext>
            </a:extLst>
          </p:cNvPr>
          <p:cNvSpPr txBox="1"/>
          <p:nvPr/>
        </p:nvSpPr>
        <p:spPr>
          <a:xfrm>
            <a:off x="1509093" y="5445354"/>
            <a:ext cx="705642" cy="400110"/>
          </a:xfrm>
          <a:prstGeom prst="rect">
            <a:avLst/>
          </a:prstGeom>
          <a:noFill/>
        </p:spPr>
        <p:txBody>
          <a:bodyPr wrap="none" rtlCol="0">
            <a:spAutoFit/>
          </a:bodyPr>
          <a:lstStyle/>
          <a:p>
            <a:pPr algn="ctr"/>
            <a:r>
              <a:rPr lang="en-US" sz="2000" b="1" dirty="0">
                <a:latin typeface="Aptos Display" panose="020B0004020202020204" pitchFamily="34" charset="0"/>
                <a:ea typeface="Cambria" panose="02040503050406030204" pitchFamily="18" charset="0"/>
              </a:rPr>
              <a:t>GND</a:t>
            </a:r>
            <a:endParaRPr lang="en-US" sz="2000" b="1" baseline="-25000" dirty="0">
              <a:latin typeface="Aptos Display" panose="020B0004020202020204" pitchFamily="34" charset="0"/>
              <a:ea typeface="Cambria" panose="02040503050406030204" pitchFamily="18" charset="0"/>
            </a:endParaRPr>
          </a:p>
        </p:txBody>
      </p:sp>
      <p:cxnSp>
        <p:nvCxnSpPr>
          <p:cNvPr id="8" name="Connector: Curved 7">
            <a:extLst>
              <a:ext uri="{FF2B5EF4-FFF2-40B4-BE49-F238E27FC236}">
                <a16:creationId xmlns:a16="http://schemas.microsoft.com/office/drawing/2014/main" id="{918A1C29-87B4-61A8-87EC-E7F6E1D3AA14}"/>
              </a:ext>
            </a:extLst>
          </p:cNvPr>
          <p:cNvCxnSpPr>
            <a:endCxn id="6" idx="2"/>
          </p:cNvCxnSpPr>
          <p:nvPr/>
        </p:nvCxnSpPr>
        <p:spPr>
          <a:xfrm flipV="1">
            <a:off x="1791713" y="2566440"/>
            <a:ext cx="468281" cy="277742"/>
          </a:xfrm>
          <a:prstGeom prst="curvedConnector2">
            <a:avLst/>
          </a:prstGeom>
          <a:ln w="5715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 name="Connector: Curved 8">
            <a:extLst>
              <a:ext uri="{FF2B5EF4-FFF2-40B4-BE49-F238E27FC236}">
                <a16:creationId xmlns:a16="http://schemas.microsoft.com/office/drawing/2014/main" id="{AE322857-F84D-D511-D247-16C124F1161F}"/>
              </a:ext>
            </a:extLst>
          </p:cNvPr>
          <p:cNvCxnSpPr>
            <a:cxnSpLocks/>
          </p:cNvCxnSpPr>
          <p:nvPr/>
        </p:nvCxnSpPr>
        <p:spPr>
          <a:xfrm>
            <a:off x="1342904" y="5328473"/>
            <a:ext cx="455039" cy="196871"/>
          </a:xfrm>
          <a:prstGeom prst="curvedConnector2">
            <a:avLst/>
          </a:prstGeom>
          <a:ln w="5715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D39FC318-9220-7D6B-F035-0C7F3DFA3899}"/>
              </a:ext>
            </a:extLst>
          </p:cNvPr>
          <p:cNvSpPr/>
          <p:nvPr/>
        </p:nvSpPr>
        <p:spPr>
          <a:xfrm>
            <a:off x="1162220" y="3306466"/>
            <a:ext cx="360001" cy="360000"/>
          </a:xfrm>
          <a:prstGeom prst="ellipse">
            <a:avLst/>
          </a:prstGeom>
          <a:solidFill>
            <a:schemeClr val="bg1">
              <a:lumMod val="5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Aptos Display" panose="020B0004020202020204" pitchFamily="34" charset="0"/>
              <a:ea typeface="Cambria" panose="02040503050406030204" pitchFamily="18" charset="0"/>
              <a:cs typeface="Calibri" panose="020F0502020204030204" pitchFamily="34" charset="0"/>
            </a:endParaRPr>
          </a:p>
        </p:txBody>
      </p:sp>
      <p:sp>
        <p:nvSpPr>
          <p:cNvPr id="11" name="Dikdörtgen 256">
            <a:extLst>
              <a:ext uri="{FF2B5EF4-FFF2-40B4-BE49-F238E27FC236}">
                <a16:creationId xmlns:a16="http://schemas.microsoft.com/office/drawing/2014/main" id="{DA6A7D15-17B8-6F83-9C37-91CCDEF0B155}"/>
              </a:ext>
            </a:extLst>
          </p:cNvPr>
          <p:cNvSpPr/>
          <p:nvPr/>
        </p:nvSpPr>
        <p:spPr>
          <a:xfrm>
            <a:off x="5248928" y="3881918"/>
            <a:ext cx="3509129" cy="1671777"/>
          </a:xfrm>
          <a:prstGeom prst="roundRect">
            <a:avLst>
              <a:gd name="adj" fmla="val 0"/>
            </a:avLst>
          </a:prstGeom>
          <a:solidFill>
            <a:schemeClr val="bg1"/>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12" name="Dikdörtgen 256">
            <a:extLst>
              <a:ext uri="{FF2B5EF4-FFF2-40B4-BE49-F238E27FC236}">
                <a16:creationId xmlns:a16="http://schemas.microsoft.com/office/drawing/2014/main" id="{F95F6A16-D8BA-A2A5-FA74-598B6956B5C3}"/>
              </a:ext>
            </a:extLst>
          </p:cNvPr>
          <p:cNvSpPr/>
          <p:nvPr/>
        </p:nvSpPr>
        <p:spPr>
          <a:xfrm>
            <a:off x="6477215" y="3347256"/>
            <a:ext cx="2126802" cy="745260"/>
          </a:xfrm>
          <a:prstGeom prst="roundRect">
            <a:avLst>
              <a:gd name="adj" fmla="val 0"/>
            </a:avLst>
          </a:prstGeom>
          <a:solidFill>
            <a:schemeClr val="bg1"/>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13" name="TextBox 52">
            <a:extLst>
              <a:ext uri="{FF2B5EF4-FFF2-40B4-BE49-F238E27FC236}">
                <a16:creationId xmlns:a16="http://schemas.microsoft.com/office/drawing/2014/main" id="{1310A312-C921-9AEB-AF46-B1979F1C4755}"/>
              </a:ext>
            </a:extLst>
          </p:cNvPr>
          <p:cNvSpPr txBox="1"/>
          <p:nvPr/>
        </p:nvSpPr>
        <p:spPr>
          <a:xfrm>
            <a:off x="1929922" y="3429000"/>
            <a:ext cx="1966163" cy="1200329"/>
          </a:xfrm>
          <a:prstGeom prst="rect">
            <a:avLst/>
          </a:prstGeom>
          <a:noFill/>
        </p:spPr>
        <p:txBody>
          <a:bodyPr wrap="square" rtlCol="0">
            <a:spAutoFit/>
          </a:bodyPr>
          <a:lstStyle/>
          <a:p>
            <a:pPr algn="ctr">
              <a:lnSpc>
                <a:spcPct val="90000"/>
              </a:lnSpc>
            </a:pPr>
            <a:r>
              <a:rPr lang="en-US" sz="2000" b="1" dirty="0">
                <a:solidFill>
                  <a:srgbClr val="00B050"/>
                </a:solidFill>
                <a:latin typeface="Aptos Display" panose="020B0004020202020204" pitchFamily="34" charset="0"/>
                <a:ea typeface="Cambria" panose="02040503050406030204" pitchFamily="18" charset="0"/>
              </a:rPr>
              <a:t>sense amp.</a:t>
            </a:r>
          </a:p>
          <a:p>
            <a:pPr algn="ctr">
              <a:lnSpc>
                <a:spcPct val="90000"/>
              </a:lnSpc>
            </a:pPr>
            <a:r>
              <a:rPr lang="en-US" sz="2000" b="1" dirty="0">
                <a:solidFill>
                  <a:srgbClr val="00B050"/>
                </a:solidFill>
                <a:latin typeface="Aptos Display" panose="020B0004020202020204" pitchFamily="34" charset="0"/>
                <a:ea typeface="Cambria" panose="02040503050406030204" pitchFamily="18" charset="0"/>
              </a:rPr>
              <a:t>compares </a:t>
            </a:r>
          </a:p>
          <a:p>
            <a:pPr algn="ctr">
              <a:lnSpc>
                <a:spcPct val="90000"/>
              </a:lnSpc>
            </a:pPr>
            <a:r>
              <a:rPr lang="en-US" sz="2000" b="1" dirty="0">
                <a:solidFill>
                  <a:srgbClr val="00B050"/>
                </a:solidFill>
                <a:latin typeface="Aptos Display" panose="020B0004020202020204" pitchFamily="34" charset="0"/>
                <a:ea typeface="Cambria" panose="02040503050406030204" pitchFamily="18" charset="0"/>
              </a:rPr>
              <a:t>the voltages on the </a:t>
            </a:r>
            <a:r>
              <a:rPr lang="en-US" sz="2000" b="1" dirty="0" err="1">
                <a:solidFill>
                  <a:srgbClr val="00B050"/>
                </a:solidFill>
                <a:latin typeface="Aptos Display" panose="020B0004020202020204" pitchFamily="34" charset="0"/>
                <a:ea typeface="Cambria" panose="02040503050406030204" pitchFamily="18" charset="0"/>
              </a:rPr>
              <a:t>bitlines</a:t>
            </a:r>
            <a:endParaRPr lang="en-US" sz="2000" b="1" dirty="0">
              <a:solidFill>
                <a:srgbClr val="00B050"/>
              </a:solidFill>
              <a:latin typeface="Aptos Display" panose="020B0004020202020204" pitchFamily="34" charset="0"/>
              <a:ea typeface="Cambria" panose="02040503050406030204" pitchFamily="18" charset="0"/>
            </a:endParaRPr>
          </a:p>
        </p:txBody>
      </p:sp>
      <p:cxnSp>
        <p:nvCxnSpPr>
          <p:cNvPr id="14" name="Curved Connector 12">
            <a:extLst>
              <a:ext uri="{FF2B5EF4-FFF2-40B4-BE49-F238E27FC236}">
                <a16:creationId xmlns:a16="http://schemas.microsoft.com/office/drawing/2014/main" id="{DDC90EE9-EEAE-3213-1807-BC31DBA7C136}"/>
              </a:ext>
            </a:extLst>
          </p:cNvPr>
          <p:cNvCxnSpPr>
            <a:cxnSpLocks/>
            <a:stCxn id="13" idx="0"/>
            <a:endCxn id="6" idx="3"/>
          </p:cNvCxnSpPr>
          <p:nvPr/>
        </p:nvCxnSpPr>
        <p:spPr>
          <a:xfrm rot="16200000" flipV="1">
            <a:off x="2285704" y="2801699"/>
            <a:ext cx="1062615" cy="191987"/>
          </a:xfrm>
          <a:prstGeom prst="curvedConnector2">
            <a:avLst/>
          </a:prstGeom>
          <a:ln w="19050">
            <a:solidFill>
              <a:srgbClr val="00B050"/>
            </a:solidFill>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3" name="Curved Connector 12">
            <a:extLst>
              <a:ext uri="{FF2B5EF4-FFF2-40B4-BE49-F238E27FC236}">
                <a16:creationId xmlns:a16="http://schemas.microsoft.com/office/drawing/2014/main" id="{CB5A472C-CEA1-D639-E39D-892B7BB9D734}"/>
              </a:ext>
            </a:extLst>
          </p:cNvPr>
          <p:cNvCxnSpPr>
            <a:cxnSpLocks/>
            <a:stCxn id="13" idx="2"/>
            <a:endCxn id="7" idx="3"/>
          </p:cNvCxnSpPr>
          <p:nvPr/>
        </p:nvCxnSpPr>
        <p:spPr>
          <a:xfrm rot="5400000">
            <a:off x="2055830" y="4788235"/>
            <a:ext cx="1016080" cy="698269"/>
          </a:xfrm>
          <a:prstGeom prst="curvedConnector2">
            <a:avLst/>
          </a:prstGeom>
          <a:ln w="19050">
            <a:solidFill>
              <a:srgbClr val="00B050"/>
            </a:solidFill>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74" name="TextBox 52">
            <a:extLst>
              <a:ext uri="{FF2B5EF4-FFF2-40B4-BE49-F238E27FC236}">
                <a16:creationId xmlns:a16="http://schemas.microsoft.com/office/drawing/2014/main" id="{C76CADA7-8F14-ACE7-B1C1-B46A220EEB25}"/>
              </a:ext>
            </a:extLst>
          </p:cNvPr>
          <p:cNvSpPr txBox="1"/>
          <p:nvPr/>
        </p:nvSpPr>
        <p:spPr>
          <a:xfrm>
            <a:off x="384851" y="3119005"/>
            <a:ext cx="740905" cy="400110"/>
          </a:xfrm>
          <a:prstGeom prst="rect">
            <a:avLst/>
          </a:prstGeom>
          <a:noFill/>
        </p:spPr>
        <p:txBody>
          <a:bodyPr wrap="square" rtlCol="0">
            <a:spAutoFit/>
          </a:bodyPr>
          <a:lstStyle/>
          <a:p>
            <a:pPr lvl="0" algn="ctr"/>
            <a:r>
              <a:rPr lang="en-US" sz="2000" b="1" dirty="0">
                <a:solidFill>
                  <a:srgbClr val="7030A0"/>
                </a:solidFill>
                <a:latin typeface="Aptos Display" panose="020B0004020202020204" pitchFamily="34" charset="0"/>
                <a:ea typeface="Cambria" panose="02040503050406030204" pitchFamily="18" charset="0"/>
              </a:rPr>
              <a:t>VDD</a:t>
            </a:r>
            <a:endParaRPr lang="en-US" sz="2000" b="1" baseline="-25000" dirty="0">
              <a:solidFill>
                <a:srgbClr val="7030A0"/>
              </a:solidFill>
              <a:latin typeface="Aptos Display" panose="020B0004020202020204" pitchFamily="34" charset="0"/>
              <a:ea typeface="Cambria" panose="02040503050406030204" pitchFamily="18" charset="0"/>
            </a:endParaRPr>
          </a:p>
        </p:txBody>
      </p:sp>
      <p:sp>
        <p:nvSpPr>
          <p:cNvPr id="91" name="TextBox 52">
            <a:extLst>
              <a:ext uri="{FF2B5EF4-FFF2-40B4-BE49-F238E27FC236}">
                <a16:creationId xmlns:a16="http://schemas.microsoft.com/office/drawing/2014/main" id="{C920FAA2-A8AF-F57A-655D-A959A4F2379F}"/>
              </a:ext>
            </a:extLst>
          </p:cNvPr>
          <p:cNvSpPr txBox="1"/>
          <p:nvPr/>
        </p:nvSpPr>
        <p:spPr>
          <a:xfrm>
            <a:off x="370675" y="4537813"/>
            <a:ext cx="740905" cy="400110"/>
          </a:xfrm>
          <a:prstGeom prst="rect">
            <a:avLst/>
          </a:prstGeom>
          <a:noFill/>
        </p:spPr>
        <p:txBody>
          <a:bodyPr wrap="square" rtlCol="0">
            <a:spAutoFit/>
          </a:bodyPr>
          <a:lstStyle/>
          <a:p>
            <a:pPr lvl="0" algn="ctr"/>
            <a:r>
              <a:rPr lang="en-US" sz="2000" b="1" dirty="0">
                <a:solidFill>
                  <a:srgbClr val="0070C0"/>
                </a:solidFill>
                <a:latin typeface="Aptos Display" panose="020B0004020202020204" pitchFamily="34" charset="0"/>
                <a:ea typeface="Cambria" panose="02040503050406030204" pitchFamily="18" charset="0"/>
              </a:rPr>
              <a:t>GND</a:t>
            </a:r>
            <a:endParaRPr lang="en-US" sz="2000" b="1" baseline="-25000" dirty="0">
              <a:solidFill>
                <a:srgbClr val="0070C0"/>
              </a:solidFill>
              <a:latin typeface="Aptos Display" panose="020B0004020202020204" pitchFamily="34" charset="0"/>
              <a:ea typeface="Cambria" panose="02040503050406030204" pitchFamily="18" charset="0"/>
            </a:endParaRPr>
          </a:p>
        </p:txBody>
      </p:sp>
      <p:cxnSp>
        <p:nvCxnSpPr>
          <p:cNvPr id="93" name="Düz Ok Bağlayıcısı 185">
            <a:extLst>
              <a:ext uri="{FF2B5EF4-FFF2-40B4-BE49-F238E27FC236}">
                <a16:creationId xmlns:a16="http://schemas.microsoft.com/office/drawing/2014/main" id="{EA12FC27-5EA8-A390-797D-5846D92CA576}"/>
              </a:ext>
            </a:extLst>
          </p:cNvPr>
          <p:cNvCxnSpPr>
            <a:cxnSpLocks/>
          </p:cNvCxnSpPr>
          <p:nvPr/>
        </p:nvCxnSpPr>
        <p:spPr>
          <a:xfrm flipV="1">
            <a:off x="358471" y="3028479"/>
            <a:ext cx="6674" cy="557926"/>
          </a:xfrm>
          <a:prstGeom prst="straightConnector1">
            <a:avLst/>
          </a:prstGeom>
          <a:ln w="762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96" name="Düz Ok Bağlayıcısı 185">
            <a:extLst>
              <a:ext uri="{FF2B5EF4-FFF2-40B4-BE49-F238E27FC236}">
                <a16:creationId xmlns:a16="http://schemas.microsoft.com/office/drawing/2014/main" id="{D1943972-759A-5B92-E645-7052FB2A02A3}"/>
              </a:ext>
            </a:extLst>
          </p:cNvPr>
          <p:cNvCxnSpPr>
            <a:cxnSpLocks/>
          </p:cNvCxnSpPr>
          <p:nvPr/>
        </p:nvCxnSpPr>
        <p:spPr>
          <a:xfrm flipH="1">
            <a:off x="376007" y="4513050"/>
            <a:ext cx="5373" cy="579685"/>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03" name="Dikdörtgen 256">
            <a:extLst>
              <a:ext uri="{FF2B5EF4-FFF2-40B4-BE49-F238E27FC236}">
                <a16:creationId xmlns:a16="http://schemas.microsoft.com/office/drawing/2014/main" id="{131CC585-AA7A-A6E3-717F-72E64FA8D3CD}"/>
              </a:ext>
            </a:extLst>
          </p:cNvPr>
          <p:cNvSpPr/>
          <p:nvPr/>
        </p:nvSpPr>
        <p:spPr>
          <a:xfrm>
            <a:off x="6460879" y="3333155"/>
            <a:ext cx="972000" cy="540000"/>
          </a:xfrm>
          <a:prstGeom prst="roundRect">
            <a:avLst/>
          </a:prstGeom>
          <a:solidFill>
            <a:srgbClr val="0070C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104" name="Dikdörtgen 256">
            <a:extLst>
              <a:ext uri="{FF2B5EF4-FFF2-40B4-BE49-F238E27FC236}">
                <a16:creationId xmlns:a16="http://schemas.microsoft.com/office/drawing/2014/main" id="{719D03C4-C5DF-52C1-F080-D684057496A2}"/>
              </a:ext>
            </a:extLst>
          </p:cNvPr>
          <p:cNvSpPr/>
          <p:nvPr/>
        </p:nvSpPr>
        <p:spPr>
          <a:xfrm>
            <a:off x="7432366" y="3333155"/>
            <a:ext cx="1091332" cy="540000"/>
          </a:xfrm>
          <a:prstGeom prst="roundRect">
            <a:avLst/>
          </a:prstGeom>
          <a:solidFill>
            <a:srgbClr val="7030A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Tree>
    <p:extLst>
      <p:ext uri="{BB962C8B-B14F-4D97-AF65-F5344CB8AC3E}">
        <p14:creationId xmlns:p14="http://schemas.microsoft.com/office/powerpoint/2010/main" val="4014160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250"/>
                                        <p:tgtEl>
                                          <p:spTgt spid="13"/>
                                        </p:tgtEl>
                                      </p:cBhvr>
                                    </p:animEffect>
                                  </p:childTnLst>
                                </p:cTn>
                              </p:par>
                              <p:par>
                                <p:cTn id="22" presetID="10" presetClass="entr" presetSubtype="0" fill="hold"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250"/>
                                        <p:tgtEl>
                                          <p:spTgt spid="14"/>
                                        </p:tgtEl>
                                      </p:cBhvr>
                                    </p:animEffect>
                                  </p:childTnLst>
                                </p:cTn>
                              </p:par>
                              <p:par>
                                <p:cTn id="25" presetID="10" presetClass="entr" presetSubtype="0"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250"/>
                                        <p:tgtEl>
                                          <p:spTgt spid="33"/>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grpId="1" nodeType="clickEffect">
                                  <p:stCondLst>
                                    <p:cond delay="0"/>
                                  </p:stCondLst>
                                  <p:childTnLst>
                                    <p:set>
                                      <p:cBhvr>
                                        <p:cTn id="31" dur="1" fill="hold">
                                          <p:stCondLst>
                                            <p:cond delay="0"/>
                                          </p:stCondLst>
                                        </p:cTn>
                                        <p:tgtEl>
                                          <p:spTgt spid="6"/>
                                        </p:tgtEl>
                                        <p:attrNameLst>
                                          <p:attrName>style.visibility</p:attrName>
                                        </p:attrNameLst>
                                      </p:cBhvr>
                                      <p:to>
                                        <p:strVal val="hidden"/>
                                      </p:to>
                                    </p:set>
                                  </p:childTnLst>
                                </p:cTn>
                              </p:par>
                              <p:par>
                                <p:cTn id="32" presetID="1" presetClass="exit" presetSubtype="0" fill="hold" grpId="1" nodeType="withEffect">
                                  <p:stCondLst>
                                    <p:cond delay="0"/>
                                  </p:stCondLst>
                                  <p:childTnLst>
                                    <p:set>
                                      <p:cBhvr>
                                        <p:cTn id="33" dur="1" fill="hold">
                                          <p:stCondLst>
                                            <p:cond delay="0"/>
                                          </p:stCondLst>
                                        </p:cTn>
                                        <p:tgtEl>
                                          <p:spTgt spid="7"/>
                                        </p:tgtEl>
                                        <p:attrNameLst>
                                          <p:attrName>style.visibility</p:attrName>
                                        </p:attrNameLst>
                                      </p:cBhvr>
                                      <p:to>
                                        <p:strVal val="hidden"/>
                                      </p:to>
                                    </p:set>
                                  </p:childTnLst>
                                </p:cTn>
                              </p:par>
                              <p:par>
                                <p:cTn id="34" presetID="1" presetClass="exit" presetSubtype="0" fill="hold" nodeType="withEffect">
                                  <p:stCondLst>
                                    <p:cond delay="0"/>
                                  </p:stCondLst>
                                  <p:childTnLst>
                                    <p:set>
                                      <p:cBhvr>
                                        <p:cTn id="35" dur="1" fill="hold">
                                          <p:stCondLst>
                                            <p:cond delay="0"/>
                                          </p:stCondLst>
                                        </p:cTn>
                                        <p:tgtEl>
                                          <p:spTgt spid="8"/>
                                        </p:tgtEl>
                                        <p:attrNameLst>
                                          <p:attrName>style.visibility</p:attrName>
                                        </p:attrNameLst>
                                      </p:cBhvr>
                                      <p:to>
                                        <p:strVal val="hidden"/>
                                      </p:to>
                                    </p:set>
                                  </p:childTnLst>
                                </p:cTn>
                              </p:par>
                              <p:par>
                                <p:cTn id="36" presetID="1" presetClass="exit" presetSubtype="0" fill="hold" nodeType="withEffect">
                                  <p:stCondLst>
                                    <p:cond delay="0"/>
                                  </p:stCondLst>
                                  <p:childTnLst>
                                    <p:set>
                                      <p:cBhvr>
                                        <p:cTn id="37" dur="1" fill="hold">
                                          <p:stCondLst>
                                            <p:cond delay="0"/>
                                          </p:stCondLst>
                                        </p:cTn>
                                        <p:tgtEl>
                                          <p:spTgt spid="9"/>
                                        </p:tgtEl>
                                        <p:attrNameLst>
                                          <p:attrName>style.visibility</p:attrName>
                                        </p:attrNameLst>
                                      </p:cBhvr>
                                      <p:to>
                                        <p:strVal val="hidden"/>
                                      </p:to>
                                    </p:set>
                                  </p:childTnLst>
                                </p:cTn>
                              </p:par>
                              <p:par>
                                <p:cTn id="38" presetID="10" presetClass="entr" presetSubtype="0" fill="hold" grpId="0" nodeType="withEffect">
                                  <p:stCondLst>
                                    <p:cond delay="0"/>
                                  </p:stCondLst>
                                  <p:childTnLst>
                                    <p:set>
                                      <p:cBhvr>
                                        <p:cTn id="39" dur="1" fill="hold">
                                          <p:stCondLst>
                                            <p:cond delay="0"/>
                                          </p:stCondLst>
                                        </p:cTn>
                                        <p:tgtEl>
                                          <p:spTgt spid="74"/>
                                        </p:tgtEl>
                                        <p:attrNameLst>
                                          <p:attrName>style.visibility</p:attrName>
                                        </p:attrNameLst>
                                      </p:cBhvr>
                                      <p:to>
                                        <p:strVal val="visible"/>
                                      </p:to>
                                    </p:set>
                                    <p:animEffect transition="in" filter="fade">
                                      <p:cBhvr>
                                        <p:cTn id="40" dur="250"/>
                                        <p:tgtEl>
                                          <p:spTgt spid="7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91"/>
                                        </p:tgtEl>
                                        <p:attrNameLst>
                                          <p:attrName>style.visibility</p:attrName>
                                        </p:attrNameLst>
                                      </p:cBhvr>
                                      <p:to>
                                        <p:strVal val="visible"/>
                                      </p:to>
                                    </p:set>
                                    <p:animEffect transition="in" filter="fade">
                                      <p:cBhvr>
                                        <p:cTn id="43" dur="250"/>
                                        <p:tgtEl>
                                          <p:spTgt spid="91"/>
                                        </p:tgtEl>
                                      </p:cBhvr>
                                    </p:animEffect>
                                  </p:childTnLst>
                                </p:cTn>
                              </p:par>
                              <p:par>
                                <p:cTn id="44" presetID="10" presetClass="entr" presetSubtype="0" fill="hold" nodeType="withEffect">
                                  <p:stCondLst>
                                    <p:cond delay="0"/>
                                  </p:stCondLst>
                                  <p:childTnLst>
                                    <p:set>
                                      <p:cBhvr>
                                        <p:cTn id="45" dur="1" fill="hold">
                                          <p:stCondLst>
                                            <p:cond delay="0"/>
                                          </p:stCondLst>
                                        </p:cTn>
                                        <p:tgtEl>
                                          <p:spTgt spid="93"/>
                                        </p:tgtEl>
                                        <p:attrNameLst>
                                          <p:attrName>style.visibility</p:attrName>
                                        </p:attrNameLst>
                                      </p:cBhvr>
                                      <p:to>
                                        <p:strVal val="visible"/>
                                      </p:to>
                                    </p:set>
                                    <p:animEffect transition="in" filter="fade">
                                      <p:cBhvr>
                                        <p:cTn id="46" dur="500"/>
                                        <p:tgtEl>
                                          <p:spTgt spid="93"/>
                                        </p:tgtEl>
                                      </p:cBhvr>
                                    </p:animEffect>
                                  </p:childTnLst>
                                </p:cTn>
                              </p:par>
                              <p:par>
                                <p:cTn id="47" presetID="10" presetClass="entr" presetSubtype="0" fill="hold" nodeType="withEffect">
                                  <p:stCondLst>
                                    <p:cond delay="0"/>
                                  </p:stCondLst>
                                  <p:childTnLst>
                                    <p:set>
                                      <p:cBhvr>
                                        <p:cTn id="48" dur="1" fill="hold">
                                          <p:stCondLst>
                                            <p:cond delay="0"/>
                                          </p:stCondLst>
                                        </p:cTn>
                                        <p:tgtEl>
                                          <p:spTgt spid="96"/>
                                        </p:tgtEl>
                                        <p:attrNameLst>
                                          <p:attrName>style.visibility</p:attrName>
                                        </p:attrNameLst>
                                      </p:cBhvr>
                                      <p:to>
                                        <p:strVal val="visible"/>
                                      </p:to>
                                    </p:set>
                                    <p:animEffect transition="in" filter="fade">
                                      <p:cBhvr>
                                        <p:cTn id="49" dur="500"/>
                                        <p:tgtEl>
                                          <p:spTgt spid="9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500"/>
                                        <p:tgtEl>
                                          <p:spTgt spid="10"/>
                                        </p:tgtEl>
                                      </p:cBhvr>
                                    </p:animEffect>
                                  </p:childTnLst>
                                </p:cTn>
                              </p:par>
                              <p:par>
                                <p:cTn id="53" presetID="1" presetClass="exit" presetSubtype="0" fill="hold" grpId="1" nodeType="withEffect">
                                  <p:stCondLst>
                                    <p:cond delay="0"/>
                                  </p:stCondLst>
                                  <p:childTnLst>
                                    <p:set>
                                      <p:cBhvr>
                                        <p:cTn id="54" dur="1" fill="hold">
                                          <p:stCondLst>
                                            <p:cond delay="0"/>
                                          </p:stCondLst>
                                        </p:cTn>
                                        <p:tgtEl>
                                          <p:spTgt spid="13"/>
                                        </p:tgtEl>
                                        <p:attrNameLst>
                                          <p:attrName>style.visibility</p:attrName>
                                        </p:attrNameLst>
                                      </p:cBhvr>
                                      <p:to>
                                        <p:strVal val="hidden"/>
                                      </p:to>
                                    </p:set>
                                  </p:childTnLst>
                                </p:cTn>
                              </p:par>
                              <p:par>
                                <p:cTn id="55" presetID="1" presetClass="exit" presetSubtype="0" fill="hold" nodeType="withEffect">
                                  <p:stCondLst>
                                    <p:cond delay="0"/>
                                  </p:stCondLst>
                                  <p:childTnLst>
                                    <p:set>
                                      <p:cBhvr>
                                        <p:cTn id="56" dur="1" fill="hold">
                                          <p:stCondLst>
                                            <p:cond delay="0"/>
                                          </p:stCondLst>
                                        </p:cTn>
                                        <p:tgtEl>
                                          <p:spTgt spid="14"/>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33"/>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103"/>
                                        </p:tgtEl>
                                        <p:attrNameLst>
                                          <p:attrName>style.visibility</p:attrName>
                                        </p:attrNameLst>
                                      </p:cBhvr>
                                      <p:to>
                                        <p:strVal val="visible"/>
                                      </p:to>
                                    </p:set>
                                    <p:animEffect transition="in" filter="fade">
                                      <p:cBhvr>
                                        <p:cTn id="63" dur="500"/>
                                        <p:tgtEl>
                                          <p:spTgt spid="103"/>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04"/>
                                        </p:tgtEl>
                                        <p:attrNameLst>
                                          <p:attrName>style.visibility</p:attrName>
                                        </p:attrNameLst>
                                      </p:cBhvr>
                                      <p:to>
                                        <p:strVal val="visible"/>
                                      </p:to>
                                    </p:set>
                                    <p:animEffect transition="in" filter="fade">
                                      <p:cBhvr>
                                        <p:cTn id="66"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p:bldP spid="7" grpId="1"/>
      <p:bldP spid="10" grpId="0" animBg="1"/>
      <p:bldP spid="13" grpId="0"/>
      <p:bldP spid="13" grpId="1"/>
      <p:bldP spid="74" grpId="0"/>
      <p:bldP spid="91" grpId="0"/>
      <p:bldP spid="103" grpId="0" animBg="1"/>
      <p:bldP spid="104"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7C4F7-D7D4-9013-827B-6975F65E8A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6761C0-CBC5-9AEE-FF11-3F63A4929C21}"/>
              </a:ext>
            </a:extLst>
          </p:cNvPr>
          <p:cNvSpPr>
            <a:spLocks noGrp="1"/>
          </p:cNvSpPr>
          <p:nvPr>
            <p:ph type="title"/>
          </p:nvPr>
        </p:nvSpPr>
        <p:spPr/>
        <p:txBody>
          <a:bodyPr/>
          <a:lstStyle/>
          <a:p>
            <a:r>
              <a:rPr lang="en-US" sz="3600" dirty="0">
                <a:solidFill>
                  <a:schemeClr val="accent5">
                    <a:lumMod val="75000"/>
                  </a:schemeClr>
                </a:solidFill>
                <a:latin typeface="Aptos Display" panose="020B0004020202020204" pitchFamily="34" charset="0"/>
              </a:rPr>
              <a:t>Two-Input AND </a:t>
            </a:r>
            <a:r>
              <a:rPr lang="en-US" sz="3600" dirty="0" err="1">
                <a:solidFill>
                  <a:schemeClr val="accent5">
                    <a:lumMod val="75000"/>
                  </a:schemeClr>
                </a:solidFill>
                <a:latin typeface="Aptos Display" panose="020B0004020202020204" pitchFamily="34" charset="0"/>
              </a:rPr>
              <a:t>and</a:t>
            </a:r>
            <a:r>
              <a:rPr lang="en-US" sz="3600" dirty="0">
                <a:solidFill>
                  <a:schemeClr val="accent5">
                    <a:lumMod val="75000"/>
                  </a:schemeClr>
                </a:solidFill>
                <a:latin typeface="Aptos Display" panose="020B0004020202020204" pitchFamily="34" charset="0"/>
              </a:rPr>
              <a:t> NAND Operations</a:t>
            </a:r>
          </a:p>
        </p:txBody>
      </p:sp>
      <p:sp>
        <p:nvSpPr>
          <p:cNvPr id="73" name="TextBox 52">
            <a:extLst>
              <a:ext uri="{FF2B5EF4-FFF2-40B4-BE49-F238E27FC236}">
                <a16:creationId xmlns:a16="http://schemas.microsoft.com/office/drawing/2014/main" id="{A115A5C0-A596-5086-E3BB-48DF359A6EAE}"/>
              </a:ext>
            </a:extLst>
          </p:cNvPr>
          <p:cNvSpPr txBox="1"/>
          <p:nvPr/>
        </p:nvSpPr>
        <p:spPr>
          <a:xfrm>
            <a:off x="4851187" y="2105540"/>
            <a:ext cx="4044409" cy="1138773"/>
          </a:xfrm>
          <a:prstGeom prst="rect">
            <a:avLst/>
          </a:prstGeom>
          <a:noFill/>
        </p:spPr>
        <p:txBody>
          <a:bodyPr wrap="square" rtlCol="0">
            <a:spAutoFit/>
          </a:bodyPr>
          <a:lstStyle/>
          <a:p>
            <a:pPr algn="ctr"/>
            <a:r>
              <a:rPr lang="en-US" sz="2800" b="1" dirty="0">
                <a:solidFill>
                  <a:srgbClr val="C00000"/>
                </a:solidFill>
                <a:latin typeface="Aptos Display" panose="020B0004020202020204" pitchFamily="34" charset="0"/>
                <a:ea typeface="Cambria" panose="02040503050406030204" pitchFamily="18" charset="0"/>
              </a:rPr>
              <a:t>V</a:t>
            </a:r>
            <a:r>
              <a:rPr lang="en-US" sz="2800" b="1" baseline="-25000" dirty="0">
                <a:solidFill>
                  <a:srgbClr val="C00000"/>
                </a:solidFill>
                <a:latin typeface="Aptos Display" panose="020B0004020202020204" pitchFamily="34" charset="0"/>
                <a:ea typeface="Cambria" panose="02040503050406030204" pitchFamily="18" charset="0"/>
              </a:rPr>
              <a:t>DD</a:t>
            </a:r>
            <a:r>
              <a:rPr lang="en-US" sz="2800" b="1" dirty="0">
                <a:solidFill>
                  <a:srgbClr val="C00000"/>
                </a:solidFill>
                <a:latin typeface="Aptos Display" panose="020B0004020202020204" pitchFamily="34" charset="0"/>
                <a:ea typeface="Cambria" panose="02040503050406030204" pitchFamily="18" charset="0"/>
              </a:rPr>
              <a:t>=1 &amp; GND = 0</a:t>
            </a:r>
            <a:r>
              <a:rPr lang="en-US" sz="2400" b="1" baseline="-25000" dirty="0">
                <a:solidFill>
                  <a:srgbClr val="C00000"/>
                </a:solidFill>
                <a:latin typeface="Aptos Display" panose="020B0004020202020204" pitchFamily="34" charset="0"/>
                <a:ea typeface="Cambria" panose="02040503050406030204" pitchFamily="18" charset="0"/>
              </a:rPr>
              <a:t> </a:t>
            </a:r>
            <a:endParaRPr lang="en-US" sz="2400" b="1" baseline="-25000" dirty="0">
              <a:latin typeface="Aptos Display" panose="020B0004020202020204" pitchFamily="34" charset="0"/>
              <a:ea typeface="Cambria" panose="02040503050406030204" pitchFamily="18" charset="0"/>
            </a:endParaRPr>
          </a:p>
          <a:p>
            <a:pPr algn="ctr"/>
            <a:r>
              <a:rPr lang="en-US" sz="2400" b="1" dirty="0">
                <a:solidFill>
                  <a:srgbClr val="C00000"/>
                </a:solidFill>
                <a:latin typeface="Aptos Display" panose="020B0004020202020204" pitchFamily="34" charset="0"/>
                <a:ea typeface="Cambria" panose="02040503050406030204" pitchFamily="18" charset="0"/>
                <a:cs typeface="Cascadia Mono" panose="020B0609020000020004" pitchFamily="49" charset="0"/>
              </a:rPr>
              <a:t> </a:t>
            </a:r>
            <a:endParaRPr lang="en-US" sz="2400" baseline="-25000" dirty="0">
              <a:solidFill>
                <a:srgbClr val="C00000"/>
              </a:solidFill>
              <a:latin typeface="Aptos Display" panose="020B0004020202020204" pitchFamily="34" charset="0"/>
              <a:ea typeface="Cambria" panose="02040503050406030204" pitchFamily="18" charset="0"/>
            </a:endParaRPr>
          </a:p>
          <a:p>
            <a:endParaRPr lang="en-US" sz="2400" b="1" baseline="-25000" dirty="0">
              <a:solidFill>
                <a:srgbClr val="C00000"/>
              </a:solidFill>
              <a:latin typeface="Aptos Display" panose="020B0004020202020204" pitchFamily="34" charset="0"/>
              <a:ea typeface="Cambria" panose="02040503050406030204" pitchFamily="18" charset="0"/>
              <a:cs typeface="Cascadia Mono" panose="020B0609020000020004" pitchFamily="49" charset="0"/>
            </a:endParaRPr>
          </a:p>
        </p:txBody>
      </p:sp>
      <p:grpSp>
        <p:nvGrpSpPr>
          <p:cNvPr id="124" name="Grup 123">
            <a:extLst>
              <a:ext uri="{FF2B5EF4-FFF2-40B4-BE49-F238E27FC236}">
                <a16:creationId xmlns:a16="http://schemas.microsoft.com/office/drawing/2014/main" id="{5FF49074-D9DC-B55F-815D-CC17FA062A17}"/>
              </a:ext>
            </a:extLst>
          </p:cNvPr>
          <p:cNvGrpSpPr/>
          <p:nvPr/>
        </p:nvGrpSpPr>
        <p:grpSpPr>
          <a:xfrm>
            <a:off x="1064631" y="2844182"/>
            <a:ext cx="1035857" cy="2471059"/>
            <a:chOff x="854929" y="2761767"/>
            <a:chExt cx="1035857" cy="2471059"/>
          </a:xfrm>
        </p:grpSpPr>
        <p:cxnSp>
          <p:nvCxnSpPr>
            <p:cNvPr id="17" name="Düz Bağlayıcı 16">
              <a:extLst>
                <a:ext uri="{FF2B5EF4-FFF2-40B4-BE49-F238E27FC236}">
                  <a16:creationId xmlns:a16="http://schemas.microsoft.com/office/drawing/2014/main" id="{9CC1C464-7647-3EA4-AD23-2BAC0B8A9385}"/>
                </a:ext>
              </a:extLst>
            </p:cNvPr>
            <p:cNvCxnSpPr>
              <a:cxnSpLocks/>
            </p:cNvCxnSpPr>
            <p:nvPr/>
          </p:nvCxnSpPr>
          <p:spPr>
            <a:xfrm>
              <a:off x="1155260" y="4608015"/>
              <a:ext cx="73552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Düz Bağlayıcı 17">
              <a:extLst>
                <a:ext uri="{FF2B5EF4-FFF2-40B4-BE49-F238E27FC236}">
                  <a16:creationId xmlns:a16="http://schemas.microsoft.com/office/drawing/2014/main" id="{FC14BB6E-5F78-D52F-2A4E-88C2FB284B9D}"/>
                </a:ext>
              </a:extLst>
            </p:cNvPr>
            <p:cNvCxnSpPr>
              <a:cxnSpLocks/>
            </p:cNvCxnSpPr>
            <p:nvPr/>
          </p:nvCxnSpPr>
          <p:spPr>
            <a:xfrm flipV="1">
              <a:off x="1610801" y="2761767"/>
              <a:ext cx="0" cy="153117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Düz Bağlayıcı 18">
              <a:extLst>
                <a:ext uri="{FF2B5EF4-FFF2-40B4-BE49-F238E27FC236}">
                  <a16:creationId xmlns:a16="http://schemas.microsoft.com/office/drawing/2014/main" id="{384AF401-7229-92CA-84FC-BE9AAAB2CD93}"/>
                </a:ext>
              </a:extLst>
            </p:cNvPr>
            <p:cNvCxnSpPr>
              <a:cxnSpLocks/>
            </p:cNvCxnSpPr>
            <p:nvPr/>
          </p:nvCxnSpPr>
          <p:spPr>
            <a:xfrm flipV="1">
              <a:off x="1163592" y="3667279"/>
              <a:ext cx="0" cy="15655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Düz Bağlayıcı 19">
              <a:extLst>
                <a:ext uri="{FF2B5EF4-FFF2-40B4-BE49-F238E27FC236}">
                  <a16:creationId xmlns:a16="http://schemas.microsoft.com/office/drawing/2014/main" id="{A3076B2A-D0AE-E00F-49A4-FB119F7F7424}"/>
                </a:ext>
              </a:extLst>
            </p:cNvPr>
            <p:cNvCxnSpPr>
              <a:cxnSpLocks/>
            </p:cNvCxnSpPr>
            <p:nvPr/>
          </p:nvCxnSpPr>
          <p:spPr>
            <a:xfrm flipH="1">
              <a:off x="1163592" y="4273895"/>
              <a:ext cx="44958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Düz Bağlayıcı 20">
              <a:extLst>
                <a:ext uri="{FF2B5EF4-FFF2-40B4-BE49-F238E27FC236}">
                  <a16:creationId xmlns:a16="http://schemas.microsoft.com/office/drawing/2014/main" id="{20DAD9E4-B796-A794-20CC-0EDC942E920F}"/>
                </a:ext>
              </a:extLst>
            </p:cNvPr>
            <p:cNvCxnSpPr>
              <a:cxnSpLocks/>
            </p:cNvCxnSpPr>
            <p:nvPr/>
          </p:nvCxnSpPr>
          <p:spPr>
            <a:xfrm flipH="1">
              <a:off x="1163592" y="3686329"/>
              <a:ext cx="44958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Düz Bağlayıcı 22">
              <a:extLst>
                <a:ext uri="{FF2B5EF4-FFF2-40B4-BE49-F238E27FC236}">
                  <a16:creationId xmlns:a16="http://schemas.microsoft.com/office/drawing/2014/main" id="{4323D768-22F9-7049-B9BF-25E25A28F6EA}"/>
                </a:ext>
              </a:extLst>
            </p:cNvPr>
            <p:cNvCxnSpPr>
              <a:cxnSpLocks/>
              <a:stCxn id="26" idx="6"/>
            </p:cNvCxnSpPr>
            <p:nvPr/>
          </p:nvCxnSpPr>
          <p:spPr>
            <a:xfrm>
              <a:off x="1313203" y="2941767"/>
              <a:ext cx="31478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Düz Bağlayıcı 23">
              <a:extLst>
                <a:ext uri="{FF2B5EF4-FFF2-40B4-BE49-F238E27FC236}">
                  <a16:creationId xmlns:a16="http://schemas.microsoft.com/office/drawing/2014/main" id="{A4394CFB-C65B-706A-4B0A-21E3D444AF25}"/>
                </a:ext>
              </a:extLst>
            </p:cNvPr>
            <p:cNvCxnSpPr>
              <a:cxnSpLocks/>
            </p:cNvCxnSpPr>
            <p:nvPr/>
          </p:nvCxnSpPr>
          <p:spPr>
            <a:xfrm>
              <a:off x="1154523" y="5027166"/>
              <a:ext cx="73552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7593D3FA-55D7-B72F-9CBE-482004B590A6}"/>
                </a:ext>
              </a:extLst>
            </p:cNvPr>
            <p:cNvSpPr/>
            <p:nvPr/>
          </p:nvSpPr>
          <p:spPr>
            <a:xfrm>
              <a:off x="953202" y="2761767"/>
              <a:ext cx="360001" cy="360000"/>
            </a:xfrm>
            <a:prstGeom prst="ellipse">
              <a:avLst/>
            </a:prstGeom>
            <a:solidFill>
              <a:schemeClr val="bg1">
                <a:lumMod val="5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Aptos Display" panose="020B0004020202020204" pitchFamily="34" charset="0"/>
                <a:ea typeface="Cambria" panose="02040503050406030204" pitchFamily="18" charset="0"/>
                <a:cs typeface="Calibri" panose="020F0502020204030204" pitchFamily="34" charset="0"/>
              </a:endParaRPr>
            </a:p>
          </p:txBody>
        </p:sp>
        <p:cxnSp>
          <p:nvCxnSpPr>
            <p:cNvPr id="27" name="Düz Bağlayıcı 26">
              <a:extLst>
                <a:ext uri="{FF2B5EF4-FFF2-40B4-BE49-F238E27FC236}">
                  <a16:creationId xmlns:a16="http://schemas.microsoft.com/office/drawing/2014/main" id="{895DA594-E7D8-CA11-9E2B-D2D0633D88FB}"/>
                </a:ext>
              </a:extLst>
            </p:cNvPr>
            <p:cNvCxnSpPr>
              <a:cxnSpLocks/>
              <a:endCxn id="26" idx="2"/>
            </p:cNvCxnSpPr>
            <p:nvPr/>
          </p:nvCxnSpPr>
          <p:spPr>
            <a:xfrm>
              <a:off x="854929" y="2941767"/>
              <a:ext cx="9827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Düz Bağlayıcı 27">
              <a:extLst>
                <a:ext uri="{FF2B5EF4-FFF2-40B4-BE49-F238E27FC236}">
                  <a16:creationId xmlns:a16="http://schemas.microsoft.com/office/drawing/2014/main" id="{5BF4B59C-2F13-EB6F-696C-A2BDC3E2C9AC}"/>
                </a:ext>
              </a:extLst>
            </p:cNvPr>
            <p:cNvCxnSpPr>
              <a:cxnSpLocks/>
              <a:stCxn id="29" idx="0"/>
            </p:cNvCxnSpPr>
            <p:nvPr/>
          </p:nvCxnSpPr>
          <p:spPr>
            <a:xfrm>
              <a:off x="1313203" y="3409558"/>
              <a:ext cx="30052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Kısmi Daire 28">
              <a:extLst>
                <a:ext uri="{FF2B5EF4-FFF2-40B4-BE49-F238E27FC236}">
                  <a16:creationId xmlns:a16="http://schemas.microsoft.com/office/drawing/2014/main" id="{3048DD91-C393-8BEA-16ED-D8834AAF7487}"/>
                </a:ext>
              </a:extLst>
            </p:cNvPr>
            <p:cNvSpPr/>
            <p:nvPr/>
          </p:nvSpPr>
          <p:spPr>
            <a:xfrm>
              <a:off x="958021" y="3233850"/>
              <a:ext cx="355182" cy="351416"/>
            </a:xfrm>
            <a:prstGeom prst="pie">
              <a:avLst>
                <a:gd name="adj1" fmla="val 0"/>
                <a:gd name="adj2" fmla="val 10786452"/>
              </a:avLst>
            </a:prstGeom>
            <a:solidFill>
              <a:schemeClr val="bg1">
                <a:lumMod val="50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latin typeface="Aptos Display" panose="020B0004020202020204" pitchFamily="34" charset="0"/>
                <a:ea typeface="Cambria" panose="02040503050406030204" pitchFamily="18" charset="0"/>
              </a:endParaRPr>
            </a:p>
          </p:txBody>
        </p:sp>
        <p:sp>
          <p:nvSpPr>
            <p:cNvPr id="31" name="Oval 30">
              <a:extLst>
                <a:ext uri="{FF2B5EF4-FFF2-40B4-BE49-F238E27FC236}">
                  <a16:creationId xmlns:a16="http://schemas.microsoft.com/office/drawing/2014/main" id="{DAC71C41-AEA3-6358-6C5F-8157F760E58B}"/>
                </a:ext>
              </a:extLst>
            </p:cNvPr>
            <p:cNvSpPr/>
            <p:nvPr/>
          </p:nvSpPr>
          <p:spPr>
            <a:xfrm>
              <a:off x="953203" y="3229558"/>
              <a:ext cx="360001" cy="36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Aptos Display" panose="020B0004020202020204" pitchFamily="34" charset="0"/>
                <a:ea typeface="Cambria" panose="02040503050406030204" pitchFamily="18" charset="0"/>
                <a:cs typeface="Calibri" panose="020F0502020204030204" pitchFamily="34" charset="0"/>
              </a:endParaRPr>
            </a:p>
          </p:txBody>
        </p:sp>
        <p:cxnSp>
          <p:nvCxnSpPr>
            <p:cNvPr id="32" name="Düz Bağlayıcı 31">
              <a:extLst>
                <a:ext uri="{FF2B5EF4-FFF2-40B4-BE49-F238E27FC236}">
                  <a16:creationId xmlns:a16="http://schemas.microsoft.com/office/drawing/2014/main" id="{0F0555C0-2425-EC98-E9D0-529829F413E8}"/>
                </a:ext>
              </a:extLst>
            </p:cNvPr>
            <p:cNvCxnSpPr>
              <a:cxnSpLocks/>
              <a:endCxn id="31" idx="2"/>
            </p:cNvCxnSpPr>
            <p:nvPr/>
          </p:nvCxnSpPr>
          <p:spPr>
            <a:xfrm>
              <a:off x="854929" y="3409558"/>
              <a:ext cx="9827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5" name="Grup 44">
            <a:extLst>
              <a:ext uri="{FF2B5EF4-FFF2-40B4-BE49-F238E27FC236}">
                <a16:creationId xmlns:a16="http://schemas.microsoft.com/office/drawing/2014/main" id="{D9DEA927-4495-498E-E95A-0C5A9F929B2A}"/>
              </a:ext>
            </a:extLst>
          </p:cNvPr>
          <p:cNvGrpSpPr/>
          <p:nvPr/>
        </p:nvGrpSpPr>
        <p:grpSpPr>
          <a:xfrm>
            <a:off x="1063385" y="2847211"/>
            <a:ext cx="1035857" cy="2462479"/>
            <a:chOff x="1704235" y="3137745"/>
            <a:chExt cx="1035857" cy="2462479"/>
          </a:xfrm>
        </p:grpSpPr>
        <p:cxnSp>
          <p:nvCxnSpPr>
            <p:cNvPr id="47" name="Düz Bağlayıcı 46">
              <a:extLst>
                <a:ext uri="{FF2B5EF4-FFF2-40B4-BE49-F238E27FC236}">
                  <a16:creationId xmlns:a16="http://schemas.microsoft.com/office/drawing/2014/main" id="{6CA9F641-8218-AC12-DC9E-B6A30F75D7B8}"/>
                </a:ext>
              </a:extLst>
            </p:cNvPr>
            <p:cNvCxnSpPr>
              <a:cxnSpLocks/>
            </p:cNvCxnSpPr>
            <p:nvPr/>
          </p:nvCxnSpPr>
          <p:spPr>
            <a:xfrm flipV="1">
              <a:off x="2463261" y="3137745"/>
              <a:ext cx="0" cy="153117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Düz Bağlayıcı 45">
              <a:extLst>
                <a:ext uri="{FF2B5EF4-FFF2-40B4-BE49-F238E27FC236}">
                  <a16:creationId xmlns:a16="http://schemas.microsoft.com/office/drawing/2014/main" id="{3C857150-D293-A5A4-9215-3BDEB1299215}"/>
                </a:ext>
              </a:extLst>
            </p:cNvPr>
            <p:cNvCxnSpPr>
              <a:cxnSpLocks/>
            </p:cNvCxnSpPr>
            <p:nvPr/>
          </p:nvCxnSpPr>
          <p:spPr>
            <a:xfrm flipH="1" flipV="1">
              <a:off x="2013588" y="4042294"/>
              <a:ext cx="556" cy="155793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8" name="Düz Bağlayıcı 47">
              <a:extLst>
                <a:ext uri="{FF2B5EF4-FFF2-40B4-BE49-F238E27FC236}">
                  <a16:creationId xmlns:a16="http://schemas.microsoft.com/office/drawing/2014/main" id="{00758031-38C1-0527-3469-82FC396F43AD}"/>
                </a:ext>
              </a:extLst>
            </p:cNvPr>
            <p:cNvCxnSpPr>
              <a:cxnSpLocks/>
            </p:cNvCxnSpPr>
            <p:nvPr/>
          </p:nvCxnSpPr>
          <p:spPr>
            <a:xfrm flipH="1">
              <a:off x="2027707" y="4648732"/>
              <a:ext cx="44958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Düz Bağlayıcı 48">
              <a:extLst>
                <a:ext uri="{FF2B5EF4-FFF2-40B4-BE49-F238E27FC236}">
                  <a16:creationId xmlns:a16="http://schemas.microsoft.com/office/drawing/2014/main" id="{89F6CB6E-0B14-5C44-2B85-345C7D5DF9C1}"/>
                </a:ext>
              </a:extLst>
            </p:cNvPr>
            <p:cNvCxnSpPr>
              <a:cxnSpLocks/>
            </p:cNvCxnSpPr>
            <p:nvPr/>
          </p:nvCxnSpPr>
          <p:spPr>
            <a:xfrm flipH="1">
              <a:off x="1999132" y="4054816"/>
              <a:ext cx="44958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51" name="Grup 50">
              <a:extLst>
                <a:ext uri="{FF2B5EF4-FFF2-40B4-BE49-F238E27FC236}">
                  <a16:creationId xmlns:a16="http://schemas.microsoft.com/office/drawing/2014/main" id="{84C26179-A29B-C284-4054-791233085FBB}"/>
                </a:ext>
              </a:extLst>
            </p:cNvPr>
            <p:cNvGrpSpPr/>
            <p:nvPr/>
          </p:nvGrpSpPr>
          <p:grpSpPr>
            <a:xfrm>
              <a:off x="1704235" y="3312318"/>
              <a:ext cx="1035857" cy="2085399"/>
              <a:chOff x="444045" y="3568166"/>
              <a:chExt cx="1035857" cy="2085399"/>
            </a:xfrm>
          </p:grpSpPr>
          <p:cxnSp>
            <p:nvCxnSpPr>
              <p:cNvPr id="76" name="Düz Bağlayıcı 75">
                <a:extLst>
                  <a:ext uri="{FF2B5EF4-FFF2-40B4-BE49-F238E27FC236}">
                    <a16:creationId xmlns:a16="http://schemas.microsoft.com/office/drawing/2014/main" id="{75D76B94-12E5-CBE1-7832-3BF903ED1B8E}"/>
                  </a:ext>
                </a:extLst>
              </p:cNvPr>
              <p:cNvCxnSpPr>
                <a:cxnSpLocks/>
              </p:cNvCxnSpPr>
              <p:nvPr/>
            </p:nvCxnSpPr>
            <p:spPr>
              <a:xfrm>
                <a:off x="744376" y="5234414"/>
                <a:ext cx="73552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7" name="Düz Bağlayıcı 76">
                <a:extLst>
                  <a:ext uri="{FF2B5EF4-FFF2-40B4-BE49-F238E27FC236}">
                    <a16:creationId xmlns:a16="http://schemas.microsoft.com/office/drawing/2014/main" id="{401D2369-AA5A-ED68-D809-C9AFA7A9E877}"/>
                  </a:ext>
                </a:extLst>
              </p:cNvPr>
              <p:cNvCxnSpPr>
                <a:cxnSpLocks/>
              </p:cNvCxnSpPr>
              <p:nvPr/>
            </p:nvCxnSpPr>
            <p:spPr>
              <a:xfrm>
                <a:off x="902319" y="3568166"/>
                <a:ext cx="31478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9" name="Düz Bağlayıcı 78">
                <a:extLst>
                  <a:ext uri="{FF2B5EF4-FFF2-40B4-BE49-F238E27FC236}">
                    <a16:creationId xmlns:a16="http://schemas.microsoft.com/office/drawing/2014/main" id="{68A3DD56-85A3-6EDF-C3A9-62F9EAAA4B00}"/>
                  </a:ext>
                </a:extLst>
              </p:cNvPr>
              <p:cNvCxnSpPr>
                <a:cxnSpLocks/>
              </p:cNvCxnSpPr>
              <p:nvPr/>
            </p:nvCxnSpPr>
            <p:spPr>
              <a:xfrm>
                <a:off x="743639" y="5653565"/>
                <a:ext cx="73552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7" name="Düz Bağlayıcı 96">
                <a:extLst>
                  <a:ext uri="{FF2B5EF4-FFF2-40B4-BE49-F238E27FC236}">
                    <a16:creationId xmlns:a16="http://schemas.microsoft.com/office/drawing/2014/main" id="{C15FD16E-8A0D-9AF0-7B0C-2E1F04D63B37}"/>
                  </a:ext>
                </a:extLst>
              </p:cNvPr>
              <p:cNvCxnSpPr>
                <a:cxnSpLocks/>
              </p:cNvCxnSpPr>
              <p:nvPr/>
            </p:nvCxnSpPr>
            <p:spPr>
              <a:xfrm>
                <a:off x="444045" y="3568166"/>
                <a:ext cx="9827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9" name="Düz Bağlayıcı 98">
                <a:extLst>
                  <a:ext uri="{FF2B5EF4-FFF2-40B4-BE49-F238E27FC236}">
                    <a16:creationId xmlns:a16="http://schemas.microsoft.com/office/drawing/2014/main" id="{20E166B9-EFBD-A911-4467-6E5D010A3313}"/>
                  </a:ext>
                </a:extLst>
              </p:cNvPr>
              <p:cNvCxnSpPr>
                <a:cxnSpLocks/>
              </p:cNvCxnSpPr>
              <p:nvPr/>
            </p:nvCxnSpPr>
            <p:spPr>
              <a:xfrm>
                <a:off x="902319" y="4035957"/>
                <a:ext cx="30052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0" name="Düz Bağlayıcı 99">
                <a:extLst>
                  <a:ext uri="{FF2B5EF4-FFF2-40B4-BE49-F238E27FC236}">
                    <a16:creationId xmlns:a16="http://schemas.microsoft.com/office/drawing/2014/main" id="{DEC29E9A-F509-7F9F-8301-4B9A7EF020A4}"/>
                  </a:ext>
                </a:extLst>
              </p:cNvPr>
              <p:cNvCxnSpPr>
                <a:cxnSpLocks/>
              </p:cNvCxnSpPr>
              <p:nvPr/>
            </p:nvCxnSpPr>
            <p:spPr>
              <a:xfrm>
                <a:off x="444045" y="4035957"/>
                <a:ext cx="9827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sp>
        <p:nvSpPr>
          <p:cNvPr id="114" name="Oval 113">
            <a:extLst>
              <a:ext uri="{FF2B5EF4-FFF2-40B4-BE49-F238E27FC236}">
                <a16:creationId xmlns:a16="http://schemas.microsoft.com/office/drawing/2014/main" id="{21D93A09-F6D0-47DA-16D2-26D6E16D7E66}"/>
              </a:ext>
            </a:extLst>
          </p:cNvPr>
          <p:cNvSpPr/>
          <p:nvPr/>
        </p:nvSpPr>
        <p:spPr>
          <a:xfrm>
            <a:off x="1616506" y="4507055"/>
            <a:ext cx="360001" cy="360000"/>
          </a:xfrm>
          <a:prstGeom prst="ellipse">
            <a:avLst/>
          </a:prstGeom>
          <a:solidFill>
            <a:schemeClr val="bg1"/>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Aptos Display" panose="020B0004020202020204" pitchFamily="34" charset="0"/>
              <a:ea typeface="Cambria" panose="02040503050406030204" pitchFamily="18" charset="0"/>
              <a:cs typeface="Calibri" panose="020F0502020204030204" pitchFamily="34" charset="0"/>
            </a:endParaRPr>
          </a:p>
        </p:txBody>
      </p:sp>
      <p:sp>
        <p:nvSpPr>
          <p:cNvPr id="119" name="Oval 118">
            <a:extLst>
              <a:ext uri="{FF2B5EF4-FFF2-40B4-BE49-F238E27FC236}">
                <a16:creationId xmlns:a16="http://schemas.microsoft.com/office/drawing/2014/main" id="{253B4E34-BE2D-9888-58F5-0344FDC6FE06}"/>
              </a:ext>
            </a:extLst>
          </p:cNvPr>
          <p:cNvSpPr/>
          <p:nvPr/>
        </p:nvSpPr>
        <p:spPr>
          <a:xfrm>
            <a:off x="1611713" y="4925216"/>
            <a:ext cx="360001" cy="360000"/>
          </a:xfrm>
          <a:prstGeom prst="ellipse">
            <a:avLst/>
          </a:prstGeom>
          <a:solidFill>
            <a:schemeClr val="bg1">
              <a:lumMod val="50000"/>
            </a:schemeClr>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Aptos Display" panose="020B0004020202020204" pitchFamily="34" charset="0"/>
              <a:ea typeface="Cambria" panose="02040503050406030204" pitchFamily="18" charset="0"/>
              <a:cs typeface="Calibri" panose="020F0502020204030204" pitchFamily="34" charset="0"/>
            </a:endParaRPr>
          </a:p>
        </p:txBody>
      </p:sp>
      <p:sp>
        <p:nvSpPr>
          <p:cNvPr id="78" name="Oval 77">
            <a:extLst>
              <a:ext uri="{FF2B5EF4-FFF2-40B4-BE49-F238E27FC236}">
                <a16:creationId xmlns:a16="http://schemas.microsoft.com/office/drawing/2014/main" id="{8EB526BC-5EEE-6426-559F-BAA89DF7C2E6}"/>
              </a:ext>
            </a:extLst>
          </p:cNvPr>
          <p:cNvSpPr/>
          <p:nvPr/>
        </p:nvSpPr>
        <p:spPr>
          <a:xfrm rot="5400000">
            <a:off x="1785503" y="4210743"/>
            <a:ext cx="72000" cy="80823"/>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latin typeface="Aptos Display" panose="020B0004020202020204" pitchFamily="34" charset="0"/>
              <a:ea typeface="Cambria" panose="02040503050406030204" pitchFamily="18" charset="0"/>
            </a:endParaRPr>
          </a:p>
        </p:txBody>
      </p:sp>
      <p:sp>
        <p:nvSpPr>
          <p:cNvPr id="80" name="İkizkenar Üçgen 105">
            <a:extLst>
              <a:ext uri="{FF2B5EF4-FFF2-40B4-BE49-F238E27FC236}">
                <a16:creationId xmlns:a16="http://schemas.microsoft.com/office/drawing/2014/main" id="{15611C76-3E0F-D9B9-0A5C-E0E6B0E3D2A3}"/>
              </a:ext>
            </a:extLst>
          </p:cNvPr>
          <p:cNvSpPr/>
          <p:nvPr/>
        </p:nvSpPr>
        <p:spPr>
          <a:xfrm rot="10800000">
            <a:off x="1654952" y="3944696"/>
            <a:ext cx="323291" cy="252000"/>
          </a:xfrm>
          <a:prstGeom prst="triangle">
            <a:avLst>
              <a:gd name="adj" fmla="val 48898"/>
            </a:avLst>
          </a:prstGeom>
          <a:solidFill>
            <a:schemeClr val="bg1">
              <a:lumMod val="5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Aptos Display" panose="020B0004020202020204" pitchFamily="34" charset="0"/>
              <a:ea typeface="Cambria" panose="02040503050406030204" pitchFamily="18" charset="0"/>
            </a:endParaRPr>
          </a:p>
        </p:txBody>
      </p:sp>
      <p:sp>
        <p:nvSpPr>
          <p:cNvPr id="81" name="İkizkenar Üçgen 100">
            <a:extLst>
              <a:ext uri="{FF2B5EF4-FFF2-40B4-BE49-F238E27FC236}">
                <a16:creationId xmlns:a16="http://schemas.microsoft.com/office/drawing/2014/main" id="{AA3CEDBD-091D-2FE9-11BE-F11335B3726C}"/>
              </a:ext>
            </a:extLst>
          </p:cNvPr>
          <p:cNvSpPr/>
          <p:nvPr/>
        </p:nvSpPr>
        <p:spPr>
          <a:xfrm>
            <a:off x="1204064" y="3948868"/>
            <a:ext cx="323291" cy="252000"/>
          </a:xfrm>
          <a:prstGeom prst="triangle">
            <a:avLst>
              <a:gd name="adj" fmla="val 48898"/>
            </a:avLst>
          </a:prstGeom>
          <a:solidFill>
            <a:schemeClr val="bg1">
              <a:lumMod val="5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Aptos Display" panose="020B0004020202020204" pitchFamily="34" charset="0"/>
              <a:ea typeface="Cambria" panose="02040503050406030204" pitchFamily="18" charset="0"/>
            </a:endParaRPr>
          </a:p>
        </p:txBody>
      </p:sp>
      <p:sp>
        <p:nvSpPr>
          <p:cNvPr id="82" name="Oval 81">
            <a:extLst>
              <a:ext uri="{FF2B5EF4-FFF2-40B4-BE49-F238E27FC236}">
                <a16:creationId xmlns:a16="http://schemas.microsoft.com/office/drawing/2014/main" id="{C337D009-16F3-2E43-74C1-9F3FC94EBC9D}"/>
              </a:ext>
            </a:extLst>
          </p:cNvPr>
          <p:cNvSpPr/>
          <p:nvPr/>
        </p:nvSpPr>
        <p:spPr>
          <a:xfrm rot="5400000">
            <a:off x="1329706" y="3870530"/>
            <a:ext cx="72000" cy="80823"/>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latin typeface="Aptos Display" panose="020B0004020202020204" pitchFamily="34" charset="0"/>
              <a:ea typeface="Cambria" panose="02040503050406030204" pitchFamily="18" charset="0"/>
            </a:endParaRPr>
          </a:p>
        </p:txBody>
      </p:sp>
      <p:grpSp>
        <p:nvGrpSpPr>
          <p:cNvPr id="37" name="Group 36">
            <a:extLst>
              <a:ext uri="{FF2B5EF4-FFF2-40B4-BE49-F238E27FC236}">
                <a16:creationId xmlns:a16="http://schemas.microsoft.com/office/drawing/2014/main" id="{E5DF0DBF-54E8-9CDC-3775-B6E1B4C52220}"/>
              </a:ext>
            </a:extLst>
          </p:cNvPr>
          <p:cNvGrpSpPr/>
          <p:nvPr/>
        </p:nvGrpSpPr>
        <p:grpSpPr>
          <a:xfrm>
            <a:off x="900113" y="1120542"/>
            <a:ext cx="7383274" cy="532326"/>
            <a:chOff x="957263" y="2296226"/>
            <a:chExt cx="7383274" cy="532326"/>
          </a:xfrm>
        </p:grpSpPr>
        <p:sp>
          <p:nvSpPr>
            <p:cNvPr id="38" name="Dikdörtgen 256">
              <a:extLst>
                <a:ext uri="{FF2B5EF4-FFF2-40B4-BE49-F238E27FC236}">
                  <a16:creationId xmlns:a16="http://schemas.microsoft.com/office/drawing/2014/main" id="{1589C4C3-FD49-3ADD-3AE1-E2CFF462C4BE}"/>
                </a:ext>
              </a:extLst>
            </p:cNvPr>
            <p:cNvSpPr/>
            <p:nvPr/>
          </p:nvSpPr>
          <p:spPr>
            <a:xfrm>
              <a:off x="957263" y="2296226"/>
              <a:ext cx="1769017" cy="532326"/>
            </a:xfrm>
            <a:prstGeom prst="roundRect">
              <a:avLst/>
            </a:prstGeom>
            <a:solidFill>
              <a:schemeClr val="accent3">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ACT</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39" name="Dikdörtgen 256">
              <a:extLst>
                <a:ext uri="{FF2B5EF4-FFF2-40B4-BE49-F238E27FC236}">
                  <a16:creationId xmlns:a16="http://schemas.microsoft.com/office/drawing/2014/main" id="{AF0DEC24-2BB1-982D-322B-48CE004CAEA9}"/>
                </a:ext>
              </a:extLst>
            </p:cNvPr>
            <p:cNvSpPr/>
            <p:nvPr/>
          </p:nvSpPr>
          <p:spPr>
            <a:xfrm>
              <a:off x="4044338" y="2296226"/>
              <a:ext cx="1326104" cy="532326"/>
            </a:xfrm>
            <a:prstGeom prst="roundRect">
              <a:avLst/>
            </a:prstGeom>
            <a:solidFill>
              <a:schemeClr val="accent3">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PRE</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cxnSp>
          <p:nvCxnSpPr>
            <p:cNvPr id="40" name="Düz Ok Bağlayıcısı 185">
              <a:extLst>
                <a:ext uri="{FF2B5EF4-FFF2-40B4-BE49-F238E27FC236}">
                  <a16:creationId xmlns:a16="http://schemas.microsoft.com/office/drawing/2014/main" id="{CD82DFEA-DFB7-DF5C-DD81-2D6315E676FB}"/>
                </a:ext>
              </a:extLst>
            </p:cNvPr>
            <p:cNvCxnSpPr>
              <a:cxnSpLocks/>
              <a:stCxn id="38" idx="3"/>
              <a:endCxn id="39" idx="1"/>
            </p:cNvCxnSpPr>
            <p:nvPr/>
          </p:nvCxnSpPr>
          <p:spPr>
            <a:xfrm>
              <a:off x="2726280" y="2562389"/>
              <a:ext cx="131805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Dikdörtgen 256">
              <a:extLst>
                <a:ext uri="{FF2B5EF4-FFF2-40B4-BE49-F238E27FC236}">
                  <a16:creationId xmlns:a16="http://schemas.microsoft.com/office/drawing/2014/main" id="{D25E13C8-4F6D-2C33-E1C2-5338F6508954}"/>
                </a:ext>
              </a:extLst>
            </p:cNvPr>
            <p:cNvSpPr/>
            <p:nvPr/>
          </p:nvSpPr>
          <p:spPr>
            <a:xfrm>
              <a:off x="6571520" y="2296226"/>
              <a:ext cx="1769017" cy="532326"/>
            </a:xfrm>
            <a:prstGeom prst="roundRect">
              <a:avLst/>
            </a:prstGeom>
            <a:solidFill>
              <a:schemeClr val="accent3">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ACT</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cxnSp>
          <p:nvCxnSpPr>
            <p:cNvPr id="42" name="Düz Ok Bağlayıcısı 60">
              <a:extLst>
                <a:ext uri="{FF2B5EF4-FFF2-40B4-BE49-F238E27FC236}">
                  <a16:creationId xmlns:a16="http://schemas.microsoft.com/office/drawing/2014/main" id="{DE11BFA7-3294-8E0D-0DFE-4D829659A4A7}"/>
                </a:ext>
              </a:extLst>
            </p:cNvPr>
            <p:cNvCxnSpPr>
              <a:cxnSpLocks/>
              <a:stCxn id="39" idx="3"/>
              <a:endCxn id="41" idx="1"/>
            </p:cNvCxnSpPr>
            <p:nvPr/>
          </p:nvCxnSpPr>
          <p:spPr>
            <a:xfrm>
              <a:off x="5370442" y="2562389"/>
              <a:ext cx="120107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43" name="Grafik 201" descr="Kum Saati 30% düz dolguyla">
            <a:extLst>
              <a:ext uri="{FF2B5EF4-FFF2-40B4-BE49-F238E27FC236}">
                <a16:creationId xmlns:a16="http://schemas.microsoft.com/office/drawing/2014/main" id="{66C12B80-DE98-71FF-6B43-8B6FD776183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00872" y="784949"/>
            <a:ext cx="532325" cy="532325"/>
          </a:xfrm>
          <a:prstGeom prst="rect">
            <a:avLst/>
          </a:prstGeom>
        </p:spPr>
      </p:pic>
      <p:pic>
        <p:nvPicPr>
          <p:cNvPr id="53" name="Grafik 18" descr="Kapat düz dolguyla">
            <a:extLst>
              <a:ext uri="{FF2B5EF4-FFF2-40B4-BE49-F238E27FC236}">
                <a16:creationId xmlns:a16="http://schemas.microsoft.com/office/drawing/2014/main" id="{02BDA7C3-2A4E-51C9-EECB-5A7265D5531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91368" y="780301"/>
            <a:ext cx="557585" cy="557585"/>
          </a:xfrm>
          <a:prstGeom prst="rect">
            <a:avLst/>
          </a:prstGeom>
        </p:spPr>
      </p:pic>
      <p:sp>
        <p:nvSpPr>
          <p:cNvPr id="57" name="Metin kutusu 16">
            <a:extLst>
              <a:ext uri="{FF2B5EF4-FFF2-40B4-BE49-F238E27FC236}">
                <a16:creationId xmlns:a16="http://schemas.microsoft.com/office/drawing/2014/main" id="{1252EC55-95AE-6836-DE18-2BE13ABFDD32}"/>
              </a:ext>
            </a:extLst>
          </p:cNvPr>
          <p:cNvSpPr txBox="1"/>
          <p:nvPr/>
        </p:nvSpPr>
        <p:spPr>
          <a:xfrm>
            <a:off x="5351616" y="1367886"/>
            <a:ext cx="994322" cy="461665"/>
          </a:xfrm>
          <a:prstGeom prst="rect">
            <a:avLst/>
          </a:prstGeom>
          <a:noFill/>
        </p:spPr>
        <p:txBody>
          <a:bodyPr wrap="square" rtlCol="0">
            <a:spAutoFit/>
          </a:bodyPr>
          <a:lstStyle/>
          <a:p>
            <a:pPr algn="ctr"/>
            <a:r>
              <a:rPr lang="en-US" sz="2400" b="1" dirty="0">
                <a:solidFill>
                  <a:srgbClr val="FF0000"/>
                </a:solidFill>
                <a:latin typeface="Aptos Display" panose="020B0004020202020204" pitchFamily="34" charset="0"/>
                <a:ea typeface="Cambria" panose="02040503050406030204" pitchFamily="18" charset="0"/>
              </a:rPr>
              <a:t>&lt;3ns</a:t>
            </a:r>
            <a:endParaRPr lang="en-US" sz="2400" b="1" dirty="0">
              <a:solidFill>
                <a:srgbClr val="FF0000"/>
              </a:solidFill>
              <a:latin typeface="Aptos Display" panose="020B0004020202020204" pitchFamily="34" charset="0"/>
            </a:endParaRPr>
          </a:p>
        </p:txBody>
      </p:sp>
      <p:pic>
        <p:nvPicPr>
          <p:cNvPr id="58" name="Grafik 201" descr="Kum Saati 30% düz dolguyla">
            <a:extLst>
              <a:ext uri="{FF2B5EF4-FFF2-40B4-BE49-F238E27FC236}">
                <a16:creationId xmlns:a16="http://schemas.microsoft.com/office/drawing/2014/main" id="{EE71A350-CAB8-C759-FBC7-05962EF5097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11950" y="771697"/>
            <a:ext cx="532325" cy="532325"/>
          </a:xfrm>
          <a:prstGeom prst="rect">
            <a:avLst/>
          </a:prstGeom>
        </p:spPr>
      </p:pic>
      <p:pic>
        <p:nvPicPr>
          <p:cNvPr id="59" name="Grafik 18" descr="Kapat düz dolguyla">
            <a:extLst>
              <a:ext uri="{FF2B5EF4-FFF2-40B4-BE49-F238E27FC236}">
                <a16:creationId xmlns:a16="http://schemas.microsoft.com/office/drawing/2014/main" id="{3515A52B-E0AD-B5C9-A0DF-548D74D91B5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02446" y="767049"/>
            <a:ext cx="557585" cy="557585"/>
          </a:xfrm>
          <a:prstGeom prst="rect">
            <a:avLst/>
          </a:prstGeom>
        </p:spPr>
      </p:pic>
      <p:sp>
        <p:nvSpPr>
          <p:cNvPr id="63" name="Metin kutusu 16">
            <a:extLst>
              <a:ext uri="{FF2B5EF4-FFF2-40B4-BE49-F238E27FC236}">
                <a16:creationId xmlns:a16="http://schemas.microsoft.com/office/drawing/2014/main" id="{6C813037-D8B6-9AC2-09FE-EF6EEA34DF4C}"/>
              </a:ext>
            </a:extLst>
          </p:cNvPr>
          <p:cNvSpPr txBox="1"/>
          <p:nvPr/>
        </p:nvSpPr>
        <p:spPr>
          <a:xfrm>
            <a:off x="2762694" y="1354634"/>
            <a:ext cx="994322" cy="461665"/>
          </a:xfrm>
          <a:prstGeom prst="rect">
            <a:avLst/>
          </a:prstGeom>
          <a:noFill/>
        </p:spPr>
        <p:txBody>
          <a:bodyPr wrap="square" rtlCol="0">
            <a:spAutoFit/>
          </a:bodyPr>
          <a:lstStyle/>
          <a:p>
            <a:pPr algn="ctr"/>
            <a:r>
              <a:rPr lang="en-US" sz="2400" b="1" dirty="0">
                <a:solidFill>
                  <a:srgbClr val="FF0000"/>
                </a:solidFill>
                <a:latin typeface="Aptos Display" panose="020B0004020202020204" pitchFamily="34" charset="0"/>
                <a:ea typeface="Cambria" panose="02040503050406030204" pitchFamily="18" charset="0"/>
              </a:rPr>
              <a:t>&lt;3ns</a:t>
            </a:r>
            <a:endParaRPr lang="en-US" sz="2400" b="1" dirty="0">
              <a:solidFill>
                <a:srgbClr val="FF0000"/>
              </a:solidFill>
              <a:latin typeface="Aptos Display" panose="020B0004020202020204" pitchFamily="34" charset="0"/>
            </a:endParaRPr>
          </a:p>
        </p:txBody>
      </p:sp>
      <p:sp>
        <p:nvSpPr>
          <p:cNvPr id="6" name="TextBox 35">
            <a:extLst>
              <a:ext uri="{FF2B5EF4-FFF2-40B4-BE49-F238E27FC236}">
                <a16:creationId xmlns:a16="http://schemas.microsoft.com/office/drawing/2014/main" id="{B98A2BB0-46A1-7E5D-53AC-671D9125035A}"/>
              </a:ext>
            </a:extLst>
          </p:cNvPr>
          <p:cNvSpPr txBox="1"/>
          <p:nvPr/>
        </p:nvSpPr>
        <p:spPr>
          <a:xfrm>
            <a:off x="1798970" y="2166330"/>
            <a:ext cx="922047" cy="400110"/>
          </a:xfrm>
          <a:prstGeom prst="rect">
            <a:avLst/>
          </a:prstGeom>
          <a:noFill/>
        </p:spPr>
        <p:txBody>
          <a:bodyPr wrap="none" rtlCol="0">
            <a:spAutoFit/>
          </a:bodyPr>
          <a:lstStyle/>
          <a:p>
            <a:pPr algn="ctr"/>
            <a:r>
              <a:rPr kumimoji="0" lang="en-US" sz="2000" b="1" i="0" u="none" strike="noStrike" kern="1200" cap="none" spc="0" normalizeH="0" baseline="0" noProof="0" dirty="0">
                <a:ln>
                  <a:noFill/>
                </a:ln>
                <a:solidFill>
                  <a:prstClr val="black"/>
                </a:solidFill>
                <a:effectLst/>
                <a:uLnTx/>
                <a:uFillTx/>
                <a:latin typeface="Aptos Display" panose="020B0004020202020204" pitchFamily="34" charset="0"/>
                <a:ea typeface="Cambria" panose="02040503050406030204" pitchFamily="18" charset="0"/>
              </a:rPr>
              <a:t>3</a:t>
            </a:r>
            <a:r>
              <a:rPr lang="en-US" sz="2000" b="1" dirty="0">
                <a:latin typeface="Aptos Display" panose="020B0004020202020204" pitchFamily="34" charset="0"/>
                <a:ea typeface="Cambria" panose="02040503050406030204" pitchFamily="18" charset="0"/>
              </a:rPr>
              <a:t>V</a:t>
            </a:r>
            <a:r>
              <a:rPr lang="en-US" sz="2000" b="1" baseline="-25000" dirty="0">
                <a:latin typeface="Aptos Display" panose="020B0004020202020204" pitchFamily="34" charset="0"/>
                <a:ea typeface="Cambria" panose="02040503050406030204" pitchFamily="18" charset="0"/>
              </a:rPr>
              <a:t>DD</a:t>
            </a:r>
            <a:r>
              <a:rPr lang="en-US" b="1" dirty="0">
                <a:latin typeface="Aptos Display" panose="020B0004020202020204" pitchFamily="34" charset="0"/>
                <a:ea typeface="Cambria" panose="02040503050406030204" pitchFamily="18" charset="0"/>
              </a:rPr>
              <a:t>/4</a:t>
            </a:r>
            <a:endParaRPr lang="en-US" sz="2000" b="1" baseline="-25000" dirty="0">
              <a:latin typeface="Aptos Display" panose="020B0004020202020204" pitchFamily="34" charset="0"/>
              <a:ea typeface="Cambria" panose="02040503050406030204" pitchFamily="18" charset="0"/>
            </a:endParaRPr>
          </a:p>
        </p:txBody>
      </p:sp>
      <p:sp>
        <p:nvSpPr>
          <p:cNvPr id="7" name="TextBox 35">
            <a:extLst>
              <a:ext uri="{FF2B5EF4-FFF2-40B4-BE49-F238E27FC236}">
                <a16:creationId xmlns:a16="http://schemas.microsoft.com/office/drawing/2014/main" id="{6A8AECDA-D287-8CF4-8649-2F915F797605}"/>
              </a:ext>
            </a:extLst>
          </p:cNvPr>
          <p:cNvSpPr txBox="1"/>
          <p:nvPr/>
        </p:nvSpPr>
        <p:spPr>
          <a:xfrm>
            <a:off x="1459656" y="5445354"/>
            <a:ext cx="804516" cy="400110"/>
          </a:xfrm>
          <a:prstGeom prst="rect">
            <a:avLst/>
          </a:prstGeom>
          <a:noFill/>
        </p:spPr>
        <p:txBody>
          <a:bodyPr wrap="none" rtlCol="0">
            <a:spAutoFit/>
          </a:bodyPr>
          <a:lstStyle/>
          <a:p>
            <a:pPr algn="ctr"/>
            <a:r>
              <a:rPr lang="en-US" sz="2000" b="1" dirty="0">
                <a:latin typeface="Aptos Display" panose="020B0004020202020204" pitchFamily="34" charset="0"/>
                <a:ea typeface="Cambria" panose="02040503050406030204" pitchFamily="18" charset="0"/>
              </a:rPr>
              <a:t>V</a:t>
            </a:r>
            <a:r>
              <a:rPr lang="en-US" sz="2000" b="1" baseline="-25000" dirty="0">
                <a:latin typeface="Aptos Display" panose="020B0004020202020204" pitchFamily="34" charset="0"/>
                <a:ea typeface="Cambria" panose="02040503050406030204" pitchFamily="18" charset="0"/>
              </a:rPr>
              <a:t>DD</a:t>
            </a:r>
            <a:r>
              <a:rPr lang="en-US" sz="2000" b="1" dirty="0">
                <a:latin typeface="Aptos Display" panose="020B0004020202020204" pitchFamily="34" charset="0"/>
                <a:ea typeface="Cambria" panose="02040503050406030204" pitchFamily="18" charset="0"/>
              </a:rPr>
              <a:t>/2</a:t>
            </a:r>
            <a:endParaRPr lang="en-US" sz="2000" b="1" baseline="-25000" dirty="0">
              <a:latin typeface="Aptos Display" panose="020B0004020202020204" pitchFamily="34" charset="0"/>
              <a:ea typeface="Cambria" panose="02040503050406030204" pitchFamily="18" charset="0"/>
            </a:endParaRPr>
          </a:p>
        </p:txBody>
      </p:sp>
      <p:cxnSp>
        <p:nvCxnSpPr>
          <p:cNvPr id="8" name="Connector: Curved 7">
            <a:extLst>
              <a:ext uri="{FF2B5EF4-FFF2-40B4-BE49-F238E27FC236}">
                <a16:creationId xmlns:a16="http://schemas.microsoft.com/office/drawing/2014/main" id="{6306F4AA-7521-BFC1-E126-CF575C949581}"/>
              </a:ext>
            </a:extLst>
          </p:cNvPr>
          <p:cNvCxnSpPr>
            <a:endCxn id="6" idx="2"/>
          </p:cNvCxnSpPr>
          <p:nvPr/>
        </p:nvCxnSpPr>
        <p:spPr>
          <a:xfrm flipV="1">
            <a:off x="1791713" y="2566440"/>
            <a:ext cx="468281" cy="277742"/>
          </a:xfrm>
          <a:prstGeom prst="curvedConnector2">
            <a:avLst/>
          </a:prstGeom>
          <a:ln w="5715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 name="Connector: Curved 8">
            <a:extLst>
              <a:ext uri="{FF2B5EF4-FFF2-40B4-BE49-F238E27FC236}">
                <a16:creationId xmlns:a16="http://schemas.microsoft.com/office/drawing/2014/main" id="{024808DF-ACEA-C677-9144-20A25B4EE385}"/>
              </a:ext>
            </a:extLst>
          </p:cNvPr>
          <p:cNvCxnSpPr>
            <a:cxnSpLocks/>
          </p:cNvCxnSpPr>
          <p:nvPr/>
        </p:nvCxnSpPr>
        <p:spPr>
          <a:xfrm>
            <a:off x="1342904" y="5328473"/>
            <a:ext cx="455039" cy="196871"/>
          </a:xfrm>
          <a:prstGeom prst="curvedConnector2">
            <a:avLst/>
          </a:prstGeom>
          <a:ln w="5715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234166B4-0313-CF49-0C85-A7DB2482F15D}"/>
              </a:ext>
            </a:extLst>
          </p:cNvPr>
          <p:cNvSpPr/>
          <p:nvPr/>
        </p:nvSpPr>
        <p:spPr>
          <a:xfrm>
            <a:off x="1162220" y="3306466"/>
            <a:ext cx="360001" cy="360000"/>
          </a:xfrm>
          <a:prstGeom prst="ellipse">
            <a:avLst/>
          </a:prstGeom>
          <a:solidFill>
            <a:schemeClr val="bg1">
              <a:lumMod val="5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Aptos Display" panose="020B0004020202020204" pitchFamily="34" charset="0"/>
              <a:ea typeface="Cambria" panose="02040503050406030204" pitchFamily="18" charset="0"/>
              <a:cs typeface="Calibri" panose="020F0502020204030204" pitchFamily="34" charset="0"/>
            </a:endParaRPr>
          </a:p>
        </p:txBody>
      </p:sp>
      <p:sp>
        <p:nvSpPr>
          <p:cNvPr id="15" name="Oval 14">
            <a:extLst>
              <a:ext uri="{FF2B5EF4-FFF2-40B4-BE49-F238E27FC236}">
                <a16:creationId xmlns:a16="http://schemas.microsoft.com/office/drawing/2014/main" id="{D4126CD2-33B7-D0F2-D0FD-62A8FB478B11}"/>
              </a:ext>
            </a:extLst>
          </p:cNvPr>
          <p:cNvSpPr/>
          <p:nvPr/>
        </p:nvSpPr>
        <p:spPr>
          <a:xfrm>
            <a:off x="1614450" y="4924160"/>
            <a:ext cx="360001" cy="360000"/>
          </a:xfrm>
          <a:prstGeom prst="ellipse">
            <a:avLst/>
          </a:prstGeom>
          <a:solidFill>
            <a:schemeClr val="bg1"/>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Aptos Display" panose="020B0004020202020204" pitchFamily="34" charset="0"/>
              <a:ea typeface="Cambria" panose="02040503050406030204" pitchFamily="18" charset="0"/>
              <a:cs typeface="Calibri" panose="020F0502020204030204" pitchFamily="34" charset="0"/>
            </a:endParaRPr>
          </a:p>
        </p:txBody>
      </p:sp>
      <p:sp>
        <p:nvSpPr>
          <p:cNvPr id="16" name="Dikdörtgen 256">
            <a:extLst>
              <a:ext uri="{FF2B5EF4-FFF2-40B4-BE49-F238E27FC236}">
                <a16:creationId xmlns:a16="http://schemas.microsoft.com/office/drawing/2014/main" id="{BC502B3E-4F3D-76C0-7BB3-FD50DA10DE2B}"/>
              </a:ext>
            </a:extLst>
          </p:cNvPr>
          <p:cNvSpPr/>
          <p:nvPr/>
        </p:nvSpPr>
        <p:spPr>
          <a:xfrm>
            <a:off x="5397087" y="2798700"/>
            <a:ext cx="532410" cy="532326"/>
          </a:xfrm>
          <a:prstGeom prst="roundRect">
            <a:avLst/>
          </a:prstGeom>
          <a:solidFill>
            <a:schemeClr val="accent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X</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33" name="Dikdörtgen 256">
            <a:extLst>
              <a:ext uri="{FF2B5EF4-FFF2-40B4-BE49-F238E27FC236}">
                <a16:creationId xmlns:a16="http://schemas.microsoft.com/office/drawing/2014/main" id="{3F836680-00F1-3EC0-C5BB-056C1E92202F}"/>
              </a:ext>
            </a:extLst>
          </p:cNvPr>
          <p:cNvSpPr/>
          <p:nvPr/>
        </p:nvSpPr>
        <p:spPr>
          <a:xfrm>
            <a:off x="5929497" y="2807753"/>
            <a:ext cx="532410" cy="532326"/>
          </a:xfrm>
          <a:prstGeom prst="roundRect">
            <a:avLst/>
          </a:prstGeom>
          <a:solidFill>
            <a:schemeClr val="accent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Aptos Display" panose="020B0004020202020204" pitchFamily="34" charset="0"/>
                <a:ea typeface="Cambria" panose="02040503050406030204" pitchFamily="18" charset="0"/>
                <a:cs typeface="Cascadia Mono" panose="020B0609020000020004" pitchFamily="49" charset="0"/>
              </a:rPr>
              <a:t>Y</a:t>
            </a:r>
            <a:endParaRPr lang="en-US" sz="2400" b="1" baseline="-2500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34" name="Dikdörtgen 256">
            <a:extLst>
              <a:ext uri="{FF2B5EF4-FFF2-40B4-BE49-F238E27FC236}">
                <a16:creationId xmlns:a16="http://schemas.microsoft.com/office/drawing/2014/main" id="{2565406D-8096-EB79-DF86-5C65FFF2293E}"/>
              </a:ext>
            </a:extLst>
          </p:cNvPr>
          <p:cNvSpPr/>
          <p:nvPr/>
        </p:nvSpPr>
        <p:spPr>
          <a:xfrm>
            <a:off x="6461907" y="2807753"/>
            <a:ext cx="972000" cy="540000"/>
          </a:xfrm>
          <a:prstGeom prst="roundRect">
            <a:avLst/>
          </a:prstGeom>
          <a:solidFill>
            <a:schemeClr val="accent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COM</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44" name="Dikdörtgen 256">
            <a:extLst>
              <a:ext uri="{FF2B5EF4-FFF2-40B4-BE49-F238E27FC236}">
                <a16:creationId xmlns:a16="http://schemas.microsoft.com/office/drawing/2014/main" id="{6C764E16-0A49-78B6-EF4B-992342B0E27C}"/>
              </a:ext>
            </a:extLst>
          </p:cNvPr>
          <p:cNvSpPr/>
          <p:nvPr/>
        </p:nvSpPr>
        <p:spPr>
          <a:xfrm>
            <a:off x="6460879" y="3334941"/>
            <a:ext cx="972000" cy="540000"/>
          </a:xfrm>
          <a:prstGeom prst="roundRect">
            <a:avLst/>
          </a:prstGeom>
          <a:solidFill>
            <a:srgbClr val="7030A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50" name="Dikdörtgen 256">
            <a:extLst>
              <a:ext uri="{FF2B5EF4-FFF2-40B4-BE49-F238E27FC236}">
                <a16:creationId xmlns:a16="http://schemas.microsoft.com/office/drawing/2014/main" id="{33505666-78BE-6C7A-6C9B-3670FB02C45E}"/>
              </a:ext>
            </a:extLst>
          </p:cNvPr>
          <p:cNvSpPr/>
          <p:nvPr/>
        </p:nvSpPr>
        <p:spPr>
          <a:xfrm>
            <a:off x="5397087" y="3866311"/>
            <a:ext cx="532410" cy="532326"/>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2400" b="1" baseline="-2500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52" name="Dikdörtgen 256">
            <a:extLst>
              <a:ext uri="{FF2B5EF4-FFF2-40B4-BE49-F238E27FC236}">
                <a16:creationId xmlns:a16="http://schemas.microsoft.com/office/drawing/2014/main" id="{38399798-EC08-C568-346D-3BE8C268010E}"/>
              </a:ext>
            </a:extLst>
          </p:cNvPr>
          <p:cNvSpPr/>
          <p:nvPr/>
        </p:nvSpPr>
        <p:spPr>
          <a:xfrm>
            <a:off x="5929497" y="3870837"/>
            <a:ext cx="532410" cy="532326"/>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2400" b="1" baseline="-2500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67" name="Dikdörtgen 256">
            <a:extLst>
              <a:ext uri="{FF2B5EF4-FFF2-40B4-BE49-F238E27FC236}">
                <a16:creationId xmlns:a16="http://schemas.microsoft.com/office/drawing/2014/main" id="{7FA19F12-A62C-7456-5359-A9647F39F249}"/>
              </a:ext>
            </a:extLst>
          </p:cNvPr>
          <p:cNvSpPr/>
          <p:nvPr/>
        </p:nvSpPr>
        <p:spPr>
          <a:xfrm>
            <a:off x="6470959" y="3868919"/>
            <a:ext cx="972000" cy="540000"/>
          </a:xfrm>
          <a:prstGeom prst="roundRect">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69" name="Dikdörtgen 256">
            <a:extLst>
              <a:ext uri="{FF2B5EF4-FFF2-40B4-BE49-F238E27FC236}">
                <a16:creationId xmlns:a16="http://schemas.microsoft.com/office/drawing/2014/main" id="{88529966-CE2A-8D29-E47B-67A4C7B5E726}"/>
              </a:ext>
            </a:extLst>
          </p:cNvPr>
          <p:cNvSpPr/>
          <p:nvPr/>
        </p:nvSpPr>
        <p:spPr>
          <a:xfrm>
            <a:off x="5397087" y="4400117"/>
            <a:ext cx="532410" cy="532326"/>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2400" b="1" baseline="-2500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74" name="Dikdörtgen 256">
            <a:extLst>
              <a:ext uri="{FF2B5EF4-FFF2-40B4-BE49-F238E27FC236}">
                <a16:creationId xmlns:a16="http://schemas.microsoft.com/office/drawing/2014/main" id="{F1838E5E-FBEF-D2F3-060B-F5F5B26ED7FC}"/>
              </a:ext>
            </a:extLst>
          </p:cNvPr>
          <p:cNvSpPr/>
          <p:nvPr/>
        </p:nvSpPr>
        <p:spPr>
          <a:xfrm>
            <a:off x="5929497" y="4402379"/>
            <a:ext cx="532410" cy="532326"/>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2400" b="1" baseline="-2500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75" name="Dikdörtgen 256">
            <a:extLst>
              <a:ext uri="{FF2B5EF4-FFF2-40B4-BE49-F238E27FC236}">
                <a16:creationId xmlns:a16="http://schemas.microsoft.com/office/drawing/2014/main" id="{1EA26421-6BA7-E7C8-FDC0-BB154DA496FA}"/>
              </a:ext>
            </a:extLst>
          </p:cNvPr>
          <p:cNvSpPr/>
          <p:nvPr/>
        </p:nvSpPr>
        <p:spPr>
          <a:xfrm>
            <a:off x="6470959" y="4399502"/>
            <a:ext cx="972000" cy="540000"/>
          </a:xfrm>
          <a:prstGeom prst="roundRect">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83" name="Dikdörtgen 256">
            <a:extLst>
              <a:ext uri="{FF2B5EF4-FFF2-40B4-BE49-F238E27FC236}">
                <a16:creationId xmlns:a16="http://schemas.microsoft.com/office/drawing/2014/main" id="{7C2E88D1-8D8A-9978-9727-A75017371EB4}"/>
              </a:ext>
            </a:extLst>
          </p:cNvPr>
          <p:cNvSpPr/>
          <p:nvPr/>
        </p:nvSpPr>
        <p:spPr>
          <a:xfrm>
            <a:off x="5397087" y="4933922"/>
            <a:ext cx="532410" cy="532326"/>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2400" b="1" baseline="-2500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84" name="Dikdörtgen 256">
            <a:extLst>
              <a:ext uri="{FF2B5EF4-FFF2-40B4-BE49-F238E27FC236}">
                <a16:creationId xmlns:a16="http://schemas.microsoft.com/office/drawing/2014/main" id="{6117E6D3-827B-367D-8E4C-EC685BA2E3FF}"/>
              </a:ext>
            </a:extLst>
          </p:cNvPr>
          <p:cNvSpPr/>
          <p:nvPr/>
        </p:nvSpPr>
        <p:spPr>
          <a:xfrm>
            <a:off x="5929497" y="4933922"/>
            <a:ext cx="532410" cy="532326"/>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2400" b="1" baseline="-2500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85" name="Dikdörtgen 256">
            <a:extLst>
              <a:ext uri="{FF2B5EF4-FFF2-40B4-BE49-F238E27FC236}">
                <a16:creationId xmlns:a16="http://schemas.microsoft.com/office/drawing/2014/main" id="{396EFCFC-81F2-6183-3DCF-858B448654F3}"/>
              </a:ext>
            </a:extLst>
          </p:cNvPr>
          <p:cNvSpPr/>
          <p:nvPr/>
        </p:nvSpPr>
        <p:spPr>
          <a:xfrm>
            <a:off x="6470959" y="4930085"/>
            <a:ext cx="972000" cy="540000"/>
          </a:xfrm>
          <a:prstGeom prst="roundRect">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86" name="Dikdörtgen 256">
            <a:extLst>
              <a:ext uri="{FF2B5EF4-FFF2-40B4-BE49-F238E27FC236}">
                <a16:creationId xmlns:a16="http://schemas.microsoft.com/office/drawing/2014/main" id="{66152115-CA67-4F06-995D-CE6AA2420A96}"/>
              </a:ext>
            </a:extLst>
          </p:cNvPr>
          <p:cNvSpPr/>
          <p:nvPr/>
        </p:nvSpPr>
        <p:spPr>
          <a:xfrm>
            <a:off x="7432054" y="2798700"/>
            <a:ext cx="1084425" cy="540000"/>
          </a:xfrm>
          <a:prstGeom prst="roundRect">
            <a:avLst/>
          </a:prstGeom>
          <a:solidFill>
            <a:schemeClr val="accent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REF</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87" name="Dikdörtgen 256">
            <a:extLst>
              <a:ext uri="{FF2B5EF4-FFF2-40B4-BE49-F238E27FC236}">
                <a16:creationId xmlns:a16="http://schemas.microsoft.com/office/drawing/2014/main" id="{D26EFE48-724E-AC6F-FB63-B64504842FDE}"/>
              </a:ext>
            </a:extLst>
          </p:cNvPr>
          <p:cNvSpPr/>
          <p:nvPr/>
        </p:nvSpPr>
        <p:spPr>
          <a:xfrm>
            <a:off x="7432366" y="3334941"/>
            <a:ext cx="1091332" cy="540000"/>
          </a:xfrm>
          <a:prstGeom prst="roundRect">
            <a:avLst/>
          </a:prstGeom>
          <a:solidFill>
            <a:srgbClr val="00B05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88" name="Dikdörtgen 256">
            <a:extLst>
              <a:ext uri="{FF2B5EF4-FFF2-40B4-BE49-F238E27FC236}">
                <a16:creationId xmlns:a16="http://schemas.microsoft.com/office/drawing/2014/main" id="{312052F7-7FF4-5583-8B12-6667D823ADF0}"/>
              </a:ext>
            </a:extLst>
          </p:cNvPr>
          <p:cNvSpPr/>
          <p:nvPr/>
        </p:nvSpPr>
        <p:spPr>
          <a:xfrm>
            <a:off x="7432366" y="3864392"/>
            <a:ext cx="1091332" cy="540000"/>
          </a:xfrm>
          <a:prstGeom prst="roundRect">
            <a:avLst/>
          </a:prstGeom>
          <a:solidFill>
            <a:schemeClr val="accent5">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89" name="Dikdörtgen 256">
            <a:extLst>
              <a:ext uri="{FF2B5EF4-FFF2-40B4-BE49-F238E27FC236}">
                <a16:creationId xmlns:a16="http://schemas.microsoft.com/office/drawing/2014/main" id="{17FFDF82-B152-2C70-19FB-2F423AA9F9AF}"/>
              </a:ext>
            </a:extLst>
          </p:cNvPr>
          <p:cNvSpPr/>
          <p:nvPr/>
        </p:nvSpPr>
        <p:spPr>
          <a:xfrm>
            <a:off x="7432366" y="4397238"/>
            <a:ext cx="1091332" cy="540000"/>
          </a:xfrm>
          <a:prstGeom prst="roundRect">
            <a:avLst/>
          </a:prstGeom>
          <a:solidFill>
            <a:schemeClr val="accent5">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90" name="Dikdörtgen 256">
            <a:extLst>
              <a:ext uri="{FF2B5EF4-FFF2-40B4-BE49-F238E27FC236}">
                <a16:creationId xmlns:a16="http://schemas.microsoft.com/office/drawing/2014/main" id="{D7583F51-252C-AB14-5EAA-91DBFA3D4519}"/>
              </a:ext>
            </a:extLst>
          </p:cNvPr>
          <p:cNvSpPr/>
          <p:nvPr/>
        </p:nvSpPr>
        <p:spPr>
          <a:xfrm>
            <a:off x="7432366" y="4930085"/>
            <a:ext cx="1091332" cy="540000"/>
          </a:xfrm>
          <a:prstGeom prst="roundRect">
            <a:avLst/>
          </a:prstGeom>
          <a:solidFill>
            <a:schemeClr val="accent5">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91" name="Dikdörtgen 256">
            <a:extLst>
              <a:ext uri="{FF2B5EF4-FFF2-40B4-BE49-F238E27FC236}">
                <a16:creationId xmlns:a16="http://schemas.microsoft.com/office/drawing/2014/main" id="{FA37F8D2-834C-22C7-36DC-CC8187C645CD}"/>
              </a:ext>
            </a:extLst>
          </p:cNvPr>
          <p:cNvSpPr/>
          <p:nvPr/>
        </p:nvSpPr>
        <p:spPr>
          <a:xfrm>
            <a:off x="5248928" y="3881918"/>
            <a:ext cx="3509129" cy="1671777"/>
          </a:xfrm>
          <a:prstGeom prst="roundRect">
            <a:avLst>
              <a:gd name="adj" fmla="val 0"/>
            </a:avLst>
          </a:prstGeom>
          <a:solidFill>
            <a:schemeClr val="bg1"/>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92" name="Dikdörtgen 256">
            <a:extLst>
              <a:ext uri="{FF2B5EF4-FFF2-40B4-BE49-F238E27FC236}">
                <a16:creationId xmlns:a16="http://schemas.microsoft.com/office/drawing/2014/main" id="{73F89C7C-2765-DEBD-F414-FDA46E722A96}"/>
              </a:ext>
            </a:extLst>
          </p:cNvPr>
          <p:cNvSpPr/>
          <p:nvPr/>
        </p:nvSpPr>
        <p:spPr>
          <a:xfrm>
            <a:off x="6477215" y="3347256"/>
            <a:ext cx="2126802" cy="745260"/>
          </a:xfrm>
          <a:prstGeom prst="roundRect">
            <a:avLst>
              <a:gd name="adj" fmla="val 0"/>
            </a:avLst>
          </a:prstGeom>
          <a:solidFill>
            <a:schemeClr val="bg1"/>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95" name="TextBox 52">
            <a:extLst>
              <a:ext uri="{FF2B5EF4-FFF2-40B4-BE49-F238E27FC236}">
                <a16:creationId xmlns:a16="http://schemas.microsoft.com/office/drawing/2014/main" id="{81AEAC12-E8B1-2C33-0F2B-C47883B3B59F}"/>
              </a:ext>
            </a:extLst>
          </p:cNvPr>
          <p:cNvSpPr txBox="1"/>
          <p:nvPr/>
        </p:nvSpPr>
        <p:spPr>
          <a:xfrm>
            <a:off x="1929922" y="3429000"/>
            <a:ext cx="1966163" cy="1200329"/>
          </a:xfrm>
          <a:prstGeom prst="rect">
            <a:avLst/>
          </a:prstGeom>
          <a:noFill/>
        </p:spPr>
        <p:txBody>
          <a:bodyPr wrap="square" rtlCol="0">
            <a:spAutoFit/>
          </a:bodyPr>
          <a:lstStyle/>
          <a:p>
            <a:pPr algn="ctr">
              <a:lnSpc>
                <a:spcPct val="90000"/>
              </a:lnSpc>
            </a:pPr>
            <a:r>
              <a:rPr lang="en-US" sz="2000" b="1" dirty="0">
                <a:solidFill>
                  <a:srgbClr val="00B050"/>
                </a:solidFill>
                <a:latin typeface="Aptos Display" panose="020B0004020202020204" pitchFamily="34" charset="0"/>
                <a:ea typeface="Cambria" panose="02040503050406030204" pitchFamily="18" charset="0"/>
              </a:rPr>
              <a:t>sense amp.</a:t>
            </a:r>
          </a:p>
          <a:p>
            <a:pPr algn="ctr">
              <a:lnSpc>
                <a:spcPct val="90000"/>
              </a:lnSpc>
            </a:pPr>
            <a:r>
              <a:rPr lang="en-US" sz="2000" b="1" dirty="0">
                <a:solidFill>
                  <a:srgbClr val="00B050"/>
                </a:solidFill>
                <a:latin typeface="Aptos Display" panose="020B0004020202020204" pitchFamily="34" charset="0"/>
                <a:ea typeface="Cambria" panose="02040503050406030204" pitchFamily="18" charset="0"/>
              </a:rPr>
              <a:t>compares </a:t>
            </a:r>
          </a:p>
          <a:p>
            <a:pPr algn="ctr">
              <a:lnSpc>
                <a:spcPct val="90000"/>
              </a:lnSpc>
            </a:pPr>
            <a:r>
              <a:rPr lang="en-US" sz="2000" b="1" dirty="0">
                <a:solidFill>
                  <a:srgbClr val="00B050"/>
                </a:solidFill>
                <a:latin typeface="Aptos Display" panose="020B0004020202020204" pitchFamily="34" charset="0"/>
                <a:ea typeface="Cambria" panose="02040503050406030204" pitchFamily="18" charset="0"/>
              </a:rPr>
              <a:t>the voltages on the </a:t>
            </a:r>
            <a:r>
              <a:rPr lang="en-US" sz="2000" b="1" dirty="0" err="1">
                <a:solidFill>
                  <a:srgbClr val="00B050"/>
                </a:solidFill>
                <a:latin typeface="Aptos Display" panose="020B0004020202020204" pitchFamily="34" charset="0"/>
                <a:ea typeface="Cambria" panose="02040503050406030204" pitchFamily="18" charset="0"/>
              </a:rPr>
              <a:t>bitlines</a:t>
            </a:r>
            <a:endParaRPr lang="en-US" sz="2000" b="1" dirty="0">
              <a:solidFill>
                <a:srgbClr val="00B050"/>
              </a:solidFill>
              <a:latin typeface="Aptos Display" panose="020B0004020202020204" pitchFamily="34" charset="0"/>
              <a:ea typeface="Cambria" panose="02040503050406030204" pitchFamily="18" charset="0"/>
            </a:endParaRPr>
          </a:p>
        </p:txBody>
      </p:sp>
      <p:cxnSp>
        <p:nvCxnSpPr>
          <p:cNvPr id="96" name="Curved Connector 12">
            <a:extLst>
              <a:ext uri="{FF2B5EF4-FFF2-40B4-BE49-F238E27FC236}">
                <a16:creationId xmlns:a16="http://schemas.microsoft.com/office/drawing/2014/main" id="{10AEB9C1-1FCA-B317-1B93-5F77A3211717}"/>
              </a:ext>
            </a:extLst>
          </p:cNvPr>
          <p:cNvCxnSpPr>
            <a:cxnSpLocks/>
            <a:stCxn id="95" idx="0"/>
          </p:cNvCxnSpPr>
          <p:nvPr/>
        </p:nvCxnSpPr>
        <p:spPr>
          <a:xfrm rot="16200000" flipV="1">
            <a:off x="2303337" y="2819332"/>
            <a:ext cx="1062615" cy="156721"/>
          </a:xfrm>
          <a:prstGeom prst="curvedConnector2">
            <a:avLst/>
          </a:prstGeom>
          <a:ln w="19050">
            <a:solidFill>
              <a:srgbClr val="00B050"/>
            </a:solidFill>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98" name="Curved Connector 12">
            <a:extLst>
              <a:ext uri="{FF2B5EF4-FFF2-40B4-BE49-F238E27FC236}">
                <a16:creationId xmlns:a16="http://schemas.microsoft.com/office/drawing/2014/main" id="{5E88DD01-FF7B-5627-7F05-C978E5C75B30}"/>
              </a:ext>
            </a:extLst>
          </p:cNvPr>
          <p:cNvCxnSpPr>
            <a:cxnSpLocks/>
            <a:stCxn id="95" idx="2"/>
          </p:cNvCxnSpPr>
          <p:nvPr/>
        </p:nvCxnSpPr>
        <p:spPr>
          <a:xfrm rot="5400000">
            <a:off x="2055830" y="4788235"/>
            <a:ext cx="1016080" cy="698269"/>
          </a:xfrm>
          <a:prstGeom prst="curvedConnector2">
            <a:avLst/>
          </a:prstGeom>
          <a:ln w="19050">
            <a:solidFill>
              <a:srgbClr val="00B050"/>
            </a:solidFill>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101" name="TextBox 52">
            <a:extLst>
              <a:ext uri="{FF2B5EF4-FFF2-40B4-BE49-F238E27FC236}">
                <a16:creationId xmlns:a16="http://schemas.microsoft.com/office/drawing/2014/main" id="{68835999-ADEB-753D-AFAA-E34675E2C1AB}"/>
              </a:ext>
            </a:extLst>
          </p:cNvPr>
          <p:cNvSpPr txBox="1"/>
          <p:nvPr/>
        </p:nvSpPr>
        <p:spPr>
          <a:xfrm>
            <a:off x="384851" y="3119005"/>
            <a:ext cx="740905" cy="400110"/>
          </a:xfrm>
          <a:prstGeom prst="rect">
            <a:avLst/>
          </a:prstGeom>
          <a:noFill/>
        </p:spPr>
        <p:txBody>
          <a:bodyPr wrap="square" rtlCol="0">
            <a:spAutoFit/>
          </a:bodyPr>
          <a:lstStyle/>
          <a:p>
            <a:pPr lvl="0" algn="ctr"/>
            <a:r>
              <a:rPr lang="en-US" sz="2000" b="1" dirty="0">
                <a:solidFill>
                  <a:srgbClr val="7030A0"/>
                </a:solidFill>
                <a:latin typeface="Aptos Display" panose="020B0004020202020204" pitchFamily="34" charset="0"/>
                <a:ea typeface="Cambria" panose="02040503050406030204" pitchFamily="18" charset="0"/>
              </a:rPr>
              <a:t>VDD</a:t>
            </a:r>
            <a:endParaRPr lang="en-US" sz="2000" b="1" baseline="-25000" dirty="0">
              <a:solidFill>
                <a:srgbClr val="7030A0"/>
              </a:solidFill>
              <a:latin typeface="Aptos Display" panose="020B0004020202020204" pitchFamily="34" charset="0"/>
              <a:ea typeface="Cambria" panose="02040503050406030204" pitchFamily="18" charset="0"/>
            </a:endParaRPr>
          </a:p>
        </p:txBody>
      </p:sp>
      <p:sp>
        <p:nvSpPr>
          <p:cNvPr id="102" name="TextBox 52">
            <a:extLst>
              <a:ext uri="{FF2B5EF4-FFF2-40B4-BE49-F238E27FC236}">
                <a16:creationId xmlns:a16="http://schemas.microsoft.com/office/drawing/2014/main" id="{F163E899-6C2C-BC4C-F1A0-2E2CED17E031}"/>
              </a:ext>
            </a:extLst>
          </p:cNvPr>
          <p:cNvSpPr txBox="1"/>
          <p:nvPr/>
        </p:nvSpPr>
        <p:spPr>
          <a:xfrm>
            <a:off x="370675" y="4537813"/>
            <a:ext cx="740905" cy="400110"/>
          </a:xfrm>
          <a:prstGeom prst="rect">
            <a:avLst/>
          </a:prstGeom>
          <a:noFill/>
        </p:spPr>
        <p:txBody>
          <a:bodyPr wrap="square" rtlCol="0">
            <a:spAutoFit/>
          </a:bodyPr>
          <a:lstStyle/>
          <a:p>
            <a:pPr lvl="0" algn="ctr"/>
            <a:r>
              <a:rPr lang="en-US" sz="2000" b="1" dirty="0">
                <a:solidFill>
                  <a:srgbClr val="0070C0"/>
                </a:solidFill>
                <a:latin typeface="Aptos Display" panose="020B0004020202020204" pitchFamily="34" charset="0"/>
                <a:ea typeface="Cambria" panose="02040503050406030204" pitchFamily="18" charset="0"/>
              </a:rPr>
              <a:t>GND</a:t>
            </a:r>
            <a:endParaRPr lang="en-US" sz="2000" b="1" baseline="-25000" dirty="0">
              <a:solidFill>
                <a:srgbClr val="0070C0"/>
              </a:solidFill>
              <a:latin typeface="Aptos Display" panose="020B0004020202020204" pitchFamily="34" charset="0"/>
              <a:ea typeface="Cambria" panose="02040503050406030204" pitchFamily="18" charset="0"/>
            </a:endParaRPr>
          </a:p>
        </p:txBody>
      </p:sp>
      <p:cxnSp>
        <p:nvCxnSpPr>
          <p:cNvPr id="103" name="Düz Ok Bağlayıcısı 185">
            <a:extLst>
              <a:ext uri="{FF2B5EF4-FFF2-40B4-BE49-F238E27FC236}">
                <a16:creationId xmlns:a16="http://schemas.microsoft.com/office/drawing/2014/main" id="{F2E32C9F-DF4C-C37D-8A1F-7BBB7CDC84B8}"/>
              </a:ext>
            </a:extLst>
          </p:cNvPr>
          <p:cNvCxnSpPr>
            <a:cxnSpLocks/>
          </p:cNvCxnSpPr>
          <p:nvPr/>
        </p:nvCxnSpPr>
        <p:spPr>
          <a:xfrm flipV="1">
            <a:off x="358471" y="3028479"/>
            <a:ext cx="6674" cy="557926"/>
          </a:xfrm>
          <a:prstGeom prst="straightConnector1">
            <a:avLst/>
          </a:prstGeom>
          <a:ln w="762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04" name="Düz Ok Bağlayıcısı 185">
            <a:extLst>
              <a:ext uri="{FF2B5EF4-FFF2-40B4-BE49-F238E27FC236}">
                <a16:creationId xmlns:a16="http://schemas.microsoft.com/office/drawing/2014/main" id="{FC1249A0-89E5-909D-54E0-4CE022AC517C}"/>
              </a:ext>
            </a:extLst>
          </p:cNvPr>
          <p:cNvCxnSpPr>
            <a:cxnSpLocks/>
          </p:cNvCxnSpPr>
          <p:nvPr/>
        </p:nvCxnSpPr>
        <p:spPr>
          <a:xfrm flipH="1">
            <a:off x="376007" y="4513050"/>
            <a:ext cx="5373" cy="579685"/>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35" name="Dikdörtgen 256">
            <a:extLst>
              <a:ext uri="{FF2B5EF4-FFF2-40B4-BE49-F238E27FC236}">
                <a16:creationId xmlns:a16="http://schemas.microsoft.com/office/drawing/2014/main" id="{04393B45-2462-08BC-386E-5362731E419D}"/>
              </a:ext>
            </a:extLst>
          </p:cNvPr>
          <p:cNvSpPr/>
          <p:nvPr/>
        </p:nvSpPr>
        <p:spPr>
          <a:xfrm>
            <a:off x="5397087" y="3871283"/>
            <a:ext cx="532410" cy="532326"/>
          </a:xfrm>
          <a:prstGeom prst="roundRect">
            <a:avLst/>
          </a:prstGeom>
          <a:solidFill>
            <a:srgbClr val="FF00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36" name="Dikdörtgen 256">
            <a:extLst>
              <a:ext uri="{FF2B5EF4-FFF2-40B4-BE49-F238E27FC236}">
                <a16:creationId xmlns:a16="http://schemas.microsoft.com/office/drawing/2014/main" id="{492BEA1D-DDE9-8FA5-0B77-44BFA981AE7F}"/>
              </a:ext>
            </a:extLst>
          </p:cNvPr>
          <p:cNvSpPr/>
          <p:nvPr/>
        </p:nvSpPr>
        <p:spPr>
          <a:xfrm>
            <a:off x="5928983" y="3871283"/>
            <a:ext cx="532410" cy="532326"/>
          </a:xfrm>
          <a:prstGeom prst="roundRect">
            <a:avLst/>
          </a:prstGeom>
          <a:solidFill>
            <a:srgbClr val="FF00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93" name="Dikdörtgen 256">
            <a:extLst>
              <a:ext uri="{FF2B5EF4-FFF2-40B4-BE49-F238E27FC236}">
                <a16:creationId xmlns:a16="http://schemas.microsoft.com/office/drawing/2014/main" id="{9E3811FD-7E4E-16F3-7A3F-D1C541C0DA05}"/>
              </a:ext>
            </a:extLst>
          </p:cNvPr>
          <p:cNvSpPr/>
          <p:nvPr/>
        </p:nvSpPr>
        <p:spPr>
          <a:xfrm>
            <a:off x="6460879" y="3865660"/>
            <a:ext cx="972000" cy="540000"/>
          </a:xfrm>
          <a:prstGeom prst="roundRect">
            <a:avLst/>
          </a:prstGeom>
          <a:solidFill>
            <a:srgbClr val="0070C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94" name="Dikdörtgen 256">
            <a:extLst>
              <a:ext uri="{FF2B5EF4-FFF2-40B4-BE49-F238E27FC236}">
                <a16:creationId xmlns:a16="http://schemas.microsoft.com/office/drawing/2014/main" id="{2F336462-56B1-1B8F-184F-9A58EFBE968A}"/>
              </a:ext>
            </a:extLst>
          </p:cNvPr>
          <p:cNvSpPr/>
          <p:nvPr/>
        </p:nvSpPr>
        <p:spPr>
          <a:xfrm>
            <a:off x="7432366" y="3865660"/>
            <a:ext cx="1091332" cy="540000"/>
          </a:xfrm>
          <a:prstGeom prst="roundRect">
            <a:avLst/>
          </a:prstGeom>
          <a:solidFill>
            <a:srgbClr val="7030A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109" name="Dikdörtgen 256">
            <a:extLst>
              <a:ext uri="{FF2B5EF4-FFF2-40B4-BE49-F238E27FC236}">
                <a16:creationId xmlns:a16="http://schemas.microsoft.com/office/drawing/2014/main" id="{F2F89BBE-9C14-E39C-3CD4-488A23BD6F12}"/>
              </a:ext>
            </a:extLst>
          </p:cNvPr>
          <p:cNvSpPr/>
          <p:nvPr/>
        </p:nvSpPr>
        <p:spPr>
          <a:xfrm>
            <a:off x="5397087" y="3338778"/>
            <a:ext cx="532410" cy="532326"/>
          </a:xfrm>
          <a:prstGeom prst="roundRect">
            <a:avLst/>
          </a:prstGeom>
          <a:solidFill>
            <a:srgbClr val="FF0000">
              <a:alpha val="55000"/>
            </a:srgb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110" name="Dikdörtgen 256">
            <a:extLst>
              <a:ext uri="{FF2B5EF4-FFF2-40B4-BE49-F238E27FC236}">
                <a16:creationId xmlns:a16="http://schemas.microsoft.com/office/drawing/2014/main" id="{D4718FDB-76C0-E7D0-7ECC-A5972DB8C19D}"/>
              </a:ext>
            </a:extLst>
          </p:cNvPr>
          <p:cNvSpPr/>
          <p:nvPr/>
        </p:nvSpPr>
        <p:spPr>
          <a:xfrm>
            <a:off x="5928983" y="3338778"/>
            <a:ext cx="532410" cy="532326"/>
          </a:xfrm>
          <a:prstGeom prst="roundRect">
            <a:avLst/>
          </a:prstGeom>
          <a:solidFill>
            <a:srgbClr val="FF0000">
              <a:alpha val="55000"/>
            </a:srgb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111" name="Dikdörtgen 256">
            <a:extLst>
              <a:ext uri="{FF2B5EF4-FFF2-40B4-BE49-F238E27FC236}">
                <a16:creationId xmlns:a16="http://schemas.microsoft.com/office/drawing/2014/main" id="{2EEEEB39-7ED0-827D-77A6-FF75EB9EA863}"/>
              </a:ext>
            </a:extLst>
          </p:cNvPr>
          <p:cNvSpPr/>
          <p:nvPr/>
        </p:nvSpPr>
        <p:spPr>
          <a:xfrm>
            <a:off x="6460879" y="3333155"/>
            <a:ext cx="972000" cy="540000"/>
          </a:xfrm>
          <a:prstGeom prst="roundRect">
            <a:avLst/>
          </a:prstGeom>
          <a:solidFill>
            <a:srgbClr val="0070C0">
              <a:alpha val="55000"/>
            </a:srgb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112" name="Dikdörtgen 256">
            <a:extLst>
              <a:ext uri="{FF2B5EF4-FFF2-40B4-BE49-F238E27FC236}">
                <a16:creationId xmlns:a16="http://schemas.microsoft.com/office/drawing/2014/main" id="{F3BEA531-5400-630B-EDF7-F6808A879665}"/>
              </a:ext>
            </a:extLst>
          </p:cNvPr>
          <p:cNvSpPr/>
          <p:nvPr/>
        </p:nvSpPr>
        <p:spPr>
          <a:xfrm>
            <a:off x="7432366" y="3333155"/>
            <a:ext cx="1091332" cy="540000"/>
          </a:xfrm>
          <a:prstGeom prst="roundRect">
            <a:avLst/>
          </a:prstGeom>
          <a:solidFill>
            <a:srgbClr val="7030A0">
              <a:alpha val="55000"/>
            </a:srgb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Tree>
    <p:extLst>
      <p:ext uri="{BB962C8B-B14F-4D97-AF65-F5344CB8AC3E}">
        <p14:creationId xmlns:p14="http://schemas.microsoft.com/office/powerpoint/2010/main" val="3397051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95"/>
                                        </p:tgtEl>
                                        <p:attrNameLst>
                                          <p:attrName>style.visibility</p:attrName>
                                        </p:attrNameLst>
                                      </p:cBhvr>
                                      <p:to>
                                        <p:strVal val="visible"/>
                                      </p:to>
                                    </p:set>
                                    <p:animEffect transition="in" filter="fade">
                                      <p:cBhvr>
                                        <p:cTn id="21" dur="250"/>
                                        <p:tgtEl>
                                          <p:spTgt spid="95"/>
                                        </p:tgtEl>
                                      </p:cBhvr>
                                    </p:animEffect>
                                  </p:childTnLst>
                                </p:cTn>
                              </p:par>
                              <p:par>
                                <p:cTn id="22" presetID="10" presetClass="entr" presetSubtype="0" fill="hold" nodeType="withEffect">
                                  <p:stCondLst>
                                    <p:cond delay="0"/>
                                  </p:stCondLst>
                                  <p:childTnLst>
                                    <p:set>
                                      <p:cBhvr>
                                        <p:cTn id="23" dur="1" fill="hold">
                                          <p:stCondLst>
                                            <p:cond delay="0"/>
                                          </p:stCondLst>
                                        </p:cTn>
                                        <p:tgtEl>
                                          <p:spTgt spid="96"/>
                                        </p:tgtEl>
                                        <p:attrNameLst>
                                          <p:attrName>style.visibility</p:attrName>
                                        </p:attrNameLst>
                                      </p:cBhvr>
                                      <p:to>
                                        <p:strVal val="visible"/>
                                      </p:to>
                                    </p:set>
                                    <p:animEffect transition="in" filter="fade">
                                      <p:cBhvr>
                                        <p:cTn id="24" dur="250"/>
                                        <p:tgtEl>
                                          <p:spTgt spid="96"/>
                                        </p:tgtEl>
                                      </p:cBhvr>
                                    </p:animEffect>
                                  </p:childTnLst>
                                </p:cTn>
                              </p:par>
                              <p:par>
                                <p:cTn id="25" presetID="10" presetClass="entr" presetSubtype="0" fill="hold" nodeType="withEffect">
                                  <p:stCondLst>
                                    <p:cond delay="0"/>
                                  </p:stCondLst>
                                  <p:childTnLst>
                                    <p:set>
                                      <p:cBhvr>
                                        <p:cTn id="26" dur="1" fill="hold">
                                          <p:stCondLst>
                                            <p:cond delay="0"/>
                                          </p:stCondLst>
                                        </p:cTn>
                                        <p:tgtEl>
                                          <p:spTgt spid="98"/>
                                        </p:tgtEl>
                                        <p:attrNameLst>
                                          <p:attrName>style.visibility</p:attrName>
                                        </p:attrNameLst>
                                      </p:cBhvr>
                                      <p:to>
                                        <p:strVal val="visible"/>
                                      </p:to>
                                    </p:set>
                                    <p:animEffect transition="in" filter="fade">
                                      <p:cBhvr>
                                        <p:cTn id="27" dur="250"/>
                                        <p:tgtEl>
                                          <p:spTgt spid="9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1"/>
                                        </p:tgtEl>
                                        <p:attrNameLst>
                                          <p:attrName>style.visibility</p:attrName>
                                        </p:attrNameLst>
                                      </p:cBhvr>
                                      <p:to>
                                        <p:strVal val="visible"/>
                                      </p:to>
                                    </p:set>
                                    <p:animEffect transition="in" filter="fade">
                                      <p:cBhvr>
                                        <p:cTn id="32" dur="250"/>
                                        <p:tgtEl>
                                          <p:spTgt spid="10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02"/>
                                        </p:tgtEl>
                                        <p:attrNameLst>
                                          <p:attrName>style.visibility</p:attrName>
                                        </p:attrNameLst>
                                      </p:cBhvr>
                                      <p:to>
                                        <p:strVal val="visible"/>
                                      </p:to>
                                    </p:set>
                                    <p:animEffect transition="in" filter="fade">
                                      <p:cBhvr>
                                        <p:cTn id="35" dur="250"/>
                                        <p:tgtEl>
                                          <p:spTgt spid="102"/>
                                        </p:tgtEl>
                                      </p:cBhvr>
                                    </p:animEffect>
                                  </p:childTnLst>
                                </p:cTn>
                              </p:par>
                              <p:par>
                                <p:cTn id="36" presetID="10" presetClass="entr" presetSubtype="0" fill="hold" nodeType="withEffect">
                                  <p:stCondLst>
                                    <p:cond delay="0"/>
                                  </p:stCondLst>
                                  <p:childTnLst>
                                    <p:set>
                                      <p:cBhvr>
                                        <p:cTn id="37" dur="1" fill="hold">
                                          <p:stCondLst>
                                            <p:cond delay="0"/>
                                          </p:stCondLst>
                                        </p:cTn>
                                        <p:tgtEl>
                                          <p:spTgt spid="103"/>
                                        </p:tgtEl>
                                        <p:attrNameLst>
                                          <p:attrName>style.visibility</p:attrName>
                                        </p:attrNameLst>
                                      </p:cBhvr>
                                      <p:to>
                                        <p:strVal val="visible"/>
                                      </p:to>
                                    </p:set>
                                    <p:animEffect transition="in" filter="fade">
                                      <p:cBhvr>
                                        <p:cTn id="38" dur="500"/>
                                        <p:tgtEl>
                                          <p:spTgt spid="103"/>
                                        </p:tgtEl>
                                      </p:cBhvr>
                                    </p:animEffect>
                                  </p:childTnLst>
                                </p:cTn>
                              </p:par>
                              <p:par>
                                <p:cTn id="39" presetID="10" presetClass="entr" presetSubtype="0" fill="hold" nodeType="withEffect">
                                  <p:stCondLst>
                                    <p:cond delay="0"/>
                                  </p:stCondLst>
                                  <p:childTnLst>
                                    <p:set>
                                      <p:cBhvr>
                                        <p:cTn id="40" dur="1" fill="hold">
                                          <p:stCondLst>
                                            <p:cond delay="0"/>
                                          </p:stCondLst>
                                        </p:cTn>
                                        <p:tgtEl>
                                          <p:spTgt spid="104"/>
                                        </p:tgtEl>
                                        <p:attrNameLst>
                                          <p:attrName>style.visibility</p:attrName>
                                        </p:attrNameLst>
                                      </p:cBhvr>
                                      <p:to>
                                        <p:strVal val="visible"/>
                                      </p:to>
                                    </p:set>
                                    <p:animEffect transition="in" filter="fade">
                                      <p:cBhvr>
                                        <p:cTn id="41" dur="500"/>
                                        <p:tgtEl>
                                          <p:spTgt spid="10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500"/>
                                        <p:tgtEl>
                                          <p:spTgt spid="15"/>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childTnLst>
                                </p:cTn>
                              </p:par>
                              <p:par>
                                <p:cTn id="48" presetID="1" presetClass="exit" presetSubtype="0" fill="hold" nodeType="withEffect">
                                  <p:stCondLst>
                                    <p:cond delay="0"/>
                                  </p:stCondLst>
                                  <p:childTnLst>
                                    <p:set>
                                      <p:cBhvr>
                                        <p:cTn id="49" dur="1" fill="hold">
                                          <p:stCondLst>
                                            <p:cond delay="0"/>
                                          </p:stCondLst>
                                        </p:cTn>
                                        <p:tgtEl>
                                          <p:spTgt spid="9"/>
                                        </p:tgtEl>
                                        <p:attrNameLst>
                                          <p:attrName>style.visibility</p:attrName>
                                        </p:attrNameLst>
                                      </p:cBhvr>
                                      <p:to>
                                        <p:strVal val="hidden"/>
                                      </p:to>
                                    </p:set>
                                  </p:childTnLst>
                                </p:cTn>
                              </p:par>
                              <p:par>
                                <p:cTn id="50" presetID="1" presetClass="exit" presetSubtype="0" fill="hold" grpId="1" nodeType="withEffect">
                                  <p:stCondLst>
                                    <p:cond delay="0"/>
                                  </p:stCondLst>
                                  <p:childTnLst>
                                    <p:set>
                                      <p:cBhvr>
                                        <p:cTn id="51" dur="1" fill="hold">
                                          <p:stCondLst>
                                            <p:cond delay="0"/>
                                          </p:stCondLst>
                                        </p:cTn>
                                        <p:tgtEl>
                                          <p:spTgt spid="7"/>
                                        </p:tgtEl>
                                        <p:attrNameLst>
                                          <p:attrName>style.visibility</p:attrName>
                                        </p:attrNameLst>
                                      </p:cBhvr>
                                      <p:to>
                                        <p:strVal val="hidden"/>
                                      </p:to>
                                    </p:set>
                                  </p:childTnLst>
                                </p:cTn>
                              </p:par>
                              <p:par>
                                <p:cTn id="52" presetID="1" presetClass="exit" presetSubtype="0" fill="hold" nodeType="withEffect">
                                  <p:stCondLst>
                                    <p:cond delay="0"/>
                                  </p:stCondLst>
                                  <p:childTnLst>
                                    <p:set>
                                      <p:cBhvr>
                                        <p:cTn id="53" dur="1" fill="hold">
                                          <p:stCondLst>
                                            <p:cond delay="0"/>
                                          </p:stCondLst>
                                        </p:cTn>
                                        <p:tgtEl>
                                          <p:spTgt spid="8"/>
                                        </p:tgtEl>
                                        <p:attrNameLst>
                                          <p:attrName>style.visibility</p:attrName>
                                        </p:attrNameLst>
                                      </p:cBhvr>
                                      <p:to>
                                        <p:strVal val="hidden"/>
                                      </p:to>
                                    </p:set>
                                  </p:childTnLst>
                                </p:cTn>
                              </p:par>
                              <p:par>
                                <p:cTn id="54" presetID="1" presetClass="exit" presetSubtype="0" fill="hold" grpId="1" nodeType="withEffect">
                                  <p:stCondLst>
                                    <p:cond delay="0"/>
                                  </p:stCondLst>
                                  <p:childTnLst>
                                    <p:set>
                                      <p:cBhvr>
                                        <p:cTn id="55" dur="1" fill="hold">
                                          <p:stCondLst>
                                            <p:cond delay="0"/>
                                          </p:stCondLst>
                                        </p:cTn>
                                        <p:tgtEl>
                                          <p:spTgt spid="6"/>
                                        </p:tgtEl>
                                        <p:attrNameLst>
                                          <p:attrName>style.visibility</p:attrName>
                                        </p:attrNameLst>
                                      </p:cBhvr>
                                      <p:to>
                                        <p:strVal val="hidden"/>
                                      </p:to>
                                    </p:set>
                                  </p:childTnLst>
                                </p:cTn>
                              </p:par>
                              <p:par>
                                <p:cTn id="56" presetID="1" presetClass="exit" presetSubtype="0" fill="hold" grpId="1" nodeType="withEffect">
                                  <p:stCondLst>
                                    <p:cond delay="0"/>
                                  </p:stCondLst>
                                  <p:childTnLst>
                                    <p:set>
                                      <p:cBhvr>
                                        <p:cTn id="57" dur="1" fill="hold">
                                          <p:stCondLst>
                                            <p:cond delay="0"/>
                                          </p:stCondLst>
                                        </p:cTn>
                                        <p:tgtEl>
                                          <p:spTgt spid="95"/>
                                        </p:tgtEl>
                                        <p:attrNameLst>
                                          <p:attrName>style.visibility</p:attrName>
                                        </p:attrNameLst>
                                      </p:cBhvr>
                                      <p:to>
                                        <p:strVal val="hidden"/>
                                      </p:to>
                                    </p:set>
                                  </p:childTnLst>
                                </p:cTn>
                              </p:par>
                              <p:par>
                                <p:cTn id="58" presetID="1" presetClass="exit" presetSubtype="0" fill="hold" nodeType="withEffect">
                                  <p:stCondLst>
                                    <p:cond delay="0"/>
                                  </p:stCondLst>
                                  <p:childTnLst>
                                    <p:set>
                                      <p:cBhvr>
                                        <p:cTn id="59" dur="1" fill="hold">
                                          <p:stCondLst>
                                            <p:cond delay="0"/>
                                          </p:stCondLst>
                                        </p:cTn>
                                        <p:tgtEl>
                                          <p:spTgt spid="96"/>
                                        </p:tgtEl>
                                        <p:attrNameLst>
                                          <p:attrName>style.visibility</p:attrName>
                                        </p:attrNameLst>
                                      </p:cBhvr>
                                      <p:to>
                                        <p:strVal val="hidden"/>
                                      </p:to>
                                    </p:set>
                                  </p:childTnLst>
                                </p:cTn>
                              </p:par>
                              <p:par>
                                <p:cTn id="60" presetID="1" presetClass="exit" presetSubtype="0" fill="hold" nodeType="withEffect">
                                  <p:stCondLst>
                                    <p:cond delay="0"/>
                                  </p:stCondLst>
                                  <p:childTnLst>
                                    <p:set>
                                      <p:cBhvr>
                                        <p:cTn id="61" dur="1" fill="hold">
                                          <p:stCondLst>
                                            <p:cond delay="0"/>
                                          </p:stCondLst>
                                        </p:cTn>
                                        <p:tgtEl>
                                          <p:spTgt spid="98"/>
                                        </p:tgtEl>
                                        <p:attrNameLst>
                                          <p:attrName>style.visibility</p:attrName>
                                        </p:attrNameLst>
                                      </p:cBhvr>
                                      <p:to>
                                        <p:strVal val="hidden"/>
                                      </p:to>
                                    </p:se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93"/>
                                        </p:tgtEl>
                                        <p:attrNameLst>
                                          <p:attrName>style.visibility</p:attrName>
                                        </p:attrNameLst>
                                      </p:cBhvr>
                                      <p:to>
                                        <p:strVal val="visible"/>
                                      </p:to>
                                    </p:set>
                                    <p:animEffect transition="in" filter="fade">
                                      <p:cBhvr>
                                        <p:cTn id="66" dur="500"/>
                                        <p:tgtEl>
                                          <p:spTgt spid="93"/>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94"/>
                                        </p:tgtEl>
                                        <p:attrNameLst>
                                          <p:attrName>style.visibility</p:attrName>
                                        </p:attrNameLst>
                                      </p:cBhvr>
                                      <p:to>
                                        <p:strVal val="visible"/>
                                      </p:to>
                                    </p:set>
                                    <p:animEffect transition="in" filter="fade">
                                      <p:cBhvr>
                                        <p:cTn id="69"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p:bldP spid="7" grpId="1"/>
      <p:bldP spid="10" grpId="0" animBg="1"/>
      <p:bldP spid="15" grpId="0" animBg="1"/>
      <p:bldP spid="95" grpId="0"/>
      <p:bldP spid="95" grpId="1"/>
      <p:bldP spid="101" grpId="0"/>
      <p:bldP spid="102" grpId="0"/>
      <p:bldP spid="93" grpId="0" animBg="1"/>
      <p:bldP spid="94"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D99C7D-98CC-C181-F0F1-74A9323449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1CE040-F43D-FE7B-45F1-EEEF91011C4A}"/>
              </a:ext>
            </a:extLst>
          </p:cNvPr>
          <p:cNvSpPr>
            <a:spLocks noGrp="1"/>
          </p:cNvSpPr>
          <p:nvPr>
            <p:ph type="title"/>
          </p:nvPr>
        </p:nvSpPr>
        <p:spPr/>
        <p:txBody>
          <a:bodyPr/>
          <a:lstStyle/>
          <a:p>
            <a:r>
              <a:rPr lang="en-US" sz="3600" dirty="0">
                <a:solidFill>
                  <a:schemeClr val="accent5">
                    <a:lumMod val="75000"/>
                  </a:schemeClr>
                </a:solidFill>
                <a:latin typeface="Aptos Display" panose="020B0004020202020204" pitchFamily="34" charset="0"/>
              </a:rPr>
              <a:t>Two-Input AND </a:t>
            </a:r>
            <a:r>
              <a:rPr lang="en-US" sz="3600" dirty="0" err="1">
                <a:solidFill>
                  <a:schemeClr val="accent5">
                    <a:lumMod val="75000"/>
                  </a:schemeClr>
                </a:solidFill>
                <a:latin typeface="Aptos Display" panose="020B0004020202020204" pitchFamily="34" charset="0"/>
              </a:rPr>
              <a:t>and</a:t>
            </a:r>
            <a:r>
              <a:rPr lang="en-US" sz="3600" dirty="0">
                <a:solidFill>
                  <a:schemeClr val="accent5">
                    <a:lumMod val="75000"/>
                  </a:schemeClr>
                </a:solidFill>
                <a:latin typeface="Aptos Display" panose="020B0004020202020204" pitchFamily="34" charset="0"/>
              </a:rPr>
              <a:t> NAND Operations</a:t>
            </a:r>
          </a:p>
        </p:txBody>
      </p:sp>
      <p:sp>
        <p:nvSpPr>
          <p:cNvPr id="73" name="TextBox 52">
            <a:extLst>
              <a:ext uri="{FF2B5EF4-FFF2-40B4-BE49-F238E27FC236}">
                <a16:creationId xmlns:a16="http://schemas.microsoft.com/office/drawing/2014/main" id="{5A173B69-9D52-ED32-E7B2-3C3F3AAF13C1}"/>
              </a:ext>
            </a:extLst>
          </p:cNvPr>
          <p:cNvSpPr txBox="1"/>
          <p:nvPr/>
        </p:nvSpPr>
        <p:spPr>
          <a:xfrm>
            <a:off x="4851187" y="2105540"/>
            <a:ext cx="4044409" cy="1138773"/>
          </a:xfrm>
          <a:prstGeom prst="rect">
            <a:avLst/>
          </a:prstGeom>
          <a:noFill/>
        </p:spPr>
        <p:txBody>
          <a:bodyPr wrap="square" rtlCol="0">
            <a:spAutoFit/>
          </a:bodyPr>
          <a:lstStyle/>
          <a:p>
            <a:pPr algn="ctr"/>
            <a:r>
              <a:rPr lang="en-US" sz="2800" b="1" dirty="0">
                <a:solidFill>
                  <a:srgbClr val="C00000"/>
                </a:solidFill>
                <a:latin typeface="Aptos Display" panose="020B0004020202020204" pitchFamily="34" charset="0"/>
                <a:ea typeface="Cambria" panose="02040503050406030204" pitchFamily="18" charset="0"/>
              </a:rPr>
              <a:t>V</a:t>
            </a:r>
            <a:r>
              <a:rPr lang="en-US" sz="2800" b="1" baseline="-25000" dirty="0">
                <a:solidFill>
                  <a:srgbClr val="C00000"/>
                </a:solidFill>
                <a:latin typeface="Aptos Display" panose="020B0004020202020204" pitchFamily="34" charset="0"/>
                <a:ea typeface="Cambria" panose="02040503050406030204" pitchFamily="18" charset="0"/>
              </a:rPr>
              <a:t>DD</a:t>
            </a:r>
            <a:r>
              <a:rPr lang="en-US" sz="2800" b="1" dirty="0">
                <a:solidFill>
                  <a:srgbClr val="C00000"/>
                </a:solidFill>
                <a:latin typeface="Aptos Display" panose="020B0004020202020204" pitchFamily="34" charset="0"/>
                <a:ea typeface="Cambria" panose="02040503050406030204" pitchFamily="18" charset="0"/>
              </a:rPr>
              <a:t>=1 &amp; GND = 0</a:t>
            </a:r>
            <a:r>
              <a:rPr lang="en-US" sz="2400" b="1" baseline="-25000" dirty="0">
                <a:solidFill>
                  <a:srgbClr val="C00000"/>
                </a:solidFill>
                <a:latin typeface="Aptos Display" panose="020B0004020202020204" pitchFamily="34" charset="0"/>
                <a:ea typeface="Cambria" panose="02040503050406030204" pitchFamily="18" charset="0"/>
              </a:rPr>
              <a:t> </a:t>
            </a:r>
            <a:endParaRPr lang="en-US" sz="2400" b="1" baseline="-25000" dirty="0">
              <a:latin typeface="Aptos Display" panose="020B0004020202020204" pitchFamily="34" charset="0"/>
              <a:ea typeface="Cambria" panose="02040503050406030204" pitchFamily="18" charset="0"/>
            </a:endParaRPr>
          </a:p>
          <a:p>
            <a:pPr algn="ctr"/>
            <a:r>
              <a:rPr lang="en-US" sz="2400" b="1" dirty="0">
                <a:solidFill>
                  <a:srgbClr val="C00000"/>
                </a:solidFill>
                <a:latin typeface="Aptos Display" panose="020B0004020202020204" pitchFamily="34" charset="0"/>
                <a:ea typeface="Cambria" panose="02040503050406030204" pitchFamily="18" charset="0"/>
                <a:cs typeface="Cascadia Mono" panose="020B0609020000020004" pitchFamily="49" charset="0"/>
              </a:rPr>
              <a:t> </a:t>
            </a:r>
            <a:endParaRPr lang="en-US" sz="2400" baseline="-25000" dirty="0">
              <a:solidFill>
                <a:srgbClr val="C00000"/>
              </a:solidFill>
              <a:latin typeface="Aptos Display" panose="020B0004020202020204" pitchFamily="34" charset="0"/>
              <a:ea typeface="Cambria" panose="02040503050406030204" pitchFamily="18" charset="0"/>
            </a:endParaRPr>
          </a:p>
          <a:p>
            <a:endParaRPr lang="en-US" sz="2400" b="1" baseline="-25000" dirty="0">
              <a:solidFill>
                <a:srgbClr val="C00000"/>
              </a:solidFill>
              <a:latin typeface="Aptos Display" panose="020B0004020202020204" pitchFamily="34" charset="0"/>
              <a:ea typeface="Cambria" panose="02040503050406030204" pitchFamily="18" charset="0"/>
              <a:cs typeface="Cascadia Mono" panose="020B0609020000020004" pitchFamily="49" charset="0"/>
            </a:endParaRPr>
          </a:p>
        </p:txBody>
      </p:sp>
      <p:grpSp>
        <p:nvGrpSpPr>
          <p:cNvPr id="124" name="Grup 123">
            <a:extLst>
              <a:ext uri="{FF2B5EF4-FFF2-40B4-BE49-F238E27FC236}">
                <a16:creationId xmlns:a16="http://schemas.microsoft.com/office/drawing/2014/main" id="{4CF6BF3B-F2A5-DCC0-B47E-827DA0A75AE9}"/>
              </a:ext>
            </a:extLst>
          </p:cNvPr>
          <p:cNvGrpSpPr/>
          <p:nvPr/>
        </p:nvGrpSpPr>
        <p:grpSpPr>
          <a:xfrm>
            <a:off x="1064631" y="2844182"/>
            <a:ext cx="1035857" cy="2471059"/>
            <a:chOff x="854929" y="2761767"/>
            <a:chExt cx="1035857" cy="2471059"/>
          </a:xfrm>
        </p:grpSpPr>
        <p:cxnSp>
          <p:nvCxnSpPr>
            <p:cNvPr id="17" name="Düz Bağlayıcı 16">
              <a:extLst>
                <a:ext uri="{FF2B5EF4-FFF2-40B4-BE49-F238E27FC236}">
                  <a16:creationId xmlns:a16="http://schemas.microsoft.com/office/drawing/2014/main" id="{3706BDCF-A95A-AF8A-4686-DB2EA96B8EDA}"/>
                </a:ext>
              </a:extLst>
            </p:cNvPr>
            <p:cNvCxnSpPr>
              <a:cxnSpLocks/>
            </p:cNvCxnSpPr>
            <p:nvPr/>
          </p:nvCxnSpPr>
          <p:spPr>
            <a:xfrm>
              <a:off x="1155260" y="4608015"/>
              <a:ext cx="73552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Düz Bağlayıcı 17">
              <a:extLst>
                <a:ext uri="{FF2B5EF4-FFF2-40B4-BE49-F238E27FC236}">
                  <a16:creationId xmlns:a16="http://schemas.microsoft.com/office/drawing/2014/main" id="{776E1604-6B94-3027-A67D-8B8327064AB7}"/>
                </a:ext>
              </a:extLst>
            </p:cNvPr>
            <p:cNvCxnSpPr>
              <a:cxnSpLocks/>
            </p:cNvCxnSpPr>
            <p:nvPr/>
          </p:nvCxnSpPr>
          <p:spPr>
            <a:xfrm flipV="1">
              <a:off x="1610801" y="2761767"/>
              <a:ext cx="0" cy="153117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Düz Bağlayıcı 18">
              <a:extLst>
                <a:ext uri="{FF2B5EF4-FFF2-40B4-BE49-F238E27FC236}">
                  <a16:creationId xmlns:a16="http://schemas.microsoft.com/office/drawing/2014/main" id="{771C6DFF-A0EB-B95D-2721-40EBBA491B38}"/>
                </a:ext>
              </a:extLst>
            </p:cNvPr>
            <p:cNvCxnSpPr>
              <a:cxnSpLocks/>
            </p:cNvCxnSpPr>
            <p:nvPr/>
          </p:nvCxnSpPr>
          <p:spPr>
            <a:xfrm flipV="1">
              <a:off x="1163592" y="3667279"/>
              <a:ext cx="0" cy="15655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Düz Bağlayıcı 19">
              <a:extLst>
                <a:ext uri="{FF2B5EF4-FFF2-40B4-BE49-F238E27FC236}">
                  <a16:creationId xmlns:a16="http://schemas.microsoft.com/office/drawing/2014/main" id="{D0ADC864-3C9F-5EE6-8CBB-13D9975CC936}"/>
                </a:ext>
              </a:extLst>
            </p:cNvPr>
            <p:cNvCxnSpPr>
              <a:cxnSpLocks/>
            </p:cNvCxnSpPr>
            <p:nvPr/>
          </p:nvCxnSpPr>
          <p:spPr>
            <a:xfrm flipH="1">
              <a:off x="1163592" y="4273895"/>
              <a:ext cx="44958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Düz Bağlayıcı 20">
              <a:extLst>
                <a:ext uri="{FF2B5EF4-FFF2-40B4-BE49-F238E27FC236}">
                  <a16:creationId xmlns:a16="http://schemas.microsoft.com/office/drawing/2014/main" id="{C23A6647-A601-F518-C9CE-6CA0582CAEFB}"/>
                </a:ext>
              </a:extLst>
            </p:cNvPr>
            <p:cNvCxnSpPr>
              <a:cxnSpLocks/>
            </p:cNvCxnSpPr>
            <p:nvPr/>
          </p:nvCxnSpPr>
          <p:spPr>
            <a:xfrm flipH="1">
              <a:off x="1163592" y="3686329"/>
              <a:ext cx="44958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Düz Bağlayıcı 22">
              <a:extLst>
                <a:ext uri="{FF2B5EF4-FFF2-40B4-BE49-F238E27FC236}">
                  <a16:creationId xmlns:a16="http://schemas.microsoft.com/office/drawing/2014/main" id="{A3144525-C845-2708-74CE-7469CDF37363}"/>
                </a:ext>
              </a:extLst>
            </p:cNvPr>
            <p:cNvCxnSpPr>
              <a:cxnSpLocks/>
              <a:stCxn id="26" idx="6"/>
            </p:cNvCxnSpPr>
            <p:nvPr/>
          </p:nvCxnSpPr>
          <p:spPr>
            <a:xfrm>
              <a:off x="1313203" y="2941767"/>
              <a:ext cx="31478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Düz Bağlayıcı 23">
              <a:extLst>
                <a:ext uri="{FF2B5EF4-FFF2-40B4-BE49-F238E27FC236}">
                  <a16:creationId xmlns:a16="http://schemas.microsoft.com/office/drawing/2014/main" id="{DE75CF59-FAFA-BC2C-1986-86900E32BC5A}"/>
                </a:ext>
              </a:extLst>
            </p:cNvPr>
            <p:cNvCxnSpPr>
              <a:cxnSpLocks/>
            </p:cNvCxnSpPr>
            <p:nvPr/>
          </p:nvCxnSpPr>
          <p:spPr>
            <a:xfrm>
              <a:off x="1154523" y="5027166"/>
              <a:ext cx="73552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87E586D6-F21E-0E25-2D84-735A280092E3}"/>
                </a:ext>
              </a:extLst>
            </p:cNvPr>
            <p:cNvSpPr/>
            <p:nvPr/>
          </p:nvSpPr>
          <p:spPr>
            <a:xfrm>
              <a:off x="953202" y="2761767"/>
              <a:ext cx="360001" cy="360000"/>
            </a:xfrm>
            <a:prstGeom prst="ellipse">
              <a:avLst/>
            </a:prstGeom>
            <a:solidFill>
              <a:schemeClr val="bg1">
                <a:lumMod val="5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Aptos Display" panose="020B0004020202020204" pitchFamily="34" charset="0"/>
                <a:ea typeface="Cambria" panose="02040503050406030204" pitchFamily="18" charset="0"/>
                <a:cs typeface="Calibri" panose="020F0502020204030204" pitchFamily="34" charset="0"/>
              </a:endParaRPr>
            </a:p>
          </p:txBody>
        </p:sp>
        <p:cxnSp>
          <p:nvCxnSpPr>
            <p:cNvPr id="27" name="Düz Bağlayıcı 26">
              <a:extLst>
                <a:ext uri="{FF2B5EF4-FFF2-40B4-BE49-F238E27FC236}">
                  <a16:creationId xmlns:a16="http://schemas.microsoft.com/office/drawing/2014/main" id="{8D8AFE8E-6F6E-6845-E310-7F7ED98CB1DA}"/>
                </a:ext>
              </a:extLst>
            </p:cNvPr>
            <p:cNvCxnSpPr>
              <a:cxnSpLocks/>
              <a:endCxn id="26" idx="2"/>
            </p:cNvCxnSpPr>
            <p:nvPr/>
          </p:nvCxnSpPr>
          <p:spPr>
            <a:xfrm>
              <a:off x="854929" y="2941767"/>
              <a:ext cx="9827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Düz Bağlayıcı 27">
              <a:extLst>
                <a:ext uri="{FF2B5EF4-FFF2-40B4-BE49-F238E27FC236}">
                  <a16:creationId xmlns:a16="http://schemas.microsoft.com/office/drawing/2014/main" id="{150C8021-7E35-4117-71CE-9903408D93E2}"/>
                </a:ext>
              </a:extLst>
            </p:cNvPr>
            <p:cNvCxnSpPr>
              <a:cxnSpLocks/>
              <a:stCxn id="29" idx="0"/>
            </p:cNvCxnSpPr>
            <p:nvPr/>
          </p:nvCxnSpPr>
          <p:spPr>
            <a:xfrm>
              <a:off x="1313203" y="3409558"/>
              <a:ext cx="30052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Kısmi Daire 28">
              <a:extLst>
                <a:ext uri="{FF2B5EF4-FFF2-40B4-BE49-F238E27FC236}">
                  <a16:creationId xmlns:a16="http://schemas.microsoft.com/office/drawing/2014/main" id="{EF3C1B49-3412-CB99-F054-7426A918B6BD}"/>
                </a:ext>
              </a:extLst>
            </p:cNvPr>
            <p:cNvSpPr/>
            <p:nvPr/>
          </p:nvSpPr>
          <p:spPr>
            <a:xfrm>
              <a:off x="958021" y="3233850"/>
              <a:ext cx="355182" cy="351416"/>
            </a:xfrm>
            <a:prstGeom prst="pie">
              <a:avLst>
                <a:gd name="adj1" fmla="val 0"/>
                <a:gd name="adj2" fmla="val 10786452"/>
              </a:avLst>
            </a:prstGeom>
            <a:solidFill>
              <a:schemeClr val="bg1">
                <a:lumMod val="50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latin typeface="Aptos Display" panose="020B0004020202020204" pitchFamily="34" charset="0"/>
                <a:ea typeface="Cambria" panose="02040503050406030204" pitchFamily="18" charset="0"/>
              </a:endParaRPr>
            </a:p>
          </p:txBody>
        </p:sp>
        <p:sp>
          <p:nvSpPr>
            <p:cNvPr id="31" name="Oval 30">
              <a:extLst>
                <a:ext uri="{FF2B5EF4-FFF2-40B4-BE49-F238E27FC236}">
                  <a16:creationId xmlns:a16="http://schemas.microsoft.com/office/drawing/2014/main" id="{2082CAE2-BF5C-CDEC-DA0F-B2E3FA69359D}"/>
                </a:ext>
              </a:extLst>
            </p:cNvPr>
            <p:cNvSpPr/>
            <p:nvPr/>
          </p:nvSpPr>
          <p:spPr>
            <a:xfrm>
              <a:off x="953203" y="3229558"/>
              <a:ext cx="360001" cy="36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Aptos Display" panose="020B0004020202020204" pitchFamily="34" charset="0"/>
                <a:ea typeface="Cambria" panose="02040503050406030204" pitchFamily="18" charset="0"/>
                <a:cs typeface="Calibri" panose="020F0502020204030204" pitchFamily="34" charset="0"/>
              </a:endParaRPr>
            </a:p>
          </p:txBody>
        </p:sp>
        <p:cxnSp>
          <p:nvCxnSpPr>
            <p:cNvPr id="32" name="Düz Bağlayıcı 31">
              <a:extLst>
                <a:ext uri="{FF2B5EF4-FFF2-40B4-BE49-F238E27FC236}">
                  <a16:creationId xmlns:a16="http://schemas.microsoft.com/office/drawing/2014/main" id="{42247EA4-82E1-0789-27EC-4E76827F5BF3}"/>
                </a:ext>
              </a:extLst>
            </p:cNvPr>
            <p:cNvCxnSpPr>
              <a:cxnSpLocks/>
              <a:endCxn id="31" idx="2"/>
            </p:cNvCxnSpPr>
            <p:nvPr/>
          </p:nvCxnSpPr>
          <p:spPr>
            <a:xfrm>
              <a:off x="854929" y="3409558"/>
              <a:ext cx="9827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5" name="Grup 44">
            <a:extLst>
              <a:ext uri="{FF2B5EF4-FFF2-40B4-BE49-F238E27FC236}">
                <a16:creationId xmlns:a16="http://schemas.microsoft.com/office/drawing/2014/main" id="{605CB35E-9638-F960-8A50-E8467C9CA409}"/>
              </a:ext>
            </a:extLst>
          </p:cNvPr>
          <p:cNvGrpSpPr/>
          <p:nvPr/>
        </p:nvGrpSpPr>
        <p:grpSpPr>
          <a:xfrm>
            <a:off x="1063385" y="2847211"/>
            <a:ext cx="1035857" cy="2462479"/>
            <a:chOff x="1704235" y="3137745"/>
            <a:chExt cx="1035857" cy="2462479"/>
          </a:xfrm>
        </p:grpSpPr>
        <p:cxnSp>
          <p:nvCxnSpPr>
            <p:cNvPr id="47" name="Düz Bağlayıcı 46">
              <a:extLst>
                <a:ext uri="{FF2B5EF4-FFF2-40B4-BE49-F238E27FC236}">
                  <a16:creationId xmlns:a16="http://schemas.microsoft.com/office/drawing/2014/main" id="{0F6C5911-EB15-9198-1FFB-C182AAD3E905}"/>
                </a:ext>
              </a:extLst>
            </p:cNvPr>
            <p:cNvCxnSpPr>
              <a:cxnSpLocks/>
            </p:cNvCxnSpPr>
            <p:nvPr/>
          </p:nvCxnSpPr>
          <p:spPr>
            <a:xfrm flipV="1">
              <a:off x="2463261" y="3137745"/>
              <a:ext cx="0" cy="153117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Düz Bağlayıcı 45">
              <a:extLst>
                <a:ext uri="{FF2B5EF4-FFF2-40B4-BE49-F238E27FC236}">
                  <a16:creationId xmlns:a16="http://schemas.microsoft.com/office/drawing/2014/main" id="{3E0C8894-8965-D622-E328-E7BC7DCDAE10}"/>
                </a:ext>
              </a:extLst>
            </p:cNvPr>
            <p:cNvCxnSpPr>
              <a:cxnSpLocks/>
            </p:cNvCxnSpPr>
            <p:nvPr/>
          </p:nvCxnSpPr>
          <p:spPr>
            <a:xfrm flipH="1" flipV="1">
              <a:off x="2013588" y="4042294"/>
              <a:ext cx="556" cy="155793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8" name="Düz Bağlayıcı 47">
              <a:extLst>
                <a:ext uri="{FF2B5EF4-FFF2-40B4-BE49-F238E27FC236}">
                  <a16:creationId xmlns:a16="http://schemas.microsoft.com/office/drawing/2014/main" id="{2ADA2643-38DE-E466-ACDF-25F871087F84}"/>
                </a:ext>
              </a:extLst>
            </p:cNvPr>
            <p:cNvCxnSpPr>
              <a:cxnSpLocks/>
            </p:cNvCxnSpPr>
            <p:nvPr/>
          </p:nvCxnSpPr>
          <p:spPr>
            <a:xfrm flipH="1">
              <a:off x="2027707" y="4648732"/>
              <a:ext cx="44958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Düz Bağlayıcı 48">
              <a:extLst>
                <a:ext uri="{FF2B5EF4-FFF2-40B4-BE49-F238E27FC236}">
                  <a16:creationId xmlns:a16="http://schemas.microsoft.com/office/drawing/2014/main" id="{BACFF601-6978-1A09-003C-7E7BA0B421DE}"/>
                </a:ext>
              </a:extLst>
            </p:cNvPr>
            <p:cNvCxnSpPr>
              <a:cxnSpLocks/>
            </p:cNvCxnSpPr>
            <p:nvPr/>
          </p:nvCxnSpPr>
          <p:spPr>
            <a:xfrm flipH="1">
              <a:off x="1999132" y="4054816"/>
              <a:ext cx="44958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51" name="Grup 50">
              <a:extLst>
                <a:ext uri="{FF2B5EF4-FFF2-40B4-BE49-F238E27FC236}">
                  <a16:creationId xmlns:a16="http://schemas.microsoft.com/office/drawing/2014/main" id="{BA1C8B3A-628C-9994-0738-A4C167A8E4BD}"/>
                </a:ext>
              </a:extLst>
            </p:cNvPr>
            <p:cNvGrpSpPr/>
            <p:nvPr/>
          </p:nvGrpSpPr>
          <p:grpSpPr>
            <a:xfrm>
              <a:off x="1704235" y="3312318"/>
              <a:ext cx="1035857" cy="2085399"/>
              <a:chOff x="444045" y="3568166"/>
              <a:chExt cx="1035857" cy="2085399"/>
            </a:xfrm>
          </p:grpSpPr>
          <p:cxnSp>
            <p:nvCxnSpPr>
              <p:cNvPr id="76" name="Düz Bağlayıcı 75">
                <a:extLst>
                  <a:ext uri="{FF2B5EF4-FFF2-40B4-BE49-F238E27FC236}">
                    <a16:creationId xmlns:a16="http://schemas.microsoft.com/office/drawing/2014/main" id="{973914FF-5C80-E44E-B7F3-46A0D583927D}"/>
                  </a:ext>
                </a:extLst>
              </p:cNvPr>
              <p:cNvCxnSpPr>
                <a:cxnSpLocks/>
              </p:cNvCxnSpPr>
              <p:nvPr/>
            </p:nvCxnSpPr>
            <p:spPr>
              <a:xfrm>
                <a:off x="744376" y="5234414"/>
                <a:ext cx="73552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7" name="Düz Bağlayıcı 76">
                <a:extLst>
                  <a:ext uri="{FF2B5EF4-FFF2-40B4-BE49-F238E27FC236}">
                    <a16:creationId xmlns:a16="http://schemas.microsoft.com/office/drawing/2014/main" id="{7884D925-97B6-7CF7-C7E8-943AE5710D0C}"/>
                  </a:ext>
                </a:extLst>
              </p:cNvPr>
              <p:cNvCxnSpPr>
                <a:cxnSpLocks/>
              </p:cNvCxnSpPr>
              <p:nvPr/>
            </p:nvCxnSpPr>
            <p:spPr>
              <a:xfrm>
                <a:off x="902319" y="3568166"/>
                <a:ext cx="31478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9" name="Düz Bağlayıcı 78">
                <a:extLst>
                  <a:ext uri="{FF2B5EF4-FFF2-40B4-BE49-F238E27FC236}">
                    <a16:creationId xmlns:a16="http://schemas.microsoft.com/office/drawing/2014/main" id="{3DF311B0-FDD2-78BB-FFE7-A3089CF82D17}"/>
                  </a:ext>
                </a:extLst>
              </p:cNvPr>
              <p:cNvCxnSpPr>
                <a:cxnSpLocks/>
              </p:cNvCxnSpPr>
              <p:nvPr/>
            </p:nvCxnSpPr>
            <p:spPr>
              <a:xfrm>
                <a:off x="743639" y="5653565"/>
                <a:ext cx="73552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7" name="Düz Bağlayıcı 96">
                <a:extLst>
                  <a:ext uri="{FF2B5EF4-FFF2-40B4-BE49-F238E27FC236}">
                    <a16:creationId xmlns:a16="http://schemas.microsoft.com/office/drawing/2014/main" id="{C88805A3-FC69-3F11-4DCB-31FA07138A10}"/>
                  </a:ext>
                </a:extLst>
              </p:cNvPr>
              <p:cNvCxnSpPr>
                <a:cxnSpLocks/>
              </p:cNvCxnSpPr>
              <p:nvPr/>
            </p:nvCxnSpPr>
            <p:spPr>
              <a:xfrm>
                <a:off x="444045" y="3568166"/>
                <a:ext cx="9827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9" name="Düz Bağlayıcı 98">
                <a:extLst>
                  <a:ext uri="{FF2B5EF4-FFF2-40B4-BE49-F238E27FC236}">
                    <a16:creationId xmlns:a16="http://schemas.microsoft.com/office/drawing/2014/main" id="{15E2A1EB-965D-FF88-CD0A-A01326391D1B}"/>
                  </a:ext>
                </a:extLst>
              </p:cNvPr>
              <p:cNvCxnSpPr>
                <a:cxnSpLocks/>
              </p:cNvCxnSpPr>
              <p:nvPr/>
            </p:nvCxnSpPr>
            <p:spPr>
              <a:xfrm>
                <a:off x="902319" y="4035957"/>
                <a:ext cx="30052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0" name="Düz Bağlayıcı 99">
                <a:extLst>
                  <a:ext uri="{FF2B5EF4-FFF2-40B4-BE49-F238E27FC236}">
                    <a16:creationId xmlns:a16="http://schemas.microsoft.com/office/drawing/2014/main" id="{F5B0AF73-70ED-EBE9-104C-812CB950E5B6}"/>
                  </a:ext>
                </a:extLst>
              </p:cNvPr>
              <p:cNvCxnSpPr>
                <a:cxnSpLocks/>
              </p:cNvCxnSpPr>
              <p:nvPr/>
            </p:nvCxnSpPr>
            <p:spPr>
              <a:xfrm>
                <a:off x="444045" y="4035957"/>
                <a:ext cx="9827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sp>
        <p:nvSpPr>
          <p:cNvPr id="114" name="Oval 113">
            <a:extLst>
              <a:ext uri="{FF2B5EF4-FFF2-40B4-BE49-F238E27FC236}">
                <a16:creationId xmlns:a16="http://schemas.microsoft.com/office/drawing/2014/main" id="{101CC359-3F9A-D438-DAC2-7ED87A4BCDCE}"/>
              </a:ext>
            </a:extLst>
          </p:cNvPr>
          <p:cNvSpPr/>
          <p:nvPr/>
        </p:nvSpPr>
        <p:spPr>
          <a:xfrm>
            <a:off x="1616506" y="4507055"/>
            <a:ext cx="360001" cy="360000"/>
          </a:xfrm>
          <a:prstGeom prst="ellipse">
            <a:avLst/>
          </a:prstGeom>
          <a:solidFill>
            <a:schemeClr val="bg1">
              <a:lumMod val="50000"/>
            </a:schemeClr>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Aptos Display" panose="020B0004020202020204" pitchFamily="34" charset="0"/>
              <a:ea typeface="Cambria" panose="02040503050406030204" pitchFamily="18" charset="0"/>
              <a:cs typeface="Calibri" panose="020F0502020204030204" pitchFamily="34" charset="0"/>
            </a:endParaRPr>
          </a:p>
        </p:txBody>
      </p:sp>
      <p:sp>
        <p:nvSpPr>
          <p:cNvPr id="119" name="Oval 118">
            <a:extLst>
              <a:ext uri="{FF2B5EF4-FFF2-40B4-BE49-F238E27FC236}">
                <a16:creationId xmlns:a16="http://schemas.microsoft.com/office/drawing/2014/main" id="{9897FCC6-DB7D-4C25-5B97-C8F282707048}"/>
              </a:ext>
            </a:extLst>
          </p:cNvPr>
          <p:cNvSpPr/>
          <p:nvPr/>
        </p:nvSpPr>
        <p:spPr>
          <a:xfrm>
            <a:off x="1611713" y="4925216"/>
            <a:ext cx="360001" cy="360000"/>
          </a:xfrm>
          <a:prstGeom prst="ellipse">
            <a:avLst/>
          </a:prstGeom>
          <a:solidFill>
            <a:schemeClr val="bg1"/>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Aptos Display" panose="020B0004020202020204" pitchFamily="34" charset="0"/>
              <a:ea typeface="Cambria" panose="02040503050406030204" pitchFamily="18" charset="0"/>
              <a:cs typeface="Calibri" panose="020F0502020204030204" pitchFamily="34" charset="0"/>
            </a:endParaRPr>
          </a:p>
        </p:txBody>
      </p:sp>
      <p:sp>
        <p:nvSpPr>
          <p:cNvPr id="78" name="Oval 77">
            <a:extLst>
              <a:ext uri="{FF2B5EF4-FFF2-40B4-BE49-F238E27FC236}">
                <a16:creationId xmlns:a16="http://schemas.microsoft.com/office/drawing/2014/main" id="{BC90633D-C67E-B7D2-B627-B96AC9517CF1}"/>
              </a:ext>
            </a:extLst>
          </p:cNvPr>
          <p:cNvSpPr/>
          <p:nvPr/>
        </p:nvSpPr>
        <p:spPr>
          <a:xfrm rot="5400000">
            <a:off x="1785503" y="4210743"/>
            <a:ext cx="72000" cy="80823"/>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latin typeface="Aptos Display" panose="020B0004020202020204" pitchFamily="34" charset="0"/>
              <a:ea typeface="Cambria" panose="02040503050406030204" pitchFamily="18" charset="0"/>
            </a:endParaRPr>
          </a:p>
        </p:txBody>
      </p:sp>
      <p:sp>
        <p:nvSpPr>
          <p:cNvPr id="80" name="İkizkenar Üçgen 105">
            <a:extLst>
              <a:ext uri="{FF2B5EF4-FFF2-40B4-BE49-F238E27FC236}">
                <a16:creationId xmlns:a16="http://schemas.microsoft.com/office/drawing/2014/main" id="{2F0317BC-F96A-9C42-A1C2-60E36437B3DC}"/>
              </a:ext>
            </a:extLst>
          </p:cNvPr>
          <p:cNvSpPr/>
          <p:nvPr/>
        </p:nvSpPr>
        <p:spPr>
          <a:xfrm rot="10800000">
            <a:off x="1654952" y="3944696"/>
            <a:ext cx="323291" cy="252000"/>
          </a:xfrm>
          <a:prstGeom prst="triangle">
            <a:avLst>
              <a:gd name="adj" fmla="val 48898"/>
            </a:avLst>
          </a:prstGeom>
          <a:solidFill>
            <a:schemeClr val="bg1">
              <a:lumMod val="5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Aptos Display" panose="020B0004020202020204" pitchFamily="34" charset="0"/>
              <a:ea typeface="Cambria" panose="02040503050406030204" pitchFamily="18" charset="0"/>
            </a:endParaRPr>
          </a:p>
        </p:txBody>
      </p:sp>
      <p:sp>
        <p:nvSpPr>
          <p:cNvPr id="81" name="İkizkenar Üçgen 100">
            <a:extLst>
              <a:ext uri="{FF2B5EF4-FFF2-40B4-BE49-F238E27FC236}">
                <a16:creationId xmlns:a16="http://schemas.microsoft.com/office/drawing/2014/main" id="{E8C913C4-76F7-F25D-4569-1DCAA588B9C6}"/>
              </a:ext>
            </a:extLst>
          </p:cNvPr>
          <p:cNvSpPr/>
          <p:nvPr/>
        </p:nvSpPr>
        <p:spPr>
          <a:xfrm>
            <a:off x="1204064" y="3948868"/>
            <a:ext cx="323291" cy="252000"/>
          </a:xfrm>
          <a:prstGeom prst="triangle">
            <a:avLst>
              <a:gd name="adj" fmla="val 48898"/>
            </a:avLst>
          </a:prstGeom>
          <a:solidFill>
            <a:schemeClr val="bg1">
              <a:lumMod val="5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Aptos Display" panose="020B0004020202020204" pitchFamily="34" charset="0"/>
              <a:ea typeface="Cambria" panose="02040503050406030204" pitchFamily="18" charset="0"/>
            </a:endParaRPr>
          </a:p>
        </p:txBody>
      </p:sp>
      <p:sp>
        <p:nvSpPr>
          <p:cNvPr id="82" name="Oval 81">
            <a:extLst>
              <a:ext uri="{FF2B5EF4-FFF2-40B4-BE49-F238E27FC236}">
                <a16:creationId xmlns:a16="http://schemas.microsoft.com/office/drawing/2014/main" id="{E0603F3D-C4C8-3270-CB47-C336401697CD}"/>
              </a:ext>
            </a:extLst>
          </p:cNvPr>
          <p:cNvSpPr/>
          <p:nvPr/>
        </p:nvSpPr>
        <p:spPr>
          <a:xfrm rot="5400000">
            <a:off x="1329706" y="3870530"/>
            <a:ext cx="72000" cy="80823"/>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latin typeface="Aptos Display" panose="020B0004020202020204" pitchFamily="34" charset="0"/>
              <a:ea typeface="Cambria" panose="02040503050406030204" pitchFamily="18" charset="0"/>
            </a:endParaRPr>
          </a:p>
        </p:txBody>
      </p:sp>
      <p:grpSp>
        <p:nvGrpSpPr>
          <p:cNvPr id="37" name="Group 36">
            <a:extLst>
              <a:ext uri="{FF2B5EF4-FFF2-40B4-BE49-F238E27FC236}">
                <a16:creationId xmlns:a16="http://schemas.microsoft.com/office/drawing/2014/main" id="{C060A1AD-0F56-290E-7E00-C213F402691D}"/>
              </a:ext>
            </a:extLst>
          </p:cNvPr>
          <p:cNvGrpSpPr/>
          <p:nvPr/>
        </p:nvGrpSpPr>
        <p:grpSpPr>
          <a:xfrm>
            <a:off x="900113" y="1120542"/>
            <a:ext cx="7383274" cy="532326"/>
            <a:chOff x="957263" y="2296226"/>
            <a:chExt cx="7383274" cy="532326"/>
          </a:xfrm>
        </p:grpSpPr>
        <p:sp>
          <p:nvSpPr>
            <p:cNvPr id="38" name="Dikdörtgen 256">
              <a:extLst>
                <a:ext uri="{FF2B5EF4-FFF2-40B4-BE49-F238E27FC236}">
                  <a16:creationId xmlns:a16="http://schemas.microsoft.com/office/drawing/2014/main" id="{459E4981-088B-40E2-8417-B2226BEF4C72}"/>
                </a:ext>
              </a:extLst>
            </p:cNvPr>
            <p:cNvSpPr/>
            <p:nvPr/>
          </p:nvSpPr>
          <p:spPr>
            <a:xfrm>
              <a:off x="957263" y="2296226"/>
              <a:ext cx="1769017" cy="532326"/>
            </a:xfrm>
            <a:prstGeom prst="roundRect">
              <a:avLst/>
            </a:prstGeom>
            <a:solidFill>
              <a:schemeClr val="accent3">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ACT</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39" name="Dikdörtgen 256">
              <a:extLst>
                <a:ext uri="{FF2B5EF4-FFF2-40B4-BE49-F238E27FC236}">
                  <a16:creationId xmlns:a16="http://schemas.microsoft.com/office/drawing/2014/main" id="{B92BA7C4-CC03-A1F8-1B5B-E9FC112B2534}"/>
                </a:ext>
              </a:extLst>
            </p:cNvPr>
            <p:cNvSpPr/>
            <p:nvPr/>
          </p:nvSpPr>
          <p:spPr>
            <a:xfrm>
              <a:off x="4044338" y="2296226"/>
              <a:ext cx="1326104" cy="532326"/>
            </a:xfrm>
            <a:prstGeom prst="roundRect">
              <a:avLst/>
            </a:prstGeom>
            <a:solidFill>
              <a:schemeClr val="accent3">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PRE</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cxnSp>
          <p:nvCxnSpPr>
            <p:cNvPr id="40" name="Düz Ok Bağlayıcısı 185">
              <a:extLst>
                <a:ext uri="{FF2B5EF4-FFF2-40B4-BE49-F238E27FC236}">
                  <a16:creationId xmlns:a16="http://schemas.microsoft.com/office/drawing/2014/main" id="{22D9AAFB-EAD1-751A-1F75-801C15D9671B}"/>
                </a:ext>
              </a:extLst>
            </p:cNvPr>
            <p:cNvCxnSpPr>
              <a:cxnSpLocks/>
              <a:stCxn id="38" idx="3"/>
              <a:endCxn id="39" idx="1"/>
            </p:cNvCxnSpPr>
            <p:nvPr/>
          </p:nvCxnSpPr>
          <p:spPr>
            <a:xfrm>
              <a:off x="2726280" y="2562389"/>
              <a:ext cx="131805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Dikdörtgen 256">
              <a:extLst>
                <a:ext uri="{FF2B5EF4-FFF2-40B4-BE49-F238E27FC236}">
                  <a16:creationId xmlns:a16="http://schemas.microsoft.com/office/drawing/2014/main" id="{0F80D651-9B3A-275A-A1D4-F9731F118BB7}"/>
                </a:ext>
              </a:extLst>
            </p:cNvPr>
            <p:cNvSpPr/>
            <p:nvPr/>
          </p:nvSpPr>
          <p:spPr>
            <a:xfrm>
              <a:off x="6571520" y="2296226"/>
              <a:ext cx="1769017" cy="532326"/>
            </a:xfrm>
            <a:prstGeom prst="roundRect">
              <a:avLst/>
            </a:prstGeom>
            <a:solidFill>
              <a:schemeClr val="accent3">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ACT</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cxnSp>
          <p:nvCxnSpPr>
            <p:cNvPr id="42" name="Düz Ok Bağlayıcısı 60">
              <a:extLst>
                <a:ext uri="{FF2B5EF4-FFF2-40B4-BE49-F238E27FC236}">
                  <a16:creationId xmlns:a16="http://schemas.microsoft.com/office/drawing/2014/main" id="{309277B7-4C3F-30C1-9595-C00DD889610A}"/>
                </a:ext>
              </a:extLst>
            </p:cNvPr>
            <p:cNvCxnSpPr>
              <a:cxnSpLocks/>
              <a:stCxn id="39" idx="3"/>
              <a:endCxn id="41" idx="1"/>
            </p:cNvCxnSpPr>
            <p:nvPr/>
          </p:nvCxnSpPr>
          <p:spPr>
            <a:xfrm>
              <a:off x="5370442" y="2562389"/>
              <a:ext cx="120107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43" name="Grafik 201" descr="Kum Saati 30% düz dolguyla">
            <a:extLst>
              <a:ext uri="{FF2B5EF4-FFF2-40B4-BE49-F238E27FC236}">
                <a16:creationId xmlns:a16="http://schemas.microsoft.com/office/drawing/2014/main" id="{FE1B23A4-ABCF-52AF-7E87-1F79A6535B9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00872" y="784949"/>
            <a:ext cx="532325" cy="532325"/>
          </a:xfrm>
          <a:prstGeom prst="rect">
            <a:avLst/>
          </a:prstGeom>
        </p:spPr>
      </p:pic>
      <p:pic>
        <p:nvPicPr>
          <p:cNvPr id="53" name="Grafik 18" descr="Kapat düz dolguyla">
            <a:extLst>
              <a:ext uri="{FF2B5EF4-FFF2-40B4-BE49-F238E27FC236}">
                <a16:creationId xmlns:a16="http://schemas.microsoft.com/office/drawing/2014/main" id="{3CA85F5A-7A46-170E-F320-EF83C0ED071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91368" y="780301"/>
            <a:ext cx="557585" cy="557585"/>
          </a:xfrm>
          <a:prstGeom prst="rect">
            <a:avLst/>
          </a:prstGeom>
        </p:spPr>
      </p:pic>
      <p:sp>
        <p:nvSpPr>
          <p:cNvPr id="57" name="Metin kutusu 16">
            <a:extLst>
              <a:ext uri="{FF2B5EF4-FFF2-40B4-BE49-F238E27FC236}">
                <a16:creationId xmlns:a16="http://schemas.microsoft.com/office/drawing/2014/main" id="{0F70553C-5661-831D-801D-3E341A0034AA}"/>
              </a:ext>
            </a:extLst>
          </p:cNvPr>
          <p:cNvSpPr txBox="1"/>
          <p:nvPr/>
        </p:nvSpPr>
        <p:spPr>
          <a:xfrm>
            <a:off x="5351616" y="1367886"/>
            <a:ext cx="994322" cy="461665"/>
          </a:xfrm>
          <a:prstGeom prst="rect">
            <a:avLst/>
          </a:prstGeom>
          <a:noFill/>
        </p:spPr>
        <p:txBody>
          <a:bodyPr wrap="square" rtlCol="0">
            <a:spAutoFit/>
          </a:bodyPr>
          <a:lstStyle/>
          <a:p>
            <a:pPr algn="ctr"/>
            <a:r>
              <a:rPr lang="en-US" sz="2400" b="1" dirty="0">
                <a:solidFill>
                  <a:srgbClr val="FF0000"/>
                </a:solidFill>
                <a:latin typeface="Aptos Display" panose="020B0004020202020204" pitchFamily="34" charset="0"/>
                <a:ea typeface="Cambria" panose="02040503050406030204" pitchFamily="18" charset="0"/>
              </a:rPr>
              <a:t>&lt;3ns</a:t>
            </a:r>
            <a:endParaRPr lang="en-US" sz="2400" b="1" dirty="0">
              <a:solidFill>
                <a:srgbClr val="FF0000"/>
              </a:solidFill>
              <a:latin typeface="Aptos Display" panose="020B0004020202020204" pitchFamily="34" charset="0"/>
            </a:endParaRPr>
          </a:p>
        </p:txBody>
      </p:sp>
      <p:pic>
        <p:nvPicPr>
          <p:cNvPr id="58" name="Grafik 201" descr="Kum Saati 30% düz dolguyla">
            <a:extLst>
              <a:ext uri="{FF2B5EF4-FFF2-40B4-BE49-F238E27FC236}">
                <a16:creationId xmlns:a16="http://schemas.microsoft.com/office/drawing/2014/main" id="{55DD905B-F6F6-A3C8-062A-8619B05CB7D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11950" y="771697"/>
            <a:ext cx="532325" cy="532325"/>
          </a:xfrm>
          <a:prstGeom prst="rect">
            <a:avLst/>
          </a:prstGeom>
        </p:spPr>
      </p:pic>
      <p:pic>
        <p:nvPicPr>
          <p:cNvPr id="59" name="Grafik 18" descr="Kapat düz dolguyla">
            <a:extLst>
              <a:ext uri="{FF2B5EF4-FFF2-40B4-BE49-F238E27FC236}">
                <a16:creationId xmlns:a16="http://schemas.microsoft.com/office/drawing/2014/main" id="{B3BAEF11-B0CF-1F2C-6E90-9E0D3A6EB28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02446" y="767049"/>
            <a:ext cx="557585" cy="557585"/>
          </a:xfrm>
          <a:prstGeom prst="rect">
            <a:avLst/>
          </a:prstGeom>
        </p:spPr>
      </p:pic>
      <p:sp>
        <p:nvSpPr>
          <p:cNvPr id="63" name="Metin kutusu 16">
            <a:extLst>
              <a:ext uri="{FF2B5EF4-FFF2-40B4-BE49-F238E27FC236}">
                <a16:creationId xmlns:a16="http://schemas.microsoft.com/office/drawing/2014/main" id="{A2D453FA-C923-42FE-072F-606C579BAB9F}"/>
              </a:ext>
            </a:extLst>
          </p:cNvPr>
          <p:cNvSpPr txBox="1"/>
          <p:nvPr/>
        </p:nvSpPr>
        <p:spPr>
          <a:xfrm>
            <a:off x="2762694" y="1354634"/>
            <a:ext cx="994322" cy="461665"/>
          </a:xfrm>
          <a:prstGeom prst="rect">
            <a:avLst/>
          </a:prstGeom>
          <a:noFill/>
        </p:spPr>
        <p:txBody>
          <a:bodyPr wrap="square" rtlCol="0">
            <a:spAutoFit/>
          </a:bodyPr>
          <a:lstStyle/>
          <a:p>
            <a:pPr algn="ctr"/>
            <a:r>
              <a:rPr lang="en-US" sz="2400" b="1" dirty="0">
                <a:solidFill>
                  <a:srgbClr val="FF0000"/>
                </a:solidFill>
                <a:latin typeface="Aptos Display" panose="020B0004020202020204" pitchFamily="34" charset="0"/>
                <a:ea typeface="Cambria" panose="02040503050406030204" pitchFamily="18" charset="0"/>
              </a:rPr>
              <a:t>&lt;3ns</a:t>
            </a:r>
            <a:endParaRPr lang="en-US" sz="2400" b="1" dirty="0">
              <a:solidFill>
                <a:srgbClr val="FF0000"/>
              </a:solidFill>
              <a:latin typeface="Aptos Display" panose="020B0004020202020204" pitchFamily="34" charset="0"/>
            </a:endParaRPr>
          </a:p>
        </p:txBody>
      </p:sp>
      <p:sp>
        <p:nvSpPr>
          <p:cNvPr id="6" name="TextBox 35">
            <a:extLst>
              <a:ext uri="{FF2B5EF4-FFF2-40B4-BE49-F238E27FC236}">
                <a16:creationId xmlns:a16="http://schemas.microsoft.com/office/drawing/2014/main" id="{6F5C4B28-42C1-1D70-181F-ADE02225B8D0}"/>
              </a:ext>
            </a:extLst>
          </p:cNvPr>
          <p:cNvSpPr txBox="1"/>
          <p:nvPr/>
        </p:nvSpPr>
        <p:spPr>
          <a:xfrm>
            <a:off x="1798970" y="2166330"/>
            <a:ext cx="922047" cy="400110"/>
          </a:xfrm>
          <a:prstGeom prst="rect">
            <a:avLst/>
          </a:prstGeom>
          <a:noFill/>
        </p:spPr>
        <p:txBody>
          <a:bodyPr wrap="none" rtlCol="0">
            <a:spAutoFit/>
          </a:bodyPr>
          <a:lstStyle/>
          <a:p>
            <a:pPr algn="ctr"/>
            <a:r>
              <a:rPr kumimoji="0" lang="en-US" sz="2000" b="1" i="0" u="none" strike="noStrike" kern="1200" cap="none" spc="0" normalizeH="0" baseline="0" noProof="0" dirty="0">
                <a:ln>
                  <a:noFill/>
                </a:ln>
                <a:solidFill>
                  <a:prstClr val="black"/>
                </a:solidFill>
                <a:effectLst/>
                <a:uLnTx/>
                <a:uFillTx/>
                <a:latin typeface="Aptos Display" panose="020B0004020202020204" pitchFamily="34" charset="0"/>
                <a:ea typeface="Cambria" panose="02040503050406030204" pitchFamily="18" charset="0"/>
              </a:rPr>
              <a:t>3</a:t>
            </a:r>
            <a:r>
              <a:rPr lang="en-US" sz="2000" b="1" dirty="0">
                <a:latin typeface="Aptos Display" panose="020B0004020202020204" pitchFamily="34" charset="0"/>
                <a:ea typeface="Cambria" panose="02040503050406030204" pitchFamily="18" charset="0"/>
              </a:rPr>
              <a:t>V</a:t>
            </a:r>
            <a:r>
              <a:rPr lang="en-US" sz="2000" b="1" baseline="-25000" dirty="0">
                <a:latin typeface="Aptos Display" panose="020B0004020202020204" pitchFamily="34" charset="0"/>
                <a:ea typeface="Cambria" panose="02040503050406030204" pitchFamily="18" charset="0"/>
              </a:rPr>
              <a:t>DD</a:t>
            </a:r>
            <a:r>
              <a:rPr lang="en-US" b="1" dirty="0">
                <a:latin typeface="Aptos Display" panose="020B0004020202020204" pitchFamily="34" charset="0"/>
                <a:ea typeface="Cambria" panose="02040503050406030204" pitchFamily="18" charset="0"/>
              </a:rPr>
              <a:t>/4</a:t>
            </a:r>
            <a:endParaRPr lang="en-US" sz="2000" b="1" baseline="-25000" dirty="0">
              <a:latin typeface="Aptos Display" panose="020B0004020202020204" pitchFamily="34" charset="0"/>
              <a:ea typeface="Cambria" panose="02040503050406030204" pitchFamily="18" charset="0"/>
            </a:endParaRPr>
          </a:p>
        </p:txBody>
      </p:sp>
      <p:sp>
        <p:nvSpPr>
          <p:cNvPr id="7" name="TextBox 35">
            <a:extLst>
              <a:ext uri="{FF2B5EF4-FFF2-40B4-BE49-F238E27FC236}">
                <a16:creationId xmlns:a16="http://schemas.microsoft.com/office/drawing/2014/main" id="{0EEEBAFC-7193-0048-7763-24B98FA9E43C}"/>
              </a:ext>
            </a:extLst>
          </p:cNvPr>
          <p:cNvSpPr txBox="1"/>
          <p:nvPr/>
        </p:nvSpPr>
        <p:spPr>
          <a:xfrm>
            <a:off x="1459656" y="5445354"/>
            <a:ext cx="804516" cy="400110"/>
          </a:xfrm>
          <a:prstGeom prst="rect">
            <a:avLst/>
          </a:prstGeom>
          <a:noFill/>
        </p:spPr>
        <p:txBody>
          <a:bodyPr wrap="none" rtlCol="0">
            <a:spAutoFit/>
          </a:bodyPr>
          <a:lstStyle/>
          <a:p>
            <a:pPr algn="ctr"/>
            <a:r>
              <a:rPr lang="en-US" sz="2000" b="1" dirty="0">
                <a:latin typeface="Aptos Display" panose="020B0004020202020204" pitchFamily="34" charset="0"/>
                <a:ea typeface="Cambria" panose="02040503050406030204" pitchFamily="18" charset="0"/>
              </a:rPr>
              <a:t>V</a:t>
            </a:r>
            <a:r>
              <a:rPr lang="en-US" sz="2000" b="1" baseline="-25000" dirty="0">
                <a:latin typeface="Aptos Display" panose="020B0004020202020204" pitchFamily="34" charset="0"/>
                <a:ea typeface="Cambria" panose="02040503050406030204" pitchFamily="18" charset="0"/>
              </a:rPr>
              <a:t>DD</a:t>
            </a:r>
            <a:r>
              <a:rPr lang="en-US" sz="2000" b="1" dirty="0">
                <a:latin typeface="Aptos Display" panose="020B0004020202020204" pitchFamily="34" charset="0"/>
                <a:ea typeface="Cambria" panose="02040503050406030204" pitchFamily="18" charset="0"/>
              </a:rPr>
              <a:t>/2</a:t>
            </a:r>
            <a:endParaRPr lang="en-US" sz="2000" b="1" baseline="-25000" dirty="0">
              <a:latin typeface="Aptos Display" panose="020B0004020202020204" pitchFamily="34" charset="0"/>
              <a:ea typeface="Cambria" panose="02040503050406030204" pitchFamily="18" charset="0"/>
            </a:endParaRPr>
          </a:p>
        </p:txBody>
      </p:sp>
      <p:cxnSp>
        <p:nvCxnSpPr>
          <p:cNvPr id="8" name="Connector: Curved 7">
            <a:extLst>
              <a:ext uri="{FF2B5EF4-FFF2-40B4-BE49-F238E27FC236}">
                <a16:creationId xmlns:a16="http://schemas.microsoft.com/office/drawing/2014/main" id="{2721D4B1-91DE-4854-7B2E-7CDC96C69927}"/>
              </a:ext>
            </a:extLst>
          </p:cNvPr>
          <p:cNvCxnSpPr>
            <a:endCxn id="6" idx="2"/>
          </p:cNvCxnSpPr>
          <p:nvPr/>
        </p:nvCxnSpPr>
        <p:spPr>
          <a:xfrm flipV="1">
            <a:off x="1791713" y="2566440"/>
            <a:ext cx="468281" cy="277742"/>
          </a:xfrm>
          <a:prstGeom prst="curvedConnector2">
            <a:avLst/>
          </a:prstGeom>
          <a:ln w="5715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 name="Connector: Curved 8">
            <a:extLst>
              <a:ext uri="{FF2B5EF4-FFF2-40B4-BE49-F238E27FC236}">
                <a16:creationId xmlns:a16="http://schemas.microsoft.com/office/drawing/2014/main" id="{7DC74736-BB2E-D337-4C0E-679F09999393}"/>
              </a:ext>
            </a:extLst>
          </p:cNvPr>
          <p:cNvCxnSpPr>
            <a:cxnSpLocks/>
          </p:cNvCxnSpPr>
          <p:nvPr/>
        </p:nvCxnSpPr>
        <p:spPr>
          <a:xfrm>
            <a:off x="1342904" y="5328473"/>
            <a:ext cx="455039" cy="196871"/>
          </a:xfrm>
          <a:prstGeom prst="curvedConnector2">
            <a:avLst/>
          </a:prstGeom>
          <a:ln w="5715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91EA4FBE-A2FC-F966-0935-454A8BF7B3EF}"/>
              </a:ext>
            </a:extLst>
          </p:cNvPr>
          <p:cNvSpPr/>
          <p:nvPr/>
        </p:nvSpPr>
        <p:spPr>
          <a:xfrm>
            <a:off x="1162220" y="3306466"/>
            <a:ext cx="360001" cy="360000"/>
          </a:xfrm>
          <a:prstGeom prst="ellipse">
            <a:avLst/>
          </a:prstGeom>
          <a:solidFill>
            <a:schemeClr val="bg1">
              <a:lumMod val="5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Aptos Display" panose="020B0004020202020204" pitchFamily="34" charset="0"/>
              <a:ea typeface="Cambria" panose="02040503050406030204" pitchFamily="18" charset="0"/>
              <a:cs typeface="Calibri" panose="020F0502020204030204" pitchFamily="34" charset="0"/>
            </a:endParaRPr>
          </a:p>
        </p:txBody>
      </p:sp>
      <p:sp>
        <p:nvSpPr>
          <p:cNvPr id="16" name="Oval 15">
            <a:extLst>
              <a:ext uri="{FF2B5EF4-FFF2-40B4-BE49-F238E27FC236}">
                <a16:creationId xmlns:a16="http://schemas.microsoft.com/office/drawing/2014/main" id="{9541E9ED-3915-EDCC-FDC1-895BE10630F7}"/>
              </a:ext>
            </a:extLst>
          </p:cNvPr>
          <p:cNvSpPr/>
          <p:nvPr/>
        </p:nvSpPr>
        <p:spPr>
          <a:xfrm>
            <a:off x="1611713" y="4508217"/>
            <a:ext cx="360001" cy="360000"/>
          </a:xfrm>
          <a:prstGeom prst="ellipse">
            <a:avLst/>
          </a:prstGeom>
          <a:solidFill>
            <a:schemeClr val="bg1"/>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Aptos Display" panose="020B0004020202020204" pitchFamily="34" charset="0"/>
              <a:ea typeface="Cambria" panose="02040503050406030204" pitchFamily="18" charset="0"/>
              <a:cs typeface="Calibri" panose="020F0502020204030204" pitchFamily="34" charset="0"/>
            </a:endParaRPr>
          </a:p>
        </p:txBody>
      </p:sp>
      <p:sp>
        <p:nvSpPr>
          <p:cNvPr id="15" name="TextBox 52">
            <a:extLst>
              <a:ext uri="{FF2B5EF4-FFF2-40B4-BE49-F238E27FC236}">
                <a16:creationId xmlns:a16="http://schemas.microsoft.com/office/drawing/2014/main" id="{8A792A13-66C4-90B3-BE9A-DD67BC8B10C5}"/>
              </a:ext>
            </a:extLst>
          </p:cNvPr>
          <p:cNvSpPr txBox="1"/>
          <p:nvPr/>
        </p:nvSpPr>
        <p:spPr>
          <a:xfrm>
            <a:off x="1929922" y="3429000"/>
            <a:ext cx="1966163" cy="1200329"/>
          </a:xfrm>
          <a:prstGeom prst="rect">
            <a:avLst/>
          </a:prstGeom>
          <a:noFill/>
        </p:spPr>
        <p:txBody>
          <a:bodyPr wrap="square" rtlCol="0">
            <a:spAutoFit/>
          </a:bodyPr>
          <a:lstStyle/>
          <a:p>
            <a:pPr algn="ctr">
              <a:lnSpc>
                <a:spcPct val="90000"/>
              </a:lnSpc>
            </a:pPr>
            <a:r>
              <a:rPr lang="en-US" sz="2000" b="1" dirty="0">
                <a:solidFill>
                  <a:srgbClr val="00B050"/>
                </a:solidFill>
                <a:latin typeface="Aptos Display" panose="020B0004020202020204" pitchFamily="34" charset="0"/>
                <a:ea typeface="Cambria" panose="02040503050406030204" pitchFamily="18" charset="0"/>
              </a:rPr>
              <a:t>sense amp.</a:t>
            </a:r>
          </a:p>
          <a:p>
            <a:pPr algn="ctr">
              <a:lnSpc>
                <a:spcPct val="90000"/>
              </a:lnSpc>
            </a:pPr>
            <a:r>
              <a:rPr lang="en-US" sz="2000" b="1" dirty="0">
                <a:solidFill>
                  <a:srgbClr val="00B050"/>
                </a:solidFill>
                <a:latin typeface="Aptos Display" panose="020B0004020202020204" pitchFamily="34" charset="0"/>
                <a:ea typeface="Cambria" panose="02040503050406030204" pitchFamily="18" charset="0"/>
              </a:rPr>
              <a:t>compares </a:t>
            </a:r>
          </a:p>
          <a:p>
            <a:pPr algn="ctr">
              <a:lnSpc>
                <a:spcPct val="90000"/>
              </a:lnSpc>
            </a:pPr>
            <a:r>
              <a:rPr lang="en-US" sz="2000" b="1" dirty="0">
                <a:solidFill>
                  <a:srgbClr val="00B050"/>
                </a:solidFill>
                <a:latin typeface="Aptos Display" panose="020B0004020202020204" pitchFamily="34" charset="0"/>
                <a:ea typeface="Cambria" panose="02040503050406030204" pitchFamily="18" charset="0"/>
              </a:rPr>
              <a:t>the voltages on the </a:t>
            </a:r>
            <a:r>
              <a:rPr lang="en-US" sz="2000" b="1" dirty="0" err="1">
                <a:solidFill>
                  <a:srgbClr val="00B050"/>
                </a:solidFill>
                <a:latin typeface="Aptos Display" panose="020B0004020202020204" pitchFamily="34" charset="0"/>
                <a:ea typeface="Cambria" panose="02040503050406030204" pitchFamily="18" charset="0"/>
              </a:rPr>
              <a:t>bitlines</a:t>
            </a:r>
            <a:endParaRPr lang="en-US" sz="2000" b="1" dirty="0">
              <a:solidFill>
                <a:srgbClr val="00B050"/>
              </a:solidFill>
              <a:latin typeface="Aptos Display" panose="020B0004020202020204" pitchFamily="34" charset="0"/>
              <a:ea typeface="Cambria" panose="02040503050406030204" pitchFamily="18" charset="0"/>
            </a:endParaRPr>
          </a:p>
        </p:txBody>
      </p:sp>
      <p:cxnSp>
        <p:nvCxnSpPr>
          <p:cNvPr id="33" name="Curved Connector 12">
            <a:extLst>
              <a:ext uri="{FF2B5EF4-FFF2-40B4-BE49-F238E27FC236}">
                <a16:creationId xmlns:a16="http://schemas.microsoft.com/office/drawing/2014/main" id="{34CB2514-90F6-42D2-47B9-AF5004807357}"/>
              </a:ext>
            </a:extLst>
          </p:cNvPr>
          <p:cNvCxnSpPr>
            <a:cxnSpLocks/>
            <a:stCxn id="15" idx="0"/>
          </p:cNvCxnSpPr>
          <p:nvPr/>
        </p:nvCxnSpPr>
        <p:spPr>
          <a:xfrm rot="16200000" flipV="1">
            <a:off x="2303337" y="2819332"/>
            <a:ext cx="1062615" cy="156721"/>
          </a:xfrm>
          <a:prstGeom prst="curvedConnector2">
            <a:avLst/>
          </a:prstGeom>
          <a:ln w="19050">
            <a:solidFill>
              <a:srgbClr val="00B050"/>
            </a:solidFill>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4" name="Curved Connector 12">
            <a:extLst>
              <a:ext uri="{FF2B5EF4-FFF2-40B4-BE49-F238E27FC236}">
                <a16:creationId xmlns:a16="http://schemas.microsoft.com/office/drawing/2014/main" id="{E7F4E526-1A77-EF3D-9C47-C26E60F94C30}"/>
              </a:ext>
            </a:extLst>
          </p:cNvPr>
          <p:cNvCxnSpPr>
            <a:cxnSpLocks/>
            <a:stCxn id="15" idx="2"/>
          </p:cNvCxnSpPr>
          <p:nvPr/>
        </p:nvCxnSpPr>
        <p:spPr>
          <a:xfrm rot="5400000">
            <a:off x="2055830" y="4788235"/>
            <a:ext cx="1016080" cy="698269"/>
          </a:xfrm>
          <a:prstGeom prst="curvedConnector2">
            <a:avLst/>
          </a:prstGeom>
          <a:ln w="19050">
            <a:solidFill>
              <a:srgbClr val="00B050"/>
            </a:solidFill>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36" name="TextBox 52">
            <a:extLst>
              <a:ext uri="{FF2B5EF4-FFF2-40B4-BE49-F238E27FC236}">
                <a16:creationId xmlns:a16="http://schemas.microsoft.com/office/drawing/2014/main" id="{0053787A-0634-D880-FCD7-0D441E6F597F}"/>
              </a:ext>
            </a:extLst>
          </p:cNvPr>
          <p:cNvSpPr txBox="1"/>
          <p:nvPr/>
        </p:nvSpPr>
        <p:spPr>
          <a:xfrm>
            <a:off x="384851" y="3119005"/>
            <a:ext cx="740905" cy="400110"/>
          </a:xfrm>
          <a:prstGeom prst="rect">
            <a:avLst/>
          </a:prstGeom>
          <a:noFill/>
        </p:spPr>
        <p:txBody>
          <a:bodyPr wrap="square" rtlCol="0">
            <a:spAutoFit/>
          </a:bodyPr>
          <a:lstStyle/>
          <a:p>
            <a:pPr lvl="0" algn="ctr"/>
            <a:r>
              <a:rPr lang="en-US" sz="2000" b="1" dirty="0">
                <a:solidFill>
                  <a:srgbClr val="7030A0"/>
                </a:solidFill>
                <a:latin typeface="Aptos Display" panose="020B0004020202020204" pitchFamily="34" charset="0"/>
                <a:ea typeface="Cambria" panose="02040503050406030204" pitchFamily="18" charset="0"/>
              </a:rPr>
              <a:t>VDD</a:t>
            </a:r>
            <a:endParaRPr lang="en-US" sz="2000" b="1" baseline="-25000" dirty="0">
              <a:solidFill>
                <a:srgbClr val="7030A0"/>
              </a:solidFill>
              <a:latin typeface="Aptos Display" panose="020B0004020202020204" pitchFamily="34" charset="0"/>
              <a:ea typeface="Cambria" panose="02040503050406030204" pitchFamily="18" charset="0"/>
            </a:endParaRPr>
          </a:p>
        </p:txBody>
      </p:sp>
      <p:sp>
        <p:nvSpPr>
          <p:cNvPr id="44" name="TextBox 52">
            <a:extLst>
              <a:ext uri="{FF2B5EF4-FFF2-40B4-BE49-F238E27FC236}">
                <a16:creationId xmlns:a16="http://schemas.microsoft.com/office/drawing/2014/main" id="{9C9C24EB-105D-6940-6EE0-76708543D4E0}"/>
              </a:ext>
            </a:extLst>
          </p:cNvPr>
          <p:cNvSpPr txBox="1"/>
          <p:nvPr/>
        </p:nvSpPr>
        <p:spPr>
          <a:xfrm>
            <a:off x="370675" y="4537813"/>
            <a:ext cx="740905" cy="400110"/>
          </a:xfrm>
          <a:prstGeom prst="rect">
            <a:avLst/>
          </a:prstGeom>
          <a:noFill/>
        </p:spPr>
        <p:txBody>
          <a:bodyPr wrap="square" rtlCol="0">
            <a:spAutoFit/>
          </a:bodyPr>
          <a:lstStyle/>
          <a:p>
            <a:pPr lvl="0" algn="ctr"/>
            <a:r>
              <a:rPr lang="en-US" sz="2000" b="1" dirty="0">
                <a:solidFill>
                  <a:srgbClr val="0070C0"/>
                </a:solidFill>
                <a:latin typeface="Aptos Display" panose="020B0004020202020204" pitchFamily="34" charset="0"/>
                <a:ea typeface="Cambria" panose="02040503050406030204" pitchFamily="18" charset="0"/>
              </a:rPr>
              <a:t>GND</a:t>
            </a:r>
            <a:endParaRPr lang="en-US" sz="2000" b="1" baseline="-25000" dirty="0">
              <a:solidFill>
                <a:srgbClr val="0070C0"/>
              </a:solidFill>
              <a:latin typeface="Aptos Display" panose="020B0004020202020204" pitchFamily="34" charset="0"/>
              <a:ea typeface="Cambria" panose="02040503050406030204" pitchFamily="18" charset="0"/>
            </a:endParaRPr>
          </a:p>
        </p:txBody>
      </p:sp>
      <p:cxnSp>
        <p:nvCxnSpPr>
          <p:cNvPr id="50" name="Düz Ok Bağlayıcısı 185">
            <a:extLst>
              <a:ext uri="{FF2B5EF4-FFF2-40B4-BE49-F238E27FC236}">
                <a16:creationId xmlns:a16="http://schemas.microsoft.com/office/drawing/2014/main" id="{939C3CEF-F564-914B-79BC-83F98764CF9F}"/>
              </a:ext>
            </a:extLst>
          </p:cNvPr>
          <p:cNvCxnSpPr>
            <a:cxnSpLocks/>
          </p:cNvCxnSpPr>
          <p:nvPr/>
        </p:nvCxnSpPr>
        <p:spPr>
          <a:xfrm flipV="1">
            <a:off x="358471" y="3028479"/>
            <a:ext cx="6674" cy="557926"/>
          </a:xfrm>
          <a:prstGeom prst="straightConnector1">
            <a:avLst/>
          </a:prstGeom>
          <a:ln w="762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52" name="Düz Ok Bağlayıcısı 185">
            <a:extLst>
              <a:ext uri="{FF2B5EF4-FFF2-40B4-BE49-F238E27FC236}">
                <a16:creationId xmlns:a16="http://schemas.microsoft.com/office/drawing/2014/main" id="{2339B0B7-D437-7524-D75E-828C2C5BB83C}"/>
              </a:ext>
            </a:extLst>
          </p:cNvPr>
          <p:cNvCxnSpPr>
            <a:cxnSpLocks/>
          </p:cNvCxnSpPr>
          <p:nvPr/>
        </p:nvCxnSpPr>
        <p:spPr>
          <a:xfrm flipH="1">
            <a:off x="376007" y="4513050"/>
            <a:ext cx="5373" cy="579685"/>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74" name="Dikdörtgen 256">
            <a:extLst>
              <a:ext uri="{FF2B5EF4-FFF2-40B4-BE49-F238E27FC236}">
                <a16:creationId xmlns:a16="http://schemas.microsoft.com/office/drawing/2014/main" id="{41D92E16-7534-6510-043E-965E8CBADEC0}"/>
              </a:ext>
            </a:extLst>
          </p:cNvPr>
          <p:cNvSpPr/>
          <p:nvPr/>
        </p:nvSpPr>
        <p:spPr>
          <a:xfrm>
            <a:off x="5397087" y="2798700"/>
            <a:ext cx="532410" cy="532326"/>
          </a:xfrm>
          <a:prstGeom prst="roundRect">
            <a:avLst/>
          </a:prstGeom>
          <a:solidFill>
            <a:schemeClr val="accent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Aptos Display" panose="020B0004020202020204" pitchFamily="34" charset="0"/>
                <a:ea typeface="Cambria" panose="02040503050406030204" pitchFamily="18" charset="0"/>
                <a:cs typeface="Cascadia Mono" panose="020B0609020000020004" pitchFamily="49" charset="0"/>
              </a:rPr>
              <a:t>X</a:t>
            </a:r>
            <a:endParaRPr lang="en-US" sz="2400" b="1" baseline="-2500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75" name="Dikdörtgen 256">
            <a:extLst>
              <a:ext uri="{FF2B5EF4-FFF2-40B4-BE49-F238E27FC236}">
                <a16:creationId xmlns:a16="http://schemas.microsoft.com/office/drawing/2014/main" id="{1D7703B5-2065-7A77-9C0F-71331BD87A30}"/>
              </a:ext>
            </a:extLst>
          </p:cNvPr>
          <p:cNvSpPr/>
          <p:nvPr/>
        </p:nvSpPr>
        <p:spPr>
          <a:xfrm>
            <a:off x="5929497" y="2807753"/>
            <a:ext cx="532410" cy="532326"/>
          </a:xfrm>
          <a:prstGeom prst="roundRect">
            <a:avLst/>
          </a:prstGeom>
          <a:solidFill>
            <a:schemeClr val="accent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Aptos Display" panose="020B0004020202020204" pitchFamily="34" charset="0"/>
                <a:ea typeface="Cambria" panose="02040503050406030204" pitchFamily="18" charset="0"/>
                <a:cs typeface="Cascadia Mono" panose="020B0609020000020004" pitchFamily="49" charset="0"/>
              </a:rPr>
              <a:t>Y</a:t>
            </a:r>
            <a:endParaRPr lang="en-US" sz="2400" b="1" baseline="-2500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83" name="Dikdörtgen 256">
            <a:extLst>
              <a:ext uri="{FF2B5EF4-FFF2-40B4-BE49-F238E27FC236}">
                <a16:creationId xmlns:a16="http://schemas.microsoft.com/office/drawing/2014/main" id="{BBE7B378-20E5-4CFC-6011-E3E77FEA45FD}"/>
              </a:ext>
            </a:extLst>
          </p:cNvPr>
          <p:cNvSpPr/>
          <p:nvPr/>
        </p:nvSpPr>
        <p:spPr>
          <a:xfrm>
            <a:off x="6461907" y="2807753"/>
            <a:ext cx="972000" cy="540000"/>
          </a:xfrm>
          <a:prstGeom prst="roundRect">
            <a:avLst/>
          </a:prstGeom>
          <a:solidFill>
            <a:schemeClr val="accent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COM</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86" name="Dikdörtgen 256">
            <a:extLst>
              <a:ext uri="{FF2B5EF4-FFF2-40B4-BE49-F238E27FC236}">
                <a16:creationId xmlns:a16="http://schemas.microsoft.com/office/drawing/2014/main" id="{D1ECADDF-322E-7690-D276-212AC43CC5A6}"/>
              </a:ext>
            </a:extLst>
          </p:cNvPr>
          <p:cNvSpPr/>
          <p:nvPr/>
        </p:nvSpPr>
        <p:spPr>
          <a:xfrm>
            <a:off x="6460879" y="3334941"/>
            <a:ext cx="972000" cy="540000"/>
          </a:xfrm>
          <a:prstGeom prst="roundRect">
            <a:avLst/>
          </a:prstGeom>
          <a:solidFill>
            <a:srgbClr val="7030A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87" name="Dikdörtgen 256">
            <a:extLst>
              <a:ext uri="{FF2B5EF4-FFF2-40B4-BE49-F238E27FC236}">
                <a16:creationId xmlns:a16="http://schemas.microsoft.com/office/drawing/2014/main" id="{052E1917-E965-D9BB-1F51-F2482323DCD4}"/>
              </a:ext>
            </a:extLst>
          </p:cNvPr>
          <p:cNvSpPr/>
          <p:nvPr/>
        </p:nvSpPr>
        <p:spPr>
          <a:xfrm>
            <a:off x="5397087" y="3866311"/>
            <a:ext cx="532410" cy="532326"/>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2400" b="1" baseline="-2500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88" name="Dikdörtgen 256">
            <a:extLst>
              <a:ext uri="{FF2B5EF4-FFF2-40B4-BE49-F238E27FC236}">
                <a16:creationId xmlns:a16="http://schemas.microsoft.com/office/drawing/2014/main" id="{CA55BCD1-7D8D-05C3-9CB9-85DD08174D40}"/>
              </a:ext>
            </a:extLst>
          </p:cNvPr>
          <p:cNvSpPr/>
          <p:nvPr/>
        </p:nvSpPr>
        <p:spPr>
          <a:xfrm>
            <a:off x="5929497" y="3870837"/>
            <a:ext cx="532410" cy="532326"/>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2400" b="1" baseline="-2500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89" name="Dikdörtgen 256">
            <a:extLst>
              <a:ext uri="{FF2B5EF4-FFF2-40B4-BE49-F238E27FC236}">
                <a16:creationId xmlns:a16="http://schemas.microsoft.com/office/drawing/2014/main" id="{6C31401C-BB81-C2F0-7EB1-4786643695C3}"/>
              </a:ext>
            </a:extLst>
          </p:cNvPr>
          <p:cNvSpPr/>
          <p:nvPr/>
        </p:nvSpPr>
        <p:spPr>
          <a:xfrm>
            <a:off x="6470959" y="3868919"/>
            <a:ext cx="972000" cy="540000"/>
          </a:xfrm>
          <a:prstGeom prst="roundRect">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90" name="Dikdörtgen 256">
            <a:extLst>
              <a:ext uri="{FF2B5EF4-FFF2-40B4-BE49-F238E27FC236}">
                <a16:creationId xmlns:a16="http://schemas.microsoft.com/office/drawing/2014/main" id="{B139A994-DDB7-B591-3DFB-89BFE925BD0C}"/>
              </a:ext>
            </a:extLst>
          </p:cNvPr>
          <p:cNvSpPr/>
          <p:nvPr/>
        </p:nvSpPr>
        <p:spPr>
          <a:xfrm>
            <a:off x="5397087" y="4400117"/>
            <a:ext cx="532410" cy="532326"/>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2400" b="1" baseline="-2500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91" name="Dikdörtgen 256">
            <a:extLst>
              <a:ext uri="{FF2B5EF4-FFF2-40B4-BE49-F238E27FC236}">
                <a16:creationId xmlns:a16="http://schemas.microsoft.com/office/drawing/2014/main" id="{044D8549-DBFA-ED38-5C13-A394F9DC1E61}"/>
              </a:ext>
            </a:extLst>
          </p:cNvPr>
          <p:cNvSpPr/>
          <p:nvPr/>
        </p:nvSpPr>
        <p:spPr>
          <a:xfrm>
            <a:off x="5929497" y="4402379"/>
            <a:ext cx="532410" cy="532326"/>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2400" b="1" baseline="-2500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92" name="Dikdörtgen 256">
            <a:extLst>
              <a:ext uri="{FF2B5EF4-FFF2-40B4-BE49-F238E27FC236}">
                <a16:creationId xmlns:a16="http://schemas.microsoft.com/office/drawing/2014/main" id="{A94A4EA4-F3A4-B227-5C58-6D7897E36C1D}"/>
              </a:ext>
            </a:extLst>
          </p:cNvPr>
          <p:cNvSpPr/>
          <p:nvPr/>
        </p:nvSpPr>
        <p:spPr>
          <a:xfrm>
            <a:off x="6470959" y="4399502"/>
            <a:ext cx="972000" cy="540000"/>
          </a:xfrm>
          <a:prstGeom prst="roundRect">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93" name="Dikdörtgen 256">
            <a:extLst>
              <a:ext uri="{FF2B5EF4-FFF2-40B4-BE49-F238E27FC236}">
                <a16:creationId xmlns:a16="http://schemas.microsoft.com/office/drawing/2014/main" id="{9BF1FE96-E759-89D1-9F67-883FBE3A7BDE}"/>
              </a:ext>
            </a:extLst>
          </p:cNvPr>
          <p:cNvSpPr/>
          <p:nvPr/>
        </p:nvSpPr>
        <p:spPr>
          <a:xfrm>
            <a:off x="5397087" y="4933922"/>
            <a:ext cx="532410" cy="532326"/>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2400" b="1" baseline="-2500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94" name="Dikdörtgen 256">
            <a:extLst>
              <a:ext uri="{FF2B5EF4-FFF2-40B4-BE49-F238E27FC236}">
                <a16:creationId xmlns:a16="http://schemas.microsoft.com/office/drawing/2014/main" id="{E482CDD1-99A0-24E9-6FD1-0C8816CA2202}"/>
              </a:ext>
            </a:extLst>
          </p:cNvPr>
          <p:cNvSpPr/>
          <p:nvPr/>
        </p:nvSpPr>
        <p:spPr>
          <a:xfrm>
            <a:off x="5929497" y="4933922"/>
            <a:ext cx="532410" cy="532326"/>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2400" b="1" baseline="-2500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95" name="Dikdörtgen 256">
            <a:extLst>
              <a:ext uri="{FF2B5EF4-FFF2-40B4-BE49-F238E27FC236}">
                <a16:creationId xmlns:a16="http://schemas.microsoft.com/office/drawing/2014/main" id="{D6F4710E-1117-A376-39F8-1BB98EF830BB}"/>
              </a:ext>
            </a:extLst>
          </p:cNvPr>
          <p:cNvSpPr/>
          <p:nvPr/>
        </p:nvSpPr>
        <p:spPr>
          <a:xfrm>
            <a:off x="6470959" y="4930085"/>
            <a:ext cx="972000" cy="540000"/>
          </a:xfrm>
          <a:prstGeom prst="roundRect">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96" name="Dikdörtgen 256">
            <a:extLst>
              <a:ext uri="{FF2B5EF4-FFF2-40B4-BE49-F238E27FC236}">
                <a16:creationId xmlns:a16="http://schemas.microsoft.com/office/drawing/2014/main" id="{A159E273-4661-91D5-B057-9E2D3F9D37BD}"/>
              </a:ext>
            </a:extLst>
          </p:cNvPr>
          <p:cNvSpPr/>
          <p:nvPr/>
        </p:nvSpPr>
        <p:spPr>
          <a:xfrm>
            <a:off x="7432054" y="2798700"/>
            <a:ext cx="1084425" cy="540000"/>
          </a:xfrm>
          <a:prstGeom prst="roundRect">
            <a:avLst/>
          </a:prstGeom>
          <a:solidFill>
            <a:schemeClr val="accent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REF</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98" name="Dikdörtgen 256">
            <a:extLst>
              <a:ext uri="{FF2B5EF4-FFF2-40B4-BE49-F238E27FC236}">
                <a16:creationId xmlns:a16="http://schemas.microsoft.com/office/drawing/2014/main" id="{0E198409-A1E3-E48F-F7C6-823F4059CC45}"/>
              </a:ext>
            </a:extLst>
          </p:cNvPr>
          <p:cNvSpPr/>
          <p:nvPr/>
        </p:nvSpPr>
        <p:spPr>
          <a:xfrm>
            <a:off x="7432366" y="3334941"/>
            <a:ext cx="1091332" cy="540000"/>
          </a:xfrm>
          <a:prstGeom prst="roundRect">
            <a:avLst/>
          </a:prstGeom>
          <a:solidFill>
            <a:srgbClr val="00B05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101" name="Dikdörtgen 256">
            <a:extLst>
              <a:ext uri="{FF2B5EF4-FFF2-40B4-BE49-F238E27FC236}">
                <a16:creationId xmlns:a16="http://schemas.microsoft.com/office/drawing/2014/main" id="{F338F9E0-EA77-A4F1-B0FA-F5D7925093CB}"/>
              </a:ext>
            </a:extLst>
          </p:cNvPr>
          <p:cNvSpPr/>
          <p:nvPr/>
        </p:nvSpPr>
        <p:spPr>
          <a:xfrm>
            <a:off x="7432366" y="3864392"/>
            <a:ext cx="1091332" cy="540000"/>
          </a:xfrm>
          <a:prstGeom prst="roundRect">
            <a:avLst/>
          </a:prstGeom>
          <a:solidFill>
            <a:schemeClr val="accent5">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102" name="Dikdörtgen 256">
            <a:extLst>
              <a:ext uri="{FF2B5EF4-FFF2-40B4-BE49-F238E27FC236}">
                <a16:creationId xmlns:a16="http://schemas.microsoft.com/office/drawing/2014/main" id="{3BFC6148-4913-1968-A064-42FF43DF6792}"/>
              </a:ext>
            </a:extLst>
          </p:cNvPr>
          <p:cNvSpPr/>
          <p:nvPr/>
        </p:nvSpPr>
        <p:spPr>
          <a:xfrm>
            <a:off x="7432366" y="4397238"/>
            <a:ext cx="1091332" cy="540000"/>
          </a:xfrm>
          <a:prstGeom prst="roundRect">
            <a:avLst/>
          </a:prstGeom>
          <a:solidFill>
            <a:schemeClr val="accent5">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103" name="Dikdörtgen 256">
            <a:extLst>
              <a:ext uri="{FF2B5EF4-FFF2-40B4-BE49-F238E27FC236}">
                <a16:creationId xmlns:a16="http://schemas.microsoft.com/office/drawing/2014/main" id="{8C16C9C2-7542-DD6C-6949-032F3A4B632F}"/>
              </a:ext>
            </a:extLst>
          </p:cNvPr>
          <p:cNvSpPr/>
          <p:nvPr/>
        </p:nvSpPr>
        <p:spPr>
          <a:xfrm>
            <a:off x="7432366" y="4930085"/>
            <a:ext cx="1091332" cy="540000"/>
          </a:xfrm>
          <a:prstGeom prst="roundRect">
            <a:avLst/>
          </a:prstGeom>
          <a:solidFill>
            <a:schemeClr val="accent5">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104" name="Dikdörtgen 256">
            <a:extLst>
              <a:ext uri="{FF2B5EF4-FFF2-40B4-BE49-F238E27FC236}">
                <a16:creationId xmlns:a16="http://schemas.microsoft.com/office/drawing/2014/main" id="{D7EAFF22-2FF5-6073-066D-3CC1C09CAE87}"/>
              </a:ext>
            </a:extLst>
          </p:cNvPr>
          <p:cNvSpPr/>
          <p:nvPr/>
        </p:nvSpPr>
        <p:spPr>
          <a:xfrm>
            <a:off x="5248928" y="3881918"/>
            <a:ext cx="3509129" cy="1671777"/>
          </a:xfrm>
          <a:prstGeom prst="roundRect">
            <a:avLst>
              <a:gd name="adj" fmla="val 0"/>
            </a:avLst>
          </a:prstGeom>
          <a:solidFill>
            <a:schemeClr val="bg1"/>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105" name="Dikdörtgen 256">
            <a:extLst>
              <a:ext uri="{FF2B5EF4-FFF2-40B4-BE49-F238E27FC236}">
                <a16:creationId xmlns:a16="http://schemas.microsoft.com/office/drawing/2014/main" id="{608B323B-3267-874E-F093-D45952A3FA72}"/>
              </a:ext>
            </a:extLst>
          </p:cNvPr>
          <p:cNvSpPr/>
          <p:nvPr/>
        </p:nvSpPr>
        <p:spPr>
          <a:xfrm>
            <a:off x="6477215" y="3347256"/>
            <a:ext cx="2126802" cy="745260"/>
          </a:xfrm>
          <a:prstGeom prst="roundRect">
            <a:avLst>
              <a:gd name="adj" fmla="val 0"/>
            </a:avLst>
          </a:prstGeom>
          <a:solidFill>
            <a:schemeClr val="bg1"/>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84" name="Dikdörtgen 256">
            <a:extLst>
              <a:ext uri="{FF2B5EF4-FFF2-40B4-BE49-F238E27FC236}">
                <a16:creationId xmlns:a16="http://schemas.microsoft.com/office/drawing/2014/main" id="{3E4CC054-A2BB-1435-4552-C4FACE1047E1}"/>
              </a:ext>
            </a:extLst>
          </p:cNvPr>
          <p:cNvSpPr/>
          <p:nvPr/>
        </p:nvSpPr>
        <p:spPr>
          <a:xfrm>
            <a:off x="5397087" y="4422582"/>
            <a:ext cx="532410" cy="532326"/>
          </a:xfrm>
          <a:prstGeom prst="roundRect">
            <a:avLst/>
          </a:prstGeom>
          <a:solidFill>
            <a:srgbClr val="FF00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85" name="Dikdörtgen 256">
            <a:extLst>
              <a:ext uri="{FF2B5EF4-FFF2-40B4-BE49-F238E27FC236}">
                <a16:creationId xmlns:a16="http://schemas.microsoft.com/office/drawing/2014/main" id="{F6D65CD6-12B7-2FFA-C49D-55F6D958E852}"/>
              </a:ext>
            </a:extLst>
          </p:cNvPr>
          <p:cNvSpPr/>
          <p:nvPr/>
        </p:nvSpPr>
        <p:spPr>
          <a:xfrm>
            <a:off x="5928983" y="4422582"/>
            <a:ext cx="532410" cy="532326"/>
          </a:xfrm>
          <a:prstGeom prst="roundRect">
            <a:avLst/>
          </a:prstGeom>
          <a:solidFill>
            <a:srgbClr val="FF00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106" name="Dikdörtgen 256">
            <a:extLst>
              <a:ext uri="{FF2B5EF4-FFF2-40B4-BE49-F238E27FC236}">
                <a16:creationId xmlns:a16="http://schemas.microsoft.com/office/drawing/2014/main" id="{424FE615-5C25-2011-FF0B-FAF7951B67EE}"/>
              </a:ext>
            </a:extLst>
          </p:cNvPr>
          <p:cNvSpPr/>
          <p:nvPr/>
        </p:nvSpPr>
        <p:spPr>
          <a:xfrm>
            <a:off x="6460879" y="4416959"/>
            <a:ext cx="972000" cy="540000"/>
          </a:xfrm>
          <a:prstGeom prst="roundRect">
            <a:avLst/>
          </a:prstGeom>
          <a:solidFill>
            <a:srgbClr val="0070C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107" name="Dikdörtgen 256">
            <a:extLst>
              <a:ext uri="{FF2B5EF4-FFF2-40B4-BE49-F238E27FC236}">
                <a16:creationId xmlns:a16="http://schemas.microsoft.com/office/drawing/2014/main" id="{F519EDD0-76FA-30A2-3000-558412EC344D}"/>
              </a:ext>
            </a:extLst>
          </p:cNvPr>
          <p:cNvSpPr/>
          <p:nvPr/>
        </p:nvSpPr>
        <p:spPr>
          <a:xfrm>
            <a:off x="7432366" y="4416959"/>
            <a:ext cx="1091332" cy="540000"/>
          </a:xfrm>
          <a:prstGeom prst="roundRect">
            <a:avLst/>
          </a:prstGeom>
          <a:solidFill>
            <a:srgbClr val="7030A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108" name="Dikdörtgen 256">
            <a:extLst>
              <a:ext uri="{FF2B5EF4-FFF2-40B4-BE49-F238E27FC236}">
                <a16:creationId xmlns:a16="http://schemas.microsoft.com/office/drawing/2014/main" id="{ABB8B703-EC8B-8FC4-F5E9-DD4B762BDD36}"/>
              </a:ext>
            </a:extLst>
          </p:cNvPr>
          <p:cNvSpPr/>
          <p:nvPr/>
        </p:nvSpPr>
        <p:spPr>
          <a:xfrm>
            <a:off x="5397087" y="3338778"/>
            <a:ext cx="532410" cy="532326"/>
          </a:xfrm>
          <a:prstGeom prst="roundRect">
            <a:avLst/>
          </a:prstGeom>
          <a:solidFill>
            <a:srgbClr val="FF0000">
              <a:alpha val="55000"/>
            </a:srgb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109" name="Dikdörtgen 256">
            <a:extLst>
              <a:ext uri="{FF2B5EF4-FFF2-40B4-BE49-F238E27FC236}">
                <a16:creationId xmlns:a16="http://schemas.microsoft.com/office/drawing/2014/main" id="{B9FC5F9C-45D8-B37C-12B4-BDCD7E844B01}"/>
              </a:ext>
            </a:extLst>
          </p:cNvPr>
          <p:cNvSpPr/>
          <p:nvPr/>
        </p:nvSpPr>
        <p:spPr>
          <a:xfrm>
            <a:off x="5928983" y="3338778"/>
            <a:ext cx="532410" cy="532326"/>
          </a:xfrm>
          <a:prstGeom prst="roundRect">
            <a:avLst/>
          </a:prstGeom>
          <a:solidFill>
            <a:srgbClr val="FF0000">
              <a:alpha val="55000"/>
            </a:srgb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110" name="Dikdörtgen 256">
            <a:extLst>
              <a:ext uri="{FF2B5EF4-FFF2-40B4-BE49-F238E27FC236}">
                <a16:creationId xmlns:a16="http://schemas.microsoft.com/office/drawing/2014/main" id="{72B47509-4C69-9933-2504-1D33681D4CA5}"/>
              </a:ext>
            </a:extLst>
          </p:cNvPr>
          <p:cNvSpPr/>
          <p:nvPr/>
        </p:nvSpPr>
        <p:spPr>
          <a:xfrm>
            <a:off x="6460879" y="3333155"/>
            <a:ext cx="972000" cy="540000"/>
          </a:xfrm>
          <a:prstGeom prst="roundRect">
            <a:avLst/>
          </a:prstGeom>
          <a:solidFill>
            <a:srgbClr val="0070C0">
              <a:alpha val="55000"/>
            </a:srgb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111" name="Dikdörtgen 256">
            <a:extLst>
              <a:ext uri="{FF2B5EF4-FFF2-40B4-BE49-F238E27FC236}">
                <a16:creationId xmlns:a16="http://schemas.microsoft.com/office/drawing/2014/main" id="{A49E6A57-5AD3-A90D-1F2B-7F885D091457}"/>
              </a:ext>
            </a:extLst>
          </p:cNvPr>
          <p:cNvSpPr/>
          <p:nvPr/>
        </p:nvSpPr>
        <p:spPr>
          <a:xfrm>
            <a:off x="7432366" y="3333155"/>
            <a:ext cx="1091332" cy="540000"/>
          </a:xfrm>
          <a:prstGeom prst="roundRect">
            <a:avLst/>
          </a:prstGeom>
          <a:solidFill>
            <a:srgbClr val="7030A0">
              <a:alpha val="55000"/>
            </a:srgb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112" name="Dikdörtgen 256">
            <a:extLst>
              <a:ext uri="{FF2B5EF4-FFF2-40B4-BE49-F238E27FC236}">
                <a16:creationId xmlns:a16="http://schemas.microsoft.com/office/drawing/2014/main" id="{831AA564-94DB-EAEB-7411-28797862B61B}"/>
              </a:ext>
            </a:extLst>
          </p:cNvPr>
          <p:cNvSpPr/>
          <p:nvPr/>
        </p:nvSpPr>
        <p:spPr>
          <a:xfrm>
            <a:off x="5397087" y="3878283"/>
            <a:ext cx="532410" cy="532326"/>
          </a:xfrm>
          <a:prstGeom prst="roundRect">
            <a:avLst/>
          </a:prstGeom>
          <a:solidFill>
            <a:srgbClr val="FF0000">
              <a:alpha val="55000"/>
            </a:srgb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113" name="Dikdörtgen 256">
            <a:extLst>
              <a:ext uri="{FF2B5EF4-FFF2-40B4-BE49-F238E27FC236}">
                <a16:creationId xmlns:a16="http://schemas.microsoft.com/office/drawing/2014/main" id="{FCF9E287-7D33-1EE0-D6A7-34A8F4BFB56A}"/>
              </a:ext>
            </a:extLst>
          </p:cNvPr>
          <p:cNvSpPr/>
          <p:nvPr/>
        </p:nvSpPr>
        <p:spPr>
          <a:xfrm>
            <a:off x="5928983" y="3878283"/>
            <a:ext cx="532410" cy="532326"/>
          </a:xfrm>
          <a:prstGeom prst="roundRect">
            <a:avLst/>
          </a:prstGeom>
          <a:solidFill>
            <a:srgbClr val="FF0000">
              <a:alpha val="55000"/>
            </a:srgb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115" name="Dikdörtgen 256">
            <a:extLst>
              <a:ext uri="{FF2B5EF4-FFF2-40B4-BE49-F238E27FC236}">
                <a16:creationId xmlns:a16="http://schemas.microsoft.com/office/drawing/2014/main" id="{2D83C6E3-6C8E-6F78-E890-3A41E2DB43C5}"/>
              </a:ext>
            </a:extLst>
          </p:cNvPr>
          <p:cNvSpPr/>
          <p:nvPr/>
        </p:nvSpPr>
        <p:spPr>
          <a:xfrm>
            <a:off x="6460879" y="3872660"/>
            <a:ext cx="972000" cy="540000"/>
          </a:xfrm>
          <a:prstGeom prst="roundRect">
            <a:avLst/>
          </a:prstGeom>
          <a:solidFill>
            <a:srgbClr val="0070C0">
              <a:alpha val="55000"/>
            </a:srgb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116" name="Dikdörtgen 256">
            <a:extLst>
              <a:ext uri="{FF2B5EF4-FFF2-40B4-BE49-F238E27FC236}">
                <a16:creationId xmlns:a16="http://schemas.microsoft.com/office/drawing/2014/main" id="{A709C7C9-990B-D096-6389-D3954C6C6477}"/>
              </a:ext>
            </a:extLst>
          </p:cNvPr>
          <p:cNvSpPr/>
          <p:nvPr/>
        </p:nvSpPr>
        <p:spPr>
          <a:xfrm>
            <a:off x="7432366" y="3872660"/>
            <a:ext cx="1091332" cy="540000"/>
          </a:xfrm>
          <a:prstGeom prst="roundRect">
            <a:avLst/>
          </a:prstGeom>
          <a:solidFill>
            <a:srgbClr val="7030A0">
              <a:alpha val="55000"/>
            </a:srgb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Tree>
    <p:extLst>
      <p:ext uri="{BB962C8B-B14F-4D97-AF65-F5344CB8AC3E}">
        <p14:creationId xmlns:p14="http://schemas.microsoft.com/office/powerpoint/2010/main" val="2465843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250"/>
                                        <p:tgtEl>
                                          <p:spTgt spid="15"/>
                                        </p:tgtEl>
                                      </p:cBhvr>
                                    </p:animEffect>
                                  </p:childTnLst>
                                </p:cTn>
                              </p:par>
                              <p:par>
                                <p:cTn id="22" presetID="10" presetClass="entr" presetSubtype="0" fill="hold" nodeType="with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fade">
                                      <p:cBhvr>
                                        <p:cTn id="24" dur="250"/>
                                        <p:tgtEl>
                                          <p:spTgt spid="33"/>
                                        </p:tgtEl>
                                      </p:cBhvr>
                                    </p:animEffect>
                                  </p:childTnLst>
                                </p:cTn>
                              </p:par>
                              <p:par>
                                <p:cTn id="25" presetID="10" presetClass="entr" presetSubtype="0"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250"/>
                                        <p:tgtEl>
                                          <p:spTgt spid="3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fade">
                                      <p:cBhvr>
                                        <p:cTn id="32" dur="250"/>
                                        <p:tgtEl>
                                          <p:spTgt spid="3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fade">
                                      <p:cBhvr>
                                        <p:cTn id="35" dur="250"/>
                                        <p:tgtEl>
                                          <p:spTgt spid="44"/>
                                        </p:tgtEl>
                                      </p:cBhvr>
                                    </p:animEffect>
                                  </p:childTnLst>
                                </p:cTn>
                              </p:par>
                              <p:par>
                                <p:cTn id="36" presetID="1" presetClass="exit" presetSubtype="0" fill="hold" nodeType="withEffect">
                                  <p:stCondLst>
                                    <p:cond delay="0"/>
                                  </p:stCondLst>
                                  <p:childTnLst>
                                    <p:set>
                                      <p:cBhvr>
                                        <p:cTn id="37" dur="1" fill="hold">
                                          <p:stCondLst>
                                            <p:cond delay="0"/>
                                          </p:stCondLst>
                                        </p:cTn>
                                        <p:tgtEl>
                                          <p:spTgt spid="9"/>
                                        </p:tgtEl>
                                        <p:attrNameLst>
                                          <p:attrName>style.visibility</p:attrName>
                                        </p:attrNameLst>
                                      </p:cBhvr>
                                      <p:to>
                                        <p:strVal val="hidden"/>
                                      </p:to>
                                    </p:set>
                                  </p:childTnLst>
                                </p:cTn>
                              </p:par>
                              <p:par>
                                <p:cTn id="38" presetID="1" presetClass="exit" presetSubtype="0" fill="hold" grpId="1" nodeType="withEffect">
                                  <p:stCondLst>
                                    <p:cond delay="0"/>
                                  </p:stCondLst>
                                  <p:childTnLst>
                                    <p:set>
                                      <p:cBhvr>
                                        <p:cTn id="39" dur="1" fill="hold">
                                          <p:stCondLst>
                                            <p:cond delay="0"/>
                                          </p:stCondLst>
                                        </p:cTn>
                                        <p:tgtEl>
                                          <p:spTgt spid="7"/>
                                        </p:tgtEl>
                                        <p:attrNameLst>
                                          <p:attrName>style.visibility</p:attrName>
                                        </p:attrNameLst>
                                      </p:cBhvr>
                                      <p:to>
                                        <p:strVal val="hidden"/>
                                      </p:to>
                                    </p:set>
                                  </p:childTnLst>
                                </p:cTn>
                              </p:par>
                              <p:par>
                                <p:cTn id="40" presetID="1" presetClass="exit" presetSubtype="0" fill="hold" nodeType="withEffect">
                                  <p:stCondLst>
                                    <p:cond delay="0"/>
                                  </p:stCondLst>
                                  <p:childTnLst>
                                    <p:set>
                                      <p:cBhvr>
                                        <p:cTn id="41" dur="1" fill="hold">
                                          <p:stCondLst>
                                            <p:cond delay="0"/>
                                          </p:stCondLst>
                                        </p:cTn>
                                        <p:tgtEl>
                                          <p:spTgt spid="8"/>
                                        </p:tgtEl>
                                        <p:attrNameLst>
                                          <p:attrName>style.visibility</p:attrName>
                                        </p:attrNameLst>
                                      </p:cBhvr>
                                      <p:to>
                                        <p:strVal val="hidden"/>
                                      </p:to>
                                    </p:set>
                                  </p:childTnLst>
                                </p:cTn>
                              </p:par>
                              <p:par>
                                <p:cTn id="42" presetID="1" presetClass="exit" presetSubtype="0" fill="hold" grpId="1" nodeType="withEffect">
                                  <p:stCondLst>
                                    <p:cond delay="0"/>
                                  </p:stCondLst>
                                  <p:childTnLst>
                                    <p:set>
                                      <p:cBhvr>
                                        <p:cTn id="43" dur="1" fill="hold">
                                          <p:stCondLst>
                                            <p:cond delay="0"/>
                                          </p:stCondLst>
                                        </p:cTn>
                                        <p:tgtEl>
                                          <p:spTgt spid="6"/>
                                        </p:tgtEl>
                                        <p:attrNameLst>
                                          <p:attrName>style.visibility</p:attrName>
                                        </p:attrNameLst>
                                      </p:cBhvr>
                                      <p:to>
                                        <p:strVal val="hidden"/>
                                      </p:to>
                                    </p:set>
                                  </p:childTnLst>
                                </p:cTn>
                              </p:par>
                              <p:par>
                                <p:cTn id="44" presetID="10" presetClass="entr" presetSubtype="0" fill="hold" nodeType="withEffect">
                                  <p:stCondLst>
                                    <p:cond delay="0"/>
                                  </p:stCondLst>
                                  <p:childTnLst>
                                    <p:set>
                                      <p:cBhvr>
                                        <p:cTn id="45" dur="1" fill="hold">
                                          <p:stCondLst>
                                            <p:cond delay="0"/>
                                          </p:stCondLst>
                                        </p:cTn>
                                        <p:tgtEl>
                                          <p:spTgt spid="50"/>
                                        </p:tgtEl>
                                        <p:attrNameLst>
                                          <p:attrName>style.visibility</p:attrName>
                                        </p:attrNameLst>
                                      </p:cBhvr>
                                      <p:to>
                                        <p:strVal val="visible"/>
                                      </p:to>
                                    </p:set>
                                    <p:animEffect transition="in" filter="fade">
                                      <p:cBhvr>
                                        <p:cTn id="46" dur="500"/>
                                        <p:tgtEl>
                                          <p:spTgt spid="50"/>
                                        </p:tgtEl>
                                      </p:cBhvr>
                                    </p:animEffect>
                                  </p:childTnLst>
                                </p:cTn>
                              </p:par>
                              <p:par>
                                <p:cTn id="47" presetID="10" presetClass="entr" presetSubtype="0" fill="hold" nodeType="withEffect">
                                  <p:stCondLst>
                                    <p:cond delay="0"/>
                                  </p:stCondLst>
                                  <p:childTnLst>
                                    <p:set>
                                      <p:cBhvr>
                                        <p:cTn id="48" dur="1" fill="hold">
                                          <p:stCondLst>
                                            <p:cond delay="0"/>
                                          </p:stCondLst>
                                        </p:cTn>
                                        <p:tgtEl>
                                          <p:spTgt spid="52"/>
                                        </p:tgtEl>
                                        <p:attrNameLst>
                                          <p:attrName>style.visibility</p:attrName>
                                        </p:attrNameLst>
                                      </p:cBhvr>
                                      <p:to>
                                        <p:strVal val="visible"/>
                                      </p:to>
                                    </p:set>
                                    <p:animEffect transition="in" filter="fade">
                                      <p:cBhvr>
                                        <p:cTn id="49" dur="500"/>
                                        <p:tgtEl>
                                          <p:spTgt spid="52"/>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500"/>
                                        <p:tgtEl>
                                          <p:spTgt spid="10"/>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par>
                                <p:cTn id="56" presetID="1" presetClass="exit" presetSubtype="0" fill="hold" grpId="1" nodeType="withEffect">
                                  <p:stCondLst>
                                    <p:cond delay="0"/>
                                  </p:stCondLst>
                                  <p:childTnLst>
                                    <p:set>
                                      <p:cBhvr>
                                        <p:cTn id="57" dur="1" fill="hold">
                                          <p:stCondLst>
                                            <p:cond delay="0"/>
                                          </p:stCondLst>
                                        </p:cTn>
                                        <p:tgtEl>
                                          <p:spTgt spid="15"/>
                                        </p:tgtEl>
                                        <p:attrNameLst>
                                          <p:attrName>style.visibility</p:attrName>
                                        </p:attrNameLst>
                                      </p:cBhvr>
                                      <p:to>
                                        <p:strVal val="hidden"/>
                                      </p:to>
                                    </p:set>
                                  </p:childTnLst>
                                </p:cTn>
                              </p:par>
                              <p:par>
                                <p:cTn id="58" presetID="1" presetClass="exit" presetSubtype="0" fill="hold" nodeType="withEffect">
                                  <p:stCondLst>
                                    <p:cond delay="0"/>
                                  </p:stCondLst>
                                  <p:childTnLst>
                                    <p:set>
                                      <p:cBhvr>
                                        <p:cTn id="59" dur="1" fill="hold">
                                          <p:stCondLst>
                                            <p:cond delay="0"/>
                                          </p:stCondLst>
                                        </p:cTn>
                                        <p:tgtEl>
                                          <p:spTgt spid="33"/>
                                        </p:tgtEl>
                                        <p:attrNameLst>
                                          <p:attrName>style.visibility</p:attrName>
                                        </p:attrNameLst>
                                      </p:cBhvr>
                                      <p:to>
                                        <p:strVal val="hidden"/>
                                      </p:to>
                                    </p:set>
                                  </p:childTnLst>
                                </p:cTn>
                              </p:par>
                              <p:par>
                                <p:cTn id="60" presetID="1" presetClass="exit" presetSubtype="0" fill="hold" nodeType="withEffect">
                                  <p:stCondLst>
                                    <p:cond delay="0"/>
                                  </p:stCondLst>
                                  <p:childTnLst>
                                    <p:set>
                                      <p:cBhvr>
                                        <p:cTn id="61" dur="1" fill="hold">
                                          <p:stCondLst>
                                            <p:cond delay="0"/>
                                          </p:stCondLst>
                                        </p:cTn>
                                        <p:tgtEl>
                                          <p:spTgt spid="34"/>
                                        </p:tgtEl>
                                        <p:attrNameLst>
                                          <p:attrName>style.visibility</p:attrName>
                                        </p:attrNameLst>
                                      </p:cBhvr>
                                      <p:to>
                                        <p:strVal val="hidden"/>
                                      </p:to>
                                    </p:se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106"/>
                                        </p:tgtEl>
                                        <p:attrNameLst>
                                          <p:attrName>style.visibility</p:attrName>
                                        </p:attrNameLst>
                                      </p:cBhvr>
                                      <p:to>
                                        <p:strVal val="visible"/>
                                      </p:to>
                                    </p:set>
                                    <p:animEffect transition="in" filter="fade">
                                      <p:cBhvr>
                                        <p:cTn id="66" dur="500"/>
                                        <p:tgtEl>
                                          <p:spTgt spid="106"/>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107"/>
                                        </p:tgtEl>
                                        <p:attrNameLst>
                                          <p:attrName>style.visibility</p:attrName>
                                        </p:attrNameLst>
                                      </p:cBhvr>
                                      <p:to>
                                        <p:strVal val="visible"/>
                                      </p:to>
                                    </p:set>
                                    <p:animEffect transition="in" filter="fade">
                                      <p:cBhvr>
                                        <p:cTn id="69"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p:bldP spid="7" grpId="1"/>
      <p:bldP spid="10" grpId="0" animBg="1"/>
      <p:bldP spid="16" grpId="0" animBg="1"/>
      <p:bldP spid="15" grpId="0"/>
      <p:bldP spid="15" grpId="1"/>
      <p:bldP spid="36" grpId="0"/>
      <p:bldP spid="44" grpId="0"/>
      <p:bldP spid="106" grpId="0" animBg="1"/>
      <p:bldP spid="107"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45E74-3D47-B725-593E-C1A9B3EB40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249D54-A9D6-63EA-9B83-26B26B9C25F4}"/>
              </a:ext>
            </a:extLst>
          </p:cNvPr>
          <p:cNvSpPr>
            <a:spLocks noGrp="1"/>
          </p:cNvSpPr>
          <p:nvPr>
            <p:ph type="title"/>
          </p:nvPr>
        </p:nvSpPr>
        <p:spPr/>
        <p:txBody>
          <a:bodyPr/>
          <a:lstStyle/>
          <a:p>
            <a:r>
              <a:rPr lang="en-US" sz="3600" dirty="0">
                <a:solidFill>
                  <a:schemeClr val="accent5">
                    <a:lumMod val="75000"/>
                  </a:schemeClr>
                </a:solidFill>
                <a:latin typeface="Aptos Display" panose="020B0004020202020204" pitchFamily="34" charset="0"/>
              </a:rPr>
              <a:t>Two-Input AND </a:t>
            </a:r>
            <a:r>
              <a:rPr lang="en-US" sz="3600" dirty="0" err="1">
                <a:solidFill>
                  <a:schemeClr val="accent5">
                    <a:lumMod val="75000"/>
                  </a:schemeClr>
                </a:solidFill>
                <a:latin typeface="Aptos Display" panose="020B0004020202020204" pitchFamily="34" charset="0"/>
              </a:rPr>
              <a:t>and</a:t>
            </a:r>
            <a:r>
              <a:rPr lang="en-US" sz="3600" dirty="0">
                <a:solidFill>
                  <a:schemeClr val="accent5">
                    <a:lumMod val="75000"/>
                  </a:schemeClr>
                </a:solidFill>
                <a:latin typeface="Aptos Display" panose="020B0004020202020204" pitchFamily="34" charset="0"/>
              </a:rPr>
              <a:t> NAND Operations</a:t>
            </a:r>
          </a:p>
        </p:txBody>
      </p:sp>
      <p:sp>
        <p:nvSpPr>
          <p:cNvPr id="73" name="TextBox 52">
            <a:extLst>
              <a:ext uri="{FF2B5EF4-FFF2-40B4-BE49-F238E27FC236}">
                <a16:creationId xmlns:a16="http://schemas.microsoft.com/office/drawing/2014/main" id="{8B534D8E-DE4A-0838-C743-FCCA3D41F3BB}"/>
              </a:ext>
            </a:extLst>
          </p:cNvPr>
          <p:cNvSpPr txBox="1"/>
          <p:nvPr/>
        </p:nvSpPr>
        <p:spPr>
          <a:xfrm>
            <a:off x="4851187" y="2105540"/>
            <a:ext cx="4044409" cy="1138773"/>
          </a:xfrm>
          <a:prstGeom prst="rect">
            <a:avLst/>
          </a:prstGeom>
          <a:noFill/>
        </p:spPr>
        <p:txBody>
          <a:bodyPr wrap="square" rtlCol="0">
            <a:spAutoFit/>
          </a:bodyPr>
          <a:lstStyle/>
          <a:p>
            <a:pPr algn="ctr"/>
            <a:r>
              <a:rPr lang="en-US" sz="2800" b="1" dirty="0">
                <a:solidFill>
                  <a:srgbClr val="C00000"/>
                </a:solidFill>
                <a:latin typeface="Aptos Display" panose="020B0004020202020204" pitchFamily="34" charset="0"/>
                <a:ea typeface="Cambria" panose="02040503050406030204" pitchFamily="18" charset="0"/>
              </a:rPr>
              <a:t>V</a:t>
            </a:r>
            <a:r>
              <a:rPr lang="en-US" sz="2800" b="1" baseline="-25000" dirty="0">
                <a:solidFill>
                  <a:srgbClr val="C00000"/>
                </a:solidFill>
                <a:latin typeface="Aptos Display" panose="020B0004020202020204" pitchFamily="34" charset="0"/>
                <a:ea typeface="Cambria" panose="02040503050406030204" pitchFamily="18" charset="0"/>
              </a:rPr>
              <a:t>DD</a:t>
            </a:r>
            <a:r>
              <a:rPr lang="en-US" sz="2800" b="1" dirty="0">
                <a:solidFill>
                  <a:srgbClr val="C00000"/>
                </a:solidFill>
                <a:latin typeface="Aptos Display" panose="020B0004020202020204" pitchFamily="34" charset="0"/>
                <a:ea typeface="Cambria" panose="02040503050406030204" pitchFamily="18" charset="0"/>
              </a:rPr>
              <a:t>=1 &amp; GND = 0</a:t>
            </a:r>
            <a:r>
              <a:rPr lang="en-US" sz="2400" b="1" baseline="-25000" dirty="0">
                <a:solidFill>
                  <a:srgbClr val="C00000"/>
                </a:solidFill>
                <a:latin typeface="Aptos Display" panose="020B0004020202020204" pitchFamily="34" charset="0"/>
                <a:ea typeface="Cambria" panose="02040503050406030204" pitchFamily="18" charset="0"/>
              </a:rPr>
              <a:t> </a:t>
            </a:r>
            <a:endParaRPr lang="en-US" sz="2400" b="1" baseline="-25000" dirty="0">
              <a:latin typeface="Aptos Display" panose="020B0004020202020204" pitchFamily="34" charset="0"/>
              <a:ea typeface="Cambria" panose="02040503050406030204" pitchFamily="18" charset="0"/>
            </a:endParaRPr>
          </a:p>
          <a:p>
            <a:pPr algn="ctr"/>
            <a:r>
              <a:rPr lang="en-US" sz="2400" b="1" dirty="0">
                <a:solidFill>
                  <a:srgbClr val="C00000"/>
                </a:solidFill>
                <a:latin typeface="Aptos Display" panose="020B0004020202020204" pitchFamily="34" charset="0"/>
                <a:ea typeface="Cambria" panose="02040503050406030204" pitchFamily="18" charset="0"/>
                <a:cs typeface="Cascadia Mono" panose="020B0609020000020004" pitchFamily="49" charset="0"/>
              </a:rPr>
              <a:t> </a:t>
            </a:r>
            <a:endParaRPr lang="en-US" sz="2400" baseline="-25000" dirty="0">
              <a:solidFill>
                <a:srgbClr val="C00000"/>
              </a:solidFill>
              <a:latin typeface="Aptos Display" panose="020B0004020202020204" pitchFamily="34" charset="0"/>
              <a:ea typeface="Cambria" panose="02040503050406030204" pitchFamily="18" charset="0"/>
            </a:endParaRPr>
          </a:p>
          <a:p>
            <a:endParaRPr lang="en-US" sz="2400" b="1" baseline="-25000" dirty="0">
              <a:solidFill>
                <a:srgbClr val="C00000"/>
              </a:solidFill>
              <a:latin typeface="Aptos Display" panose="020B0004020202020204" pitchFamily="34" charset="0"/>
              <a:ea typeface="Cambria" panose="02040503050406030204" pitchFamily="18" charset="0"/>
              <a:cs typeface="Cascadia Mono" panose="020B0609020000020004" pitchFamily="49" charset="0"/>
            </a:endParaRPr>
          </a:p>
        </p:txBody>
      </p:sp>
      <p:grpSp>
        <p:nvGrpSpPr>
          <p:cNvPr id="124" name="Grup 123">
            <a:extLst>
              <a:ext uri="{FF2B5EF4-FFF2-40B4-BE49-F238E27FC236}">
                <a16:creationId xmlns:a16="http://schemas.microsoft.com/office/drawing/2014/main" id="{BA4E1A3A-6A0D-F166-D7EC-3BA70FED143E}"/>
              </a:ext>
            </a:extLst>
          </p:cNvPr>
          <p:cNvGrpSpPr/>
          <p:nvPr/>
        </p:nvGrpSpPr>
        <p:grpSpPr>
          <a:xfrm>
            <a:off x="1064631" y="2844182"/>
            <a:ext cx="1035857" cy="2471059"/>
            <a:chOff x="854929" y="2761767"/>
            <a:chExt cx="1035857" cy="2471059"/>
          </a:xfrm>
        </p:grpSpPr>
        <p:cxnSp>
          <p:nvCxnSpPr>
            <p:cNvPr id="17" name="Düz Bağlayıcı 16">
              <a:extLst>
                <a:ext uri="{FF2B5EF4-FFF2-40B4-BE49-F238E27FC236}">
                  <a16:creationId xmlns:a16="http://schemas.microsoft.com/office/drawing/2014/main" id="{8CADE9AC-E490-2EC8-9523-B3873FB9C5CA}"/>
                </a:ext>
              </a:extLst>
            </p:cNvPr>
            <p:cNvCxnSpPr>
              <a:cxnSpLocks/>
            </p:cNvCxnSpPr>
            <p:nvPr/>
          </p:nvCxnSpPr>
          <p:spPr>
            <a:xfrm>
              <a:off x="1155260" y="4608015"/>
              <a:ext cx="73552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Düz Bağlayıcı 17">
              <a:extLst>
                <a:ext uri="{FF2B5EF4-FFF2-40B4-BE49-F238E27FC236}">
                  <a16:creationId xmlns:a16="http://schemas.microsoft.com/office/drawing/2014/main" id="{BABBBD03-8FC2-12B8-E002-D9D47E8210BF}"/>
                </a:ext>
              </a:extLst>
            </p:cNvPr>
            <p:cNvCxnSpPr>
              <a:cxnSpLocks/>
            </p:cNvCxnSpPr>
            <p:nvPr/>
          </p:nvCxnSpPr>
          <p:spPr>
            <a:xfrm flipV="1">
              <a:off x="1610801" y="2761767"/>
              <a:ext cx="0" cy="153117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Düz Bağlayıcı 18">
              <a:extLst>
                <a:ext uri="{FF2B5EF4-FFF2-40B4-BE49-F238E27FC236}">
                  <a16:creationId xmlns:a16="http://schemas.microsoft.com/office/drawing/2014/main" id="{B34A256F-A6B4-74DA-020E-ED9D1AD53FB9}"/>
                </a:ext>
              </a:extLst>
            </p:cNvPr>
            <p:cNvCxnSpPr>
              <a:cxnSpLocks/>
            </p:cNvCxnSpPr>
            <p:nvPr/>
          </p:nvCxnSpPr>
          <p:spPr>
            <a:xfrm flipV="1">
              <a:off x="1163592" y="3667279"/>
              <a:ext cx="0" cy="15655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Düz Bağlayıcı 19">
              <a:extLst>
                <a:ext uri="{FF2B5EF4-FFF2-40B4-BE49-F238E27FC236}">
                  <a16:creationId xmlns:a16="http://schemas.microsoft.com/office/drawing/2014/main" id="{8B3CC89A-4E1C-994D-EEFC-0FCB8610570F}"/>
                </a:ext>
              </a:extLst>
            </p:cNvPr>
            <p:cNvCxnSpPr>
              <a:cxnSpLocks/>
            </p:cNvCxnSpPr>
            <p:nvPr/>
          </p:nvCxnSpPr>
          <p:spPr>
            <a:xfrm flipH="1">
              <a:off x="1163592" y="4273895"/>
              <a:ext cx="44958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Düz Bağlayıcı 20">
              <a:extLst>
                <a:ext uri="{FF2B5EF4-FFF2-40B4-BE49-F238E27FC236}">
                  <a16:creationId xmlns:a16="http://schemas.microsoft.com/office/drawing/2014/main" id="{D2C039F2-3D70-0C64-369A-F3D714EE84BF}"/>
                </a:ext>
              </a:extLst>
            </p:cNvPr>
            <p:cNvCxnSpPr>
              <a:cxnSpLocks/>
            </p:cNvCxnSpPr>
            <p:nvPr/>
          </p:nvCxnSpPr>
          <p:spPr>
            <a:xfrm flipH="1">
              <a:off x="1163592" y="3686329"/>
              <a:ext cx="44958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Düz Bağlayıcı 22">
              <a:extLst>
                <a:ext uri="{FF2B5EF4-FFF2-40B4-BE49-F238E27FC236}">
                  <a16:creationId xmlns:a16="http://schemas.microsoft.com/office/drawing/2014/main" id="{BD7CF5AF-BBA9-91F3-44DE-B21F9FEDF8D4}"/>
                </a:ext>
              </a:extLst>
            </p:cNvPr>
            <p:cNvCxnSpPr>
              <a:cxnSpLocks/>
              <a:stCxn id="26" idx="6"/>
            </p:cNvCxnSpPr>
            <p:nvPr/>
          </p:nvCxnSpPr>
          <p:spPr>
            <a:xfrm>
              <a:off x="1313203" y="2941767"/>
              <a:ext cx="31478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Düz Bağlayıcı 23">
              <a:extLst>
                <a:ext uri="{FF2B5EF4-FFF2-40B4-BE49-F238E27FC236}">
                  <a16:creationId xmlns:a16="http://schemas.microsoft.com/office/drawing/2014/main" id="{E5CA6178-AA1A-1967-61BD-F47E14283B0E}"/>
                </a:ext>
              </a:extLst>
            </p:cNvPr>
            <p:cNvCxnSpPr>
              <a:cxnSpLocks/>
            </p:cNvCxnSpPr>
            <p:nvPr/>
          </p:nvCxnSpPr>
          <p:spPr>
            <a:xfrm>
              <a:off x="1154523" y="5027166"/>
              <a:ext cx="73552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21E2E9BB-62DC-8A71-6CC5-D768A52F9D38}"/>
                </a:ext>
              </a:extLst>
            </p:cNvPr>
            <p:cNvSpPr/>
            <p:nvPr/>
          </p:nvSpPr>
          <p:spPr>
            <a:xfrm>
              <a:off x="953202" y="2761767"/>
              <a:ext cx="360001" cy="360000"/>
            </a:xfrm>
            <a:prstGeom prst="ellipse">
              <a:avLst/>
            </a:prstGeom>
            <a:solidFill>
              <a:schemeClr val="bg1">
                <a:lumMod val="5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Aptos Display" panose="020B0004020202020204" pitchFamily="34" charset="0"/>
                <a:ea typeface="Cambria" panose="02040503050406030204" pitchFamily="18" charset="0"/>
                <a:cs typeface="Calibri" panose="020F0502020204030204" pitchFamily="34" charset="0"/>
              </a:endParaRPr>
            </a:p>
          </p:txBody>
        </p:sp>
        <p:cxnSp>
          <p:nvCxnSpPr>
            <p:cNvPr id="27" name="Düz Bağlayıcı 26">
              <a:extLst>
                <a:ext uri="{FF2B5EF4-FFF2-40B4-BE49-F238E27FC236}">
                  <a16:creationId xmlns:a16="http://schemas.microsoft.com/office/drawing/2014/main" id="{57D5FAFD-5A29-1143-C6D6-57E671CD6483}"/>
                </a:ext>
              </a:extLst>
            </p:cNvPr>
            <p:cNvCxnSpPr>
              <a:cxnSpLocks/>
              <a:endCxn id="26" idx="2"/>
            </p:cNvCxnSpPr>
            <p:nvPr/>
          </p:nvCxnSpPr>
          <p:spPr>
            <a:xfrm>
              <a:off x="854929" y="2941767"/>
              <a:ext cx="9827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Düz Bağlayıcı 27">
              <a:extLst>
                <a:ext uri="{FF2B5EF4-FFF2-40B4-BE49-F238E27FC236}">
                  <a16:creationId xmlns:a16="http://schemas.microsoft.com/office/drawing/2014/main" id="{A81617EC-D1B6-B272-C7DC-77FD6B67D72A}"/>
                </a:ext>
              </a:extLst>
            </p:cNvPr>
            <p:cNvCxnSpPr>
              <a:cxnSpLocks/>
              <a:stCxn id="29" idx="0"/>
            </p:cNvCxnSpPr>
            <p:nvPr/>
          </p:nvCxnSpPr>
          <p:spPr>
            <a:xfrm>
              <a:off x="1313203" y="3409558"/>
              <a:ext cx="30052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Kısmi Daire 28">
              <a:extLst>
                <a:ext uri="{FF2B5EF4-FFF2-40B4-BE49-F238E27FC236}">
                  <a16:creationId xmlns:a16="http://schemas.microsoft.com/office/drawing/2014/main" id="{BACF17B7-E53F-E9CF-CD66-C5D1BF467659}"/>
                </a:ext>
              </a:extLst>
            </p:cNvPr>
            <p:cNvSpPr/>
            <p:nvPr/>
          </p:nvSpPr>
          <p:spPr>
            <a:xfrm>
              <a:off x="958021" y="3233850"/>
              <a:ext cx="355182" cy="351416"/>
            </a:xfrm>
            <a:prstGeom prst="pie">
              <a:avLst>
                <a:gd name="adj1" fmla="val 0"/>
                <a:gd name="adj2" fmla="val 10786452"/>
              </a:avLst>
            </a:prstGeom>
            <a:solidFill>
              <a:schemeClr val="bg1">
                <a:lumMod val="50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latin typeface="Aptos Display" panose="020B0004020202020204" pitchFamily="34" charset="0"/>
                <a:ea typeface="Cambria" panose="02040503050406030204" pitchFamily="18" charset="0"/>
              </a:endParaRPr>
            </a:p>
          </p:txBody>
        </p:sp>
        <p:sp>
          <p:nvSpPr>
            <p:cNvPr id="31" name="Oval 30">
              <a:extLst>
                <a:ext uri="{FF2B5EF4-FFF2-40B4-BE49-F238E27FC236}">
                  <a16:creationId xmlns:a16="http://schemas.microsoft.com/office/drawing/2014/main" id="{659DEB27-2C9E-A328-FFA7-DAF96BD413C1}"/>
                </a:ext>
              </a:extLst>
            </p:cNvPr>
            <p:cNvSpPr/>
            <p:nvPr/>
          </p:nvSpPr>
          <p:spPr>
            <a:xfrm>
              <a:off x="953203" y="3229558"/>
              <a:ext cx="360001" cy="36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Aptos Display" panose="020B0004020202020204" pitchFamily="34" charset="0"/>
                <a:ea typeface="Cambria" panose="02040503050406030204" pitchFamily="18" charset="0"/>
                <a:cs typeface="Calibri" panose="020F0502020204030204" pitchFamily="34" charset="0"/>
              </a:endParaRPr>
            </a:p>
          </p:txBody>
        </p:sp>
        <p:cxnSp>
          <p:nvCxnSpPr>
            <p:cNvPr id="32" name="Düz Bağlayıcı 31">
              <a:extLst>
                <a:ext uri="{FF2B5EF4-FFF2-40B4-BE49-F238E27FC236}">
                  <a16:creationId xmlns:a16="http://schemas.microsoft.com/office/drawing/2014/main" id="{0A281861-E25D-1A42-8445-A0DE3447AD0D}"/>
                </a:ext>
              </a:extLst>
            </p:cNvPr>
            <p:cNvCxnSpPr>
              <a:cxnSpLocks/>
              <a:endCxn id="31" idx="2"/>
            </p:cNvCxnSpPr>
            <p:nvPr/>
          </p:nvCxnSpPr>
          <p:spPr>
            <a:xfrm>
              <a:off x="854929" y="3409558"/>
              <a:ext cx="9827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5" name="Grup 44">
            <a:extLst>
              <a:ext uri="{FF2B5EF4-FFF2-40B4-BE49-F238E27FC236}">
                <a16:creationId xmlns:a16="http://schemas.microsoft.com/office/drawing/2014/main" id="{4F7B51C6-69F4-BF19-BEDB-7695C77E57CA}"/>
              </a:ext>
            </a:extLst>
          </p:cNvPr>
          <p:cNvGrpSpPr/>
          <p:nvPr/>
        </p:nvGrpSpPr>
        <p:grpSpPr>
          <a:xfrm>
            <a:off x="1063385" y="2847211"/>
            <a:ext cx="1035857" cy="2462479"/>
            <a:chOff x="1704235" y="3137745"/>
            <a:chExt cx="1035857" cy="2462479"/>
          </a:xfrm>
        </p:grpSpPr>
        <p:cxnSp>
          <p:nvCxnSpPr>
            <p:cNvPr id="47" name="Düz Bağlayıcı 46">
              <a:extLst>
                <a:ext uri="{FF2B5EF4-FFF2-40B4-BE49-F238E27FC236}">
                  <a16:creationId xmlns:a16="http://schemas.microsoft.com/office/drawing/2014/main" id="{238E02EC-C44D-85A7-6CD4-F7B3C25557C2}"/>
                </a:ext>
              </a:extLst>
            </p:cNvPr>
            <p:cNvCxnSpPr>
              <a:cxnSpLocks/>
            </p:cNvCxnSpPr>
            <p:nvPr/>
          </p:nvCxnSpPr>
          <p:spPr>
            <a:xfrm flipV="1">
              <a:off x="2463261" y="3137745"/>
              <a:ext cx="0" cy="153117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Düz Bağlayıcı 45">
              <a:extLst>
                <a:ext uri="{FF2B5EF4-FFF2-40B4-BE49-F238E27FC236}">
                  <a16:creationId xmlns:a16="http://schemas.microsoft.com/office/drawing/2014/main" id="{C5704ED9-F4D0-9EF8-3A43-E17DA6CE2F00}"/>
                </a:ext>
              </a:extLst>
            </p:cNvPr>
            <p:cNvCxnSpPr>
              <a:cxnSpLocks/>
            </p:cNvCxnSpPr>
            <p:nvPr/>
          </p:nvCxnSpPr>
          <p:spPr>
            <a:xfrm flipH="1" flipV="1">
              <a:off x="2013588" y="4042294"/>
              <a:ext cx="556" cy="155793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8" name="Düz Bağlayıcı 47">
              <a:extLst>
                <a:ext uri="{FF2B5EF4-FFF2-40B4-BE49-F238E27FC236}">
                  <a16:creationId xmlns:a16="http://schemas.microsoft.com/office/drawing/2014/main" id="{2179AB04-2479-B145-551B-A69504C92D36}"/>
                </a:ext>
              </a:extLst>
            </p:cNvPr>
            <p:cNvCxnSpPr>
              <a:cxnSpLocks/>
            </p:cNvCxnSpPr>
            <p:nvPr/>
          </p:nvCxnSpPr>
          <p:spPr>
            <a:xfrm flipH="1">
              <a:off x="2027707" y="4648732"/>
              <a:ext cx="44958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Düz Bağlayıcı 48">
              <a:extLst>
                <a:ext uri="{FF2B5EF4-FFF2-40B4-BE49-F238E27FC236}">
                  <a16:creationId xmlns:a16="http://schemas.microsoft.com/office/drawing/2014/main" id="{8D038A60-BA7B-0880-0F4D-FDD1D0FB804E}"/>
                </a:ext>
              </a:extLst>
            </p:cNvPr>
            <p:cNvCxnSpPr>
              <a:cxnSpLocks/>
            </p:cNvCxnSpPr>
            <p:nvPr/>
          </p:nvCxnSpPr>
          <p:spPr>
            <a:xfrm flipH="1">
              <a:off x="1999132" y="4054816"/>
              <a:ext cx="44958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51" name="Grup 50">
              <a:extLst>
                <a:ext uri="{FF2B5EF4-FFF2-40B4-BE49-F238E27FC236}">
                  <a16:creationId xmlns:a16="http://schemas.microsoft.com/office/drawing/2014/main" id="{7C867CB3-4CD0-FD28-E032-DD774F9088CD}"/>
                </a:ext>
              </a:extLst>
            </p:cNvPr>
            <p:cNvGrpSpPr/>
            <p:nvPr/>
          </p:nvGrpSpPr>
          <p:grpSpPr>
            <a:xfrm>
              <a:off x="1704235" y="3312318"/>
              <a:ext cx="1035857" cy="2085399"/>
              <a:chOff x="444045" y="3568166"/>
              <a:chExt cx="1035857" cy="2085399"/>
            </a:xfrm>
          </p:grpSpPr>
          <p:cxnSp>
            <p:nvCxnSpPr>
              <p:cNvPr id="76" name="Düz Bağlayıcı 75">
                <a:extLst>
                  <a:ext uri="{FF2B5EF4-FFF2-40B4-BE49-F238E27FC236}">
                    <a16:creationId xmlns:a16="http://schemas.microsoft.com/office/drawing/2014/main" id="{FD783FB3-096E-CE4F-24F2-AFA756EED962}"/>
                  </a:ext>
                </a:extLst>
              </p:cNvPr>
              <p:cNvCxnSpPr>
                <a:cxnSpLocks/>
              </p:cNvCxnSpPr>
              <p:nvPr/>
            </p:nvCxnSpPr>
            <p:spPr>
              <a:xfrm>
                <a:off x="744376" y="5234414"/>
                <a:ext cx="73552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7" name="Düz Bağlayıcı 76">
                <a:extLst>
                  <a:ext uri="{FF2B5EF4-FFF2-40B4-BE49-F238E27FC236}">
                    <a16:creationId xmlns:a16="http://schemas.microsoft.com/office/drawing/2014/main" id="{B0FD1046-2783-8D3E-FA90-16DB8D39E3E3}"/>
                  </a:ext>
                </a:extLst>
              </p:cNvPr>
              <p:cNvCxnSpPr>
                <a:cxnSpLocks/>
              </p:cNvCxnSpPr>
              <p:nvPr/>
            </p:nvCxnSpPr>
            <p:spPr>
              <a:xfrm>
                <a:off x="902319" y="3568166"/>
                <a:ext cx="31478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9" name="Düz Bağlayıcı 78">
                <a:extLst>
                  <a:ext uri="{FF2B5EF4-FFF2-40B4-BE49-F238E27FC236}">
                    <a16:creationId xmlns:a16="http://schemas.microsoft.com/office/drawing/2014/main" id="{4B46F045-A8CA-0158-F004-58E31FA743B9}"/>
                  </a:ext>
                </a:extLst>
              </p:cNvPr>
              <p:cNvCxnSpPr>
                <a:cxnSpLocks/>
              </p:cNvCxnSpPr>
              <p:nvPr/>
            </p:nvCxnSpPr>
            <p:spPr>
              <a:xfrm>
                <a:off x="743639" y="5653565"/>
                <a:ext cx="73552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7" name="Düz Bağlayıcı 96">
                <a:extLst>
                  <a:ext uri="{FF2B5EF4-FFF2-40B4-BE49-F238E27FC236}">
                    <a16:creationId xmlns:a16="http://schemas.microsoft.com/office/drawing/2014/main" id="{16AC1F37-0860-DEC2-A1A0-16815061EF9D}"/>
                  </a:ext>
                </a:extLst>
              </p:cNvPr>
              <p:cNvCxnSpPr>
                <a:cxnSpLocks/>
              </p:cNvCxnSpPr>
              <p:nvPr/>
            </p:nvCxnSpPr>
            <p:spPr>
              <a:xfrm>
                <a:off x="444045" y="3568166"/>
                <a:ext cx="9827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9" name="Düz Bağlayıcı 98">
                <a:extLst>
                  <a:ext uri="{FF2B5EF4-FFF2-40B4-BE49-F238E27FC236}">
                    <a16:creationId xmlns:a16="http://schemas.microsoft.com/office/drawing/2014/main" id="{6F0CF672-024D-F5C9-4C2E-A36D810C7025}"/>
                  </a:ext>
                </a:extLst>
              </p:cNvPr>
              <p:cNvCxnSpPr>
                <a:cxnSpLocks/>
              </p:cNvCxnSpPr>
              <p:nvPr/>
            </p:nvCxnSpPr>
            <p:spPr>
              <a:xfrm>
                <a:off x="902319" y="4035957"/>
                <a:ext cx="30052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0" name="Düz Bağlayıcı 99">
                <a:extLst>
                  <a:ext uri="{FF2B5EF4-FFF2-40B4-BE49-F238E27FC236}">
                    <a16:creationId xmlns:a16="http://schemas.microsoft.com/office/drawing/2014/main" id="{3A66A650-64C5-05EE-9602-456D00885CC2}"/>
                  </a:ext>
                </a:extLst>
              </p:cNvPr>
              <p:cNvCxnSpPr>
                <a:cxnSpLocks/>
              </p:cNvCxnSpPr>
              <p:nvPr/>
            </p:nvCxnSpPr>
            <p:spPr>
              <a:xfrm>
                <a:off x="444045" y="4035957"/>
                <a:ext cx="9827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sp>
        <p:nvSpPr>
          <p:cNvPr id="114" name="Oval 113">
            <a:extLst>
              <a:ext uri="{FF2B5EF4-FFF2-40B4-BE49-F238E27FC236}">
                <a16:creationId xmlns:a16="http://schemas.microsoft.com/office/drawing/2014/main" id="{E80D532A-006E-60FE-4573-4B415EF47703}"/>
              </a:ext>
            </a:extLst>
          </p:cNvPr>
          <p:cNvSpPr/>
          <p:nvPr/>
        </p:nvSpPr>
        <p:spPr>
          <a:xfrm>
            <a:off x="1616506" y="4507055"/>
            <a:ext cx="360001" cy="360000"/>
          </a:xfrm>
          <a:prstGeom prst="ellipse">
            <a:avLst/>
          </a:prstGeom>
          <a:solidFill>
            <a:schemeClr val="bg1">
              <a:lumMod val="50000"/>
            </a:schemeClr>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Aptos Display" panose="020B0004020202020204" pitchFamily="34" charset="0"/>
              <a:ea typeface="Cambria" panose="02040503050406030204" pitchFamily="18" charset="0"/>
              <a:cs typeface="Calibri" panose="020F0502020204030204" pitchFamily="34" charset="0"/>
            </a:endParaRPr>
          </a:p>
        </p:txBody>
      </p:sp>
      <p:sp>
        <p:nvSpPr>
          <p:cNvPr id="119" name="Oval 118">
            <a:extLst>
              <a:ext uri="{FF2B5EF4-FFF2-40B4-BE49-F238E27FC236}">
                <a16:creationId xmlns:a16="http://schemas.microsoft.com/office/drawing/2014/main" id="{DCA84BC4-F1EE-6D71-E631-4654B41B2232}"/>
              </a:ext>
            </a:extLst>
          </p:cNvPr>
          <p:cNvSpPr/>
          <p:nvPr/>
        </p:nvSpPr>
        <p:spPr>
          <a:xfrm>
            <a:off x="1611713" y="4925216"/>
            <a:ext cx="360001" cy="360000"/>
          </a:xfrm>
          <a:prstGeom prst="ellipse">
            <a:avLst/>
          </a:prstGeom>
          <a:solidFill>
            <a:schemeClr val="bg1">
              <a:lumMod val="50000"/>
            </a:schemeClr>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Aptos Display" panose="020B0004020202020204" pitchFamily="34" charset="0"/>
              <a:ea typeface="Cambria" panose="02040503050406030204" pitchFamily="18" charset="0"/>
              <a:cs typeface="Calibri" panose="020F0502020204030204" pitchFamily="34" charset="0"/>
            </a:endParaRPr>
          </a:p>
        </p:txBody>
      </p:sp>
      <p:sp>
        <p:nvSpPr>
          <p:cNvPr id="78" name="Oval 77">
            <a:extLst>
              <a:ext uri="{FF2B5EF4-FFF2-40B4-BE49-F238E27FC236}">
                <a16:creationId xmlns:a16="http://schemas.microsoft.com/office/drawing/2014/main" id="{6B8CC00A-D03E-E31F-AD7A-65919770828A}"/>
              </a:ext>
            </a:extLst>
          </p:cNvPr>
          <p:cNvSpPr/>
          <p:nvPr/>
        </p:nvSpPr>
        <p:spPr>
          <a:xfrm rot="5400000">
            <a:off x="1785503" y="4210743"/>
            <a:ext cx="72000" cy="80823"/>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latin typeface="Aptos Display" panose="020B0004020202020204" pitchFamily="34" charset="0"/>
              <a:ea typeface="Cambria" panose="02040503050406030204" pitchFamily="18" charset="0"/>
            </a:endParaRPr>
          </a:p>
        </p:txBody>
      </p:sp>
      <p:sp>
        <p:nvSpPr>
          <p:cNvPr id="80" name="İkizkenar Üçgen 105">
            <a:extLst>
              <a:ext uri="{FF2B5EF4-FFF2-40B4-BE49-F238E27FC236}">
                <a16:creationId xmlns:a16="http://schemas.microsoft.com/office/drawing/2014/main" id="{FA4A01E9-83FB-49E8-01A5-1550AA8A4823}"/>
              </a:ext>
            </a:extLst>
          </p:cNvPr>
          <p:cNvSpPr/>
          <p:nvPr/>
        </p:nvSpPr>
        <p:spPr>
          <a:xfrm rot="10800000">
            <a:off x="1654952" y="3944696"/>
            <a:ext cx="323291" cy="252000"/>
          </a:xfrm>
          <a:prstGeom prst="triangle">
            <a:avLst>
              <a:gd name="adj" fmla="val 48898"/>
            </a:avLst>
          </a:prstGeom>
          <a:solidFill>
            <a:schemeClr val="bg1">
              <a:lumMod val="5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Aptos Display" panose="020B0004020202020204" pitchFamily="34" charset="0"/>
              <a:ea typeface="Cambria" panose="02040503050406030204" pitchFamily="18" charset="0"/>
            </a:endParaRPr>
          </a:p>
        </p:txBody>
      </p:sp>
      <p:sp>
        <p:nvSpPr>
          <p:cNvPr id="81" name="İkizkenar Üçgen 100">
            <a:extLst>
              <a:ext uri="{FF2B5EF4-FFF2-40B4-BE49-F238E27FC236}">
                <a16:creationId xmlns:a16="http://schemas.microsoft.com/office/drawing/2014/main" id="{D4A54770-0481-1A3D-A153-158B1EA915C9}"/>
              </a:ext>
            </a:extLst>
          </p:cNvPr>
          <p:cNvSpPr/>
          <p:nvPr/>
        </p:nvSpPr>
        <p:spPr>
          <a:xfrm>
            <a:off x="1204064" y="3948868"/>
            <a:ext cx="323291" cy="252000"/>
          </a:xfrm>
          <a:prstGeom prst="triangle">
            <a:avLst>
              <a:gd name="adj" fmla="val 48898"/>
            </a:avLst>
          </a:prstGeom>
          <a:solidFill>
            <a:schemeClr val="bg1">
              <a:lumMod val="5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Aptos Display" panose="020B0004020202020204" pitchFamily="34" charset="0"/>
              <a:ea typeface="Cambria" panose="02040503050406030204" pitchFamily="18" charset="0"/>
            </a:endParaRPr>
          </a:p>
        </p:txBody>
      </p:sp>
      <p:sp>
        <p:nvSpPr>
          <p:cNvPr id="82" name="Oval 81">
            <a:extLst>
              <a:ext uri="{FF2B5EF4-FFF2-40B4-BE49-F238E27FC236}">
                <a16:creationId xmlns:a16="http://schemas.microsoft.com/office/drawing/2014/main" id="{21916310-F678-EDB9-0D40-39759F74126B}"/>
              </a:ext>
            </a:extLst>
          </p:cNvPr>
          <p:cNvSpPr/>
          <p:nvPr/>
        </p:nvSpPr>
        <p:spPr>
          <a:xfrm rot="5400000">
            <a:off x="1329706" y="3870530"/>
            <a:ext cx="72000" cy="80823"/>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latin typeface="Aptos Display" panose="020B0004020202020204" pitchFamily="34" charset="0"/>
              <a:ea typeface="Cambria" panose="02040503050406030204" pitchFamily="18" charset="0"/>
            </a:endParaRPr>
          </a:p>
        </p:txBody>
      </p:sp>
      <p:grpSp>
        <p:nvGrpSpPr>
          <p:cNvPr id="37" name="Group 36">
            <a:extLst>
              <a:ext uri="{FF2B5EF4-FFF2-40B4-BE49-F238E27FC236}">
                <a16:creationId xmlns:a16="http://schemas.microsoft.com/office/drawing/2014/main" id="{4B272648-0B3E-3783-D09D-162C5ED8F8C8}"/>
              </a:ext>
            </a:extLst>
          </p:cNvPr>
          <p:cNvGrpSpPr/>
          <p:nvPr/>
        </p:nvGrpSpPr>
        <p:grpSpPr>
          <a:xfrm>
            <a:off x="900113" y="1120542"/>
            <a:ext cx="7383274" cy="532326"/>
            <a:chOff x="957263" y="2296226"/>
            <a:chExt cx="7383274" cy="532326"/>
          </a:xfrm>
        </p:grpSpPr>
        <p:sp>
          <p:nvSpPr>
            <p:cNvPr id="38" name="Dikdörtgen 256">
              <a:extLst>
                <a:ext uri="{FF2B5EF4-FFF2-40B4-BE49-F238E27FC236}">
                  <a16:creationId xmlns:a16="http://schemas.microsoft.com/office/drawing/2014/main" id="{C4087AEB-062D-E800-1D95-28E24C685C08}"/>
                </a:ext>
              </a:extLst>
            </p:cNvPr>
            <p:cNvSpPr/>
            <p:nvPr/>
          </p:nvSpPr>
          <p:spPr>
            <a:xfrm>
              <a:off x="957263" y="2296226"/>
              <a:ext cx="1769017" cy="532326"/>
            </a:xfrm>
            <a:prstGeom prst="roundRect">
              <a:avLst/>
            </a:prstGeom>
            <a:solidFill>
              <a:schemeClr val="accent3">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ACT</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39" name="Dikdörtgen 256">
              <a:extLst>
                <a:ext uri="{FF2B5EF4-FFF2-40B4-BE49-F238E27FC236}">
                  <a16:creationId xmlns:a16="http://schemas.microsoft.com/office/drawing/2014/main" id="{51F2B4BA-F71D-962A-4C8E-9852E7E82109}"/>
                </a:ext>
              </a:extLst>
            </p:cNvPr>
            <p:cNvSpPr/>
            <p:nvPr/>
          </p:nvSpPr>
          <p:spPr>
            <a:xfrm>
              <a:off x="4044338" y="2296226"/>
              <a:ext cx="1326104" cy="532326"/>
            </a:xfrm>
            <a:prstGeom prst="roundRect">
              <a:avLst/>
            </a:prstGeom>
            <a:solidFill>
              <a:schemeClr val="accent3">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PRE</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cxnSp>
          <p:nvCxnSpPr>
            <p:cNvPr id="40" name="Düz Ok Bağlayıcısı 185">
              <a:extLst>
                <a:ext uri="{FF2B5EF4-FFF2-40B4-BE49-F238E27FC236}">
                  <a16:creationId xmlns:a16="http://schemas.microsoft.com/office/drawing/2014/main" id="{60224BA8-E97C-B0AA-8E51-644AD2028EC3}"/>
                </a:ext>
              </a:extLst>
            </p:cNvPr>
            <p:cNvCxnSpPr>
              <a:cxnSpLocks/>
              <a:stCxn id="38" idx="3"/>
              <a:endCxn id="39" idx="1"/>
            </p:cNvCxnSpPr>
            <p:nvPr/>
          </p:nvCxnSpPr>
          <p:spPr>
            <a:xfrm>
              <a:off x="2726280" y="2562389"/>
              <a:ext cx="131805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Dikdörtgen 256">
              <a:extLst>
                <a:ext uri="{FF2B5EF4-FFF2-40B4-BE49-F238E27FC236}">
                  <a16:creationId xmlns:a16="http://schemas.microsoft.com/office/drawing/2014/main" id="{3D83B67C-48CB-5624-3C0D-240BB96400C2}"/>
                </a:ext>
              </a:extLst>
            </p:cNvPr>
            <p:cNvSpPr/>
            <p:nvPr/>
          </p:nvSpPr>
          <p:spPr>
            <a:xfrm>
              <a:off x="6571520" y="2296226"/>
              <a:ext cx="1769017" cy="532326"/>
            </a:xfrm>
            <a:prstGeom prst="roundRect">
              <a:avLst/>
            </a:prstGeom>
            <a:solidFill>
              <a:schemeClr val="accent3">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ACT</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cxnSp>
          <p:nvCxnSpPr>
            <p:cNvPr id="42" name="Düz Ok Bağlayıcısı 60">
              <a:extLst>
                <a:ext uri="{FF2B5EF4-FFF2-40B4-BE49-F238E27FC236}">
                  <a16:creationId xmlns:a16="http://schemas.microsoft.com/office/drawing/2014/main" id="{F61C7A15-0DA0-5E6D-3EEB-6445D5A9D598}"/>
                </a:ext>
              </a:extLst>
            </p:cNvPr>
            <p:cNvCxnSpPr>
              <a:cxnSpLocks/>
              <a:stCxn id="39" idx="3"/>
              <a:endCxn id="41" idx="1"/>
            </p:cNvCxnSpPr>
            <p:nvPr/>
          </p:nvCxnSpPr>
          <p:spPr>
            <a:xfrm>
              <a:off x="5370442" y="2562389"/>
              <a:ext cx="120107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43" name="Grafik 201" descr="Kum Saati 30% düz dolguyla">
            <a:extLst>
              <a:ext uri="{FF2B5EF4-FFF2-40B4-BE49-F238E27FC236}">
                <a16:creationId xmlns:a16="http://schemas.microsoft.com/office/drawing/2014/main" id="{025314F9-0B23-54E6-833B-F2116555E19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00872" y="784949"/>
            <a:ext cx="532325" cy="532325"/>
          </a:xfrm>
          <a:prstGeom prst="rect">
            <a:avLst/>
          </a:prstGeom>
        </p:spPr>
      </p:pic>
      <p:pic>
        <p:nvPicPr>
          <p:cNvPr id="53" name="Grafik 18" descr="Kapat düz dolguyla">
            <a:extLst>
              <a:ext uri="{FF2B5EF4-FFF2-40B4-BE49-F238E27FC236}">
                <a16:creationId xmlns:a16="http://schemas.microsoft.com/office/drawing/2014/main" id="{78DA77AB-AB58-6969-76DD-A7716B8DBFE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91368" y="780301"/>
            <a:ext cx="557585" cy="557585"/>
          </a:xfrm>
          <a:prstGeom prst="rect">
            <a:avLst/>
          </a:prstGeom>
        </p:spPr>
      </p:pic>
      <p:sp>
        <p:nvSpPr>
          <p:cNvPr id="57" name="Metin kutusu 16">
            <a:extLst>
              <a:ext uri="{FF2B5EF4-FFF2-40B4-BE49-F238E27FC236}">
                <a16:creationId xmlns:a16="http://schemas.microsoft.com/office/drawing/2014/main" id="{CF282072-8CD9-9380-74C1-9F25E5D24329}"/>
              </a:ext>
            </a:extLst>
          </p:cNvPr>
          <p:cNvSpPr txBox="1"/>
          <p:nvPr/>
        </p:nvSpPr>
        <p:spPr>
          <a:xfrm>
            <a:off x="5351616" y="1367886"/>
            <a:ext cx="994322" cy="461665"/>
          </a:xfrm>
          <a:prstGeom prst="rect">
            <a:avLst/>
          </a:prstGeom>
          <a:noFill/>
        </p:spPr>
        <p:txBody>
          <a:bodyPr wrap="square" rtlCol="0">
            <a:spAutoFit/>
          </a:bodyPr>
          <a:lstStyle/>
          <a:p>
            <a:pPr algn="ctr"/>
            <a:r>
              <a:rPr lang="en-US" sz="2400" b="1" dirty="0">
                <a:solidFill>
                  <a:srgbClr val="FF0000"/>
                </a:solidFill>
                <a:latin typeface="Aptos Display" panose="020B0004020202020204" pitchFamily="34" charset="0"/>
                <a:ea typeface="Cambria" panose="02040503050406030204" pitchFamily="18" charset="0"/>
              </a:rPr>
              <a:t>&lt;3ns</a:t>
            </a:r>
            <a:endParaRPr lang="en-US" sz="2400" b="1" dirty="0">
              <a:solidFill>
                <a:srgbClr val="FF0000"/>
              </a:solidFill>
              <a:latin typeface="Aptos Display" panose="020B0004020202020204" pitchFamily="34" charset="0"/>
            </a:endParaRPr>
          </a:p>
        </p:txBody>
      </p:sp>
      <p:pic>
        <p:nvPicPr>
          <p:cNvPr id="58" name="Grafik 201" descr="Kum Saati 30% düz dolguyla">
            <a:extLst>
              <a:ext uri="{FF2B5EF4-FFF2-40B4-BE49-F238E27FC236}">
                <a16:creationId xmlns:a16="http://schemas.microsoft.com/office/drawing/2014/main" id="{5D66ACA5-4BA2-C03F-6E57-5037F0658B4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11950" y="771697"/>
            <a:ext cx="532325" cy="532325"/>
          </a:xfrm>
          <a:prstGeom prst="rect">
            <a:avLst/>
          </a:prstGeom>
        </p:spPr>
      </p:pic>
      <p:pic>
        <p:nvPicPr>
          <p:cNvPr id="59" name="Grafik 18" descr="Kapat düz dolguyla">
            <a:extLst>
              <a:ext uri="{FF2B5EF4-FFF2-40B4-BE49-F238E27FC236}">
                <a16:creationId xmlns:a16="http://schemas.microsoft.com/office/drawing/2014/main" id="{9BA5E96B-9170-E95A-8CFC-18B6BEAC7DF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02446" y="767049"/>
            <a:ext cx="557585" cy="557585"/>
          </a:xfrm>
          <a:prstGeom prst="rect">
            <a:avLst/>
          </a:prstGeom>
        </p:spPr>
      </p:pic>
      <p:sp>
        <p:nvSpPr>
          <p:cNvPr id="63" name="Metin kutusu 16">
            <a:extLst>
              <a:ext uri="{FF2B5EF4-FFF2-40B4-BE49-F238E27FC236}">
                <a16:creationId xmlns:a16="http://schemas.microsoft.com/office/drawing/2014/main" id="{5968C507-85B7-8791-C3CD-39132876C2DD}"/>
              </a:ext>
            </a:extLst>
          </p:cNvPr>
          <p:cNvSpPr txBox="1"/>
          <p:nvPr/>
        </p:nvSpPr>
        <p:spPr>
          <a:xfrm>
            <a:off x="2762694" y="1354634"/>
            <a:ext cx="994322" cy="461665"/>
          </a:xfrm>
          <a:prstGeom prst="rect">
            <a:avLst/>
          </a:prstGeom>
          <a:noFill/>
        </p:spPr>
        <p:txBody>
          <a:bodyPr wrap="square" rtlCol="0">
            <a:spAutoFit/>
          </a:bodyPr>
          <a:lstStyle/>
          <a:p>
            <a:pPr algn="ctr"/>
            <a:r>
              <a:rPr lang="en-US" sz="2400" b="1" dirty="0">
                <a:solidFill>
                  <a:srgbClr val="FF0000"/>
                </a:solidFill>
                <a:latin typeface="Aptos Display" panose="020B0004020202020204" pitchFamily="34" charset="0"/>
                <a:ea typeface="Cambria" panose="02040503050406030204" pitchFamily="18" charset="0"/>
              </a:rPr>
              <a:t>&lt;3ns</a:t>
            </a:r>
            <a:endParaRPr lang="en-US" sz="2400" b="1" dirty="0">
              <a:solidFill>
                <a:srgbClr val="FF0000"/>
              </a:solidFill>
              <a:latin typeface="Aptos Display" panose="020B0004020202020204" pitchFamily="34" charset="0"/>
            </a:endParaRPr>
          </a:p>
        </p:txBody>
      </p:sp>
      <p:sp>
        <p:nvSpPr>
          <p:cNvPr id="6" name="TextBox 35">
            <a:extLst>
              <a:ext uri="{FF2B5EF4-FFF2-40B4-BE49-F238E27FC236}">
                <a16:creationId xmlns:a16="http://schemas.microsoft.com/office/drawing/2014/main" id="{2A20ADB7-467A-D917-6E23-2FCD2C377C9D}"/>
              </a:ext>
            </a:extLst>
          </p:cNvPr>
          <p:cNvSpPr txBox="1"/>
          <p:nvPr/>
        </p:nvSpPr>
        <p:spPr>
          <a:xfrm>
            <a:off x="1798970" y="2166330"/>
            <a:ext cx="922047" cy="400110"/>
          </a:xfrm>
          <a:prstGeom prst="rect">
            <a:avLst/>
          </a:prstGeom>
          <a:noFill/>
        </p:spPr>
        <p:txBody>
          <a:bodyPr wrap="none" rtlCol="0">
            <a:spAutoFit/>
          </a:bodyPr>
          <a:lstStyle/>
          <a:p>
            <a:pPr algn="ctr"/>
            <a:r>
              <a:rPr kumimoji="0" lang="en-US" sz="2000" b="1" i="0" u="none" strike="noStrike" kern="1200" cap="none" spc="0" normalizeH="0" baseline="0" noProof="0" dirty="0">
                <a:ln>
                  <a:noFill/>
                </a:ln>
                <a:solidFill>
                  <a:prstClr val="black"/>
                </a:solidFill>
                <a:effectLst/>
                <a:uLnTx/>
                <a:uFillTx/>
                <a:latin typeface="Aptos Display" panose="020B0004020202020204" pitchFamily="34" charset="0"/>
                <a:ea typeface="Cambria" panose="02040503050406030204" pitchFamily="18" charset="0"/>
              </a:rPr>
              <a:t>3</a:t>
            </a:r>
            <a:r>
              <a:rPr lang="en-US" sz="2000" b="1" dirty="0">
                <a:latin typeface="Aptos Display" panose="020B0004020202020204" pitchFamily="34" charset="0"/>
                <a:ea typeface="Cambria" panose="02040503050406030204" pitchFamily="18" charset="0"/>
              </a:rPr>
              <a:t>V</a:t>
            </a:r>
            <a:r>
              <a:rPr lang="en-US" sz="2000" b="1" baseline="-25000" dirty="0">
                <a:latin typeface="Aptos Display" panose="020B0004020202020204" pitchFamily="34" charset="0"/>
                <a:ea typeface="Cambria" panose="02040503050406030204" pitchFamily="18" charset="0"/>
              </a:rPr>
              <a:t>DD</a:t>
            </a:r>
            <a:r>
              <a:rPr lang="en-US" b="1" dirty="0">
                <a:latin typeface="Aptos Display" panose="020B0004020202020204" pitchFamily="34" charset="0"/>
                <a:ea typeface="Cambria" panose="02040503050406030204" pitchFamily="18" charset="0"/>
              </a:rPr>
              <a:t>/4</a:t>
            </a:r>
            <a:endParaRPr lang="en-US" sz="2000" b="1" baseline="-25000" dirty="0">
              <a:latin typeface="Aptos Display" panose="020B0004020202020204" pitchFamily="34" charset="0"/>
              <a:ea typeface="Cambria" panose="02040503050406030204" pitchFamily="18" charset="0"/>
            </a:endParaRPr>
          </a:p>
        </p:txBody>
      </p:sp>
      <p:sp>
        <p:nvSpPr>
          <p:cNvPr id="7" name="TextBox 35">
            <a:extLst>
              <a:ext uri="{FF2B5EF4-FFF2-40B4-BE49-F238E27FC236}">
                <a16:creationId xmlns:a16="http://schemas.microsoft.com/office/drawing/2014/main" id="{8AABF3A6-305C-9603-FC1F-7C33F6DAEDDD}"/>
              </a:ext>
            </a:extLst>
          </p:cNvPr>
          <p:cNvSpPr txBox="1"/>
          <p:nvPr/>
        </p:nvSpPr>
        <p:spPr>
          <a:xfrm>
            <a:off x="1507490" y="5445354"/>
            <a:ext cx="708848" cy="400110"/>
          </a:xfrm>
          <a:prstGeom prst="rect">
            <a:avLst/>
          </a:prstGeom>
          <a:noFill/>
        </p:spPr>
        <p:txBody>
          <a:bodyPr wrap="none" rtlCol="0">
            <a:spAutoFit/>
          </a:bodyPr>
          <a:lstStyle/>
          <a:p>
            <a:pPr algn="ctr"/>
            <a:r>
              <a:rPr lang="en-US" sz="2000" b="1" dirty="0">
                <a:latin typeface="Aptos Display" panose="020B0004020202020204" pitchFamily="34" charset="0"/>
                <a:ea typeface="Cambria" panose="02040503050406030204" pitchFamily="18" charset="0"/>
              </a:rPr>
              <a:t>VDD</a:t>
            </a:r>
            <a:endParaRPr lang="en-US" sz="2000" b="1" baseline="-25000" dirty="0">
              <a:latin typeface="Aptos Display" panose="020B0004020202020204" pitchFamily="34" charset="0"/>
              <a:ea typeface="Cambria" panose="02040503050406030204" pitchFamily="18" charset="0"/>
            </a:endParaRPr>
          </a:p>
        </p:txBody>
      </p:sp>
      <p:cxnSp>
        <p:nvCxnSpPr>
          <p:cNvPr id="8" name="Connector: Curved 7">
            <a:extLst>
              <a:ext uri="{FF2B5EF4-FFF2-40B4-BE49-F238E27FC236}">
                <a16:creationId xmlns:a16="http://schemas.microsoft.com/office/drawing/2014/main" id="{0D105641-3ACD-5541-D4A3-F799BE5A5FD8}"/>
              </a:ext>
            </a:extLst>
          </p:cNvPr>
          <p:cNvCxnSpPr>
            <a:endCxn id="6" idx="2"/>
          </p:cNvCxnSpPr>
          <p:nvPr/>
        </p:nvCxnSpPr>
        <p:spPr>
          <a:xfrm flipV="1">
            <a:off x="1791713" y="2566440"/>
            <a:ext cx="468281" cy="277742"/>
          </a:xfrm>
          <a:prstGeom prst="curvedConnector2">
            <a:avLst/>
          </a:prstGeom>
          <a:ln w="5715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 name="Connector: Curved 8">
            <a:extLst>
              <a:ext uri="{FF2B5EF4-FFF2-40B4-BE49-F238E27FC236}">
                <a16:creationId xmlns:a16="http://schemas.microsoft.com/office/drawing/2014/main" id="{4F0F85D8-4909-3869-16BE-51A409099CA5}"/>
              </a:ext>
            </a:extLst>
          </p:cNvPr>
          <p:cNvCxnSpPr>
            <a:cxnSpLocks/>
          </p:cNvCxnSpPr>
          <p:nvPr/>
        </p:nvCxnSpPr>
        <p:spPr>
          <a:xfrm>
            <a:off x="1342904" y="5328473"/>
            <a:ext cx="455039" cy="196871"/>
          </a:xfrm>
          <a:prstGeom prst="curvedConnector2">
            <a:avLst/>
          </a:prstGeom>
          <a:ln w="5715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57280CAD-294C-83A8-BD9A-694A306CF8FF}"/>
              </a:ext>
            </a:extLst>
          </p:cNvPr>
          <p:cNvSpPr/>
          <p:nvPr/>
        </p:nvSpPr>
        <p:spPr>
          <a:xfrm>
            <a:off x="1162220" y="3306466"/>
            <a:ext cx="360001" cy="3600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Aptos Display" panose="020B0004020202020204" pitchFamily="34" charset="0"/>
              <a:ea typeface="Cambria" panose="02040503050406030204" pitchFamily="18" charset="0"/>
              <a:cs typeface="Calibri" panose="020F0502020204030204" pitchFamily="34" charset="0"/>
            </a:endParaRPr>
          </a:p>
        </p:txBody>
      </p:sp>
      <p:sp>
        <p:nvSpPr>
          <p:cNvPr id="15" name="Oval 14">
            <a:extLst>
              <a:ext uri="{FF2B5EF4-FFF2-40B4-BE49-F238E27FC236}">
                <a16:creationId xmlns:a16="http://schemas.microsoft.com/office/drawing/2014/main" id="{FB40A97A-5D95-E44C-596D-564B04F1A365}"/>
              </a:ext>
            </a:extLst>
          </p:cNvPr>
          <p:cNvSpPr/>
          <p:nvPr/>
        </p:nvSpPr>
        <p:spPr>
          <a:xfrm>
            <a:off x="1159456" y="2842528"/>
            <a:ext cx="360001" cy="3600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Aptos Display" panose="020B0004020202020204" pitchFamily="34" charset="0"/>
              <a:ea typeface="Cambria" panose="02040503050406030204" pitchFamily="18" charset="0"/>
              <a:cs typeface="Calibri" panose="020F0502020204030204" pitchFamily="34" charset="0"/>
            </a:endParaRPr>
          </a:p>
        </p:txBody>
      </p:sp>
      <p:sp>
        <p:nvSpPr>
          <p:cNvPr id="16" name="Dikdörtgen 256">
            <a:extLst>
              <a:ext uri="{FF2B5EF4-FFF2-40B4-BE49-F238E27FC236}">
                <a16:creationId xmlns:a16="http://schemas.microsoft.com/office/drawing/2014/main" id="{BED092F2-A66A-82B4-1E5C-1B651E592F43}"/>
              </a:ext>
            </a:extLst>
          </p:cNvPr>
          <p:cNvSpPr/>
          <p:nvPr/>
        </p:nvSpPr>
        <p:spPr>
          <a:xfrm>
            <a:off x="5397087" y="2798700"/>
            <a:ext cx="532410" cy="532326"/>
          </a:xfrm>
          <a:prstGeom prst="roundRect">
            <a:avLst/>
          </a:prstGeom>
          <a:solidFill>
            <a:schemeClr val="accent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Aptos Display" panose="020B0004020202020204" pitchFamily="34" charset="0"/>
                <a:ea typeface="Cambria" panose="02040503050406030204" pitchFamily="18" charset="0"/>
                <a:cs typeface="Cascadia Mono" panose="020B0609020000020004" pitchFamily="49" charset="0"/>
              </a:rPr>
              <a:t>X</a:t>
            </a:r>
            <a:endParaRPr lang="en-US" sz="2400" b="1" baseline="-2500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33" name="Dikdörtgen 256">
            <a:extLst>
              <a:ext uri="{FF2B5EF4-FFF2-40B4-BE49-F238E27FC236}">
                <a16:creationId xmlns:a16="http://schemas.microsoft.com/office/drawing/2014/main" id="{5E4CDE1B-35A1-D1A9-2E64-747ACA9BFB81}"/>
              </a:ext>
            </a:extLst>
          </p:cNvPr>
          <p:cNvSpPr/>
          <p:nvPr/>
        </p:nvSpPr>
        <p:spPr>
          <a:xfrm>
            <a:off x="5929497" y="2807753"/>
            <a:ext cx="532410" cy="532326"/>
          </a:xfrm>
          <a:prstGeom prst="roundRect">
            <a:avLst/>
          </a:prstGeom>
          <a:solidFill>
            <a:schemeClr val="accent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Aptos Display" panose="020B0004020202020204" pitchFamily="34" charset="0"/>
                <a:ea typeface="Cambria" panose="02040503050406030204" pitchFamily="18" charset="0"/>
                <a:cs typeface="Cascadia Mono" panose="020B0609020000020004" pitchFamily="49" charset="0"/>
              </a:rPr>
              <a:t>Y</a:t>
            </a:r>
            <a:endParaRPr lang="en-US" sz="2400" b="1" baseline="-2500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34" name="Dikdörtgen 256">
            <a:extLst>
              <a:ext uri="{FF2B5EF4-FFF2-40B4-BE49-F238E27FC236}">
                <a16:creationId xmlns:a16="http://schemas.microsoft.com/office/drawing/2014/main" id="{DDABD7C6-2BD9-796E-D19E-22D3C4A180EA}"/>
              </a:ext>
            </a:extLst>
          </p:cNvPr>
          <p:cNvSpPr/>
          <p:nvPr/>
        </p:nvSpPr>
        <p:spPr>
          <a:xfrm>
            <a:off x="6461907" y="2807753"/>
            <a:ext cx="972000" cy="540000"/>
          </a:xfrm>
          <a:prstGeom prst="roundRect">
            <a:avLst/>
          </a:prstGeom>
          <a:solidFill>
            <a:schemeClr val="accent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COM</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44" name="Dikdörtgen 256">
            <a:extLst>
              <a:ext uri="{FF2B5EF4-FFF2-40B4-BE49-F238E27FC236}">
                <a16:creationId xmlns:a16="http://schemas.microsoft.com/office/drawing/2014/main" id="{B1A6F1B7-E53A-32BB-F57F-8E62FB16D012}"/>
              </a:ext>
            </a:extLst>
          </p:cNvPr>
          <p:cNvSpPr/>
          <p:nvPr/>
        </p:nvSpPr>
        <p:spPr>
          <a:xfrm>
            <a:off x="6460879" y="3334941"/>
            <a:ext cx="972000" cy="540000"/>
          </a:xfrm>
          <a:prstGeom prst="roundRect">
            <a:avLst/>
          </a:prstGeom>
          <a:solidFill>
            <a:srgbClr val="7030A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50" name="Dikdörtgen 256">
            <a:extLst>
              <a:ext uri="{FF2B5EF4-FFF2-40B4-BE49-F238E27FC236}">
                <a16:creationId xmlns:a16="http://schemas.microsoft.com/office/drawing/2014/main" id="{6D67BD91-F6A3-03E4-FC09-B70B88E9A259}"/>
              </a:ext>
            </a:extLst>
          </p:cNvPr>
          <p:cNvSpPr/>
          <p:nvPr/>
        </p:nvSpPr>
        <p:spPr>
          <a:xfrm>
            <a:off x="5397087" y="3866311"/>
            <a:ext cx="532410" cy="532326"/>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2400" b="1" baseline="-2500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52" name="Dikdörtgen 256">
            <a:extLst>
              <a:ext uri="{FF2B5EF4-FFF2-40B4-BE49-F238E27FC236}">
                <a16:creationId xmlns:a16="http://schemas.microsoft.com/office/drawing/2014/main" id="{56C5D14D-5623-62FA-CC67-6569E98CA1E1}"/>
              </a:ext>
            </a:extLst>
          </p:cNvPr>
          <p:cNvSpPr/>
          <p:nvPr/>
        </p:nvSpPr>
        <p:spPr>
          <a:xfrm>
            <a:off x="5929497" y="3870837"/>
            <a:ext cx="532410" cy="532326"/>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2400" b="1" baseline="-2500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67" name="Dikdörtgen 256">
            <a:extLst>
              <a:ext uri="{FF2B5EF4-FFF2-40B4-BE49-F238E27FC236}">
                <a16:creationId xmlns:a16="http://schemas.microsoft.com/office/drawing/2014/main" id="{4ED099FC-1CEB-B77F-5D68-4832306C24C6}"/>
              </a:ext>
            </a:extLst>
          </p:cNvPr>
          <p:cNvSpPr/>
          <p:nvPr/>
        </p:nvSpPr>
        <p:spPr>
          <a:xfrm>
            <a:off x="6470959" y="3868919"/>
            <a:ext cx="972000" cy="540000"/>
          </a:xfrm>
          <a:prstGeom prst="roundRect">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69" name="Dikdörtgen 256">
            <a:extLst>
              <a:ext uri="{FF2B5EF4-FFF2-40B4-BE49-F238E27FC236}">
                <a16:creationId xmlns:a16="http://schemas.microsoft.com/office/drawing/2014/main" id="{5EAEE4B8-5D6A-512A-3415-2BC954681D9D}"/>
              </a:ext>
            </a:extLst>
          </p:cNvPr>
          <p:cNvSpPr/>
          <p:nvPr/>
        </p:nvSpPr>
        <p:spPr>
          <a:xfrm>
            <a:off x="5397087" y="4400117"/>
            <a:ext cx="532410" cy="532326"/>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2400" b="1" baseline="-2500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74" name="Dikdörtgen 256">
            <a:extLst>
              <a:ext uri="{FF2B5EF4-FFF2-40B4-BE49-F238E27FC236}">
                <a16:creationId xmlns:a16="http://schemas.microsoft.com/office/drawing/2014/main" id="{1CD4A835-6980-6AE8-6444-B804AAA7A034}"/>
              </a:ext>
            </a:extLst>
          </p:cNvPr>
          <p:cNvSpPr/>
          <p:nvPr/>
        </p:nvSpPr>
        <p:spPr>
          <a:xfrm>
            <a:off x="5929497" y="4402379"/>
            <a:ext cx="532410" cy="532326"/>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2400" b="1" baseline="-2500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75" name="Dikdörtgen 256">
            <a:extLst>
              <a:ext uri="{FF2B5EF4-FFF2-40B4-BE49-F238E27FC236}">
                <a16:creationId xmlns:a16="http://schemas.microsoft.com/office/drawing/2014/main" id="{50BFB57C-61AA-E0A9-BAF8-9048264E133A}"/>
              </a:ext>
            </a:extLst>
          </p:cNvPr>
          <p:cNvSpPr/>
          <p:nvPr/>
        </p:nvSpPr>
        <p:spPr>
          <a:xfrm>
            <a:off x="6470959" y="4399502"/>
            <a:ext cx="972000" cy="540000"/>
          </a:xfrm>
          <a:prstGeom prst="roundRect">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83" name="Dikdörtgen 256">
            <a:extLst>
              <a:ext uri="{FF2B5EF4-FFF2-40B4-BE49-F238E27FC236}">
                <a16:creationId xmlns:a16="http://schemas.microsoft.com/office/drawing/2014/main" id="{591122E3-F7B8-65CD-8F1B-3B5AE359C0AB}"/>
              </a:ext>
            </a:extLst>
          </p:cNvPr>
          <p:cNvSpPr/>
          <p:nvPr/>
        </p:nvSpPr>
        <p:spPr>
          <a:xfrm>
            <a:off x="5397087" y="4933922"/>
            <a:ext cx="532410" cy="532326"/>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2400" b="1" baseline="-2500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84" name="Dikdörtgen 256">
            <a:extLst>
              <a:ext uri="{FF2B5EF4-FFF2-40B4-BE49-F238E27FC236}">
                <a16:creationId xmlns:a16="http://schemas.microsoft.com/office/drawing/2014/main" id="{2068E18F-7C46-A983-0E0D-B31108093303}"/>
              </a:ext>
            </a:extLst>
          </p:cNvPr>
          <p:cNvSpPr/>
          <p:nvPr/>
        </p:nvSpPr>
        <p:spPr>
          <a:xfrm>
            <a:off x="5929497" y="4933922"/>
            <a:ext cx="532410" cy="532326"/>
          </a:xfrm>
          <a:prstGeom prst="roundRect">
            <a:avLst/>
          </a:prstGeom>
          <a:solidFill>
            <a:schemeClr val="accent1">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2400" b="1" baseline="-2500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85" name="Dikdörtgen 256">
            <a:extLst>
              <a:ext uri="{FF2B5EF4-FFF2-40B4-BE49-F238E27FC236}">
                <a16:creationId xmlns:a16="http://schemas.microsoft.com/office/drawing/2014/main" id="{66F075D5-2B71-B519-73EE-0F8043894C61}"/>
              </a:ext>
            </a:extLst>
          </p:cNvPr>
          <p:cNvSpPr/>
          <p:nvPr/>
        </p:nvSpPr>
        <p:spPr>
          <a:xfrm>
            <a:off x="6470959" y="4930085"/>
            <a:ext cx="972000" cy="540000"/>
          </a:xfrm>
          <a:prstGeom prst="roundRect">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86" name="Dikdörtgen 256">
            <a:extLst>
              <a:ext uri="{FF2B5EF4-FFF2-40B4-BE49-F238E27FC236}">
                <a16:creationId xmlns:a16="http://schemas.microsoft.com/office/drawing/2014/main" id="{6E2203D7-411F-8302-B920-2DB23BC10C51}"/>
              </a:ext>
            </a:extLst>
          </p:cNvPr>
          <p:cNvSpPr/>
          <p:nvPr/>
        </p:nvSpPr>
        <p:spPr>
          <a:xfrm>
            <a:off x="7432054" y="2798700"/>
            <a:ext cx="1084425" cy="540000"/>
          </a:xfrm>
          <a:prstGeom prst="roundRect">
            <a:avLst/>
          </a:prstGeom>
          <a:solidFill>
            <a:schemeClr val="accent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REF</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87" name="Dikdörtgen 256">
            <a:extLst>
              <a:ext uri="{FF2B5EF4-FFF2-40B4-BE49-F238E27FC236}">
                <a16:creationId xmlns:a16="http://schemas.microsoft.com/office/drawing/2014/main" id="{40605BCB-84A4-BFE5-5F7E-26E9F5C3A1A5}"/>
              </a:ext>
            </a:extLst>
          </p:cNvPr>
          <p:cNvSpPr/>
          <p:nvPr/>
        </p:nvSpPr>
        <p:spPr>
          <a:xfrm>
            <a:off x="7432366" y="3334941"/>
            <a:ext cx="1091332" cy="540000"/>
          </a:xfrm>
          <a:prstGeom prst="roundRect">
            <a:avLst/>
          </a:prstGeom>
          <a:solidFill>
            <a:srgbClr val="00B05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88" name="Dikdörtgen 256">
            <a:extLst>
              <a:ext uri="{FF2B5EF4-FFF2-40B4-BE49-F238E27FC236}">
                <a16:creationId xmlns:a16="http://schemas.microsoft.com/office/drawing/2014/main" id="{4D9CAC50-3882-79E8-3A6F-D9777166F734}"/>
              </a:ext>
            </a:extLst>
          </p:cNvPr>
          <p:cNvSpPr/>
          <p:nvPr/>
        </p:nvSpPr>
        <p:spPr>
          <a:xfrm>
            <a:off x="7432366" y="3864392"/>
            <a:ext cx="1091332" cy="540000"/>
          </a:xfrm>
          <a:prstGeom prst="roundRect">
            <a:avLst/>
          </a:prstGeom>
          <a:solidFill>
            <a:schemeClr val="accent5">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89" name="Dikdörtgen 256">
            <a:extLst>
              <a:ext uri="{FF2B5EF4-FFF2-40B4-BE49-F238E27FC236}">
                <a16:creationId xmlns:a16="http://schemas.microsoft.com/office/drawing/2014/main" id="{168FC32F-D2CB-8786-59FA-1A38E69BEC22}"/>
              </a:ext>
            </a:extLst>
          </p:cNvPr>
          <p:cNvSpPr/>
          <p:nvPr/>
        </p:nvSpPr>
        <p:spPr>
          <a:xfrm>
            <a:off x="7432366" y="4397238"/>
            <a:ext cx="1091332" cy="540000"/>
          </a:xfrm>
          <a:prstGeom prst="roundRect">
            <a:avLst/>
          </a:prstGeom>
          <a:solidFill>
            <a:schemeClr val="accent5">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90" name="Dikdörtgen 256">
            <a:extLst>
              <a:ext uri="{FF2B5EF4-FFF2-40B4-BE49-F238E27FC236}">
                <a16:creationId xmlns:a16="http://schemas.microsoft.com/office/drawing/2014/main" id="{252451CB-AA02-60B7-2423-6C6EE436D2D6}"/>
              </a:ext>
            </a:extLst>
          </p:cNvPr>
          <p:cNvSpPr/>
          <p:nvPr/>
        </p:nvSpPr>
        <p:spPr>
          <a:xfrm>
            <a:off x="7432366" y="4930085"/>
            <a:ext cx="1091332" cy="540000"/>
          </a:xfrm>
          <a:prstGeom prst="roundRect">
            <a:avLst/>
          </a:prstGeom>
          <a:solidFill>
            <a:schemeClr val="accent5">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91" name="Dikdörtgen 256">
            <a:extLst>
              <a:ext uri="{FF2B5EF4-FFF2-40B4-BE49-F238E27FC236}">
                <a16:creationId xmlns:a16="http://schemas.microsoft.com/office/drawing/2014/main" id="{5E9A2C71-306D-7F66-8AA8-23E66AF455E0}"/>
              </a:ext>
            </a:extLst>
          </p:cNvPr>
          <p:cNvSpPr/>
          <p:nvPr/>
        </p:nvSpPr>
        <p:spPr>
          <a:xfrm>
            <a:off x="5248928" y="3881918"/>
            <a:ext cx="3509129" cy="1671777"/>
          </a:xfrm>
          <a:prstGeom prst="roundRect">
            <a:avLst>
              <a:gd name="adj" fmla="val 0"/>
            </a:avLst>
          </a:prstGeom>
          <a:solidFill>
            <a:schemeClr val="bg1"/>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92" name="Dikdörtgen 256">
            <a:extLst>
              <a:ext uri="{FF2B5EF4-FFF2-40B4-BE49-F238E27FC236}">
                <a16:creationId xmlns:a16="http://schemas.microsoft.com/office/drawing/2014/main" id="{B7540E98-8203-6E3E-A12A-2A88CA2CE119}"/>
              </a:ext>
            </a:extLst>
          </p:cNvPr>
          <p:cNvSpPr/>
          <p:nvPr/>
        </p:nvSpPr>
        <p:spPr>
          <a:xfrm>
            <a:off x="6477215" y="3347256"/>
            <a:ext cx="2126802" cy="745260"/>
          </a:xfrm>
          <a:prstGeom prst="roundRect">
            <a:avLst>
              <a:gd name="adj" fmla="val 0"/>
            </a:avLst>
          </a:prstGeom>
          <a:solidFill>
            <a:schemeClr val="bg1"/>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95" name="TextBox 52">
            <a:extLst>
              <a:ext uri="{FF2B5EF4-FFF2-40B4-BE49-F238E27FC236}">
                <a16:creationId xmlns:a16="http://schemas.microsoft.com/office/drawing/2014/main" id="{F0179B46-CC5F-5663-8B73-7E146C859EEA}"/>
              </a:ext>
            </a:extLst>
          </p:cNvPr>
          <p:cNvSpPr txBox="1"/>
          <p:nvPr/>
        </p:nvSpPr>
        <p:spPr>
          <a:xfrm>
            <a:off x="1929922" y="3429000"/>
            <a:ext cx="1966163" cy="1200329"/>
          </a:xfrm>
          <a:prstGeom prst="rect">
            <a:avLst/>
          </a:prstGeom>
          <a:noFill/>
        </p:spPr>
        <p:txBody>
          <a:bodyPr wrap="square" rtlCol="0">
            <a:spAutoFit/>
          </a:bodyPr>
          <a:lstStyle/>
          <a:p>
            <a:pPr algn="ctr">
              <a:lnSpc>
                <a:spcPct val="90000"/>
              </a:lnSpc>
            </a:pPr>
            <a:r>
              <a:rPr lang="en-US" sz="2000" b="1" dirty="0">
                <a:solidFill>
                  <a:srgbClr val="00B050"/>
                </a:solidFill>
                <a:latin typeface="Aptos Display" panose="020B0004020202020204" pitchFamily="34" charset="0"/>
                <a:ea typeface="Cambria" panose="02040503050406030204" pitchFamily="18" charset="0"/>
              </a:rPr>
              <a:t>sense amp.</a:t>
            </a:r>
          </a:p>
          <a:p>
            <a:pPr algn="ctr">
              <a:lnSpc>
                <a:spcPct val="90000"/>
              </a:lnSpc>
            </a:pPr>
            <a:r>
              <a:rPr lang="en-US" sz="2000" b="1" dirty="0">
                <a:solidFill>
                  <a:srgbClr val="00B050"/>
                </a:solidFill>
                <a:latin typeface="Aptos Display" panose="020B0004020202020204" pitchFamily="34" charset="0"/>
                <a:ea typeface="Cambria" panose="02040503050406030204" pitchFamily="18" charset="0"/>
              </a:rPr>
              <a:t>compares </a:t>
            </a:r>
          </a:p>
          <a:p>
            <a:pPr algn="ctr">
              <a:lnSpc>
                <a:spcPct val="90000"/>
              </a:lnSpc>
            </a:pPr>
            <a:r>
              <a:rPr lang="en-US" sz="2000" b="1" dirty="0">
                <a:solidFill>
                  <a:srgbClr val="00B050"/>
                </a:solidFill>
                <a:latin typeface="Aptos Display" panose="020B0004020202020204" pitchFamily="34" charset="0"/>
                <a:ea typeface="Cambria" panose="02040503050406030204" pitchFamily="18" charset="0"/>
              </a:rPr>
              <a:t>the voltages on the </a:t>
            </a:r>
            <a:r>
              <a:rPr lang="en-US" sz="2000" b="1" dirty="0" err="1">
                <a:solidFill>
                  <a:srgbClr val="00B050"/>
                </a:solidFill>
                <a:latin typeface="Aptos Display" panose="020B0004020202020204" pitchFamily="34" charset="0"/>
                <a:ea typeface="Cambria" panose="02040503050406030204" pitchFamily="18" charset="0"/>
              </a:rPr>
              <a:t>bitlines</a:t>
            </a:r>
            <a:endParaRPr lang="en-US" sz="2000" b="1" dirty="0">
              <a:solidFill>
                <a:srgbClr val="00B050"/>
              </a:solidFill>
              <a:latin typeface="Aptos Display" panose="020B0004020202020204" pitchFamily="34" charset="0"/>
              <a:ea typeface="Cambria" panose="02040503050406030204" pitchFamily="18" charset="0"/>
            </a:endParaRPr>
          </a:p>
        </p:txBody>
      </p:sp>
      <p:cxnSp>
        <p:nvCxnSpPr>
          <p:cNvPr id="96" name="Curved Connector 12">
            <a:extLst>
              <a:ext uri="{FF2B5EF4-FFF2-40B4-BE49-F238E27FC236}">
                <a16:creationId xmlns:a16="http://schemas.microsoft.com/office/drawing/2014/main" id="{B47A3776-5691-90BF-A73B-47AB6C7FCBBA}"/>
              </a:ext>
            </a:extLst>
          </p:cNvPr>
          <p:cNvCxnSpPr>
            <a:cxnSpLocks/>
            <a:stCxn id="95" idx="0"/>
          </p:cNvCxnSpPr>
          <p:nvPr/>
        </p:nvCxnSpPr>
        <p:spPr>
          <a:xfrm rot="16200000" flipV="1">
            <a:off x="2303337" y="2819332"/>
            <a:ext cx="1062615" cy="156721"/>
          </a:xfrm>
          <a:prstGeom prst="curvedConnector2">
            <a:avLst/>
          </a:prstGeom>
          <a:ln w="19050">
            <a:solidFill>
              <a:srgbClr val="00B050"/>
            </a:solidFill>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98" name="Curved Connector 12">
            <a:extLst>
              <a:ext uri="{FF2B5EF4-FFF2-40B4-BE49-F238E27FC236}">
                <a16:creationId xmlns:a16="http://schemas.microsoft.com/office/drawing/2014/main" id="{076A2A7C-4674-41F4-42A7-5372384699A2}"/>
              </a:ext>
            </a:extLst>
          </p:cNvPr>
          <p:cNvCxnSpPr>
            <a:cxnSpLocks/>
            <a:stCxn id="95" idx="2"/>
          </p:cNvCxnSpPr>
          <p:nvPr/>
        </p:nvCxnSpPr>
        <p:spPr>
          <a:xfrm rot="5400000">
            <a:off x="2055830" y="4788235"/>
            <a:ext cx="1016080" cy="698269"/>
          </a:xfrm>
          <a:prstGeom prst="curvedConnector2">
            <a:avLst/>
          </a:prstGeom>
          <a:ln w="19050">
            <a:solidFill>
              <a:srgbClr val="00B050"/>
            </a:solidFill>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101" name="TextBox 52">
            <a:extLst>
              <a:ext uri="{FF2B5EF4-FFF2-40B4-BE49-F238E27FC236}">
                <a16:creationId xmlns:a16="http://schemas.microsoft.com/office/drawing/2014/main" id="{A54C0637-13A5-7D09-0633-DD7E9189D5B8}"/>
              </a:ext>
            </a:extLst>
          </p:cNvPr>
          <p:cNvSpPr txBox="1"/>
          <p:nvPr/>
        </p:nvSpPr>
        <p:spPr>
          <a:xfrm>
            <a:off x="384851" y="3119005"/>
            <a:ext cx="740905" cy="400110"/>
          </a:xfrm>
          <a:prstGeom prst="rect">
            <a:avLst/>
          </a:prstGeom>
          <a:noFill/>
        </p:spPr>
        <p:txBody>
          <a:bodyPr wrap="square" rtlCol="0">
            <a:spAutoFit/>
          </a:bodyPr>
          <a:lstStyle/>
          <a:p>
            <a:pPr lvl="0" algn="ctr"/>
            <a:r>
              <a:rPr lang="en-US" sz="2000" b="1" dirty="0">
                <a:solidFill>
                  <a:srgbClr val="0070C0"/>
                </a:solidFill>
                <a:latin typeface="Aptos Display" panose="020B0004020202020204" pitchFamily="34" charset="0"/>
                <a:ea typeface="Cambria" panose="02040503050406030204" pitchFamily="18" charset="0"/>
              </a:rPr>
              <a:t>GND</a:t>
            </a:r>
            <a:endParaRPr lang="en-US" sz="2000" b="1" baseline="-25000" dirty="0">
              <a:solidFill>
                <a:srgbClr val="0070C0"/>
              </a:solidFill>
              <a:latin typeface="Aptos Display" panose="020B0004020202020204" pitchFamily="34" charset="0"/>
              <a:ea typeface="Cambria" panose="02040503050406030204" pitchFamily="18" charset="0"/>
            </a:endParaRPr>
          </a:p>
        </p:txBody>
      </p:sp>
      <p:sp>
        <p:nvSpPr>
          <p:cNvPr id="102" name="TextBox 52">
            <a:extLst>
              <a:ext uri="{FF2B5EF4-FFF2-40B4-BE49-F238E27FC236}">
                <a16:creationId xmlns:a16="http://schemas.microsoft.com/office/drawing/2014/main" id="{11FE5613-BA86-6DC1-E76B-6E9472449A91}"/>
              </a:ext>
            </a:extLst>
          </p:cNvPr>
          <p:cNvSpPr txBox="1"/>
          <p:nvPr/>
        </p:nvSpPr>
        <p:spPr>
          <a:xfrm>
            <a:off x="370675" y="4537813"/>
            <a:ext cx="740905" cy="400110"/>
          </a:xfrm>
          <a:prstGeom prst="rect">
            <a:avLst/>
          </a:prstGeom>
          <a:noFill/>
        </p:spPr>
        <p:txBody>
          <a:bodyPr wrap="square" rtlCol="0">
            <a:spAutoFit/>
          </a:bodyPr>
          <a:lstStyle/>
          <a:p>
            <a:pPr lvl="0" algn="ctr"/>
            <a:r>
              <a:rPr lang="en-US" sz="2000" b="1" dirty="0">
                <a:solidFill>
                  <a:srgbClr val="7030A0"/>
                </a:solidFill>
                <a:latin typeface="Aptos Display" panose="020B0004020202020204" pitchFamily="34" charset="0"/>
                <a:ea typeface="Cambria" panose="02040503050406030204" pitchFamily="18" charset="0"/>
              </a:rPr>
              <a:t>VDD</a:t>
            </a:r>
            <a:endParaRPr lang="en-US" sz="2000" b="1" baseline="-25000" dirty="0">
              <a:solidFill>
                <a:srgbClr val="7030A0"/>
              </a:solidFill>
              <a:latin typeface="Aptos Display" panose="020B0004020202020204" pitchFamily="34" charset="0"/>
              <a:ea typeface="Cambria" panose="02040503050406030204" pitchFamily="18" charset="0"/>
            </a:endParaRPr>
          </a:p>
        </p:txBody>
      </p:sp>
      <p:cxnSp>
        <p:nvCxnSpPr>
          <p:cNvPr id="103" name="Düz Ok Bağlayıcısı 185">
            <a:extLst>
              <a:ext uri="{FF2B5EF4-FFF2-40B4-BE49-F238E27FC236}">
                <a16:creationId xmlns:a16="http://schemas.microsoft.com/office/drawing/2014/main" id="{69499D1E-DF3D-DE7F-0687-EA6B4B587D03}"/>
              </a:ext>
            </a:extLst>
          </p:cNvPr>
          <p:cNvCxnSpPr>
            <a:cxnSpLocks/>
          </p:cNvCxnSpPr>
          <p:nvPr/>
        </p:nvCxnSpPr>
        <p:spPr>
          <a:xfrm flipV="1">
            <a:off x="358471" y="3028479"/>
            <a:ext cx="6674" cy="557926"/>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04" name="Düz Ok Bağlayıcısı 185">
            <a:extLst>
              <a:ext uri="{FF2B5EF4-FFF2-40B4-BE49-F238E27FC236}">
                <a16:creationId xmlns:a16="http://schemas.microsoft.com/office/drawing/2014/main" id="{4181BAFE-AD6B-0422-76DE-CA231329AD84}"/>
              </a:ext>
            </a:extLst>
          </p:cNvPr>
          <p:cNvCxnSpPr>
            <a:cxnSpLocks/>
          </p:cNvCxnSpPr>
          <p:nvPr/>
        </p:nvCxnSpPr>
        <p:spPr>
          <a:xfrm flipH="1">
            <a:off x="376007" y="4513050"/>
            <a:ext cx="5373" cy="579685"/>
          </a:xfrm>
          <a:prstGeom prst="straightConnector1">
            <a:avLst/>
          </a:prstGeom>
          <a:ln w="762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35" name="Dikdörtgen 256">
            <a:extLst>
              <a:ext uri="{FF2B5EF4-FFF2-40B4-BE49-F238E27FC236}">
                <a16:creationId xmlns:a16="http://schemas.microsoft.com/office/drawing/2014/main" id="{568783EA-3E3B-83F1-16D9-0094687CF703}"/>
              </a:ext>
            </a:extLst>
          </p:cNvPr>
          <p:cNvSpPr/>
          <p:nvPr/>
        </p:nvSpPr>
        <p:spPr>
          <a:xfrm>
            <a:off x="5397087" y="4962463"/>
            <a:ext cx="532410" cy="532326"/>
          </a:xfrm>
          <a:prstGeom prst="roundRect">
            <a:avLst/>
          </a:prstGeom>
          <a:solidFill>
            <a:srgbClr val="FF00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36" name="Dikdörtgen 256">
            <a:extLst>
              <a:ext uri="{FF2B5EF4-FFF2-40B4-BE49-F238E27FC236}">
                <a16:creationId xmlns:a16="http://schemas.microsoft.com/office/drawing/2014/main" id="{2FF7B249-4286-FF47-A79F-0BF677ACB952}"/>
              </a:ext>
            </a:extLst>
          </p:cNvPr>
          <p:cNvSpPr/>
          <p:nvPr/>
        </p:nvSpPr>
        <p:spPr>
          <a:xfrm>
            <a:off x="5928983" y="4962463"/>
            <a:ext cx="532410" cy="532326"/>
          </a:xfrm>
          <a:prstGeom prst="roundRect">
            <a:avLst/>
          </a:prstGeom>
          <a:solidFill>
            <a:srgbClr val="FF00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93" name="Dikdörtgen 256">
            <a:extLst>
              <a:ext uri="{FF2B5EF4-FFF2-40B4-BE49-F238E27FC236}">
                <a16:creationId xmlns:a16="http://schemas.microsoft.com/office/drawing/2014/main" id="{632E464A-D0BE-9E78-C1AE-19B6956573C1}"/>
              </a:ext>
            </a:extLst>
          </p:cNvPr>
          <p:cNvSpPr/>
          <p:nvPr/>
        </p:nvSpPr>
        <p:spPr>
          <a:xfrm>
            <a:off x="6460879" y="4956840"/>
            <a:ext cx="972000" cy="540000"/>
          </a:xfrm>
          <a:prstGeom prst="roundRect">
            <a:avLst/>
          </a:prstGeom>
          <a:solidFill>
            <a:srgbClr val="7030A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94" name="Dikdörtgen 256">
            <a:extLst>
              <a:ext uri="{FF2B5EF4-FFF2-40B4-BE49-F238E27FC236}">
                <a16:creationId xmlns:a16="http://schemas.microsoft.com/office/drawing/2014/main" id="{854DB58F-1E0A-4E3F-52DA-7B0A04554E4F}"/>
              </a:ext>
            </a:extLst>
          </p:cNvPr>
          <p:cNvSpPr/>
          <p:nvPr/>
        </p:nvSpPr>
        <p:spPr>
          <a:xfrm>
            <a:off x="7432366" y="4956840"/>
            <a:ext cx="1091332" cy="540000"/>
          </a:xfrm>
          <a:prstGeom prst="roundRect">
            <a:avLst/>
          </a:prstGeom>
          <a:solidFill>
            <a:srgbClr val="0070C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105" name="Dikdörtgen 256">
            <a:extLst>
              <a:ext uri="{FF2B5EF4-FFF2-40B4-BE49-F238E27FC236}">
                <a16:creationId xmlns:a16="http://schemas.microsoft.com/office/drawing/2014/main" id="{BA8B3FB9-AE6C-C435-C419-B6EEB009D12B}"/>
              </a:ext>
            </a:extLst>
          </p:cNvPr>
          <p:cNvSpPr/>
          <p:nvPr/>
        </p:nvSpPr>
        <p:spPr>
          <a:xfrm>
            <a:off x="5397087" y="3878283"/>
            <a:ext cx="532410" cy="532326"/>
          </a:xfrm>
          <a:prstGeom prst="roundRect">
            <a:avLst/>
          </a:prstGeom>
          <a:solidFill>
            <a:srgbClr val="FF0000">
              <a:alpha val="55000"/>
            </a:srgb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106" name="Dikdörtgen 256">
            <a:extLst>
              <a:ext uri="{FF2B5EF4-FFF2-40B4-BE49-F238E27FC236}">
                <a16:creationId xmlns:a16="http://schemas.microsoft.com/office/drawing/2014/main" id="{B54F28C3-84E2-F4DB-74EB-0D766006FBAA}"/>
              </a:ext>
            </a:extLst>
          </p:cNvPr>
          <p:cNvSpPr/>
          <p:nvPr/>
        </p:nvSpPr>
        <p:spPr>
          <a:xfrm>
            <a:off x="5928983" y="3878283"/>
            <a:ext cx="532410" cy="532326"/>
          </a:xfrm>
          <a:prstGeom prst="roundRect">
            <a:avLst/>
          </a:prstGeom>
          <a:solidFill>
            <a:srgbClr val="FF0000">
              <a:alpha val="55000"/>
            </a:srgb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107" name="Dikdörtgen 256">
            <a:extLst>
              <a:ext uri="{FF2B5EF4-FFF2-40B4-BE49-F238E27FC236}">
                <a16:creationId xmlns:a16="http://schemas.microsoft.com/office/drawing/2014/main" id="{54AF4B34-6E4B-F818-6E6A-80231D064254}"/>
              </a:ext>
            </a:extLst>
          </p:cNvPr>
          <p:cNvSpPr/>
          <p:nvPr/>
        </p:nvSpPr>
        <p:spPr>
          <a:xfrm>
            <a:off x="6460879" y="3872660"/>
            <a:ext cx="972000" cy="540000"/>
          </a:xfrm>
          <a:prstGeom prst="roundRect">
            <a:avLst/>
          </a:prstGeom>
          <a:solidFill>
            <a:srgbClr val="0070C0">
              <a:alpha val="55000"/>
            </a:srgb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108" name="Dikdörtgen 256">
            <a:extLst>
              <a:ext uri="{FF2B5EF4-FFF2-40B4-BE49-F238E27FC236}">
                <a16:creationId xmlns:a16="http://schemas.microsoft.com/office/drawing/2014/main" id="{F60E14FB-8D05-7048-8325-80CF238280AC}"/>
              </a:ext>
            </a:extLst>
          </p:cNvPr>
          <p:cNvSpPr/>
          <p:nvPr/>
        </p:nvSpPr>
        <p:spPr>
          <a:xfrm>
            <a:off x="7432366" y="3872660"/>
            <a:ext cx="1091332" cy="540000"/>
          </a:xfrm>
          <a:prstGeom prst="roundRect">
            <a:avLst/>
          </a:prstGeom>
          <a:solidFill>
            <a:srgbClr val="7030A0">
              <a:alpha val="55000"/>
            </a:srgb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109" name="Dikdörtgen 256">
            <a:extLst>
              <a:ext uri="{FF2B5EF4-FFF2-40B4-BE49-F238E27FC236}">
                <a16:creationId xmlns:a16="http://schemas.microsoft.com/office/drawing/2014/main" id="{1E13E045-C619-5504-F061-F50ED293CC8D}"/>
              </a:ext>
            </a:extLst>
          </p:cNvPr>
          <p:cNvSpPr/>
          <p:nvPr/>
        </p:nvSpPr>
        <p:spPr>
          <a:xfrm>
            <a:off x="5397087" y="4416179"/>
            <a:ext cx="532410" cy="532326"/>
          </a:xfrm>
          <a:prstGeom prst="roundRect">
            <a:avLst/>
          </a:prstGeom>
          <a:solidFill>
            <a:srgbClr val="FF0000">
              <a:alpha val="55000"/>
            </a:srgb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110" name="Dikdörtgen 256">
            <a:extLst>
              <a:ext uri="{FF2B5EF4-FFF2-40B4-BE49-F238E27FC236}">
                <a16:creationId xmlns:a16="http://schemas.microsoft.com/office/drawing/2014/main" id="{A6263E43-FB0F-135F-C254-A0DD2F6F41D4}"/>
              </a:ext>
            </a:extLst>
          </p:cNvPr>
          <p:cNvSpPr/>
          <p:nvPr/>
        </p:nvSpPr>
        <p:spPr>
          <a:xfrm>
            <a:off x="5928983" y="4416179"/>
            <a:ext cx="532410" cy="532326"/>
          </a:xfrm>
          <a:prstGeom prst="roundRect">
            <a:avLst/>
          </a:prstGeom>
          <a:solidFill>
            <a:srgbClr val="FF0000">
              <a:alpha val="55000"/>
            </a:srgb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111" name="Dikdörtgen 256">
            <a:extLst>
              <a:ext uri="{FF2B5EF4-FFF2-40B4-BE49-F238E27FC236}">
                <a16:creationId xmlns:a16="http://schemas.microsoft.com/office/drawing/2014/main" id="{BD950169-3FC1-07DC-5BA4-C33F855495DA}"/>
              </a:ext>
            </a:extLst>
          </p:cNvPr>
          <p:cNvSpPr/>
          <p:nvPr/>
        </p:nvSpPr>
        <p:spPr>
          <a:xfrm>
            <a:off x="6460879" y="4410556"/>
            <a:ext cx="972000" cy="540000"/>
          </a:xfrm>
          <a:prstGeom prst="roundRect">
            <a:avLst/>
          </a:prstGeom>
          <a:solidFill>
            <a:srgbClr val="0070C0">
              <a:alpha val="55000"/>
            </a:srgb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112" name="Dikdörtgen 256">
            <a:extLst>
              <a:ext uri="{FF2B5EF4-FFF2-40B4-BE49-F238E27FC236}">
                <a16:creationId xmlns:a16="http://schemas.microsoft.com/office/drawing/2014/main" id="{34D12E23-8797-5749-2EFA-7E1AB5773D3E}"/>
              </a:ext>
            </a:extLst>
          </p:cNvPr>
          <p:cNvSpPr/>
          <p:nvPr/>
        </p:nvSpPr>
        <p:spPr>
          <a:xfrm>
            <a:off x="7432366" y="4410556"/>
            <a:ext cx="1091332" cy="540000"/>
          </a:xfrm>
          <a:prstGeom prst="roundRect">
            <a:avLst/>
          </a:prstGeom>
          <a:solidFill>
            <a:srgbClr val="7030A0">
              <a:alpha val="55000"/>
            </a:srgb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113" name="Dikdörtgen 256">
            <a:extLst>
              <a:ext uri="{FF2B5EF4-FFF2-40B4-BE49-F238E27FC236}">
                <a16:creationId xmlns:a16="http://schemas.microsoft.com/office/drawing/2014/main" id="{5280A99B-E247-4097-0B1D-E0C0B964CF8D}"/>
              </a:ext>
            </a:extLst>
          </p:cNvPr>
          <p:cNvSpPr/>
          <p:nvPr/>
        </p:nvSpPr>
        <p:spPr>
          <a:xfrm>
            <a:off x="5397087" y="3338778"/>
            <a:ext cx="532410" cy="532326"/>
          </a:xfrm>
          <a:prstGeom prst="roundRect">
            <a:avLst/>
          </a:prstGeom>
          <a:solidFill>
            <a:srgbClr val="FF0000">
              <a:alpha val="55000"/>
            </a:srgb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115" name="Dikdörtgen 256">
            <a:extLst>
              <a:ext uri="{FF2B5EF4-FFF2-40B4-BE49-F238E27FC236}">
                <a16:creationId xmlns:a16="http://schemas.microsoft.com/office/drawing/2014/main" id="{71743774-E11A-3F4D-C3AC-8CEB3D1AD389}"/>
              </a:ext>
            </a:extLst>
          </p:cNvPr>
          <p:cNvSpPr/>
          <p:nvPr/>
        </p:nvSpPr>
        <p:spPr>
          <a:xfrm>
            <a:off x="5928983" y="3338778"/>
            <a:ext cx="532410" cy="532326"/>
          </a:xfrm>
          <a:prstGeom prst="roundRect">
            <a:avLst/>
          </a:prstGeom>
          <a:solidFill>
            <a:srgbClr val="FF0000">
              <a:alpha val="55000"/>
            </a:srgb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116" name="Dikdörtgen 256">
            <a:extLst>
              <a:ext uri="{FF2B5EF4-FFF2-40B4-BE49-F238E27FC236}">
                <a16:creationId xmlns:a16="http://schemas.microsoft.com/office/drawing/2014/main" id="{ED5A5549-80A1-5883-9519-545AE9795D50}"/>
              </a:ext>
            </a:extLst>
          </p:cNvPr>
          <p:cNvSpPr/>
          <p:nvPr/>
        </p:nvSpPr>
        <p:spPr>
          <a:xfrm>
            <a:off x="6460879" y="3333155"/>
            <a:ext cx="972000" cy="540000"/>
          </a:xfrm>
          <a:prstGeom prst="roundRect">
            <a:avLst/>
          </a:prstGeom>
          <a:solidFill>
            <a:srgbClr val="0070C0">
              <a:alpha val="55000"/>
            </a:srgb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117" name="Dikdörtgen 256">
            <a:extLst>
              <a:ext uri="{FF2B5EF4-FFF2-40B4-BE49-F238E27FC236}">
                <a16:creationId xmlns:a16="http://schemas.microsoft.com/office/drawing/2014/main" id="{A781DD9A-A8CB-C884-5EB3-EA5D9E40A0AB}"/>
              </a:ext>
            </a:extLst>
          </p:cNvPr>
          <p:cNvSpPr/>
          <p:nvPr/>
        </p:nvSpPr>
        <p:spPr>
          <a:xfrm>
            <a:off x="7432366" y="3333155"/>
            <a:ext cx="1091332" cy="540000"/>
          </a:xfrm>
          <a:prstGeom prst="roundRect">
            <a:avLst/>
          </a:prstGeom>
          <a:solidFill>
            <a:srgbClr val="7030A0">
              <a:alpha val="55000"/>
            </a:srgb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Tree>
    <p:extLst>
      <p:ext uri="{BB962C8B-B14F-4D97-AF65-F5344CB8AC3E}">
        <p14:creationId xmlns:p14="http://schemas.microsoft.com/office/powerpoint/2010/main" val="2495964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95"/>
                                        </p:tgtEl>
                                        <p:attrNameLst>
                                          <p:attrName>style.visibility</p:attrName>
                                        </p:attrNameLst>
                                      </p:cBhvr>
                                      <p:to>
                                        <p:strVal val="visible"/>
                                      </p:to>
                                    </p:set>
                                    <p:animEffect transition="in" filter="fade">
                                      <p:cBhvr>
                                        <p:cTn id="21" dur="250"/>
                                        <p:tgtEl>
                                          <p:spTgt spid="95"/>
                                        </p:tgtEl>
                                      </p:cBhvr>
                                    </p:animEffect>
                                  </p:childTnLst>
                                </p:cTn>
                              </p:par>
                              <p:par>
                                <p:cTn id="22" presetID="10" presetClass="entr" presetSubtype="0" fill="hold" nodeType="withEffect">
                                  <p:stCondLst>
                                    <p:cond delay="0"/>
                                  </p:stCondLst>
                                  <p:childTnLst>
                                    <p:set>
                                      <p:cBhvr>
                                        <p:cTn id="23" dur="1" fill="hold">
                                          <p:stCondLst>
                                            <p:cond delay="0"/>
                                          </p:stCondLst>
                                        </p:cTn>
                                        <p:tgtEl>
                                          <p:spTgt spid="96"/>
                                        </p:tgtEl>
                                        <p:attrNameLst>
                                          <p:attrName>style.visibility</p:attrName>
                                        </p:attrNameLst>
                                      </p:cBhvr>
                                      <p:to>
                                        <p:strVal val="visible"/>
                                      </p:to>
                                    </p:set>
                                    <p:animEffect transition="in" filter="fade">
                                      <p:cBhvr>
                                        <p:cTn id="24" dur="250"/>
                                        <p:tgtEl>
                                          <p:spTgt spid="96"/>
                                        </p:tgtEl>
                                      </p:cBhvr>
                                    </p:animEffect>
                                  </p:childTnLst>
                                </p:cTn>
                              </p:par>
                              <p:par>
                                <p:cTn id="25" presetID="10" presetClass="entr" presetSubtype="0" fill="hold" nodeType="withEffect">
                                  <p:stCondLst>
                                    <p:cond delay="0"/>
                                  </p:stCondLst>
                                  <p:childTnLst>
                                    <p:set>
                                      <p:cBhvr>
                                        <p:cTn id="26" dur="1" fill="hold">
                                          <p:stCondLst>
                                            <p:cond delay="0"/>
                                          </p:stCondLst>
                                        </p:cTn>
                                        <p:tgtEl>
                                          <p:spTgt spid="98"/>
                                        </p:tgtEl>
                                        <p:attrNameLst>
                                          <p:attrName>style.visibility</p:attrName>
                                        </p:attrNameLst>
                                      </p:cBhvr>
                                      <p:to>
                                        <p:strVal val="visible"/>
                                      </p:to>
                                    </p:set>
                                    <p:animEffect transition="in" filter="fade">
                                      <p:cBhvr>
                                        <p:cTn id="27" dur="250"/>
                                        <p:tgtEl>
                                          <p:spTgt spid="9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1"/>
                                        </p:tgtEl>
                                        <p:attrNameLst>
                                          <p:attrName>style.visibility</p:attrName>
                                        </p:attrNameLst>
                                      </p:cBhvr>
                                      <p:to>
                                        <p:strVal val="visible"/>
                                      </p:to>
                                    </p:set>
                                    <p:animEffect transition="in" filter="fade">
                                      <p:cBhvr>
                                        <p:cTn id="32" dur="250"/>
                                        <p:tgtEl>
                                          <p:spTgt spid="10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02"/>
                                        </p:tgtEl>
                                        <p:attrNameLst>
                                          <p:attrName>style.visibility</p:attrName>
                                        </p:attrNameLst>
                                      </p:cBhvr>
                                      <p:to>
                                        <p:strVal val="visible"/>
                                      </p:to>
                                    </p:set>
                                    <p:animEffect transition="in" filter="fade">
                                      <p:cBhvr>
                                        <p:cTn id="35" dur="250"/>
                                        <p:tgtEl>
                                          <p:spTgt spid="102"/>
                                        </p:tgtEl>
                                      </p:cBhvr>
                                    </p:animEffect>
                                  </p:childTnLst>
                                </p:cTn>
                              </p:par>
                              <p:par>
                                <p:cTn id="36" presetID="10" presetClass="entr" presetSubtype="0" fill="hold" nodeType="withEffect">
                                  <p:stCondLst>
                                    <p:cond delay="0"/>
                                  </p:stCondLst>
                                  <p:childTnLst>
                                    <p:set>
                                      <p:cBhvr>
                                        <p:cTn id="37" dur="1" fill="hold">
                                          <p:stCondLst>
                                            <p:cond delay="0"/>
                                          </p:stCondLst>
                                        </p:cTn>
                                        <p:tgtEl>
                                          <p:spTgt spid="103"/>
                                        </p:tgtEl>
                                        <p:attrNameLst>
                                          <p:attrName>style.visibility</p:attrName>
                                        </p:attrNameLst>
                                      </p:cBhvr>
                                      <p:to>
                                        <p:strVal val="visible"/>
                                      </p:to>
                                    </p:set>
                                    <p:animEffect transition="in" filter="fade">
                                      <p:cBhvr>
                                        <p:cTn id="38" dur="500"/>
                                        <p:tgtEl>
                                          <p:spTgt spid="103"/>
                                        </p:tgtEl>
                                      </p:cBhvr>
                                    </p:animEffect>
                                  </p:childTnLst>
                                </p:cTn>
                              </p:par>
                              <p:par>
                                <p:cTn id="39" presetID="10" presetClass="entr" presetSubtype="0" fill="hold" nodeType="withEffect">
                                  <p:stCondLst>
                                    <p:cond delay="0"/>
                                  </p:stCondLst>
                                  <p:childTnLst>
                                    <p:set>
                                      <p:cBhvr>
                                        <p:cTn id="40" dur="1" fill="hold">
                                          <p:stCondLst>
                                            <p:cond delay="0"/>
                                          </p:stCondLst>
                                        </p:cTn>
                                        <p:tgtEl>
                                          <p:spTgt spid="104"/>
                                        </p:tgtEl>
                                        <p:attrNameLst>
                                          <p:attrName>style.visibility</p:attrName>
                                        </p:attrNameLst>
                                      </p:cBhvr>
                                      <p:to>
                                        <p:strVal val="visible"/>
                                      </p:to>
                                    </p:set>
                                    <p:animEffect transition="in" filter="fade">
                                      <p:cBhvr>
                                        <p:cTn id="41" dur="500"/>
                                        <p:tgtEl>
                                          <p:spTgt spid="10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500"/>
                                        <p:tgtEl>
                                          <p:spTgt spid="15"/>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childTnLst>
                                </p:cTn>
                              </p:par>
                              <p:par>
                                <p:cTn id="48" presetID="1" presetClass="exit" presetSubtype="0" fill="hold" nodeType="withEffect">
                                  <p:stCondLst>
                                    <p:cond delay="0"/>
                                  </p:stCondLst>
                                  <p:childTnLst>
                                    <p:set>
                                      <p:cBhvr>
                                        <p:cTn id="49" dur="1" fill="hold">
                                          <p:stCondLst>
                                            <p:cond delay="0"/>
                                          </p:stCondLst>
                                        </p:cTn>
                                        <p:tgtEl>
                                          <p:spTgt spid="8"/>
                                        </p:tgtEl>
                                        <p:attrNameLst>
                                          <p:attrName>style.visibility</p:attrName>
                                        </p:attrNameLst>
                                      </p:cBhvr>
                                      <p:to>
                                        <p:strVal val="hidden"/>
                                      </p:to>
                                    </p:set>
                                  </p:childTnLst>
                                </p:cTn>
                              </p:par>
                              <p:par>
                                <p:cTn id="50" presetID="1" presetClass="exit" presetSubtype="0" fill="hold" nodeType="withEffect">
                                  <p:stCondLst>
                                    <p:cond delay="0"/>
                                  </p:stCondLst>
                                  <p:childTnLst>
                                    <p:set>
                                      <p:cBhvr>
                                        <p:cTn id="51" dur="1" fill="hold">
                                          <p:stCondLst>
                                            <p:cond delay="0"/>
                                          </p:stCondLst>
                                        </p:cTn>
                                        <p:tgtEl>
                                          <p:spTgt spid="9"/>
                                        </p:tgtEl>
                                        <p:attrNameLst>
                                          <p:attrName>style.visibility</p:attrName>
                                        </p:attrNameLst>
                                      </p:cBhvr>
                                      <p:to>
                                        <p:strVal val="hidden"/>
                                      </p:to>
                                    </p:set>
                                  </p:childTnLst>
                                </p:cTn>
                              </p:par>
                              <p:par>
                                <p:cTn id="52" presetID="1" presetClass="exit" presetSubtype="0" fill="hold" grpId="1" nodeType="withEffect">
                                  <p:stCondLst>
                                    <p:cond delay="0"/>
                                  </p:stCondLst>
                                  <p:childTnLst>
                                    <p:set>
                                      <p:cBhvr>
                                        <p:cTn id="53" dur="1" fill="hold">
                                          <p:stCondLst>
                                            <p:cond delay="0"/>
                                          </p:stCondLst>
                                        </p:cTn>
                                        <p:tgtEl>
                                          <p:spTgt spid="6"/>
                                        </p:tgtEl>
                                        <p:attrNameLst>
                                          <p:attrName>style.visibility</p:attrName>
                                        </p:attrNameLst>
                                      </p:cBhvr>
                                      <p:to>
                                        <p:strVal val="hidden"/>
                                      </p:to>
                                    </p:set>
                                  </p:childTnLst>
                                </p:cTn>
                              </p:par>
                              <p:par>
                                <p:cTn id="54" presetID="1" presetClass="exit" presetSubtype="0" fill="hold" grpId="1" nodeType="withEffect">
                                  <p:stCondLst>
                                    <p:cond delay="0"/>
                                  </p:stCondLst>
                                  <p:childTnLst>
                                    <p:set>
                                      <p:cBhvr>
                                        <p:cTn id="55" dur="1" fill="hold">
                                          <p:stCondLst>
                                            <p:cond delay="0"/>
                                          </p:stCondLst>
                                        </p:cTn>
                                        <p:tgtEl>
                                          <p:spTgt spid="7"/>
                                        </p:tgtEl>
                                        <p:attrNameLst>
                                          <p:attrName>style.visibility</p:attrName>
                                        </p:attrNameLst>
                                      </p:cBhvr>
                                      <p:to>
                                        <p:strVal val="hidden"/>
                                      </p:to>
                                    </p:set>
                                  </p:childTnLst>
                                </p:cTn>
                              </p:par>
                              <p:par>
                                <p:cTn id="56" presetID="1" presetClass="exit" presetSubtype="0" fill="hold" grpId="1" nodeType="withEffect">
                                  <p:stCondLst>
                                    <p:cond delay="0"/>
                                  </p:stCondLst>
                                  <p:childTnLst>
                                    <p:set>
                                      <p:cBhvr>
                                        <p:cTn id="57" dur="1" fill="hold">
                                          <p:stCondLst>
                                            <p:cond delay="0"/>
                                          </p:stCondLst>
                                        </p:cTn>
                                        <p:tgtEl>
                                          <p:spTgt spid="95"/>
                                        </p:tgtEl>
                                        <p:attrNameLst>
                                          <p:attrName>style.visibility</p:attrName>
                                        </p:attrNameLst>
                                      </p:cBhvr>
                                      <p:to>
                                        <p:strVal val="hidden"/>
                                      </p:to>
                                    </p:set>
                                  </p:childTnLst>
                                </p:cTn>
                              </p:par>
                              <p:par>
                                <p:cTn id="58" presetID="1" presetClass="exit" presetSubtype="0" fill="hold" nodeType="withEffect">
                                  <p:stCondLst>
                                    <p:cond delay="0"/>
                                  </p:stCondLst>
                                  <p:childTnLst>
                                    <p:set>
                                      <p:cBhvr>
                                        <p:cTn id="59" dur="1" fill="hold">
                                          <p:stCondLst>
                                            <p:cond delay="0"/>
                                          </p:stCondLst>
                                        </p:cTn>
                                        <p:tgtEl>
                                          <p:spTgt spid="96"/>
                                        </p:tgtEl>
                                        <p:attrNameLst>
                                          <p:attrName>style.visibility</p:attrName>
                                        </p:attrNameLst>
                                      </p:cBhvr>
                                      <p:to>
                                        <p:strVal val="hidden"/>
                                      </p:to>
                                    </p:set>
                                  </p:childTnLst>
                                </p:cTn>
                              </p:par>
                              <p:par>
                                <p:cTn id="60" presetID="1" presetClass="exit" presetSubtype="0" fill="hold" nodeType="withEffect">
                                  <p:stCondLst>
                                    <p:cond delay="0"/>
                                  </p:stCondLst>
                                  <p:childTnLst>
                                    <p:set>
                                      <p:cBhvr>
                                        <p:cTn id="61" dur="1" fill="hold">
                                          <p:stCondLst>
                                            <p:cond delay="0"/>
                                          </p:stCondLst>
                                        </p:cTn>
                                        <p:tgtEl>
                                          <p:spTgt spid="98"/>
                                        </p:tgtEl>
                                        <p:attrNameLst>
                                          <p:attrName>style.visibility</p:attrName>
                                        </p:attrNameLst>
                                      </p:cBhvr>
                                      <p:to>
                                        <p:strVal val="hidden"/>
                                      </p:to>
                                    </p:se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93"/>
                                        </p:tgtEl>
                                        <p:attrNameLst>
                                          <p:attrName>style.visibility</p:attrName>
                                        </p:attrNameLst>
                                      </p:cBhvr>
                                      <p:to>
                                        <p:strVal val="visible"/>
                                      </p:to>
                                    </p:set>
                                    <p:animEffect transition="in" filter="fade">
                                      <p:cBhvr>
                                        <p:cTn id="66" dur="500"/>
                                        <p:tgtEl>
                                          <p:spTgt spid="93"/>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94"/>
                                        </p:tgtEl>
                                        <p:attrNameLst>
                                          <p:attrName>style.visibility</p:attrName>
                                        </p:attrNameLst>
                                      </p:cBhvr>
                                      <p:to>
                                        <p:strVal val="visible"/>
                                      </p:to>
                                    </p:set>
                                    <p:animEffect transition="in" filter="fade">
                                      <p:cBhvr>
                                        <p:cTn id="69"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p:bldP spid="7" grpId="1"/>
      <p:bldP spid="10" grpId="0" animBg="1"/>
      <p:bldP spid="15" grpId="0" animBg="1"/>
      <p:bldP spid="95" grpId="0"/>
      <p:bldP spid="95" grpId="1"/>
      <p:bldP spid="101" grpId="0"/>
      <p:bldP spid="102" grpId="0"/>
      <p:bldP spid="93" grpId="0" animBg="1"/>
      <p:bldP spid="94"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CC1439-E385-9527-80ED-288AF036A6A0}"/>
            </a:ext>
          </a:extLst>
        </p:cNvPr>
        <p:cNvGrpSpPr/>
        <p:nvPr/>
      </p:nvGrpSpPr>
      <p:grpSpPr>
        <a:xfrm>
          <a:off x="0" y="0"/>
          <a:ext cx="0" cy="0"/>
          <a:chOff x="0" y="0"/>
          <a:chExt cx="0" cy="0"/>
        </a:xfrm>
      </p:grpSpPr>
      <p:sp>
        <p:nvSpPr>
          <p:cNvPr id="73" name="TextBox 52">
            <a:extLst>
              <a:ext uri="{FF2B5EF4-FFF2-40B4-BE49-F238E27FC236}">
                <a16:creationId xmlns:a16="http://schemas.microsoft.com/office/drawing/2014/main" id="{2EF77A44-F5A4-2531-A160-0D4643B67256}"/>
              </a:ext>
            </a:extLst>
          </p:cNvPr>
          <p:cNvSpPr txBox="1"/>
          <p:nvPr/>
        </p:nvSpPr>
        <p:spPr>
          <a:xfrm>
            <a:off x="4851187" y="2105540"/>
            <a:ext cx="4044409" cy="769441"/>
          </a:xfrm>
          <a:prstGeom prst="rect">
            <a:avLst/>
          </a:prstGeom>
          <a:noFill/>
        </p:spPr>
        <p:txBody>
          <a:bodyPr wrap="square" rtlCol="0">
            <a:spAutoFit/>
          </a:bodyPr>
          <a:lstStyle/>
          <a:p>
            <a:pPr algn="ctr"/>
            <a:r>
              <a:rPr lang="en-US" sz="2800" b="1" dirty="0">
                <a:solidFill>
                  <a:srgbClr val="C00000"/>
                </a:solidFill>
                <a:latin typeface="Aptos Display" panose="020B0004020202020204" pitchFamily="34" charset="0"/>
                <a:ea typeface="Cambria" panose="02040503050406030204" pitchFamily="18" charset="0"/>
              </a:rPr>
              <a:t>V</a:t>
            </a:r>
            <a:r>
              <a:rPr lang="en-US" sz="2800" b="1" baseline="-25000" dirty="0">
                <a:solidFill>
                  <a:srgbClr val="C00000"/>
                </a:solidFill>
                <a:latin typeface="Aptos Display" panose="020B0004020202020204" pitchFamily="34" charset="0"/>
                <a:ea typeface="Cambria" panose="02040503050406030204" pitchFamily="18" charset="0"/>
              </a:rPr>
              <a:t>DD</a:t>
            </a:r>
            <a:r>
              <a:rPr lang="en-US" sz="2800" b="1" dirty="0">
                <a:solidFill>
                  <a:srgbClr val="C00000"/>
                </a:solidFill>
                <a:latin typeface="Aptos Display" panose="020B0004020202020204" pitchFamily="34" charset="0"/>
                <a:ea typeface="Cambria" panose="02040503050406030204" pitchFamily="18" charset="0"/>
              </a:rPr>
              <a:t>=1 &amp; GND = 0</a:t>
            </a:r>
            <a:r>
              <a:rPr lang="en-US" sz="2400" b="1" baseline="-25000" dirty="0">
                <a:solidFill>
                  <a:srgbClr val="C00000"/>
                </a:solidFill>
                <a:latin typeface="Aptos Display" panose="020B0004020202020204" pitchFamily="34" charset="0"/>
                <a:ea typeface="Cambria" panose="02040503050406030204" pitchFamily="18" charset="0"/>
              </a:rPr>
              <a:t> </a:t>
            </a:r>
            <a:endParaRPr lang="en-US" sz="2400" baseline="-25000" dirty="0">
              <a:solidFill>
                <a:srgbClr val="C00000"/>
              </a:solidFill>
              <a:latin typeface="Aptos Display" panose="020B0004020202020204" pitchFamily="34" charset="0"/>
              <a:ea typeface="Cambria" panose="02040503050406030204" pitchFamily="18" charset="0"/>
            </a:endParaRPr>
          </a:p>
          <a:p>
            <a:endParaRPr lang="en-US" sz="2400" b="1" baseline="-25000" dirty="0">
              <a:solidFill>
                <a:srgbClr val="C00000"/>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2" name="Title 1">
            <a:extLst>
              <a:ext uri="{FF2B5EF4-FFF2-40B4-BE49-F238E27FC236}">
                <a16:creationId xmlns:a16="http://schemas.microsoft.com/office/drawing/2014/main" id="{41A2BD5D-23E1-948F-1880-E763BDA9D3C9}"/>
              </a:ext>
            </a:extLst>
          </p:cNvPr>
          <p:cNvSpPr>
            <a:spLocks noGrp="1"/>
          </p:cNvSpPr>
          <p:nvPr>
            <p:ph type="title"/>
          </p:nvPr>
        </p:nvSpPr>
        <p:spPr/>
        <p:txBody>
          <a:bodyPr/>
          <a:lstStyle/>
          <a:p>
            <a:r>
              <a:rPr lang="en-US" sz="3600" dirty="0">
                <a:solidFill>
                  <a:schemeClr val="accent5">
                    <a:lumMod val="75000"/>
                  </a:schemeClr>
                </a:solidFill>
                <a:latin typeface="Aptos Display" panose="020B0004020202020204" pitchFamily="34" charset="0"/>
              </a:rPr>
              <a:t>Two-Input AND </a:t>
            </a:r>
            <a:r>
              <a:rPr lang="en-US" sz="3600" dirty="0" err="1">
                <a:solidFill>
                  <a:schemeClr val="accent5">
                    <a:lumMod val="75000"/>
                  </a:schemeClr>
                </a:solidFill>
                <a:latin typeface="Aptos Display" panose="020B0004020202020204" pitchFamily="34" charset="0"/>
              </a:rPr>
              <a:t>and</a:t>
            </a:r>
            <a:r>
              <a:rPr lang="en-US" sz="3600" dirty="0">
                <a:solidFill>
                  <a:schemeClr val="accent5">
                    <a:lumMod val="75000"/>
                  </a:schemeClr>
                </a:solidFill>
                <a:latin typeface="Aptos Display" panose="020B0004020202020204" pitchFamily="34" charset="0"/>
              </a:rPr>
              <a:t> NAND Operations</a:t>
            </a:r>
          </a:p>
        </p:txBody>
      </p:sp>
      <p:grpSp>
        <p:nvGrpSpPr>
          <p:cNvPr id="123" name="Grup 122">
            <a:extLst>
              <a:ext uri="{FF2B5EF4-FFF2-40B4-BE49-F238E27FC236}">
                <a16:creationId xmlns:a16="http://schemas.microsoft.com/office/drawing/2014/main" id="{1E2A8844-3772-D3DF-4DEB-59F0DFFD19D1}"/>
              </a:ext>
            </a:extLst>
          </p:cNvPr>
          <p:cNvGrpSpPr/>
          <p:nvPr/>
        </p:nvGrpSpPr>
        <p:grpSpPr>
          <a:xfrm>
            <a:off x="2118605" y="2740398"/>
            <a:ext cx="1719276" cy="1200329"/>
            <a:chOff x="3127404" y="5324380"/>
            <a:chExt cx="1719276" cy="1200329"/>
          </a:xfrm>
        </p:grpSpPr>
        <p:sp>
          <p:nvSpPr>
            <p:cNvPr id="121" name="Sağ Ayraç 120">
              <a:extLst>
                <a:ext uri="{FF2B5EF4-FFF2-40B4-BE49-F238E27FC236}">
                  <a16:creationId xmlns:a16="http://schemas.microsoft.com/office/drawing/2014/main" id="{B4F9C405-A6A0-40D9-F58E-7952A7736F1D}"/>
                </a:ext>
              </a:extLst>
            </p:cNvPr>
            <p:cNvSpPr/>
            <p:nvPr/>
          </p:nvSpPr>
          <p:spPr>
            <a:xfrm>
              <a:off x="3127404" y="5529311"/>
              <a:ext cx="197333" cy="838387"/>
            </a:xfrm>
            <a:prstGeom prst="rightBrace">
              <a:avLst>
                <a:gd name="adj1" fmla="val 105008"/>
                <a:gd name="adj2" fmla="val 50568"/>
              </a:avLst>
            </a:prstGeom>
            <a:ln w="381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latin typeface="Aptos Display" panose="020B0004020202020204" pitchFamily="34" charset="0"/>
                <a:ea typeface="Cambria" panose="02040503050406030204" pitchFamily="18" charset="0"/>
              </a:endParaRPr>
            </a:p>
          </p:txBody>
        </p:sp>
        <p:sp>
          <p:nvSpPr>
            <p:cNvPr id="122" name="Metin kutusu 121">
              <a:extLst>
                <a:ext uri="{FF2B5EF4-FFF2-40B4-BE49-F238E27FC236}">
                  <a16:creationId xmlns:a16="http://schemas.microsoft.com/office/drawing/2014/main" id="{C59469C6-15B8-AD1D-5E01-9220061B1975}"/>
                </a:ext>
              </a:extLst>
            </p:cNvPr>
            <p:cNvSpPr txBox="1"/>
            <p:nvPr/>
          </p:nvSpPr>
          <p:spPr>
            <a:xfrm>
              <a:off x="3172487" y="5324380"/>
              <a:ext cx="1674193" cy="1200329"/>
            </a:xfrm>
            <a:prstGeom prst="rect">
              <a:avLst/>
            </a:prstGeom>
            <a:noFill/>
          </p:spPr>
          <p:txBody>
            <a:bodyPr wrap="square" rtlCol="0">
              <a:spAutoFit/>
            </a:bodyPr>
            <a:lstStyle/>
            <a:p>
              <a:pPr algn="ctr"/>
              <a:r>
                <a:rPr lang="en-US" sz="2400" b="1" dirty="0">
                  <a:solidFill>
                    <a:schemeClr val="accent5"/>
                  </a:solidFill>
                  <a:latin typeface="Aptos Display" panose="020B0004020202020204" pitchFamily="34" charset="0"/>
                  <a:ea typeface="Cambria" panose="02040503050406030204" pitchFamily="18" charset="0"/>
                  <a:cs typeface="Cascadia Mono" panose="020B0609020000020004" pitchFamily="49" charset="0"/>
                </a:rPr>
                <a:t>Reference Subarray (REF)</a:t>
              </a:r>
            </a:p>
          </p:txBody>
        </p:sp>
      </p:grpSp>
      <p:sp>
        <p:nvSpPr>
          <p:cNvPr id="4" name="Sağ Ayraç 3">
            <a:extLst>
              <a:ext uri="{FF2B5EF4-FFF2-40B4-BE49-F238E27FC236}">
                <a16:creationId xmlns:a16="http://schemas.microsoft.com/office/drawing/2014/main" id="{349C537A-3931-957F-392D-A7D8430E57C1}"/>
              </a:ext>
            </a:extLst>
          </p:cNvPr>
          <p:cNvSpPr/>
          <p:nvPr/>
        </p:nvSpPr>
        <p:spPr>
          <a:xfrm>
            <a:off x="2148736" y="4471303"/>
            <a:ext cx="197333" cy="838387"/>
          </a:xfrm>
          <a:prstGeom prst="rightBrace">
            <a:avLst>
              <a:gd name="adj1" fmla="val 105008"/>
              <a:gd name="adj2" fmla="val 50568"/>
            </a:avLst>
          </a:prstGeom>
          <a:ln w="381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solidFill>
                <a:schemeClr val="accent2"/>
              </a:solidFill>
              <a:latin typeface="Aptos Display" panose="020B0004020202020204" pitchFamily="34" charset="0"/>
              <a:ea typeface="Cambria" panose="02040503050406030204" pitchFamily="18" charset="0"/>
            </a:endParaRPr>
          </a:p>
        </p:txBody>
      </p:sp>
      <p:sp>
        <p:nvSpPr>
          <p:cNvPr id="5" name="Metin kutusu 4">
            <a:extLst>
              <a:ext uri="{FF2B5EF4-FFF2-40B4-BE49-F238E27FC236}">
                <a16:creationId xmlns:a16="http://schemas.microsoft.com/office/drawing/2014/main" id="{1D2A9761-7FAB-D6A9-179E-593B649FC33F}"/>
              </a:ext>
            </a:extLst>
          </p:cNvPr>
          <p:cNvSpPr txBox="1"/>
          <p:nvPr/>
        </p:nvSpPr>
        <p:spPr>
          <a:xfrm>
            <a:off x="2250827" y="4268438"/>
            <a:ext cx="1581697" cy="1200329"/>
          </a:xfrm>
          <a:prstGeom prst="rect">
            <a:avLst/>
          </a:prstGeom>
          <a:noFill/>
        </p:spPr>
        <p:txBody>
          <a:bodyPr wrap="square" rtlCol="0">
            <a:spAutoFit/>
          </a:bodyPr>
          <a:lstStyle/>
          <a:p>
            <a:pPr algn="ctr"/>
            <a:r>
              <a:rPr lang="en-US" sz="2400" b="1" dirty="0">
                <a:solidFill>
                  <a:schemeClr val="accent2"/>
                </a:solidFill>
                <a:latin typeface="Aptos Display" panose="020B0004020202020204" pitchFamily="34" charset="0"/>
                <a:ea typeface="Cambria" panose="02040503050406030204" pitchFamily="18" charset="0"/>
                <a:cs typeface="Cascadia Mono" panose="020B0609020000020004" pitchFamily="49" charset="0"/>
              </a:rPr>
              <a:t>Compute Subarray (COM)</a:t>
            </a:r>
          </a:p>
        </p:txBody>
      </p:sp>
      <p:grpSp>
        <p:nvGrpSpPr>
          <p:cNvPr id="124" name="Grup 123">
            <a:extLst>
              <a:ext uri="{FF2B5EF4-FFF2-40B4-BE49-F238E27FC236}">
                <a16:creationId xmlns:a16="http://schemas.microsoft.com/office/drawing/2014/main" id="{9AE26EE8-B75B-44B3-42F4-C3A0FD907910}"/>
              </a:ext>
            </a:extLst>
          </p:cNvPr>
          <p:cNvGrpSpPr/>
          <p:nvPr/>
        </p:nvGrpSpPr>
        <p:grpSpPr>
          <a:xfrm>
            <a:off x="1064631" y="2844182"/>
            <a:ext cx="1035857" cy="2471059"/>
            <a:chOff x="854929" y="2761767"/>
            <a:chExt cx="1035857" cy="2471059"/>
          </a:xfrm>
        </p:grpSpPr>
        <p:cxnSp>
          <p:nvCxnSpPr>
            <p:cNvPr id="17" name="Düz Bağlayıcı 16">
              <a:extLst>
                <a:ext uri="{FF2B5EF4-FFF2-40B4-BE49-F238E27FC236}">
                  <a16:creationId xmlns:a16="http://schemas.microsoft.com/office/drawing/2014/main" id="{B8DB4A91-5548-AFCD-F8AB-C03EA0AC8AF9}"/>
                </a:ext>
              </a:extLst>
            </p:cNvPr>
            <p:cNvCxnSpPr>
              <a:cxnSpLocks/>
            </p:cNvCxnSpPr>
            <p:nvPr/>
          </p:nvCxnSpPr>
          <p:spPr>
            <a:xfrm>
              <a:off x="1155260" y="4608015"/>
              <a:ext cx="73552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Düz Bağlayıcı 17">
              <a:extLst>
                <a:ext uri="{FF2B5EF4-FFF2-40B4-BE49-F238E27FC236}">
                  <a16:creationId xmlns:a16="http://schemas.microsoft.com/office/drawing/2014/main" id="{98F5C8C0-B1A5-2F77-6448-50A5EB913AB1}"/>
                </a:ext>
              </a:extLst>
            </p:cNvPr>
            <p:cNvCxnSpPr>
              <a:cxnSpLocks/>
            </p:cNvCxnSpPr>
            <p:nvPr/>
          </p:nvCxnSpPr>
          <p:spPr>
            <a:xfrm flipV="1">
              <a:off x="1610801" y="2761767"/>
              <a:ext cx="0" cy="153117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Düz Bağlayıcı 18">
              <a:extLst>
                <a:ext uri="{FF2B5EF4-FFF2-40B4-BE49-F238E27FC236}">
                  <a16:creationId xmlns:a16="http://schemas.microsoft.com/office/drawing/2014/main" id="{B659E60C-4069-FAC6-8112-ECF0BC1CF80F}"/>
                </a:ext>
              </a:extLst>
            </p:cNvPr>
            <p:cNvCxnSpPr>
              <a:cxnSpLocks/>
            </p:cNvCxnSpPr>
            <p:nvPr/>
          </p:nvCxnSpPr>
          <p:spPr>
            <a:xfrm flipV="1">
              <a:off x="1163592" y="3667279"/>
              <a:ext cx="0" cy="15655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Düz Bağlayıcı 19">
              <a:extLst>
                <a:ext uri="{FF2B5EF4-FFF2-40B4-BE49-F238E27FC236}">
                  <a16:creationId xmlns:a16="http://schemas.microsoft.com/office/drawing/2014/main" id="{2D18016D-050D-72D0-07A7-384B23E9CA3C}"/>
                </a:ext>
              </a:extLst>
            </p:cNvPr>
            <p:cNvCxnSpPr>
              <a:cxnSpLocks/>
            </p:cNvCxnSpPr>
            <p:nvPr/>
          </p:nvCxnSpPr>
          <p:spPr>
            <a:xfrm flipH="1">
              <a:off x="1163592" y="4273895"/>
              <a:ext cx="44958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Düz Bağlayıcı 20">
              <a:extLst>
                <a:ext uri="{FF2B5EF4-FFF2-40B4-BE49-F238E27FC236}">
                  <a16:creationId xmlns:a16="http://schemas.microsoft.com/office/drawing/2014/main" id="{53700CC0-6E32-AB38-B505-E080C016F635}"/>
                </a:ext>
              </a:extLst>
            </p:cNvPr>
            <p:cNvCxnSpPr>
              <a:cxnSpLocks/>
            </p:cNvCxnSpPr>
            <p:nvPr/>
          </p:nvCxnSpPr>
          <p:spPr>
            <a:xfrm flipH="1">
              <a:off x="1163592" y="3686329"/>
              <a:ext cx="44958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Düz Bağlayıcı 22">
              <a:extLst>
                <a:ext uri="{FF2B5EF4-FFF2-40B4-BE49-F238E27FC236}">
                  <a16:creationId xmlns:a16="http://schemas.microsoft.com/office/drawing/2014/main" id="{24D589C2-5FD8-6F62-1421-8207968DA5DC}"/>
                </a:ext>
              </a:extLst>
            </p:cNvPr>
            <p:cNvCxnSpPr>
              <a:cxnSpLocks/>
              <a:stCxn id="26" idx="6"/>
            </p:cNvCxnSpPr>
            <p:nvPr/>
          </p:nvCxnSpPr>
          <p:spPr>
            <a:xfrm>
              <a:off x="1313203" y="2941767"/>
              <a:ext cx="31478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Düz Bağlayıcı 23">
              <a:extLst>
                <a:ext uri="{FF2B5EF4-FFF2-40B4-BE49-F238E27FC236}">
                  <a16:creationId xmlns:a16="http://schemas.microsoft.com/office/drawing/2014/main" id="{C4BBF0DC-4824-1919-1DA3-B30264CA4E91}"/>
                </a:ext>
              </a:extLst>
            </p:cNvPr>
            <p:cNvCxnSpPr>
              <a:cxnSpLocks/>
            </p:cNvCxnSpPr>
            <p:nvPr/>
          </p:nvCxnSpPr>
          <p:spPr>
            <a:xfrm>
              <a:off x="1154523" y="5027166"/>
              <a:ext cx="73552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EE435C6A-B217-FE5D-0DB4-8BB3D86E7A7B}"/>
                </a:ext>
              </a:extLst>
            </p:cNvPr>
            <p:cNvSpPr/>
            <p:nvPr/>
          </p:nvSpPr>
          <p:spPr>
            <a:xfrm>
              <a:off x="953202" y="2761767"/>
              <a:ext cx="360001" cy="360000"/>
            </a:xfrm>
            <a:prstGeom prst="ellipse">
              <a:avLst/>
            </a:prstGeom>
            <a:solidFill>
              <a:schemeClr val="bg1">
                <a:lumMod val="5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Aptos Display" panose="020B0004020202020204" pitchFamily="34" charset="0"/>
                <a:ea typeface="Cambria" panose="02040503050406030204" pitchFamily="18" charset="0"/>
                <a:cs typeface="Calibri" panose="020F0502020204030204" pitchFamily="34" charset="0"/>
              </a:endParaRPr>
            </a:p>
          </p:txBody>
        </p:sp>
        <p:cxnSp>
          <p:nvCxnSpPr>
            <p:cNvPr id="27" name="Düz Bağlayıcı 26">
              <a:extLst>
                <a:ext uri="{FF2B5EF4-FFF2-40B4-BE49-F238E27FC236}">
                  <a16:creationId xmlns:a16="http://schemas.microsoft.com/office/drawing/2014/main" id="{D88AE91E-618A-9121-DE28-8F0017ED9E36}"/>
                </a:ext>
              </a:extLst>
            </p:cNvPr>
            <p:cNvCxnSpPr>
              <a:cxnSpLocks/>
              <a:endCxn id="26" idx="2"/>
            </p:cNvCxnSpPr>
            <p:nvPr/>
          </p:nvCxnSpPr>
          <p:spPr>
            <a:xfrm>
              <a:off x="854929" y="2941767"/>
              <a:ext cx="9827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Düz Bağlayıcı 27">
              <a:extLst>
                <a:ext uri="{FF2B5EF4-FFF2-40B4-BE49-F238E27FC236}">
                  <a16:creationId xmlns:a16="http://schemas.microsoft.com/office/drawing/2014/main" id="{2BC64864-FB14-8F77-D206-50A26B7C2AE0}"/>
                </a:ext>
              </a:extLst>
            </p:cNvPr>
            <p:cNvCxnSpPr>
              <a:cxnSpLocks/>
              <a:stCxn id="29" idx="0"/>
            </p:cNvCxnSpPr>
            <p:nvPr/>
          </p:nvCxnSpPr>
          <p:spPr>
            <a:xfrm>
              <a:off x="1313203" y="3409558"/>
              <a:ext cx="30052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Kısmi Daire 28">
              <a:extLst>
                <a:ext uri="{FF2B5EF4-FFF2-40B4-BE49-F238E27FC236}">
                  <a16:creationId xmlns:a16="http://schemas.microsoft.com/office/drawing/2014/main" id="{9C11A2EB-CE06-8640-E8C0-49C7968D9583}"/>
                </a:ext>
              </a:extLst>
            </p:cNvPr>
            <p:cNvSpPr/>
            <p:nvPr/>
          </p:nvSpPr>
          <p:spPr>
            <a:xfrm>
              <a:off x="958021" y="3233850"/>
              <a:ext cx="355182" cy="351416"/>
            </a:xfrm>
            <a:prstGeom prst="pie">
              <a:avLst>
                <a:gd name="adj1" fmla="val 0"/>
                <a:gd name="adj2" fmla="val 10786452"/>
              </a:avLst>
            </a:prstGeom>
            <a:solidFill>
              <a:schemeClr val="bg1">
                <a:lumMod val="50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latin typeface="Aptos Display" panose="020B0004020202020204" pitchFamily="34" charset="0"/>
                <a:ea typeface="Cambria" panose="02040503050406030204" pitchFamily="18" charset="0"/>
              </a:endParaRPr>
            </a:p>
          </p:txBody>
        </p:sp>
        <p:sp>
          <p:nvSpPr>
            <p:cNvPr id="31" name="Oval 30">
              <a:extLst>
                <a:ext uri="{FF2B5EF4-FFF2-40B4-BE49-F238E27FC236}">
                  <a16:creationId xmlns:a16="http://schemas.microsoft.com/office/drawing/2014/main" id="{08E1B57D-5CC0-ADCE-712B-F24CF00D759B}"/>
                </a:ext>
              </a:extLst>
            </p:cNvPr>
            <p:cNvSpPr/>
            <p:nvPr/>
          </p:nvSpPr>
          <p:spPr>
            <a:xfrm>
              <a:off x="953203" y="3229558"/>
              <a:ext cx="360001" cy="36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Aptos Display" panose="020B0004020202020204" pitchFamily="34" charset="0"/>
                <a:ea typeface="Cambria" panose="02040503050406030204" pitchFamily="18" charset="0"/>
                <a:cs typeface="Calibri" panose="020F0502020204030204" pitchFamily="34" charset="0"/>
              </a:endParaRPr>
            </a:p>
          </p:txBody>
        </p:sp>
        <p:cxnSp>
          <p:nvCxnSpPr>
            <p:cNvPr id="32" name="Düz Bağlayıcı 31">
              <a:extLst>
                <a:ext uri="{FF2B5EF4-FFF2-40B4-BE49-F238E27FC236}">
                  <a16:creationId xmlns:a16="http://schemas.microsoft.com/office/drawing/2014/main" id="{220B159A-1BDE-EA42-1151-C08E182DDD26}"/>
                </a:ext>
              </a:extLst>
            </p:cNvPr>
            <p:cNvCxnSpPr>
              <a:cxnSpLocks/>
              <a:endCxn id="31" idx="2"/>
            </p:cNvCxnSpPr>
            <p:nvPr/>
          </p:nvCxnSpPr>
          <p:spPr>
            <a:xfrm>
              <a:off x="854929" y="3409558"/>
              <a:ext cx="9827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5" name="Grup 44">
            <a:extLst>
              <a:ext uri="{FF2B5EF4-FFF2-40B4-BE49-F238E27FC236}">
                <a16:creationId xmlns:a16="http://schemas.microsoft.com/office/drawing/2014/main" id="{67A34FCC-C82C-B3EE-24FD-F95C2C8151B9}"/>
              </a:ext>
            </a:extLst>
          </p:cNvPr>
          <p:cNvGrpSpPr/>
          <p:nvPr/>
        </p:nvGrpSpPr>
        <p:grpSpPr>
          <a:xfrm>
            <a:off x="1063385" y="2847211"/>
            <a:ext cx="1035857" cy="2462479"/>
            <a:chOff x="1704235" y="3137745"/>
            <a:chExt cx="1035857" cy="2462479"/>
          </a:xfrm>
        </p:grpSpPr>
        <p:cxnSp>
          <p:nvCxnSpPr>
            <p:cNvPr id="47" name="Düz Bağlayıcı 46">
              <a:extLst>
                <a:ext uri="{FF2B5EF4-FFF2-40B4-BE49-F238E27FC236}">
                  <a16:creationId xmlns:a16="http://schemas.microsoft.com/office/drawing/2014/main" id="{37203E15-1F77-C902-D7B8-9DACA1829460}"/>
                </a:ext>
              </a:extLst>
            </p:cNvPr>
            <p:cNvCxnSpPr>
              <a:cxnSpLocks/>
            </p:cNvCxnSpPr>
            <p:nvPr/>
          </p:nvCxnSpPr>
          <p:spPr>
            <a:xfrm flipV="1">
              <a:off x="2463261" y="3137745"/>
              <a:ext cx="0" cy="153117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Düz Bağlayıcı 45">
              <a:extLst>
                <a:ext uri="{FF2B5EF4-FFF2-40B4-BE49-F238E27FC236}">
                  <a16:creationId xmlns:a16="http://schemas.microsoft.com/office/drawing/2014/main" id="{B7646ABF-C1A9-9254-AD78-1A90C3C61C3D}"/>
                </a:ext>
              </a:extLst>
            </p:cNvPr>
            <p:cNvCxnSpPr>
              <a:cxnSpLocks/>
            </p:cNvCxnSpPr>
            <p:nvPr/>
          </p:nvCxnSpPr>
          <p:spPr>
            <a:xfrm flipH="1" flipV="1">
              <a:off x="2013588" y="4042294"/>
              <a:ext cx="556" cy="155793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8" name="Düz Bağlayıcı 47">
              <a:extLst>
                <a:ext uri="{FF2B5EF4-FFF2-40B4-BE49-F238E27FC236}">
                  <a16:creationId xmlns:a16="http://schemas.microsoft.com/office/drawing/2014/main" id="{B28DA7D9-7A50-DC82-FA46-F05392421F78}"/>
                </a:ext>
              </a:extLst>
            </p:cNvPr>
            <p:cNvCxnSpPr>
              <a:cxnSpLocks/>
            </p:cNvCxnSpPr>
            <p:nvPr/>
          </p:nvCxnSpPr>
          <p:spPr>
            <a:xfrm flipH="1">
              <a:off x="2027707" y="4648732"/>
              <a:ext cx="44958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Düz Bağlayıcı 48">
              <a:extLst>
                <a:ext uri="{FF2B5EF4-FFF2-40B4-BE49-F238E27FC236}">
                  <a16:creationId xmlns:a16="http://schemas.microsoft.com/office/drawing/2014/main" id="{A680922D-6101-834C-2D95-D1E0854C059C}"/>
                </a:ext>
              </a:extLst>
            </p:cNvPr>
            <p:cNvCxnSpPr>
              <a:cxnSpLocks/>
            </p:cNvCxnSpPr>
            <p:nvPr/>
          </p:nvCxnSpPr>
          <p:spPr>
            <a:xfrm flipH="1">
              <a:off x="1999132" y="4054816"/>
              <a:ext cx="44958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51" name="Grup 50">
              <a:extLst>
                <a:ext uri="{FF2B5EF4-FFF2-40B4-BE49-F238E27FC236}">
                  <a16:creationId xmlns:a16="http://schemas.microsoft.com/office/drawing/2014/main" id="{E560C108-7E54-5234-E96A-94053AE943F9}"/>
                </a:ext>
              </a:extLst>
            </p:cNvPr>
            <p:cNvGrpSpPr/>
            <p:nvPr/>
          </p:nvGrpSpPr>
          <p:grpSpPr>
            <a:xfrm>
              <a:off x="1704235" y="3312318"/>
              <a:ext cx="1035857" cy="2085399"/>
              <a:chOff x="444045" y="3568166"/>
              <a:chExt cx="1035857" cy="2085399"/>
            </a:xfrm>
          </p:grpSpPr>
          <p:cxnSp>
            <p:nvCxnSpPr>
              <p:cNvPr id="76" name="Düz Bağlayıcı 75">
                <a:extLst>
                  <a:ext uri="{FF2B5EF4-FFF2-40B4-BE49-F238E27FC236}">
                    <a16:creationId xmlns:a16="http://schemas.microsoft.com/office/drawing/2014/main" id="{D863853D-5440-8853-B964-136C9E1DF445}"/>
                  </a:ext>
                </a:extLst>
              </p:cNvPr>
              <p:cNvCxnSpPr>
                <a:cxnSpLocks/>
              </p:cNvCxnSpPr>
              <p:nvPr/>
            </p:nvCxnSpPr>
            <p:spPr>
              <a:xfrm>
                <a:off x="744376" y="5234414"/>
                <a:ext cx="73552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7" name="Düz Bağlayıcı 76">
                <a:extLst>
                  <a:ext uri="{FF2B5EF4-FFF2-40B4-BE49-F238E27FC236}">
                    <a16:creationId xmlns:a16="http://schemas.microsoft.com/office/drawing/2014/main" id="{F890D9CB-3C2F-BE76-D3EA-DFB395247FD3}"/>
                  </a:ext>
                </a:extLst>
              </p:cNvPr>
              <p:cNvCxnSpPr>
                <a:cxnSpLocks/>
              </p:cNvCxnSpPr>
              <p:nvPr/>
            </p:nvCxnSpPr>
            <p:spPr>
              <a:xfrm>
                <a:off x="902319" y="3568166"/>
                <a:ext cx="31478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9" name="Düz Bağlayıcı 78">
                <a:extLst>
                  <a:ext uri="{FF2B5EF4-FFF2-40B4-BE49-F238E27FC236}">
                    <a16:creationId xmlns:a16="http://schemas.microsoft.com/office/drawing/2014/main" id="{353D5758-8AB6-19D9-E766-CCF0FD8EF940}"/>
                  </a:ext>
                </a:extLst>
              </p:cNvPr>
              <p:cNvCxnSpPr>
                <a:cxnSpLocks/>
              </p:cNvCxnSpPr>
              <p:nvPr/>
            </p:nvCxnSpPr>
            <p:spPr>
              <a:xfrm>
                <a:off x="743639" y="5653565"/>
                <a:ext cx="73552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7" name="Düz Bağlayıcı 96">
                <a:extLst>
                  <a:ext uri="{FF2B5EF4-FFF2-40B4-BE49-F238E27FC236}">
                    <a16:creationId xmlns:a16="http://schemas.microsoft.com/office/drawing/2014/main" id="{5C6C4F1B-5E91-71AA-EED9-85EA96490981}"/>
                  </a:ext>
                </a:extLst>
              </p:cNvPr>
              <p:cNvCxnSpPr>
                <a:cxnSpLocks/>
              </p:cNvCxnSpPr>
              <p:nvPr/>
            </p:nvCxnSpPr>
            <p:spPr>
              <a:xfrm>
                <a:off x="444045" y="3568166"/>
                <a:ext cx="9827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9" name="Düz Bağlayıcı 98">
                <a:extLst>
                  <a:ext uri="{FF2B5EF4-FFF2-40B4-BE49-F238E27FC236}">
                    <a16:creationId xmlns:a16="http://schemas.microsoft.com/office/drawing/2014/main" id="{19585F60-0DA0-95AE-7153-6E35399274AF}"/>
                  </a:ext>
                </a:extLst>
              </p:cNvPr>
              <p:cNvCxnSpPr>
                <a:cxnSpLocks/>
              </p:cNvCxnSpPr>
              <p:nvPr/>
            </p:nvCxnSpPr>
            <p:spPr>
              <a:xfrm>
                <a:off x="902319" y="4035957"/>
                <a:ext cx="30052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0" name="Düz Bağlayıcı 99">
                <a:extLst>
                  <a:ext uri="{FF2B5EF4-FFF2-40B4-BE49-F238E27FC236}">
                    <a16:creationId xmlns:a16="http://schemas.microsoft.com/office/drawing/2014/main" id="{0CA96470-97D3-56CB-3BF6-E58AF4971496}"/>
                  </a:ext>
                </a:extLst>
              </p:cNvPr>
              <p:cNvCxnSpPr>
                <a:cxnSpLocks/>
              </p:cNvCxnSpPr>
              <p:nvPr/>
            </p:nvCxnSpPr>
            <p:spPr>
              <a:xfrm>
                <a:off x="444045" y="4035957"/>
                <a:ext cx="9827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sp>
        <p:nvSpPr>
          <p:cNvPr id="114" name="Oval 113">
            <a:extLst>
              <a:ext uri="{FF2B5EF4-FFF2-40B4-BE49-F238E27FC236}">
                <a16:creationId xmlns:a16="http://schemas.microsoft.com/office/drawing/2014/main" id="{B670B114-B2D7-2F50-B00E-ED867DF5D1E3}"/>
              </a:ext>
            </a:extLst>
          </p:cNvPr>
          <p:cNvSpPr/>
          <p:nvPr/>
        </p:nvSpPr>
        <p:spPr>
          <a:xfrm>
            <a:off x="1616506" y="4507055"/>
            <a:ext cx="360001" cy="360000"/>
          </a:xfrm>
          <a:prstGeom prst="ellipse">
            <a:avLst/>
          </a:prstGeom>
          <a:solidFill>
            <a:schemeClr val="bg1"/>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Aptos Display" panose="020B0004020202020204" pitchFamily="34" charset="0"/>
              <a:ea typeface="Cambria" panose="02040503050406030204" pitchFamily="18" charset="0"/>
              <a:cs typeface="Calibri" panose="020F0502020204030204" pitchFamily="34" charset="0"/>
            </a:endParaRPr>
          </a:p>
        </p:txBody>
      </p:sp>
      <p:sp>
        <p:nvSpPr>
          <p:cNvPr id="117" name="Metin kutusu 116">
            <a:extLst>
              <a:ext uri="{FF2B5EF4-FFF2-40B4-BE49-F238E27FC236}">
                <a16:creationId xmlns:a16="http://schemas.microsoft.com/office/drawing/2014/main" id="{DAEC12EC-B909-C65C-6D4E-13F8F4E72C4A}"/>
              </a:ext>
            </a:extLst>
          </p:cNvPr>
          <p:cNvSpPr txBox="1"/>
          <p:nvPr/>
        </p:nvSpPr>
        <p:spPr>
          <a:xfrm>
            <a:off x="1615768" y="4444988"/>
            <a:ext cx="360001" cy="461665"/>
          </a:xfrm>
          <a:prstGeom prst="rect">
            <a:avLst/>
          </a:prstGeom>
          <a:noFill/>
        </p:spPr>
        <p:txBody>
          <a:bodyPr wrap="square" rtlCol="0">
            <a:spAutoFit/>
          </a:bodyPr>
          <a:lstStyle/>
          <a:p>
            <a:r>
              <a:rPr lang="en-US" sz="2400" dirty="0">
                <a:latin typeface="Aptos Display" panose="020B0004020202020204" pitchFamily="34" charset="0"/>
                <a:ea typeface="Cambria" panose="02040503050406030204" pitchFamily="18" charset="0"/>
                <a:cs typeface="Cascadia Mono" panose="020B0609020000020004" pitchFamily="49" charset="0"/>
              </a:rPr>
              <a:t>X</a:t>
            </a:r>
          </a:p>
        </p:txBody>
      </p:sp>
      <p:sp>
        <p:nvSpPr>
          <p:cNvPr id="119" name="Oval 118">
            <a:extLst>
              <a:ext uri="{FF2B5EF4-FFF2-40B4-BE49-F238E27FC236}">
                <a16:creationId xmlns:a16="http://schemas.microsoft.com/office/drawing/2014/main" id="{ACF80A70-5459-4BEB-BC09-0345C969C087}"/>
              </a:ext>
            </a:extLst>
          </p:cNvPr>
          <p:cNvSpPr/>
          <p:nvPr/>
        </p:nvSpPr>
        <p:spPr>
          <a:xfrm>
            <a:off x="1611713" y="4925216"/>
            <a:ext cx="360001" cy="360000"/>
          </a:xfrm>
          <a:prstGeom prst="ellipse">
            <a:avLst/>
          </a:prstGeom>
          <a:solidFill>
            <a:schemeClr val="bg1"/>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Aptos Display" panose="020B0004020202020204" pitchFamily="34" charset="0"/>
              <a:ea typeface="Cambria" panose="02040503050406030204" pitchFamily="18" charset="0"/>
              <a:cs typeface="Calibri" panose="020F0502020204030204" pitchFamily="34" charset="0"/>
            </a:endParaRPr>
          </a:p>
        </p:txBody>
      </p:sp>
      <p:sp>
        <p:nvSpPr>
          <p:cNvPr id="120" name="Metin kutusu 119">
            <a:extLst>
              <a:ext uri="{FF2B5EF4-FFF2-40B4-BE49-F238E27FC236}">
                <a16:creationId xmlns:a16="http://schemas.microsoft.com/office/drawing/2014/main" id="{19DBF4E4-84B9-65C9-8AD8-3E87ABE6AAD8}"/>
              </a:ext>
            </a:extLst>
          </p:cNvPr>
          <p:cNvSpPr txBox="1"/>
          <p:nvPr/>
        </p:nvSpPr>
        <p:spPr>
          <a:xfrm>
            <a:off x="1613736" y="4890496"/>
            <a:ext cx="360001" cy="461665"/>
          </a:xfrm>
          <a:prstGeom prst="rect">
            <a:avLst/>
          </a:prstGeom>
          <a:noFill/>
        </p:spPr>
        <p:txBody>
          <a:bodyPr wrap="square" rtlCol="0">
            <a:spAutoFit/>
          </a:bodyPr>
          <a:lstStyle/>
          <a:p>
            <a:r>
              <a:rPr lang="en-US" sz="2400" dirty="0">
                <a:latin typeface="Aptos Display" panose="020B0004020202020204" pitchFamily="34" charset="0"/>
                <a:ea typeface="Cambria" panose="02040503050406030204" pitchFamily="18" charset="0"/>
                <a:cs typeface="Cascadia Mono" panose="020B0609020000020004" pitchFamily="49" charset="0"/>
              </a:rPr>
              <a:t>Y</a:t>
            </a:r>
          </a:p>
        </p:txBody>
      </p:sp>
      <p:sp>
        <p:nvSpPr>
          <p:cNvPr id="78" name="Oval 77">
            <a:extLst>
              <a:ext uri="{FF2B5EF4-FFF2-40B4-BE49-F238E27FC236}">
                <a16:creationId xmlns:a16="http://schemas.microsoft.com/office/drawing/2014/main" id="{103DF398-FBB1-F7E8-1C7C-A6A78EEF123F}"/>
              </a:ext>
            </a:extLst>
          </p:cNvPr>
          <p:cNvSpPr/>
          <p:nvPr/>
        </p:nvSpPr>
        <p:spPr>
          <a:xfrm rot="5400000">
            <a:off x="1785503" y="4210743"/>
            <a:ext cx="72000" cy="80823"/>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latin typeface="Aptos Display" panose="020B0004020202020204" pitchFamily="34" charset="0"/>
              <a:ea typeface="Cambria" panose="02040503050406030204" pitchFamily="18" charset="0"/>
            </a:endParaRPr>
          </a:p>
        </p:txBody>
      </p:sp>
      <p:sp>
        <p:nvSpPr>
          <p:cNvPr id="80" name="İkizkenar Üçgen 105">
            <a:extLst>
              <a:ext uri="{FF2B5EF4-FFF2-40B4-BE49-F238E27FC236}">
                <a16:creationId xmlns:a16="http://schemas.microsoft.com/office/drawing/2014/main" id="{9B9C70E5-159C-9BF2-A9D1-2AE1CB86D9CC}"/>
              </a:ext>
            </a:extLst>
          </p:cNvPr>
          <p:cNvSpPr/>
          <p:nvPr/>
        </p:nvSpPr>
        <p:spPr>
          <a:xfrm rot="10800000">
            <a:off x="1654952" y="3944696"/>
            <a:ext cx="323291" cy="252000"/>
          </a:xfrm>
          <a:prstGeom prst="triangle">
            <a:avLst>
              <a:gd name="adj" fmla="val 48898"/>
            </a:avLst>
          </a:prstGeom>
          <a:solidFill>
            <a:schemeClr val="bg1">
              <a:lumMod val="5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Aptos Display" panose="020B0004020202020204" pitchFamily="34" charset="0"/>
              <a:ea typeface="Cambria" panose="02040503050406030204" pitchFamily="18" charset="0"/>
            </a:endParaRPr>
          </a:p>
        </p:txBody>
      </p:sp>
      <p:sp>
        <p:nvSpPr>
          <p:cNvPr id="81" name="İkizkenar Üçgen 100">
            <a:extLst>
              <a:ext uri="{FF2B5EF4-FFF2-40B4-BE49-F238E27FC236}">
                <a16:creationId xmlns:a16="http://schemas.microsoft.com/office/drawing/2014/main" id="{9AFF12CD-2C62-267C-064B-BA4F9DDC560A}"/>
              </a:ext>
            </a:extLst>
          </p:cNvPr>
          <p:cNvSpPr/>
          <p:nvPr/>
        </p:nvSpPr>
        <p:spPr>
          <a:xfrm>
            <a:off x="1204064" y="3948868"/>
            <a:ext cx="323291" cy="252000"/>
          </a:xfrm>
          <a:prstGeom prst="triangle">
            <a:avLst>
              <a:gd name="adj" fmla="val 48898"/>
            </a:avLst>
          </a:prstGeom>
          <a:solidFill>
            <a:schemeClr val="bg1">
              <a:lumMod val="5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Aptos Display" panose="020B0004020202020204" pitchFamily="34" charset="0"/>
              <a:ea typeface="Cambria" panose="02040503050406030204" pitchFamily="18" charset="0"/>
            </a:endParaRPr>
          </a:p>
        </p:txBody>
      </p:sp>
      <p:sp>
        <p:nvSpPr>
          <p:cNvPr id="82" name="Oval 81">
            <a:extLst>
              <a:ext uri="{FF2B5EF4-FFF2-40B4-BE49-F238E27FC236}">
                <a16:creationId xmlns:a16="http://schemas.microsoft.com/office/drawing/2014/main" id="{93C9BDDC-DE75-01E5-71F6-0E883BDD4AE1}"/>
              </a:ext>
            </a:extLst>
          </p:cNvPr>
          <p:cNvSpPr/>
          <p:nvPr/>
        </p:nvSpPr>
        <p:spPr>
          <a:xfrm rot="5400000">
            <a:off x="1329706" y="3870530"/>
            <a:ext cx="72000" cy="80823"/>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latin typeface="Aptos Display" panose="020B0004020202020204" pitchFamily="34" charset="0"/>
              <a:ea typeface="Cambria" panose="02040503050406030204" pitchFamily="18" charset="0"/>
            </a:endParaRPr>
          </a:p>
        </p:txBody>
      </p:sp>
      <p:grpSp>
        <p:nvGrpSpPr>
          <p:cNvPr id="37" name="Group 36">
            <a:extLst>
              <a:ext uri="{FF2B5EF4-FFF2-40B4-BE49-F238E27FC236}">
                <a16:creationId xmlns:a16="http://schemas.microsoft.com/office/drawing/2014/main" id="{CCF55F38-597E-08C5-E221-A43A598F2E8A}"/>
              </a:ext>
            </a:extLst>
          </p:cNvPr>
          <p:cNvGrpSpPr/>
          <p:nvPr/>
        </p:nvGrpSpPr>
        <p:grpSpPr>
          <a:xfrm>
            <a:off x="900113" y="1120542"/>
            <a:ext cx="7383274" cy="532326"/>
            <a:chOff x="957263" y="2296226"/>
            <a:chExt cx="7383274" cy="532326"/>
          </a:xfrm>
        </p:grpSpPr>
        <p:sp>
          <p:nvSpPr>
            <p:cNvPr id="38" name="Dikdörtgen 256">
              <a:extLst>
                <a:ext uri="{FF2B5EF4-FFF2-40B4-BE49-F238E27FC236}">
                  <a16:creationId xmlns:a16="http://schemas.microsoft.com/office/drawing/2014/main" id="{6B1A00D0-7E4F-D1FC-5CB9-B086D9D1DFEB}"/>
                </a:ext>
              </a:extLst>
            </p:cNvPr>
            <p:cNvSpPr/>
            <p:nvPr/>
          </p:nvSpPr>
          <p:spPr>
            <a:xfrm>
              <a:off x="957263" y="2296226"/>
              <a:ext cx="1769017" cy="532326"/>
            </a:xfrm>
            <a:prstGeom prst="roundRect">
              <a:avLst/>
            </a:prstGeom>
            <a:solidFill>
              <a:schemeClr val="accent3">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ACT</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39" name="Dikdörtgen 256">
              <a:extLst>
                <a:ext uri="{FF2B5EF4-FFF2-40B4-BE49-F238E27FC236}">
                  <a16:creationId xmlns:a16="http://schemas.microsoft.com/office/drawing/2014/main" id="{D287F767-E3D0-3621-A297-20B615FC176F}"/>
                </a:ext>
              </a:extLst>
            </p:cNvPr>
            <p:cNvSpPr/>
            <p:nvPr/>
          </p:nvSpPr>
          <p:spPr>
            <a:xfrm>
              <a:off x="4044338" y="2296226"/>
              <a:ext cx="1326104" cy="532326"/>
            </a:xfrm>
            <a:prstGeom prst="roundRect">
              <a:avLst/>
            </a:prstGeom>
            <a:solidFill>
              <a:schemeClr val="accent3">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PRE</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cxnSp>
          <p:nvCxnSpPr>
            <p:cNvPr id="40" name="Düz Ok Bağlayıcısı 185">
              <a:extLst>
                <a:ext uri="{FF2B5EF4-FFF2-40B4-BE49-F238E27FC236}">
                  <a16:creationId xmlns:a16="http://schemas.microsoft.com/office/drawing/2014/main" id="{1E7E784A-6D26-269A-4F96-DC131DAAD8BC}"/>
                </a:ext>
              </a:extLst>
            </p:cNvPr>
            <p:cNvCxnSpPr>
              <a:cxnSpLocks/>
              <a:stCxn id="38" idx="3"/>
              <a:endCxn id="39" idx="1"/>
            </p:cNvCxnSpPr>
            <p:nvPr/>
          </p:nvCxnSpPr>
          <p:spPr>
            <a:xfrm>
              <a:off x="2726280" y="2562389"/>
              <a:ext cx="131805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Dikdörtgen 256">
              <a:extLst>
                <a:ext uri="{FF2B5EF4-FFF2-40B4-BE49-F238E27FC236}">
                  <a16:creationId xmlns:a16="http://schemas.microsoft.com/office/drawing/2014/main" id="{DA37EE55-DCC5-12F4-B49E-883CF2648949}"/>
                </a:ext>
              </a:extLst>
            </p:cNvPr>
            <p:cNvSpPr/>
            <p:nvPr/>
          </p:nvSpPr>
          <p:spPr>
            <a:xfrm>
              <a:off x="6571520" y="2296226"/>
              <a:ext cx="1769017" cy="532326"/>
            </a:xfrm>
            <a:prstGeom prst="roundRect">
              <a:avLst/>
            </a:prstGeom>
            <a:solidFill>
              <a:schemeClr val="accent3">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ACT</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cxnSp>
          <p:nvCxnSpPr>
            <p:cNvPr id="42" name="Düz Ok Bağlayıcısı 60">
              <a:extLst>
                <a:ext uri="{FF2B5EF4-FFF2-40B4-BE49-F238E27FC236}">
                  <a16:creationId xmlns:a16="http://schemas.microsoft.com/office/drawing/2014/main" id="{0B97C885-E523-4F8C-A4C2-7A11A399AA59}"/>
                </a:ext>
              </a:extLst>
            </p:cNvPr>
            <p:cNvCxnSpPr>
              <a:cxnSpLocks/>
              <a:stCxn id="39" idx="3"/>
              <a:endCxn id="41" idx="1"/>
            </p:cNvCxnSpPr>
            <p:nvPr/>
          </p:nvCxnSpPr>
          <p:spPr>
            <a:xfrm>
              <a:off x="5370442" y="2562389"/>
              <a:ext cx="120107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43" name="Grafik 201" descr="Kum Saati 30% düz dolguyla">
            <a:extLst>
              <a:ext uri="{FF2B5EF4-FFF2-40B4-BE49-F238E27FC236}">
                <a16:creationId xmlns:a16="http://schemas.microsoft.com/office/drawing/2014/main" id="{28A3E8AC-9E0D-E605-0A31-6BCEED2E379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00872" y="784949"/>
            <a:ext cx="532325" cy="532325"/>
          </a:xfrm>
          <a:prstGeom prst="rect">
            <a:avLst/>
          </a:prstGeom>
        </p:spPr>
      </p:pic>
      <p:pic>
        <p:nvPicPr>
          <p:cNvPr id="53" name="Grafik 18" descr="Kapat düz dolguyla">
            <a:extLst>
              <a:ext uri="{FF2B5EF4-FFF2-40B4-BE49-F238E27FC236}">
                <a16:creationId xmlns:a16="http://schemas.microsoft.com/office/drawing/2014/main" id="{152C0F33-5B15-9371-8666-B684839F9E1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91368" y="780301"/>
            <a:ext cx="557585" cy="557585"/>
          </a:xfrm>
          <a:prstGeom prst="rect">
            <a:avLst/>
          </a:prstGeom>
        </p:spPr>
      </p:pic>
      <p:sp>
        <p:nvSpPr>
          <p:cNvPr id="57" name="Metin kutusu 16">
            <a:extLst>
              <a:ext uri="{FF2B5EF4-FFF2-40B4-BE49-F238E27FC236}">
                <a16:creationId xmlns:a16="http://schemas.microsoft.com/office/drawing/2014/main" id="{0F9948B8-9399-2960-B638-9B4F8C886CC0}"/>
              </a:ext>
            </a:extLst>
          </p:cNvPr>
          <p:cNvSpPr txBox="1"/>
          <p:nvPr/>
        </p:nvSpPr>
        <p:spPr>
          <a:xfrm>
            <a:off x="5351616" y="1367886"/>
            <a:ext cx="994322" cy="461665"/>
          </a:xfrm>
          <a:prstGeom prst="rect">
            <a:avLst/>
          </a:prstGeom>
          <a:noFill/>
        </p:spPr>
        <p:txBody>
          <a:bodyPr wrap="square" rtlCol="0">
            <a:spAutoFit/>
          </a:bodyPr>
          <a:lstStyle/>
          <a:p>
            <a:pPr algn="ctr"/>
            <a:r>
              <a:rPr lang="en-US" sz="2400" b="1" dirty="0">
                <a:solidFill>
                  <a:srgbClr val="FF0000"/>
                </a:solidFill>
                <a:latin typeface="Aptos Display" panose="020B0004020202020204" pitchFamily="34" charset="0"/>
                <a:ea typeface="Cambria" panose="02040503050406030204" pitchFamily="18" charset="0"/>
              </a:rPr>
              <a:t>&lt;3ns</a:t>
            </a:r>
            <a:endParaRPr lang="en-US" sz="2400" b="1" dirty="0">
              <a:solidFill>
                <a:srgbClr val="FF0000"/>
              </a:solidFill>
              <a:latin typeface="Aptos Display" panose="020B0004020202020204" pitchFamily="34" charset="0"/>
            </a:endParaRPr>
          </a:p>
        </p:txBody>
      </p:sp>
      <p:pic>
        <p:nvPicPr>
          <p:cNvPr id="58" name="Grafik 201" descr="Kum Saati 30% düz dolguyla">
            <a:extLst>
              <a:ext uri="{FF2B5EF4-FFF2-40B4-BE49-F238E27FC236}">
                <a16:creationId xmlns:a16="http://schemas.microsoft.com/office/drawing/2014/main" id="{6C344A4B-0691-CCC9-2930-8927AE482B0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11950" y="771697"/>
            <a:ext cx="532325" cy="532325"/>
          </a:xfrm>
          <a:prstGeom prst="rect">
            <a:avLst/>
          </a:prstGeom>
        </p:spPr>
      </p:pic>
      <p:pic>
        <p:nvPicPr>
          <p:cNvPr id="59" name="Grafik 18" descr="Kapat düz dolguyla">
            <a:extLst>
              <a:ext uri="{FF2B5EF4-FFF2-40B4-BE49-F238E27FC236}">
                <a16:creationId xmlns:a16="http://schemas.microsoft.com/office/drawing/2014/main" id="{C799E28A-BC19-C167-8885-DC4A333AD73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02446" y="767049"/>
            <a:ext cx="557585" cy="557585"/>
          </a:xfrm>
          <a:prstGeom prst="rect">
            <a:avLst/>
          </a:prstGeom>
        </p:spPr>
      </p:pic>
      <p:sp>
        <p:nvSpPr>
          <p:cNvPr id="63" name="Metin kutusu 16">
            <a:extLst>
              <a:ext uri="{FF2B5EF4-FFF2-40B4-BE49-F238E27FC236}">
                <a16:creationId xmlns:a16="http://schemas.microsoft.com/office/drawing/2014/main" id="{BC89055C-5C2D-600A-F8E3-B2BFA6EDCD42}"/>
              </a:ext>
            </a:extLst>
          </p:cNvPr>
          <p:cNvSpPr txBox="1"/>
          <p:nvPr/>
        </p:nvSpPr>
        <p:spPr>
          <a:xfrm>
            <a:off x="2762694" y="1354634"/>
            <a:ext cx="994322" cy="461665"/>
          </a:xfrm>
          <a:prstGeom prst="rect">
            <a:avLst/>
          </a:prstGeom>
          <a:noFill/>
        </p:spPr>
        <p:txBody>
          <a:bodyPr wrap="square" rtlCol="0">
            <a:spAutoFit/>
          </a:bodyPr>
          <a:lstStyle/>
          <a:p>
            <a:pPr algn="ctr"/>
            <a:r>
              <a:rPr lang="en-US" sz="2400" b="1" dirty="0">
                <a:solidFill>
                  <a:srgbClr val="FF0000"/>
                </a:solidFill>
                <a:latin typeface="Aptos Display" panose="020B0004020202020204" pitchFamily="34" charset="0"/>
                <a:ea typeface="Cambria" panose="02040503050406030204" pitchFamily="18" charset="0"/>
              </a:rPr>
              <a:t>&lt;3ns</a:t>
            </a:r>
            <a:endParaRPr lang="en-US" sz="2400" b="1" dirty="0">
              <a:solidFill>
                <a:srgbClr val="FF0000"/>
              </a:solidFill>
              <a:latin typeface="Aptos Display" panose="020B0004020202020204" pitchFamily="34" charset="0"/>
            </a:endParaRPr>
          </a:p>
        </p:txBody>
      </p:sp>
      <p:sp>
        <p:nvSpPr>
          <p:cNvPr id="84" name="TextBox 35">
            <a:extLst>
              <a:ext uri="{FF2B5EF4-FFF2-40B4-BE49-F238E27FC236}">
                <a16:creationId xmlns:a16="http://schemas.microsoft.com/office/drawing/2014/main" id="{D7794200-2798-363A-C0BF-E40D32172F28}"/>
              </a:ext>
            </a:extLst>
          </p:cNvPr>
          <p:cNvSpPr txBox="1"/>
          <p:nvPr/>
        </p:nvSpPr>
        <p:spPr>
          <a:xfrm>
            <a:off x="1317203" y="2166330"/>
            <a:ext cx="1885581" cy="461665"/>
          </a:xfrm>
          <a:prstGeom prst="rect">
            <a:avLst/>
          </a:prstGeom>
          <a:noFill/>
        </p:spPr>
        <p:txBody>
          <a:bodyPr wrap="none" rtlCol="0">
            <a:spAutoFit/>
          </a:bodyPr>
          <a:lstStyle/>
          <a:p>
            <a:pPr algn="ctr"/>
            <a:r>
              <a:rPr lang="en-US" sz="2000" b="1" dirty="0">
                <a:latin typeface="Aptos Display" panose="020B0004020202020204" pitchFamily="34" charset="0"/>
                <a:ea typeface="Cambria" panose="02040503050406030204" pitchFamily="18" charset="0"/>
              </a:rPr>
              <a:t>AVG(V</a:t>
            </a:r>
            <a:r>
              <a:rPr lang="en-US" sz="2000" b="1" baseline="-25000" dirty="0">
                <a:latin typeface="Aptos Display" panose="020B0004020202020204" pitchFamily="34" charset="0"/>
                <a:ea typeface="Cambria" panose="02040503050406030204" pitchFamily="18" charset="0"/>
              </a:rPr>
              <a:t>DD</a:t>
            </a:r>
            <a:r>
              <a:rPr kumimoji="0" lang="en-US" sz="2400" b="1" i="0" u="none" strike="noStrike" kern="1200" cap="none" spc="0" normalizeH="0" baseline="0" noProof="0" dirty="0">
                <a:ln>
                  <a:noFill/>
                </a:ln>
                <a:solidFill>
                  <a:prstClr val="black"/>
                </a:solidFill>
                <a:effectLst/>
                <a:uLnTx/>
                <a:uFillTx/>
                <a:latin typeface="Aptos Display" panose="020B0004020202020204" pitchFamily="34" charset="0"/>
                <a:ea typeface="Cambria" panose="02040503050406030204" pitchFamily="18" charset="0"/>
              </a:rPr>
              <a:t>,</a:t>
            </a:r>
            <a:r>
              <a:rPr lang="en-US" sz="2000" b="1" dirty="0">
                <a:latin typeface="Aptos Display" panose="020B0004020202020204" pitchFamily="34" charset="0"/>
                <a:ea typeface="Cambria" panose="02040503050406030204" pitchFamily="18" charset="0"/>
              </a:rPr>
              <a:t>V</a:t>
            </a:r>
            <a:r>
              <a:rPr lang="en-US" sz="2000" b="1" baseline="-25000" dirty="0">
                <a:latin typeface="Aptos Display" panose="020B0004020202020204" pitchFamily="34" charset="0"/>
                <a:ea typeface="Cambria" panose="02040503050406030204" pitchFamily="18" charset="0"/>
              </a:rPr>
              <a:t>DD</a:t>
            </a:r>
            <a:r>
              <a:rPr lang="en-US" b="1" dirty="0">
                <a:latin typeface="Aptos Display" panose="020B0004020202020204" pitchFamily="34" charset="0"/>
                <a:ea typeface="Cambria" panose="02040503050406030204" pitchFamily="18" charset="0"/>
              </a:rPr>
              <a:t>/2)</a:t>
            </a:r>
            <a:endParaRPr lang="en-US" sz="2000" b="1" baseline="-25000" dirty="0">
              <a:latin typeface="Aptos Display" panose="020B0004020202020204" pitchFamily="34" charset="0"/>
              <a:ea typeface="Cambria" panose="02040503050406030204" pitchFamily="18" charset="0"/>
            </a:endParaRPr>
          </a:p>
        </p:txBody>
      </p:sp>
      <p:sp>
        <p:nvSpPr>
          <p:cNvPr id="85" name="TextBox 35">
            <a:extLst>
              <a:ext uri="{FF2B5EF4-FFF2-40B4-BE49-F238E27FC236}">
                <a16:creationId xmlns:a16="http://schemas.microsoft.com/office/drawing/2014/main" id="{B29047D8-0CC9-5DFB-A3B3-39DB993AE5D0}"/>
              </a:ext>
            </a:extLst>
          </p:cNvPr>
          <p:cNvSpPr txBox="1"/>
          <p:nvPr/>
        </p:nvSpPr>
        <p:spPr>
          <a:xfrm>
            <a:off x="1243380" y="5445354"/>
            <a:ext cx="1237069" cy="461665"/>
          </a:xfrm>
          <a:prstGeom prst="rect">
            <a:avLst/>
          </a:prstGeom>
          <a:noFill/>
        </p:spPr>
        <p:txBody>
          <a:bodyPr wrap="none" rtlCol="0">
            <a:spAutoFit/>
          </a:bodyPr>
          <a:lstStyle/>
          <a:p>
            <a:pPr algn="ctr"/>
            <a:r>
              <a:rPr lang="en-US" sz="2000" b="1" dirty="0">
                <a:latin typeface="Aptos Display" panose="020B0004020202020204" pitchFamily="34" charset="0"/>
                <a:ea typeface="Cambria" panose="02040503050406030204" pitchFamily="18" charset="0"/>
              </a:rPr>
              <a:t>AVG(X</a:t>
            </a:r>
            <a:r>
              <a:rPr kumimoji="0" lang="en-US" sz="2400" b="1" i="0" u="none" strike="noStrike" kern="1200" cap="none" spc="0" normalizeH="0" baseline="0" noProof="0" dirty="0">
                <a:ln>
                  <a:noFill/>
                </a:ln>
                <a:solidFill>
                  <a:prstClr val="black"/>
                </a:solidFill>
                <a:effectLst/>
                <a:uLnTx/>
                <a:uFillTx/>
                <a:latin typeface="Aptos Display" panose="020B0004020202020204" pitchFamily="34" charset="0"/>
                <a:ea typeface="Cambria" panose="02040503050406030204" pitchFamily="18" charset="0"/>
              </a:rPr>
              <a:t>,</a:t>
            </a:r>
            <a:r>
              <a:rPr lang="en-US" sz="2000" b="1" dirty="0">
                <a:latin typeface="Aptos Display" panose="020B0004020202020204" pitchFamily="34" charset="0"/>
                <a:ea typeface="Cambria" panose="02040503050406030204" pitchFamily="18" charset="0"/>
              </a:rPr>
              <a:t>Y</a:t>
            </a:r>
            <a:r>
              <a:rPr lang="en-US" b="1" dirty="0">
                <a:latin typeface="Aptos Display" panose="020B0004020202020204" pitchFamily="34" charset="0"/>
                <a:ea typeface="Cambria" panose="02040503050406030204" pitchFamily="18" charset="0"/>
              </a:rPr>
              <a:t>)</a:t>
            </a:r>
            <a:endParaRPr lang="en-US" sz="2000" b="1" baseline="-25000" dirty="0">
              <a:latin typeface="Aptos Display" panose="020B0004020202020204" pitchFamily="34" charset="0"/>
              <a:ea typeface="Cambria" panose="02040503050406030204" pitchFamily="18" charset="0"/>
            </a:endParaRPr>
          </a:p>
        </p:txBody>
      </p:sp>
      <p:cxnSp>
        <p:nvCxnSpPr>
          <p:cNvPr id="87" name="Connector: Curved 86">
            <a:extLst>
              <a:ext uri="{FF2B5EF4-FFF2-40B4-BE49-F238E27FC236}">
                <a16:creationId xmlns:a16="http://schemas.microsoft.com/office/drawing/2014/main" id="{9BACF82D-76CE-AA15-682F-7C3688FED75F}"/>
              </a:ext>
            </a:extLst>
          </p:cNvPr>
          <p:cNvCxnSpPr>
            <a:endCxn id="84" idx="2"/>
          </p:cNvCxnSpPr>
          <p:nvPr/>
        </p:nvCxnSpPr>
        <p:spPr>
          <a:xfrm flipV="1">
            <a:off x="1791713" y="2627995"/>
            <a:ext cx="468281" cy="216187"/>
          </a:xfrm>
          <a:prstGeom prst="curvedConnector2">
            <a:avLst/>
          </a:prstGeom>
          <a:ln w="5715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8" name="Connector: Curved 87">
            <a:extLst>
              <a:ext uri="{FF2B5EF4-FFF2-40B4-BE49-F238E27FC236}">
                <a16:creationId xmlns:a16="http://schemas.microsoft.com/office/drawing/2014/main" id="{E5553946-476A-93BB-7FAF-11492A1C1FDF}"/>
              </a:ext>
            </a:extLst>
          </p:cNvPr>
          <p:cNvCxnSpPr>
            <a:cxnSpLocks/>
          </p:cNvCxnSpPr>
          <p:nvPr/>
        </p:nvCxnSpPr>
        <p:spPr>
          <a:xfrm>
            <a:off x="1342904" y="5328473"/>
            <a:ext cx="455039" cy="196871"/>
          </a:xfrm>
          <a:prstGeom prst="curvedConnector2">
            <a:avLst/>
          </a:prstGeom>
          <a:ln w="5715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4">
            <a:extLst>
              <a:ext uri="{FF2B5EF4-FFF2-40B4-BE49-F238E27FC236}">
                <a16:creationId xmlns:a16="http://schemas.microsoft.com/office/drawing/2014/main" id="{4E80001A-8038-1AD3-8CDA-349B4055AA42}"/>
              </a:ext>
            </a:extLst>
          </p:cNvPr>
          <p:cNvSpPr txBox="1"/>
          <p:nvPr/>
        </p:nvSpPr>
        <p:spPr>
          <a:xfrm>
            <a:off x="0" y="6401315"/>
            <a:ext cx="9143999" cy="307777"/>
          </a:xfrm>
          <a:prstGeom prst="rect">
            <a:avLst/>
          </a:prstGeom>
          <a:noFill/>
        </p:spPr>
        <p:txBody>
          <a:bodyPr wrap="square" rtlCol="0">
            <a:spAutoFit/>
          </a:bodyPr>
          <a:lstStyle/>
          <a:p>
            <a:pPr algn="ctr"/>
            <a:r>
              <a:rPr lang="en-US" sz="1400" dirty="0">
                <a:solidFill>
                  <a:prstClr val="black"/>
                </a:solidFill>
                <a:latin typeface="Aptos Display" panose="020B0004020202020204" pitchFamily="34" charset="0"/>
              </a:rPr>
              <a:t>*Gao et al., </a:t>
            </a:r>
            <a:r>
              <a:rPr lang="en-US" sz="1400" b="1" dirty="0">
                <a:solidFill>
                  <a:prstClr val="black"/>
                </a:solidFill>
                <a:latin typeface="Aptos Display" panose="020B0004020202020204" pitchFamily="34" charset="0"/>
              </a:rPr>
              <a:t>"</a:t>
            </a:r>
            <a:r>
              <a:rPr lang="en-US" sz="1400" dirty="0" err="1">
                <a:solidFill>
                  <a:srgbClr val="0070C0"/>
                </a:solidFill>
                <a:latin typeface="Aptos Display" panose="020B0004020202020204" pitchFamily="34" charset="0"/>
              </a:rPr>
              <a:t>FracDRAM</a:t>
            </a:r>
            <a:r>
              <a:rPr lang="en-US" sz="1400" dirty="0">
                <a:solidFill>
                  <a:srgbClr val="0070C0"/>
                </a:solidFill>
                <a:latin typeface="Aptos Display" panose="020B0004020202020204" pitchFamily="34" charset="0"/>
              </a:rPr>
              <a:t>: Fractional Values in Off-the-Shelf DRAM</a:t>
            </a:r>
            <a:r>
              <a:rPr lang="en-US" sz="1400" b="1" dirty="0">
                <a:solidFill>
                  <a:prstClr val="black"/>
                </a:solidFill>
                <a:latin typeface="Aptos Display" panose="020B0004020202020204" pitchFamily="34" charset="0"/>
              </a:rPr>
              <a:t>," </a:t>
            </a:r>
            <a:r>
              <a:rPr lang="en-US" sz="1400" dirty="0">
                <a:solidFill>
                  <a:prstClr val="black"/>
                </a:solidFill>
                <a:latin typeface="Aptos Display" panose="020B0004020202020204" pitchFamily="34" charset="0"/>
              </a:rPr>
              <a:t>in MICRO, 2022.</a:t>
            </a:r>
          </a:p>
        </p:txBody>
      </p:sp>
      <p:sp>
        <p:nvSpPr>
          <p:cNvPr id="7" name="Dikdörtgen 256">
            <a:extLst>
              <a:ext uri="{FF2B5EF4-FFF2-40B4-BE49-F238E27FC236}">
                <a16:creationId xmlns:a16="http://schemas.microsoft.com/office/drawing/2014/main" id="{879A7975-F385-7E06-F771-7F120301EFB3}"/>
              </a:ext>
            </a:extLst>
          </p:cNvPr>
          <p:cNvSpPr/>
          <p:nvPr/>
        </p:nvSpPr>
        <p:spPr>
          <a:xfrm>
            <a:off x="6458562" y="2639294"/>
            <a:ext cx="972000" cy="3530196"/>
          </a:xfrm>
          <a:prstGeom prst="roundRect">
            <a:avLst/>
          </a:prstGeom>
          <a:solidFill>
            <a:schemeClr val="accent4">
              <a:alpha val="56000"/>
            </a:schemeClr>
          </a:solidFill>
          <a:ln w="38100">
            <a:solidFill>
              <a:schemeClr val="accent4"/>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r>
              <a:rPr lang="en-US" sz="2400" b="1" dirty="0">
                <a:solidFill>
                  <a:schemeClr val="tx1"/>
                </a:solidFill>
                <a:latin typeface="Aptos Display" panose="020B0004020202020204" pitchFamily="34" charset="0"/>
                <a:ea typeface="Cambria" panose="02040503050406030204" pitchFamily="18" charset="0"/>
                <a:cs typeface="Cascadia Mono" panose="020B0609020000020004" pitchFamily="49" charset="0"/>
              </a:rPr>
              <a:t>AND</a:t>
            </a:r>
            <a:endParaRPr lang="en-US" sz="2400" b="1" baseline="-25000" dirty="0">
              <a:solidFill>
                <a:schemeClr val="tx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8" name="Dikdörtgen 256">
            <a:extLst>
              <a:ext uri="{FF2B5EF4-FFF2-40B4-BE49-F238E27FC236}">
                <a16:creationId xmlns:a16="http://schemas.microsoft.com/office/drawing/2014/main" id="{929739F5-0E2D-05B3-94BB-3847030F932B}"/>
              </a:ext>
            </a:extLst>
          </p:cNvPr>
          <p:cNvSpPr/>
          <p:nvPr/>
        </p:nvSpPr>
        <p:spPr>
          <a:xfrm>
            <a:off x="7424985" y="2649236"/>
            <a:ext cx="1118238" cy="3530196"/>
          </a:xfrm>
          <a:prstGeom prst="roundRect">
            <a:avLst/>
          </a:prstGeom>
          <a:solidFill>
            <a:schemeClr val="accent6">
              <a:alpha val="56000"/>
            </a:schemeClr>
          </a:solidFill>
          <a:ln w="38100">
            <a:solidFill>
              <a:schemeClr val="accent6"/>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r>
              <a:rPr lang="en-US" sz="2400" b="1" dirty="0">
                <a:solidFill>
                  <a:schemeClr val="tx1"/>
                </a:solidFill>
                <a:latin typeface="Aptos Display" panose="020B0004020202020204" pitchFamily="34" charset="0"/>
                <a:ea typeface="Cambria" panose="02040503050406030204" pitchFamily="18" charset="0"/>
                <a:cs typeface="Cascadia Mono" panose="020B0609020000020004" pitchFamily="49" charset="0"/>
              </a:rPr>
              <a:t>NAND</a:t>
            </a:r>
            <a:endParaRPr lang="en-US" sz="2400" b="1" baseline="-25000" dirty="0">
              <a:solidFill>
                <a:schemeClr val="tx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9" name="Metin kutusu 33">
            <a:extLst>
              <a:ext uri="{FF2B5EF4-FFF2-40B4-BE49-F238E27FC236}">
                <a16:creationId xmlns:a16="http://schemas.microsoft.com/office/drawing/2014/main" id="{9963C871-339D-FE9E-7863-7ABC25CA8220}"/>
              </a:ext>
            </a:extLst>
          </p:cNvPr>
          <p:cNvSpPr txBox="1"/>
          <p:nvPr/>
        </p:nvSpPr>
        <p:spPr>
          <a:xfrm>
            <a:off x="442355" y="2474883"/>
            <a:ext cx="900549" cy="400110"/>
          </a:xfrm>
          <a:prstGeom prst="rect">
            <a:avLst/>
          </a:prstGeom>
          <a:noFill/>
        </p:spPr>
        <p:txBody>
          <a:bodyPr wrap="square" rtlCol="0">
            <a:spAutoFit/>
          </a:bodyPr>
          <a:lstStyle/>
          <a:p>
            <a:r>
              <a:rPr lang="en-US" sz="2000" dirty="0">
                <a:latin typeface="Aptos Display" panose="020B0004020202020204" pitchFamily="34" charset="0"/>
                <a:ea typeface="Cambria" panose="02040503050406030204" pitchFamily="18" charset="0"/>
              </a:rPr>
              <a:t>V</a:t>
            </a:r>
            <a:r>
              <a:rPr lang="en-US" sz="2000" baseline="-25000" dirty="0">
                <a:latin typeface="Aptos Display" panose="020B0004020202020204" pitchFamily="34" charset="0"/>
                <a:ea typeface="Cambria" panose="02040503050406030204" pitchFamily="18" charset="0"/>
              </a:rPr>
              <a:t>DD</a:t>
            </a:r>
            <a:endParaRPr lang="en-US" sz="2000" dirty="0">
              <a:latin typeface="Aptos Display" panose="020B0004020202020204" pitchFamily="34" charset="0"/>
              <a:ea typeface="Cambria" panose="02040503050406030204" pitchFamily="18" charset="0"/>
              <a:cs typeface="Cascadia Mono" panose="020B0609020000020004" pitchFamily="49" charset="0"/>
            </a:endParaRPr>
          </a:p>
        </p:txBody>
      </p:sp>
      <p:cxnSp>
        <p:nvCxnSpPr>
          <p:cNvPr id="10" name="Düz Ok Bağlayıcısı 34">
            <a:extLst>
              <a:ext uri="{FF2B5EF4-FFF2-40B4-BE49-F238E27FC236}">
                <a16:creationId xmlns:a16="http://schemas.microsoft.com/office/drawing/2014/main" id="{5DC03FA0-B3AF-F579-F9B0-08C3A60DD16F}"/>
              </a:ext>
            </a:extLst>
          </p:cNvPr>
          <p:cNvCxnSpPr>
            <a:cxnSpLocks/>
          </p:cNvCxnSpPr>
          <p:nvPr/>
        </p:nvCxnSpPr>
        <p:spPr>
          <a:xfrm flipH="1" flipV="1">
            <a:off x="989669" y="2812477"/>
            <a:ext cx="388891" cy="19955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35">
            <a:extLst>
              <a:ext uri="{FF2B5EF4-FFF2-40B4-BE49-F238E27FC236}">
                <a16:creationId xmlns:a16="http://schemas.microsoft.com/office/drawing/2014/main" id="{21D53EED-6CB0-264F-1A77-F97D125A8402}"/>
              </a:ext>
            </a:extLst>
          </p:cNvPr>
          <p:cNvSpPr txBox="1"/>
          <p:nvPr/>
        </p:nvSpPr>
        <p:spPr>
          <a:xfrm>
            <a:off x="410041" y="2999462"/>
            <a:ext cx="843500" cy="400110"/>
          </a:xfrm>
          <a:prstGeom prst="rect">
            <a:avLst/>
          </a:prstGeom>
          <a:noFill/>
        </p:spPr>
        <p:txBody>
          <a:bodyPr wrap="none" rtlCol="0">
            <a:spAutoFit/>
          </a:bodyPr>
          <a:lstStyle/>
          <a:p>
            <a:pPr algn="ctr"/>
            <a:r>
              <a:rPr lang="en-US" sz="2000" dirty="0">
                <a:latin typeface="Aptos Display" panose="020B0004020202020204" pitchFamily="34" charset="0"/>
                <a:ea typeface="Cambria" panose="02040503050406030204" pitchFamily="18" charset="0"/>
              </a:rPr>
              <a:t>V</a:t>
            </a:r>
            <a:r>
              <a:rPr lang="en-US" sz="2000" baseline="-25000" dirty="0">
                <a:latin typeface="Aptos Display" panose="020B0004020202020204" pitchFamily="34" charset="0"/>
                <a:ea typeface="Cambria" panose="02040503050406030204" pitchFamily="18" charset="0"/>
              </a:rPr>
              <a:t>DD</a:t>
            </a:r>
            <a:r>
              <a:rPr lang="en-US" dirty="0">
                <a:latin typeface="Aptos Display" panose="020B0004020202020204" pitchFamily="34" charset="0"/>
                <a:ea typeface="Cambria" panose="02040503050406030204" pitchFamily="18" charset="0"/>
              </a:rPr>
              <a:t>/2*</a:t>
            </a:r>
            <a:endParaRPr lang="en-US" sz="2000" baseline="-25000" dirty="0">
              <a:latin typeface="Aptos Display" panose="020B0004020202020204" pitchFamily="34" charset="0"/>
              <a:ea typeface="Cambria" panose="02040503050406030204" pitchFamily="18" charset="0"/>
            </a:endParaRPr>
          </a:p>
        </p:txBody>
      </p:sp>
      <p:cxnSp>
        <p:nvCxnSpPr>
          <p:cNvPr id="12" name="Düz Ok Bağlayıcısı 32">
            <a:extLst>
              <a:ext uri="{FF2B5EF4-FFF2-40B4-BE49-F238E27FC236}">
                <a16:creationId xmlns:a16="http://schemas.microsoft.com/office/drawing/2014/main" id="{22DC34E2-1C0A-18EE-1A91-9E67B7FA4CB9}"/>
              </a:ext>
            </a:extLst>
          </p:cNvPr>
          <p:cNvCxnSpPr>
            <a:cxnSpLocks/>
          </p:cNvCxnSpPr>
          <p:nvPr/>
        </p:nvCxnSpPr>
        <p:spPr>
          <a:xfrm flipH="1" flipV="1">
            <a:off x="994936" y="3340563"/>
            <a:ext cx="388891" cy="19955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Dikdörtgen 256">
            <a:extLst>
              <a:ext uri="{FF2B5EF4-FFF2-40B4-BE49-F238E27FC236}">
                <a16:creationId xmlns:a16="http://schemas.microsoft.com/office/drawing/2014/main" id="{22DE7902-73E5-A5E0-B30D-0C1DE72C5D07}"/>
              </a:ext>
            </a:extLst>
          </p:cNvPr>
          <p:cNvSpPr/>
          <p:nvPr/>
        </p:nvSpPr>
        <p:spPr>
          <a:xfrm>
            <a:off x="5397087" y="2798700"/>
            <a:ext cx="532410" cy="532326"/>
          </a:xfrm>
          <a:prstGeom prst="roundRect">
            <a:avLst/>
          </a:prstGeom>
          <a:solidFill>
            <a:schemeClr val="accent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Aptos Display" panose="020B0004020202020204" pitchFamily="34" charset="0"/>
                <a:ea typeface="Cambria" panose="02040503050406030204" pitchFamily="18" charset="0"/>
                <a:cs typeface="Cascadia Mono" panose="020B0609020000020004" pitchFamily="49" charset="0"/>
              </a:rPr>
              <a:t>X</a:t>
            </a:r>
            <a:endParaRPr lang="en-US" sz="2400" b="1" baseline="-2500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14" name="Dikdörtgen 256">
            <a:extLst>
              <a:ext uri="{FF2B5EF4-FFF2-40B4-BE49-F238E27FC236}">
                <a16:creationId xmlns:a16="http://schemas.microsoft.com/office/drawing/2014/main" id="{2A7271BA-1DD7-7A78-FF13-38B9982CC638}"/>
              </a:ext>
            </a:extLst>
          </p:cNvPr>
          <p:cNvSpPr/>
          <p:nvPr/>
        </p:nvSpPr>
        <p:spPr>
          <a:xfrm>
            <a:off x="5929497" y="2807753"/>
            <a:ext cx="532410" cy="532326"/>
          </a:xfrm>
          <a:prstGeom prst="roundRect">
            <a:avLst/>
          </a:prstGeom>
          <a:solidFill>
            <a:schemeClr val="accent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Aptos Display" panose="020B0004020202020204" pitchFamily="34" charset="0"/>
                <a:ea typeface="Cambria" panose="02040503050406030204" pitchFamily="18" charset="0"/>
                <a:cs typeface="Cascadia Mono" panose="020B0609020000020004" pitchFamily="49" charset="0"/>
              </a:rPr>
              <a:t>Y</a:t>
            </a:r>
            <a:endParaRPr lang="en-US" sz="2400" b="1" baseline="-2500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15" name="Dikdörtgen 256">
            <a:extLst>
              <a:ext uri="{FF2B5EF4-FFF2-40B4-BE49-F238E27FC236}">
                <a16:creationId xmlns:a16="http://schemas.microsoft.com/office/drawing/2014/main" id="{98F70B0A-B16F-B71C-C3E4-74C908463AF4}"/>
              </a:ext>
            </a:extLst>
          </p:cNvPr>
          <p:cNvSpPr/>
          <p:nvPr/>
        </p:nvSpPr>
        <p:spPr>
          <a:xfrm>
            <a:off x="6461907" y="2807753"/>
            <a:ext cx="972000" cy="540000"/>
          </a:xfrm>
          <a:prstGeom prst="roundRect">
            <a:avLst/>
          </a:prstGeom>
          <a:solidFill>
            <a:schemeClr val="accent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COM</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16" name="Dikdörtgen 256">
            <a:extLst>
              <a:ext uri="{FF2B5EF4-FFF2-40B4-BE49-F238E27FC236}">
                <a16:creationId xmlns:a16="http://schemas.microsoft.com/office/drawing/2014/main" id="{09A5B856-E822-3A5E-6F0C-9BCB0415D745}"/>
              </a:ext>
            </a:extLst>
          </p:cNvPr>
          <p:cNvSpPr/>
          <p:nvPr/>
        </p:nvSpPr>
        <p:spPr>
          <a:xfrm>
            <a:off x="7432054" y="2798700"/>
            <a:ext cx="1084425" cy="540000"/>
          </a:xfrm>
          <a:prstGeom prst="roundRect">
            <a:avLst/>
          </a:prstGeom>
          <a:solidFill>
            <a:schemeClr val="accent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REF</a:t>
            </a:r>
            <a:endParaRPr lang="en-US" sz="24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33" name="Dikdörtgen 256">
            <a:extLst>
              <a:ext uri="{FF2B5EF4-FFF2-40B4-BE49-F238E27FC236}">
                <a16:creationId xmlns:a16="http://schemas.microsoft.com/office/drawing/2014/main" id="{F643AA71-0B43-7D03-4DC5-FEA8BBB4901C}"/>
              </a:ext>
            </a:extLst>
          </p:cNvPr>
          <p:cNvSpPr/>
          <p:nvPr/>
        </p:nvSpPr>
        <p:spPr>
          <a:xfrm>
            <a:off x="5397087" y="4962463"/>
            <a:ext cx="532410" cy="532326"/>
          </a:xfrm>
          <a:prstGeom prst="roundRect">
            <a:avLst/>
          </a:prstGeom>
          <a:solidFill>
            <a:srgbClr val="FF00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34" name="Dikdörtgen 256">
            <a:extLst>
              <a:ext uri="{FF2B5EF4-FFF2-40B4-BE49-F238E27FC236}">
                <a16:creationId xmlns:a16="http://schemas.microsoft.com/office/drawing/2014/main" id="{635F6833-CECA-E25B-ED62-63F36D91DB9B}"/>
              </a:ext>
            </a:extLst>
          </p:cNvPr>
          <p:cNvSpPr/>
          <p:nvPr/>
        </p:nvSpPr>
        <p:spPr>
          <a:xfrm>
            <a:off x="5928983" y="4962463"/>
            <a:ext cx="532410" cy="532326"/>
          </a:xfrm>
          <a:prstGeom prst="roundRect">
            <a:avLst/>
          </a:prstGeom>
          <a:solidFill>
            <a:srgbClr val="FF00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35" name="Dikdörtgen 256">
            <a:extLst>
              <a:ext uri="{FF2B5EF4-FFF2-40B4-BE49-F238E27FC236}">
                <a16:creationId xmlns:a16="http://schemas.microsoft.com/office/drawing/2014/main" id="{E3BFD82A-9992-2301-D5E2-54080FBB3673}"/>
              </a:ext>
            </a:extLst>
          </p:cNvPr>
          <p:cNvSpPr/>
          <p:nvPr/>
        </p:nvSpPr>
        <p:spPr>
          <a:xfrm>
            <a:off x="6460879" y="4956840"/>
            <a:ext cx="972000" cy="540000"/>
          </a:xfrm>
          <a:prstGeom prst="roundRect">
            <a:avLst/>
          </a:prstGeom>
          <a:solidFill>
            <a:srgbClr val="7030A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36" name="Dikdörtgen 256">
            <a:extLst>
              <a:ext uri="{FF2B5EF4-FFF2-40B4-BE49-F238E27FC236}">
                <a16:creationId xmlns:a16="http://schemas.microsoft.com/office/drawing/2014/main" id="{8DF88DB4-5440-137D-805F-F2DB39A7F542}"/>
              </a:ext>
            </a:extLst>
          </p:cNvPr>
          <p:cNvSpPr/>
          <p:nvPr/>
        </p:nvSpPr>
        <p:spPr>
          <a:xfrm>
            <a:off x="7432366" y="4956840"/>
            <a:ext cx="1091332" cy="540000"/>
          </a:xfrm>
          <a:prstGeom prst="roundRect">
            <a:avLst/>
          </a:prstGeom>
          <a:solidFill>
            <a:srgbClr val="0070C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67" name="Dikdörtgen 256">
            <a:extLst>
              <a:ext uri="{FF2B5EF4-FFF2-40B4-BE49-F238E27FC236}">
                <a16:creationId xmlns:a16="http://schemas.microsoft.com/office/drawing/2014/main" id="{5BC5E246-F4A4-C2EC-75EE-9E3E0E977141}"/>
              </a:ext>
            </a:extLst>
          </p:cNvPr>
          <p:cNvSpPr/>
          <p:nvPr/>
        </p:nvSpPr>
        <p:spPr>
          <a:xfrm>
            <a:off x="5397087" y="3878283"/>
            <a:ext cx="532410" cy="532326"/>
          </a:xfrm>
          <a:prstGeom prst="roundRect">
            <a:avLst/>
          </a:prstGeom>
          <a:solidFill>
            <a:srgbClr val="FF00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74" name="Dikdörtgen 256">
            <a:extLst>
              <a:ext uri="{FF2B5EF4-FFF2-40B4-BE49-F238E27FC236}">
                <a16:creationId xmlns:a16="http://schemas.microsoft.com/office/drawing/2014/main" id="{082F26FA-2BEB-1221-16BD-C61A58BA6508}"/>
              </a:ext>
            </a:extLst>
          </p:cNvPr>
          <p:cNvSpPr/>
          <p:nvPr/>
        </p:nvSpPr>
        <p:spPr>
          <a:xfrm>
            <a:off x="5928983" y="3878283"/>
            <a:ext cx="532410" cy="532326"/>
          </a:xfrm>
          <a:prstGeom prst="roundRect">
            <a:avLst/>
          </a:prstGeom>
          <a:solidFill>
            <a:srgbClr val="FF00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75" name="Dikdörtgen 256">
            <a:extLst>
              <a:ext uri="{FF2B5EF4-FFF2-40B4-BE49-F238E27FC236}">
                <a16:creationId xmlns:a16="http://schemas.microsoft.com/office/drawing/2014/main" id="{2494DABE-4417-F5C8-37AC-2450C05A0E3D}"/>
              </a:ext>
            </a:extLst>
          </p:cNvPr>
          <p:cNvSpPr/>
          <p:nvPr/>
        </p:nvSpPr>
        <p:spPr>
          <a:xfrm>
            <a:off x="6460879" y="3872660"/>
            <a:ext cx="972000" cy="540000"/>
          </a:xfrm>
          <a:prstGeom prst="roundRect">
            <a:avLst/>
          </a:prstGeom>
          <a:solidFill>
            <a:srgbClr val="0070C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83" name="Dikdörtgen 256">
            <a:extLst>
              <a:ext uri="{FF2B5EF4-FFF2-40B4-BE49-F238E27FC236}">
                <a16:creationId xmlns:a16="http://schemas.microsoft.com/office/drawing/2014/main" id="{57AD603C-6983-6637-3AD0-E33AB39D6B69}"/>
              </a:ext>
            </a:extLst>
          </p:cNvPr>
          <p:cNvSpPr/>
          <p:nvPr/>
        </p:nvSpPr>
        <p:spPr>
          <a:xfrm>
            <a:off x="7432366" y="3872660"/>
            <a:ext cx="1091332" cy="540000"/>
          </a:xfrm>
          <a:prstGeom prst="roundRect">
            <a:avLst/>
          </a:prstGeom>
          <a:solidFill>
            <a:srgbClr val="7030A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86" name="Dikdörtgen 256">
            <a:extLst>
              <a:ext uri="{FF2B5EF4-FFF2-40B4-BE49-F238E27FC236}">
                <a16:creationId xmlns:a16="http://schemas.microsoft.com/office/drawing/2014/main" id="{6A5B978D-B403-AAE5-AB4D-737CFB1BBAD8}"/>
              </a:ext>
            </a:extLst>
          </p:cNvPr>
          <p:cNvSpPr/>
          <p:nvPr/>
        </p:nvSpPr>
        <p:spPr>
          <a:xfrm>
            <a:off x="5397087" y="4416179"/>
            <a:ext cx="532410" cy="532326"/>
          </a:xfrm>
          <a:prstGeom prst="roundRect">
            <a:avLst/>
          </a:prstGeom>
          <a:solidFill>
            <a:srgbClr val="FF00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89" name="Dikdörtgen 256">
            <a:extLst>
              <a:ext uri="{FF2B5EF4-FFF2-40B4-BE49-F238E27FC236}">
                <a16:creationId xmlns:a16="http://schemas.microsoft.com/office/drawing/2014/main" id="{CB045391-AED1-95D7-699B-62674CEFAE51}"/>
              </a:ext>
            </a:extLst>
          </p:cNvPr>
          <p:cNvSpPr/>
          <p:nvPr/>
        </p:nvSpPr>
        <p:spPr>
          <a:xfrm>
            <a:off x="5928983" y="4416179"/>
            <a:ext cx="532410" cy="532326"/>
          </a:xfrm>
          <a:prstGeom prst="roundRect">
            <a:avLst/>
          </a:prstGeom>
          <a:solidFill>
            <a:srgbClr val="FF00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90" name="Dikdörtgen 256">
            <a:extLst>
              <a:ext uri="{FF2B5EF4-FFF2-40B4-BE49-F238E27FC236}">
                <a16:creationId xmlns:a16="http://schemas.microsoft.com/office/drawing/2014/main" id="{0A9564B4-7548-05B9-0951-D9FE0A670517}"/>
              </a:ext>
            </a:extLst>
          </p:cNvPr>
          <p:cNvSpPr/>
          <p:nvPr/>
        </p:nvSpPr>
        <p:spPr>
          <a:xfrm>
            <a:off x="6460879" y="4410556"/>
            <a:ext cx="972000" cy="540000"/>
          </a:xfrm>
          <a:prstGeom prst="roundRect">
            <a:avLst/>
          </a:prstGeom>
          <a:solidFill>
            <a:srgbClr val="0070C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91" name="Dikdörtgen 256">
            <a:extLst>
              <a:ext uri="{FF2B5EF4-FFF2-40B4-BE49-F238E27FC236}">
                <a16:creationId xmlns:a16="http://schemas.microsoft.com/office/drawing/2014/main" id="{1EE5E37B-BAC3-2AB3-80D2-39AB00AA6BB8}"/>
              </a:ext>
            </a:extLst>
          </p:cNvPr>
          <p:cNvSpPr/>
          <p:nvPr/>
        </p:nvSpPr>
        <p:spPr>
          <a:xfrm>
            <a:off x="7432366" y="4410556"/>
            <a:ext cx="1091332" cy="540000"/>
          </a:xfrm>
          <a:prstGeom prst="roundRect">
            <a:avLst/>
          </a:prstGeom>
          <a:solidFill>
            <a:srgbClr val="7030A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92" name="Dikdörtgen 256">
            <a:extLst>
              <a:ext uri="{FF2B5EF4-FFF2-40B4-BE49-F238E27FC236}">
                <a16:creationId xmlns:a16="http://schemas.microsoft.com/office/drawing/2014/main" id="{0A9A8AA4-56DF-FC12-7F9C-BC0611EDEA28}"/>
              </a:ext>
            </a:extLst>
          </p:cNvPr>
          <p:cNvSpPr/>
          <p:nvPr/>
        </p:nvSpPr>
        <p:spPr>
          <a:xfrm>
            <a:off x="5397087" y="3338778"/>
            <a:ext cx="532410" cy="532326"/>
          </a:xfrm>
          <a:prstGeom prst="roundRect">
            <a:avLst/>
          </a:prstGeom>
          <a:solidFill>
            <a:srgbClr val="FF00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93" name="Dikdörtgen 256">
            <a:extLst>
              <a:ext uri="{FF2B5EF4-FFF2-40B4-BE49-F238E27FC236}">
                <a16:creationId xmlns:a16="http://schemas.microsoft.com/office/drawing/2014/main" id="{A5C717AF-032E-1ABF-B1B5-4B6FF75DD406}"/>
              </a:ext>
            </a:extLst>
          </p:cNvPr>
          <p:cNvSpPr/>
          <p:nvPr/>
        </p:nvSpPr>
        <p:spPr>
          <a:xfrm>
            <a:off x="5928983" y="3338778"/>
            <a:ext cx="532410" cy="532326"/>
          </a:xfrm>
          <a:prstGeom prst="roundRect">
            <a:avLst/>
          </a:prstGeom>
          <a:solidFill>
            <a:srgbClr val="FF00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94" name="Dikdörtgen 256">
            <a:extLst>
              <a:ext uri="{FF2B5EF4-FFF2-40B4-BE49-F238E27FC236}">
                <a16:creationId xmlns:a16="http://schemas.microsoft.com/office/drawing/2014/main" id="{A7EF5ABD-063E-B196-B0F0-712F92B6656E}"/>
              </a:ext>
            </a:extLst>
          </p:cNvPr>
          <p:cNvSpPr/>
          <p:nvPr/>
        </p:nvSpPr>
        <p:spPr>
          <a:xfrm>
            <a:off x="6460879" y="3333155"/>
            <a:ext cx="972000" cy="540000"/>
          </a:xfrm>
          <a:prstGeom prst="roundRect">
            <a:avLst/>
          </a:prstGeom>
          <a:solidFill>
            <a:srgbClr val="0070C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0</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
        <p:nvSpPr>
          <p:cNvPr id="95" name="Dikdörtgen 256">
            <a:extLst>
              <a:ext uri="{FF2B5EF4-FFF2-40B4-BE49-F238E27FC236}">
                <a16:creationId xmlns:a16="http://schemas.microsoft.com/office/drawing/2014/main" id="{508AE1A9-93DF-54B1-1BA8-9B6CF3B3404A}"/>
              </a:ext>
            </a:extLst>
          </p:cNvPr>
          <p:cNvSpPr/>
          <p:nvPr/>
        </p:nvSpPr>
        <p:spPr>
          <a:xfrm>
            <a:off x="7432366" y="3333155"/>
            <a:ext cx="1091332" cy="540000"/>
          </a:xfrm>
          <a:prstGeom prst="roundRect">
            <a:avLst/>
          </a:prstGeom>
          <a:solidFill>
            <a:srgbClr val="7030A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ptos Display" panose="020B0004020202020204" pitchFamily="34" charset="0"/>
                <a:ea typeface="Cambria" panose="02040503050406030204" pitchFamily="18" charset="0"/>
                <a:cs typeface="Cascadia Mono" panose="020B0609020000020004" pitchFamily="49" charset="0"/>
              </a:rPr>
              <a:t>1</a:t>
            </a:r>
            <a:endParaRPr lang="en-US" sz="3200" b="1" baseline="-25000" dirty="0">
              <a:solidFill>
                <a:schemeClr val="bg1"/>
              </a:solidFill>
              <a:latin typeface="Aptos Display" panose="020B0004020202020204" pitchFamily="34" charset="0"/>
              <a:ea typeface="Cambria" panose="02040503050406030204" pitchFamily="18" charset="0"/>
              <a:cs typeface="Cascadia Mono" panose="020B0609020000020004" pitchFamily="49" charset="0"/>
            </a:endParaRPr>
          </a:p>
        </p:txBody>
      </p:sp>
    </p:spTree>
    <p:extLst>
      <p:ext uri="{BB962C8B-B14F-4D97-AF65-F5344CB8AC3E}">
        <p14:creationId xmlns:p14="http://schemas.microsoft.com/office/powerpoint/2010/main" val="374445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30324-2B78-C223-7C12-6C32BAB7D4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D23490-2A36-04A7-892B-40A3366A10D9}"/>
              </a:ext>
            </a:extLst>
          </p:cNvPr>
          <p:cNvSpPr>
            <a:spLocks noGrp="1"/>
          </p:cNvSpPr>
          <p:nvPr>
            <p:ph type="title"/>
          </p:nvPr>
        </p:nvSpPr>
        <p:spPr>
          <a:xfrm>
            <a:off x="0" y="79447"/>
            <a:ext cx="9144000" cy="740193"/>
          </a:xfrm>
        </p:spPr>
        <p:txBody>
          <a:bodyPr/>
          <a:lstStyle/>
          <a:p>
            <a:r>
              <a:rPr lang="en-US" sz="3200" dirty="0">
                <a:solidFill>
                  <a:schemeClr val="accent5">
                    <a:lumMod val="75000"/>
                  </a:schemeClr>
                </a:solidFill>
                <a:latin typeface="Aptos Display" panose="020B0004020202020204" pitchFamily="34" charset="0"/>
              </a:rPr>
              <a:t>Key Takeaways from In-DRAM Operations</a:t>
            </a:r>
            <a:endParaRPr lang="en-CH" sz="3200" dirty="0">
              <a:solidFill>
                <a:schemeClr val="accent5">
                  <a:lumMod val="75000"/>
                </a:schemeClr>
              </a:solidFill>
              <a:latin typeface="Aptos Display" panose="020B0004020202020204" pitchFamily="34" charset="0"/>
            </a:endParaRPr>
          </a:p>
        </p:txBody>
      </p:sp>
      <p:grpSp>
        <p:nvGrpSpPr>
          <p:cNvPr id="16" name="Group 15">
            <a:extLst>
              <a:ext uri="{FF2B5EF4-FFF2-40B4-BE49-F238E27FC236}">
                <a16:creationId xmlns:a16="http://schemas.microsoft.com/office/drawing/2014/main" id="{64D8C70F-473C-D256-1F9D-D65A98C603F8}"/>
              </a:ext>
            </a:extLst>
          </p:cNvPr>
          <p:cNvGrpSpPr/>
          <p:nvPr/>
        </p:nvGrpSpPr>
        <p:grpSpPr>
          <a:xfrm>
            <a:off x="0" y="969952"/>
            <a:ext cx="9144000" cy="1494177"/>
            <a:chOff x="0" y="1232114"/>
            <a:chExt cx="9144000" cy="1494177"/>
          </a:xfrm>
        </p:grpSpPr>
        <p:sp>
          <p:nvSpPr>
            <p:cNvPr id="4" name="Rectangle 274">
              <a:extLst>
                <a:ext uri="{FF2B5EF4-FFF2-40B4-BE49-F238E27FC236}">
                  <a16:creationId xmlns:a16="http://schemas.microsoft.com/office/drawing/2014/main" id="{DF278BDB-36C4-C042-0C58-0246C466D004}"/>
                </a:ext>
              </a:extLst>
            </p:cNvPr>
            <p:cNvSpPr/>
            <p:nvPr/>
          </p:nvSpPr>
          <p:spPr>
            <a:xfrm>
              <a:off x="0" y="1716785"/>
              <a:ext cx="9144000" cy="1009506"/>
            </a:xfrm>
            <a:prstGeom prst="rect">
              <a:avLst/>
            </a:prstGeom>
            <a:solidFill>
              <a:schemeClr val="bg1"/>
            </a:solid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accent3"/>
                  </a:solidFill>
                  <a:latin typeface="Aptos Display" panose="020B0004020202020204" pitchFamily="34" charset="0"/>
                </a:rPr>
                <a:t>COTS DRAM chips can perform </a:t>
              </a:r>
            </a:p>
            <a:p>
              <a:pPr algn="ctr"/>
              <a:r>
                <a:rPr lang="en-US" sz="2800" b="1" dirty="0">
                  <a:solidFill>
                    <a:schemeClr val="accent3"/>
                  </a:solidFill>
                  <a:latin typeface="Aptos Display" panose="020B0004020202020204" pitchFamily="34" charset="0"/>
                </a:rPr>
                <a:t>{2, 4, 8, 16}-input AND, NAND, OR, and NOR operations</a:t>
              </a:r>
            </a:p>
          </p:txBody>
        </p:sp>
        <p:sp>
          <p:nvSpPr>
            <p:cNvPr id="12" name="Rectangle 274">
              <a:extLst>
                <a:ext uri="{FF2B5EF4-FFF2-40B4-BE49-F238E27FC236}">
                  <a16:creationId xmlns:a16="http://schemas.microsoft.com/office/drawing/2014/main" id="{FA940687-60E0-98CA-796F-02925215DAA8}"/>
                </a:ext>
              </a:extLst>
            </p:cNvPr>
            <p:cNvSpPr/>
            <p:nvPr/>
          </p:nvSpPr>
          <p:spPr>
            <a:xfrm>
              <a:off x="0" y="1232114"/>
              <a:ext cx="9144000" cy="540851"/>
            </a:xfrm>
            <a:prstGeom prst="rect">
              <a:avLst/>
            </a:prstGeom>
            <a:solidFill>
              <a:schemeClr val="accent5">
                <a:lumMod val="20000"/>
                <a:lumOff val="80000"/>
              </a:schemeClr>
            </a:solid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Aptos Display" panose="020B0004020202020204" pitchFamily="34" charset="0"/>
                </a:rPr>
                <a:t>Key Takeaway 1</a:t>
              </a:r>
            </a:p>
          </p:txBody>
        </p:sp>
      </p:grpSp>
      <p:grpSp>
        <p:nvGrpSpPr>
          <p:cNvPr id="15" name="Group 14">
            <a:extLst>
              <a:ext uri="{FF2B5EF4-FFF2-40B4-BE49-F238E27FC236}">
                <a16:creationId xmlns:a16="http://schemas.microsoft.com/office/drawing/2014/main" id="{B28250FD-2246-CA3E-2E13-3B7A924FEBD1}"/>
              </a:ext>
            </a:extLst>
          </p:cNvPr>
          <p:cNvGrpSpPr/>
          <p:nvPr/>
        </p:nvGrpSpPr>
        <p:grpSpPr>
          <a:xfrm>
            <a:off x="0" y="4827359"/>
            <a:ext cx="9144000" cy="1494177"/>
            <a:chOff x="0" y="3991724"/>
            <a:chExt cx="9144000" cy="1494177"/>
          </a:xfrm>
        </p:grpSpPr>
        <p:sp>
          <p:nvSpPr>
            <p:cNvPr id="13" name="Rectangle 274">
              <a:extLst>
                <a:ext uri="{FF2B5EF4-FFF2-40B4-BE49-F238E27FC236}">
                  <a16:creationId xmlns:a16="http://schemas.microsoft.com/office/drawing/2014/main" id="{81FBCAB7-3BF6-514A-EA8D-96CDCA519D45}"/>
                </a:ext>
              </a:extLst>
            </p:cNvPr>
            <p:cNvSpPr/>
            <p:nvPr/>
          </p:nvSpPr>
          <p:spPr>
            <a:xfrm>
              <a:off x="0" y="4476395"/>
              <a:ext cx="9144000" cy="1009506"/>
            </a:xfrm>
            <a:prstGeom prst="rect">
              <a:avLst/>
            </a:prstGeom>
            <a:solidFill>
              <a:schemeClr val="bg1"/>
            </a:solid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accent3"/>
                  </a:solidFill>
                  <a:latin typeface="Aptos Display" panose="020B0004020202020204" pitchFamily="34" charset="0"/>
                </a:rPr>
                <a:t>Data pattern slightly affects </a:t>
              </a:r>
            </a:p>
            <a:p>
              <a:pPr algn="ctr"/>
              <a:r>
                <a:rPr lang="en-US" sz="2800" b="1" dirty="0">
                  <a:solidFill>
                    <a:schemeClr val="accent3"/>
                  </a:solidFill>
                  <a:latin typeface="Aptos Display" panose="020B0004020202020204" pitchFamily="34" charset="0"/>
                </a:rPr>
                <a:t>the reliability of AND, NAND, OR, and NOR operations</a:t>
              </a:r>
            </a:p>
          </p:txBody>
        </p:sp>
        <p:sp>
          <p:nvSpPr>
            <p:cNvPr id="14" name="Rectangle 274">
              <a:extLst>
                <a:ext uri="{FF2B5EF4-FFF2-40B4-BE49-F238E27FC236}">
                  <a16:creationId xmlns:a16="http://schemas.microsoft.com/office/drawing/2014/main" id="{BF9AC208-25D9-0506-D859-8AEE8A4856AD}"/>
                </a:ext>
              </a:extLst>
            </p:cNvPr>
            <p:cNvSpPr/>
            <p:nvPr/>
          </p:nvSpPr>
          <p:spPr>
            <a:xfrm>
              <a:off x="0" y="3991724"/>
              <a:ext cx="9144000" cy="540851"/>
            </a:xfrm>
            <a:prstGeom prst="rect">
              <a:avLst/>
            </a:prstGeom>
            <a:solidFill>
              <a:schemeClr val="accent5">
                <a:lumMod val="20000"/>
                <a:lumOff val="80000"/>
              </a:schemeClr>
            </a:solid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Aptos Display" panose="020B0004020202020204" pitchFamily="34" charset="0"/>
                </a:rPr>
                <a:t>Key Takeaway 3</a:t>
              </a:r>
            </a:p>
          </p:txBody>
        </p:sp>
      </p:grpSp>
      <p:grpSp>
        <p:nvGrpSpPr>
          <p:cNvPr id="3" name="Group 2">
            <a:extLst>
              <a:ext uri="{FF2B5EF4-FFF2-40B4-BE49-F238E27FC236}">
                <a16:creationId xmlns:a16="http://schemas.microsoft.com/office/drawing/2014/main" id="{9C6DA560-30AB-5590-2679-CDB84B1C9B1D}"/>
              </a:ext>
            </a:extLst>
          </p:cNvPr>
          <p:cNvGrpSpPr/>
          <p:nvPr/>
        </p:nvGrpSpPr>
        <p:grpSpPr>
          <a:xfrm>
            <a:off x="0" y="2687639"/>
            <a:ext cx="9144000" cy="1878631"/>
            <a:chOff x="0" y="1232114"/>
            <a:chExt cx="9144000" cy="1878631"/>
          </a:xfrm>
        </p:grpSpPr>
        <p:sp>
          <p:nvSpPr>
            <p:cNvPr id="5" name="Rectangle 274">
              <a:extLst>
                <a:ext uri="{FF2B5EF4-FFF2-40B4-BE49-F238E27FC236}">
                  <a16:creationId xmlns:a16="http://schemas.microsoft.com/office/drawing/2014/main" id="{AA54DC52-CBF6-57DE-FB3F-9C653D105E20}"/>
                </a:ext>
              </a:extLst>
            </p:cNvPr>
            <p:cNvSpPr/>
            <p:nvPr/>
          </p:nvSpPr>
          <p:spPr>
            <a:xfrm>
              <a:off x="0" y="1716785"/>
              <a:ext cx="9144000" cy="1393960"/>
            </a:xfrm>
            <a:prstGeom prst="rect">
              <a:avLst/>
            </a:prstGeom>
            <a:solidFill>
              <a:schemeClr val="bg1"/>
            </a:solid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accent3"/>
                  </a:solidFill>
                  <a:latin typeface="Aptos Display" panose="020B0004020202020204" pitchFamily="34" charset="0"/>
                </a:rPr>
                <a:t>COTS DRAM chips can perform </a:t>
              </a:r>
            </a:p>
            <a:p>
              <a:pPr algn="ctr"/>
              <a:r>
                <a:rPr lang="en-US" sz="2800" b="1" dirty="0">
                  <a:solidFill>
                    <a:schemeClr val="accent3"/>
                  </a:solidFill>
                  <a:latin typeface="Aptos Display" panose="020B0004020202020204" pitchFamily="34" charset="0"/>
                </a:rPr>
                <a:t>AND, NAND, OR, and NOR operations </a:t>
              </a:r>
            </a:p>
            <a:p>
              <a:pPr algn="ctr"/>
              <a:r>
                <a:rPr lang="en-US" sz="2800" b="1" dirty="0">
                  <a:solidFill>
                    <a:schemeClr val="accent3"/>
                  </a:solidFill>
                  <a:latin typeface="Aptos Display" panose="020B0004020202020204" pitchFamily="34" charset="0"/>
                </a:rPr>
                <a:t>with very high reliability</a:t>
              </a:r>
            </a:p>
          </p:txBody>
        </p:sp>
        <p:sp>
          <p:nvSpPr>
            <p:cNvPr id="7" name="Rectangle 274">
              <a:extLst>
                <a:ext uri="{FF2B5EF4-FFF2-40B4-BE49-F238E27FC236}">
                  <a16:creationId xmlns:a16="http://schemas.microsoft.com/office/drawing/2014/main" id="{2800B642-849E-7F45-6EF2-FFBDE74279CB}"/>
                </a:ext>
              </a:extLst>
            </p:cNvPr>
            <p:cNvSpPr/>
            <p:nvPr/>
          </p:nvSpPr>
          <p:spPr>
            <a:xfrm>
              <a:off x="0" y="1232114"/>
              <a:ext cx="9144000" cy="540851"/>
            </a:xfrm>
            <a:prstGeom prst="rect">
              <a:avLst/>
            </a:prstGeom>
            <a:solidFill>
              <a:schemeClr val="accent5">
                <a:lumMod val="20000"/>
                <a:lumOff val="80000"/>
              </a:schemeClr>
            </a:solid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Aptos Display" panose="020B0004020202020204" pitchFamily="34" charset="0"/>
                </a:rPr>
                <a:t>Key Takeaway 2</a:t>
              </a:r>
            </a:p>
          </p:txBody>
        </p:sp>
      </p:grpSp>
    </p:spTree>
    <p:extLst>
      <p:ext uri="{BB962C8B-B14F-4D97-AF65-F5344CB8AC3E}">
        <p14:creationId xmlns:p14="http://schemas.microsoft.com/office/powerpoint/2010/main" val="2671464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5E947-E002-D356-F0EF-2643C9C689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6EA1B9-2362-204E-035E-5908A788771C}"/>
              </a:ext>
            </a:extLst>
          </p:cNvPr>
          <p:cNvSpPr>
            <a:spLocks noGrp="1"/>
          </p:cNvSpPr>
          <p:nvPr>
            <p:ph type="title"/>
          </p:nvPr>
        </p:nvSpPr>
        <p:spPr/>
        <p:txBody>
          <a:bodyPr/>
          <a:lstStyle/>
          <a:p>
            <a:r>
              <a:rPr lang="en-US" sz="3600" dirty="0">
                <a:solidFill>
                  <a:schemeClr val="accent5">
                    <a:lumMod val="75000"/>
                  </a:schemeClr>
                </a:solidFill>
                <a:latin typeface="Aptos Display" panose="020B0004020202020204" pitchFamily="34" charset="0"/>
              </a:rPr>
              <a:t>Performing AND, NAND, OR, and NOR</a:t>
            </a:r>
          </a:p>
        </p:txBody>
      </p:sp>
      <p:sp>
        <p:nvSpPr>
          <p:cNvPr id="23" name="Rectangle 274">
            <a:extLst>
              <a:ext uri="{FF2B5EF4-FFF2-40B4-BE49-F238E27FC236}">
                <a16:creationId xmlns:a16="http://schemas.microsoft.com/office/drawing/2014/main" id="{56C67D31-6AB7-9CB3-5917-A2E28F65E4ED}"/>
              </a:ext>
            </a:extLst>
          </p:cNvPr>
          <p:cNvSpPr/>
          <p:nvPr/>
        </p:nvSpPr>
        <p:spPr>
          <a:xfrm>
            <a:off x="0" y="4946714"/>
            <a:ext cx="9144000" cy="1009506"/>
          </a:xfrm>
          <a:prstGeom prst="rect">
            <a:avLst/>
          </a:prstGeom>
          <a:solidFill>
            <a:schemeClr val="accent3">
              <a:lumMod val="20000"/>
              <a:lumOff val="80000"/>
            </a:schemeClr>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accent3"/>
                </a:solidFill>
                <a:latin typeface="Aptos Display" panose="020B0004020202020204" pitchFamily="34" charset="0"/>
              </a:rPr>
              <a:t>COTS DRAM chips can perform </a:t>
            </a:r>
          </a:p>
          <a:p>
            <a:pPr algn="ctr"/>
            <a:r>
              <a:rPr lang="en-US" sz="2800" b="1" dirty="0">
                <a:solidFill>
                  <a:schemeClr val="accent3"/>
                </a:solidFill>
                <a:latin typeface="Aptos Display" panose="020B0004020202020204" pitchFamily="34" charset="0"/>
              </a:rPr>
              <a:t>{2, 4, 8, 16}-input AND, NAND, OR, and NOR operations</a:t>
            </a:r>
          </a:p>
        </p:txBody>
      </p:sp>
      <p:pic>
        <p:nvPicPr>
          <p:cNvPr id="8" name="Resim 7" descr="metin, diyagram, ekran görüntüsü, plan içeren bir resim&#10;&#10;Açıklama otomatik olarak oluşturuldu">
            <a:extLst>
              <a:ext uri="{FF2B5EF4-FFF2-40B4-BE49-F238E27FC236}">
                <a16:creationId xmlns:a16="http://schemas.microsoft.com/office/drawing/2014/main" id="{24BDCB66-9707-E37A-ABF4-8CA685EAB539}"/>
              </a:ext>
            </a:extLst>
          </p:cNvPr>
          <p:cNvPicPr>
            <a:picLocks noChangeAspect="1"/>
          </p:cNvPicPr>
          <p:nvPr/>
        </p:nvPicPr>
        <p:blipFill>
          <a:blip r:embed="rId3"/>
          <a:stretch>
            <a:fillRect/>
          </a:stretch>
        </p:blipFill>
        <p:spPr>
          <a:xfrm>
            <a:off x="697062" y="1387060"/>
            <a:ext cx="7021998" cy="3184395"/>
          </a:xfrm>
          <a:prstGeom prst="rect">
            <a:avLst/>
          </a:prstGeom>
        </p:spPr>
      </p:pic>
      <p:sp>
        <p:nvSpPr>
          <p:cNvPr id="4" name="Rectangle 274">
            <a:extLst>
              <a:ext uri="{FF2B5EF4-FFF2-40B4-BE49-F238E27FC236}">
                <a16:creationId xmlns:a16="http://schemas.microsoft.com/office/drawing/2014/main" id="{4A9378BF-64D2-849D-FD21-1C2DD4BE3D04}"/>
              </a:ext>
            </a:extLst>
          </p:cNvPr>
          <p:cNvSpPr/>
          <p:nvPr/>
        </p:nvSpPr>
        <p:spPr>
          <a:xfrm>
            <a:off x="1580707" y="1505604"/>
            <a:ext cx="6035965" cy="904443"/>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solidFill>
                <a:srgbClr val="FF0000"/>
              </a:solidFill>
              <a:latin typeface="Aptos Display" panose="020B0004020202020204" pitchFamily="34" charset="0"/>
            </a:endParaRPr>
          </a:p>
        </p:txBody>
      </p:sp>
      <p:sp>
        <p:nvSpPr>
          <p:cNvPr id="5" name="Rectangle 274">
            <a:extLst>
              <a:ext uri="{FF2B5EF4-FFF2-40B4-BE49-F238E27FC236}">
                <a16:creationId xmlns:a16="http://schemas.microsoft.com/office/drawing/2014/main" id="{A9B1DD83-864C-9143-A18E-2172FC52606D}"/>
              </a:ext>
            </a:extLst>
          </p:cNvPr>
          <p:cNvSpPr/>
          <p:nvPr/>
        </p:nvSpPr>
        <p:spPr>
          <a:xfrm>
            <a:off x="1527328" y="2384651"/>
            <a:ext cx="4682086" cy="159192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solidFill>
                <a:srgbClr val="FF0000"/>
              </a:solidFill>
              <a:latin typeface="Aptos Display" panose="020B0004020202020204" pitchFamily="34" charset="0"/>
            </a:endParaRPr>
          </a:p>
        </p:txBody>
      </p:sp>
      <p:sp>
        <p:nvSpPr>
          <p:cNvPr id="6" name="Rectangle 274">
            <a:extLst>
              <a:ext uri="{FF2B5EF4-FFF2-40B4-BE49-F238E27FC236}">
                <a16:creationId xmlns:a16="http://schemas.microsoft.com/office/drawing/2014/main" id="{02F58FA7-16D1-F05B-C5FC-AF136C4ABEE7}"/>
              </a:ext>
            </a:extLst>
          </p:cNvPr>
          <p:cNvSpPr/>
          <p:nvPr/>
        </p:nvSpPr>
        <p:spPr>
          <a:xfrm>
            <a:off x="2027057" y="4054550"/>
            <a:ext cx="5188905" cy="502729"/>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solidFill>
                <a:srgbClr val="FF0000"/>
              </a:solidFill>
              <a:latin typeface="Aptos Display" panose="020B0004020202020204" pitchFamily="34" charset="0"/>
            </a:endParaRPr>
          </a:p>
        </p:txBody>
      </p:sp>
      <p:sp>
        <p:nvSpPr>
          <p:cNvPr id="7" name="Rectangle 274">
            <a:extLst>
              <a:ext uri="{FF2B5EF4-FFF2-40B4-BE49-F238E27FC236}">
                <a16:creationId xmlns:a16="http://schemas.microsoft.com/office/drawing/2014/main" id="{FBD89961-6D6A-3140-9E01-D4EA628525A9}"/>
              </a:ext>
            </a:extLst>
          </p:cNvPr>
          <p:cNvSpPr/>
          <p:nvPr/>
        </p:nvSpPr>
        <p:spPr>
          <a:xfrm>
            <a:off x="595207" y="1310934"/>
            <a:ext cx="829733" cy="2743615"/>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solidFill>
                <a:srgbClr val="FF0000"/>
              </a:solidFill>
              <a:latin typeface="Aptos Display" panose="020B0004020202020204" pitchFamily="34" charset="0"/>
            </a:endParaRPr>
          </a:p>
        </p:txBody>
      </p:sp>
      <p:sp>
        <p:nvSpPr>
          <p:cNvPr id="9" name="Rectangle 274">
            <a:extLst>
              <a:ext uri="{FF2B5EF4-FFF2-40B4-BE49-F238E27FC236}">
                <a16:creationId xmlns:a16="http://schemas.microsoft.com/office/drawing/2014/main" id="{6A8D5363-0B43-77BB-DF99-7DE0A53FE740}"/>
              </a:ext>
            </a:extLst>
          </p:cNvPr>
          <p:cNvSpPr/>
          <p:nvPr/>
        </p:nvSpPr>
        <p:spPr>
          <a:xfrm>
            <a:off x="2934586" y="2381018"/>
            <a:ext cx="4682086" cy="159192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solidFill>
                <a:srgbClr val="FF0000"/>
              </a:solidFill>
              <a:latin typeface="Aptos Display" panose="020B0004020202020204" pitchFamily="34" charset="0"/>
            </a:endParaRPr>
          </a:p>
        </p:txBody>
      </p:sp>
      <p:pic>
        <p:nvPicPr>
          <p:cNvPr id="10" name="Resim 7" descr="metin, diyagram, ekran görüntüsü, plan içeren bir resim&#10;&#10;Açıklama otomatik olarak oluşturuldu">
            <a:extLst>
              <a:ext uri="{FF2B5EF4-FFF2-40B4-BE49-F238E27FC236}">
                <a16:creationId xmlns:a16="http://schemas.microsoft.com/office/drawing/2014/main" id="{E425BE9C-7DC4-BE63-DB85-0A9A612C4820}"/>
              </a:ext>
            </a:extLst>
          </p:cNvPr>
          <p:cNvPicPr>
            <a:picLocks noChangeAspect="1"/>
          </p:cNvPicPr>
          <p:nvPr/>
        </p:nvPicPr>
        <p:blipFill>
          <a:blip r:embed="rId3"/>
          <a:stretch>
            <a:fillRect/>
          </a:stretch>
        </p:blipFill>
        <p:spPr>
          <a:xfrm>
            <a:off x="697062" y="1387731"/>
            <a:ext cx="7021998" cy="3184395"/>
          </a:xfrm>
          <a:prstGeom prst="rect">
            <a:avLst/>
          </a:prstGeom>
        </p:spPr>
      </p:pic>
    </p:spTree>
    <p:extLst>
      <p:ext uri="{BB962C8B-B14F-4D97-AF65-F5344CB8AC3E}">
        <p14:creationId xmlns:p14="http://schemas.microsoft.com/office/powerpoint/2010/main" val="1932401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4" grpId="0" animBg="1"/>
      <p:bldP spid="5" grpId="0" animBg="1"/>
      <p:bldP spid="6" grpId="0" animBg="1"/>
      <p:bldP spid="7" grpId="0" animBg="1"/>
      <p:bldP spid="9"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A0CDD-51DA-EFDD-4D8C-A9CB70D401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1CF3BC-7E57-E31F-49B8-D424E249CDE7}"/>
              </a:ext>
            </a:extLst>
          </p:cNvPr>
          <p:cNvSpPr>
            <a:spLocks noGrp="1"/>
          </p:cNvSpPr>
          <p:nvPr>
            <p:ph type="title"/>
          </p:nvPr>
        </p:nvSpPr>
        <p:spPr/>
        <p:txBody>
          <a:bodyPr/>
          <a:lstStyle/>
          <a:p>
            <a:r>
              <a:rPr lang="en-US" sz="3600" dirty="0">
                <a:solidFill>
                  <a:schemeClr val="accent5">
                    <a:lumMod val="75000"/>
                  </a:schemeClr>
                </a:solidFill>
                <a:latin typeface="Aptos Display" panose="020B0004020202020204" pitchFamily="34" charset="0"/>
              </a:rPr>
              <a:t>Performing AND, NAND, OR, and NOR</a:t>
            </a:r>
          </a:p>
        </p:txBody>
      </p:sp>
      <p:sp>
        <p:nvSpPr>
          <p:cNvPr id="23" name="Rectangle 274">
            <a:extLst>
              <a:ext uri="{FF2B5EF4-FFF2-40B4-BE49-F238E27FC236}">
                <a16:creationId xmlns:a16="http://schemas.microsoft.com/office/drawing/2014/main" id="{3594890F-05B2-1BD9-4FCD-5E3942A749E4}"/>
              </a:ext>
            </a:extLst>
          </p:cNvPr>
          <p:cNvSpPr/>
          <p:nvPr/>
        </p:nvSpPr>
        <p:spPr>
          <a:xfrm>
            <a:off x="-12427" y="4759526"/>
            <a:ext cx="9144000" cy="1421485"/>
          </a:xfrm>
          <a:prstGeom prst="rect">
            <a:avLst/>
          </a:prstGeom>
          <a:solidFill>
            <a:schemeClr val="accent3">
              <a:lumMod val="20000"/>
              <a:lumOff val="80000"/>
            </a:schemeClr>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accent3"/>
                </a:solidFill>
                <a:latin typeface="Aptos Display" panose="020B0004020202020204" pitchFamily="34" charset="0"/>
              </a:rPr>
              <a:t>COTS DRAM chips can perform </a:t>
            </a:r>
          </a:p>
          <a:p>
            <a:pPr algn="ctr"/>
            <a:r>
              <a:rPr lang="en-US" sz="2800" b="1" dirty="0">
                <a:solidFill>
                  <a:schemeClr val="accent3"/>
                </a:solidFill>
                <a:latin typeface="Aptos Display" panose="020B0004020202020204" pitchFamily="34" charset="0"/>
              </a:rPr>
              <a:t>16-input AND, NAND, OR, and NOR operations</a:t>
            </a:r>
          </a:p>
          <a:p>
            <a:pPr algn="ctr"/>
            <a:r>
              <a:rPr lang="en-US" sz="2800" b="1" dirty="0">
                <a:solidFill>
                  <a:schemeClr val="accent3"/>
                </a:solidFill>
                <a:latin typeface="Aptos Display" panose="020B0004020202020204" pitchFamily="34" charset="0"/>
              </a:rPr>
              <a:t>with very high success rate (&gt;94%)</a:t>
            </a:r>
          </a:p>
        </p:txBody>
      </p:sp>
      <p:pic>
        <p:nvPicPr>
          <p:cNvPr id="8" name="Resim 7" descr="metin, diyagram, ekran görüntüsü, plan içeren bir resim&#10;&#10;Açıklama otomatik olarak oluşturuldu">
            <a:extLst>
              <a:ext uri="{FF2B5EF4-FFF2-40B4-BE49-F238E27FC236}">
                <a16:creationId xmlns:a16="http://schemas.microsoft.com/office/drawing/2014/main" id="{A29DEBFA-B039-44E7-AE55-42F807895A60}"/>
              </a:ext>
            </a:extLst>
          </p:cNvPr>
          <p:cNvPicPr>
            <a:picLocks noChangeAspect="1"/>
          </p:cNvPicPr>
          <p:nvPr/>
        </p:nvPicPr>
        <p:blipFill>
          <a:blip r:embed="rId3"/>
          <a:stretch>
            <a:fillRect/>
          </a:stretch>
        </p:blipFill>
        <p:spPr>
          <a:xfrm>
            <a:off x="697062" y="1387060"/>
            <a:ext cx="7021998" cy="3184395"/>
          </a:xfrm>
          <a:prstGeom prst="rect">
            <a:avLst/>
          </a:prstGeom>
        </p:spPr>
      </p:pic>
      <p:sp>
        <p:nvSpPr>
          <p:cNvPr id="4" name="Rectangle 274">
            <a:extLst>
              <a:ext uri="{FF2B5EF4-FFF2-40B4-BE49-F238E27FC236}">
                <a16:creationId xmlns:a16="http://schemas.microsoft.com/office/drawing/2014/main" id="{4E346435-CFA3-5D44-8357-A48C9A1AA824}"/>
              </a:ext>
            </a:extLst>
          </p:cNvPr>
          <p:cNvSpPr/>
          <p:nvPr/>
        </p:nvSpPr>
        <p:spPr>
          <a:xfrm>
            <a:off x="1580707" y="1505604"/>
            <a:ext cx="6035965" cy="904443"/>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solidFill>
                <a:srgbClr val="FF0000"/>
              </a:solidFill>
              <a:latin typeface="Aptos Display" panose="020B0004020202020204" pitchFamily="34" charset="0"/>
            </a:endParaRPr>
          </a:p>
        </p:txBody>
      </p:sp>
      <p:sp>
        <p:nvSpPr>
          <p:cNvPr id="5" name="Rectangle 274">
            <a:extLst>
              <a:ext uri="{FF2B5EF4-FFF2-40B4-BE49-F238E27FC236}">
                <a16:creationId xmlns:a16="http://schemas.microsoft.com/office/drawing/2014/main" id="{FC37E857-AC34-84A9-8BC5-9F227F1A640C}"/>
              </a:ext>
            </a:extLst>
          </p:cNvPr>
          <p:cNvSpPr/>
          <p:nvPr/>
        </p:nvSpPr>
        <p:spPr>
          <a:xfrm>
            <a:off x="1527328" y="2384651"/>
            <a:ext cx="4682086" cy="159192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solidFill>
                <a:srgbClr val="FF0000"/>
              </a:solidFill>
              <a:latin typeface="Aptos Display" panose="020B0004020202020204" pitchFamily="34" charset="0"/>
            </a:endParaRPr>
          </a:p>
        </p:txBody>
      </p:sp>
      <p:sp>
        <p:nvSpPr>
          <p:cNvPr id="6" name="Rectangle 274">
            <a:extLst>
              <a:ext uri="{FF2B5EF4-FFF2-40B4-BE49-F238E27FC236}">
                <a16:creationId xmlns:a16="http://schemas.microsoft.com/office/drawing/2014/main" id="{A3C37716-D017-850B-EFB7-46C282E0DDC5}"/>
              </a:ext>
            </a:extLst>
          </p:cNvPr>
          <p:cNvSpPr/>
          <p:nvPr/>
        </p:nvSpPr>
        <p:spPr>
          <a:xfrm>
            <a:off x="2027057" y="4054550"/>
            <a:ext cx="5188905" cy="502729"/>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solidFill>
                <a:srgbClr val="FF0000"/>
              </a:solidFill>
              <a:latin typeface="Aptos Display" panose="020B0004020202020204" pitchFamily="34" charset="0"/>
            </a:endParaRPr>
          </a:p>
        </p:txBody>
      </p:sp>
      <p:sp>
        <p:nvSpPr>
          <p:cNvPr id="7" name="Rectangle 274">
            <a:extLst>
              <a:ext uri="{FF2B5EF4-FFF2-40B4-BE49-F238E27FC236}">
                <a16:creationId xmlns:a16="http://schemas.microsoft.com/office/drawing/2014/main" id="{A2AF9415-167F-4C50-3A1D-063077B82DCF}"/>
              </a:ext>
            </a:extLst>
          </p:cNvPr>
          <p:cNvSpPr/>
          <p:nvPr/>
        </p:nvSpPr>
        <p:spPr>
          <a:xfrm>
            <a:off x="595207" y="1310934"/>
            <a:ext cx="829733" cy="2743615"/>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solidFill>
                <a:srgbClr val="FF0000"/>
              </a:solidFill>
              <a:latin typeface="Aptos Display" panose="020B0004020202020204" pitchFamily="34" charset="0"/>
            </a:endParaRPr>
          </a:p>
        </p:txBody>
      </p:sp>
      <p:sp>
        <p:nvSpPr>
          <p:cNvPr id="9" name="Rectangle 274">
            <a:extLst>
              <a:ext uri="{FF2B5EF4-FFF2-40B4-BE49-F238E27FC236}">
                <a16:creationId xmlns:a16="http://schemas.microsoft.com/office/drawing/2014/main" id="{8621FC26-6632-565B-B7C4-DBF7D973531D}"/>
              </a:ext>
            </a:extLst>
          </p:cNvPr>
          <p:cNvSpPr/>
          <p:nvPr/>
        </p:nvSpPr>
        <p:spPr>
          <a:xfrm>
            <a:off x="2934586" y="2381018"/>
            <a:ext cx="4682086" cy="159192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solidFill>
                <a:srgbClr val="FF0000"/>
              </a:solidFill>
              <a:latin typeface="Aptos Display" panose="020B0004020202020204" pitchFamily="34" charset="0"/>
            </a:endParaRPr>
          </a:p>
        </p:txBody>
      </p:sp>
      <p:pic>
        <p:nvPicPr>
          <p:cNvPr id="10" name="Resim 7" descr="metin, diyagram, ekran görüntüsü, plan içeren bir resim&#10;&#10;Açıklama otomatik olarak oluşturuldu">
            <a:extLst>
              <a:ext uri="{FF2B5EF4-FFF2-40B4-BE49-F238E27FC236}">
                <a16:creationId xmlns:a16="http://schemas.microsoft.com/office/drawing/2014/main" id="{2AEE68B0-848C-59B2-AA5C-E4C60ADD2E70}"/>
              </a:ext>
            </a:extLst>
          </p:cNvPr>
          <p:cNvPicPr>
            <a:picLocks noChangeAspect="1"/>
          </p:cNvPicPr>
          <p:nvPr/>
        </p:nvPicPr>
        <p:blipFill>
          <a:blip r:embed="rId3"/>
          <a:stretch>
            <a:fillRect/>
          </a:stretch>
        </p:blipFill>
        <p:spPr>
          <a:xfrm>
            <a:off x="697062" y="1387731"/>
            <a:ext cx="7021998" cy="3184395"/>
          </a:xfrm>
          <a:prstGeom prst="rect">
            <a:avLst/>
          </a:prstGeom>
        </p:spPr>
      </p:pic>
      <p:sp>
        <p:nvSpPr>
          <p:cNvPr id="11" name="Rectangle 274">
            <a:extLst>
              <a:ext uri="{FF2B5EF4-FFF2-40B4-BE49-F238E27FC236}">
                <a16:creationId xmlns:a16="http://schemas.microsoft.com/office/drawing/2014/main" id="{BFAE7D5B-105A-0951-05AA-4196589D35CB}"/>
              </a:ext>
            </a:extLst>
          </p:cNvPr>
          <p:cNvSpPr/>
          <p:nvPr/>
        </p:nvSpPr>
        <p:spPr>
          <a:xfrm>
            <a:off x="1580707" y="1524617"/>
            <a:ext cx="4571376" cy="2396330"/>
          </a:xfrm>
          <a:prstGeom prst="rect">
            <a:avLst/>
          </a:prstGeom>
          <a:solidFill>
            <a:schemeClr val="bg1">
              <a:alpha val="93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solidFill>
                <a:srgbClr val="FF0000"/>
              </a:solidFill>
              <a:latin typeface="Aptos Display" panose="020B0004020202020204" pitchFamily="34" charset="0"/>
            </a:endParaRPr>
          </a:p>
        </p:txBody>
      </p:sp>
    </p:spTree>
    <p:extLst>
      <p:ext uri="{BB962C8B-B14F-4D97-AF65-F5344CB8AC3E}">
        <p14:creationId xmlns:p14="http://schemas.microsoft.com/office/powerpoint/2010/main" val="273693824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DE5F05-642D-46E9-5516-223E7C19B537}"/>
            </a:ext>
          </a:extLst>
        </p:cNvPr>
        <p:cNvGrpSpPr/>
        <p:nvPr/>
      </p:nvGrpSpPr>
      <p:grpSpPr>
        <a:xfrm>
          <a:off x="0" y="0"/>
          <a:ext cx="0" cy="0"/>
          <a:chOff x="0" y="0"/>
          <a:chExt cx="0" cy="0"/>
        </a:xfrm>
      </p:grpSpPr>
      <p:sp>
        <p:nvSpPr>
          <p:cNvPr id="5" name="Content Placeholder 2" descr=" 5">
            <a:extLst>
              <a:ext uri="{FF2B5EF4-FFF2-40B4-BE49-F238E27FC236}">
                <a16:creationId xmlns:a16="http://schemas.microsoft.com/office/drawing/2014/main" id="{72D3C6D6-8D23-D9DC-98B9-8799DAFC50FB}"/>
              </a:ext>
            </a:extLst>
          </p:cNvPr>
          <p:cNvSpPr txBox="1">
            <a:spLocks/>
          </p:cNvSpPr>
          <p:nvPr/>
        </p:nvSpPr>
        <p:spPr>
          <a:xfrm>
            <a:off x="0" y="5644896"/>
            <a:ext cx="9144000" cy="98844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600"/>
              </a:spcBef>
              <a:spcAft>
                <a:spcPts val="600"/>
              </a:spcAft>
              <a:buNone/>
            </a:pPr>
            <a:r>
              <a:rPr lang="en-GB" sz="2800" b="1" u="sng" dirty="0">
                <a:solidFill>
                  <a:srgbClr val="0070C0"/>
                </a:solidFill>
                <a:latin typeface="Aptos Display" panose="020B0004020202020204" pitchFamily="34" charset="0"/>
                <a:ea typeface="Cambria"/>
              </a:rPr>
              <a:t>https://arxiv.org/pdf/2402.18736.pdf</a:t>
            </a:r>
            <a:endParaRPr kumimoji="0" lang="en-US" sz="1800" b="1" i="0" u="sng" strike="noStrike" kern="1200" cap="none" spc="0" normalizeH="0" baseline="0" noProof="0" dirty="0">
              <a:ln>
                <a:noFill/>
              </a:ln>
              <a:solidFill>
                <a:srgbClr val="0070C0"/>
              </a:solidFill>
              <a:effectLst/>
              <a:uLnTx/>
              <a:uFillTx/>
              <a:latin typeface="Aptos Display" panose="020B0004020202020204" pitchFamily="34" charset="0"/>
            </a:endParaRPr>
          </a:p>
        </p:txBody>
      </p:sp>
      <p:pic>
        <p:nvPicPr>
          <p:cNvPr id="3" name="Resim 2">
            <a:extLst>
              <a:ext uri="{FF2B5EF4-FFF2-40B4-BE49-F238E27FC236}">
                <a16:creationId xmlns:a16="http://schemas.microsoft.com/office/drawing/2014/main" id="{78BF7F3A-C61B-7A42-41A2-7B09B6BD669D}"/>
              </a:ext>
            </a:extLst>
          </p:cNvPr>
          <p:cNvPicPr>
            <a:picLocks noChangeAspect="1"/>
          </p:cNvPicPr>
          <p:nvPr/>
        </p:nvPicPr>
        <p:blipFill rotWithShape="1">
          <a:blip r:embed="rId3"/>
          <a:srcRect t="7214" b="4149"/>
          <a:stretch/>
        </p:blipFill>
        <p:spPr>
          <a:xfrm>
            <a:off x="629412" y="824484"/>
            <a:ext cx="7961376" cy="4637071"/>
          </a:xfrm>
          <a:prstGeom prst="rect">
            <a:avLst/>
          </a:prstGeom>
          <a:effectLst>
            <a:outerShdw blurRad="63500" sx="102000" sy="102000" algn="ctr" rotWithShape="0">
              <a:prstClr val="black">
                <a:alpha val="40000"/>
              </a:prstClr>
            </a:outerShdw>
          </a:effectLst>
        </p:spPr>
      </p:pic>
      <p:sp>
        <p:nvSpPr>
          <p:cNvPr id="2" name="Title 1">
            <a:extLst>
              <a:ext uri="{FF2B5EF4-FFF2-40B4-BE49-F238E27FC236}">
                <a16:creationId xmlns:a16="http://schemas.microsoft.com/office/drawing/2014/main" id="{8B77AED9-3A96-5769-2EA2-4131D18F7C55}"/>
              </a:ext>
            </a:extLst>
          </p:cNvPr>
          <p:cNvSpPr>
            <a:spLocks noGrp="1"/>
          </p:cNvSpPr>
          <p:nvPr>
            <p:ph type="title"/>
          </p:nvPr>
        </p:nvSpPr>
        <p:spPr>
          <a:xfrm>
            <a:off x="0" y="79447"/>
            <a:ext cx="8987622" cy="740193"/>
          </a:xfrm>
        </p:spPr>
        <p:txBody>
          <a:bodyPr/>
          <a:lstStyle/>
          <a:p>
            <a:r>
              <a:rPr lang="en-US" sz="4400" dirty="0">
                <a:solidFill>
                  <a:schemeClr val="accent5">
                    <a:lumMod val="75000"/>
                  </a:schemeClr>
                </a:solidFill>
                <a:latin typeface="Aptos Display" panose="020B0004020202020204" pitchFamily="34" charset="0"/>
              </a:rPr>
              <a:t>Available on </a:t>
            </a:r>
            <a:r>
              <a:rPr lang="en-US" sz="4400" dirty="0" err="1">
                <a:solidFill>
                  <a:schemeClr val="accent5">
                    <a:lumMod val="75000"/>
                  </a:schemeClr>
                </a:solidFill>
                <a:latin typeface="Aptos Display" panose="020B0004020202020204" pitchFamily="34" charset="0"/>
              </a:rPr>
              <a:t>arXiv</a:t>
            </a:r>
            <a:endParaRPr lang="en-US" sz="4400" dirty="0">
              <a:solidFill>
                <a:schemeClr val="accent5">
                  <a:lumMod val="75000"/>
                </a:schemeClr>
              </a:solidFill>
              <a:latin typeface="Aptos Display" panose="020B0004020202020204" pitchFamily="34" charset="0"/>
            </a:endParaRPr>
          </a:p>
        </p:txBody>
      </p:sp>
    </p:spTree>
    <p:extLst>
      <p:ext uri="{BB962C8B-B14F-4D97-AF65-F5344CB8AC3E}">
        <p14:creationId xmlns:p14="http://schemas.microsoft.com/office/powerpoint/2010/main" val="4013797098"/>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06135-8E4F-4707-D8CC-1FAF828D99C7}"/>
              </a:ext>
            </a:extLst>
          </p:cNvPr>
          <p:cNvSpPr>
            <a:spLocks noGrp="1"/>
          </p:cNvSpPr>
          <p:nvPr>
            <p:ph type="title"/>
          </p:nvPr>
        </p:nvSpPr>
        <p:spPr/>
        <p:txBody>
          <a:bodyPr/>
          <a:lstStyle/>
          <a:p>
            <a:r>
              <a:rPr lang="en-US" dirty="0"/>
              <a:t>FCDRAM is Open Source</a:t>
            </a:r>
          </a:p>
        </p:txBody>
      </p:sp>
      <p:pic>
        <p:nvPicPr>
          <p:cNvPr id="4" name="Picture 3">
            <a:extLst>
              <a:ext uri="{FF2B5EF4-FFF2-40B4-BE49-F238E27FC236}">
                <a16:creationId xmlns:a16="http://schemas.microsoft.com/office/drawing/2014/main" id="{8FB4EC7F-9111-E4EC-7962-1E10E02A7533}"/>
              </a:ext>
            </a:extLst>
          </p:cNvPr>
          <p:cNvPicPr>
            <a:picLocks noChangeAspect="1"/>
          </p:cNvPicPr>
          <p:nvPr/>
        </p:nvPicPr>
        <p:blipFill>
          <a:blip r:embed="rId2"/>
          <a:stretch>
            <a:fillRect/>
          </a:stretch>
        </p:blipFill>
        <p:spPr>
          <a:xfrm>
            <a:off x="87812" y="1343639"/>
            <a:ext cx="8968374" cy="4528939"/>
          </a:xfrm>
          <a:prstGeom prst="rect">
            <a:avLst/>
          </a:prstGeom>
        </p:spPr>
      </p:pic>
    </p:spTree>
    <p:extLst>
      <p:ext uri="{BB962C8B-B14F-4D97-AF65-F5344CB8AC3E}">
        <p14:creationId xmlns:p14="http://schemas.microsoft.com/office/powerpoint/2010/main" val="102297026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DD16C-9202-9BCF-B7A1-AEE9E366E13E}"/>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5360A2A4-333D-8A08-0B03-68819D3AE878}"/>
              </a:ext>
            </a:extLst>
          </p:cNvPr>
          <p:cNvSpPr txBox="1">
            <a:spLocks/>
          </p:cNvSpPr>
          <p:nvPr/>
        </p:nvSpPr>
        <p:spPr>
          <a:xfrm>
            <a:off x="-22032" y="-10913"/>
            <a:ext cx="9174845" cy="2962508"/>
          </a:xfrm>
          <a:prstGeom prst="rect">
            <a:avLst/>
          </a:prstGeom>
          <a:solidFill>
            <a:schemeClr val="accent5">
              <a:lumMod val="50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6600" b="1">
              <a:solidFill>
                <a:srgbClr val="70AD47"/>
              </a:solidFill>
              <a:latin typeface="Aptos Display" panose="020B0004020202020204" pitchFamily="34" charset="0"/>
            </a:endParaRPr>
          </a:p>
        </p:txBody>
      </p:sp>
      <p:sp>
        <p:nvSpPr>
          <p:cNvPr id="102" name="Title 1">
            <a:extLst>
              <a:ext uri="{FF2B5EF4-FFF2-40B4-BE49-F238E27FC236}">
                <a16:creationId xmlns:a16="http://schemas.microsoft.com/office/drawing/2014/main" id="{EAFFC5FA-92AA-75BD-2A08-FCFEF85CB3BE}"/>
              </a:ext>
            </a:extLst>
          </p:cNvPr>
          <p:cNvSpPr>
            <a:spLocks noGrp="1"/>
          </p:cNvSpPr>
          <p:nvPr>
            <p:ph type="ctrTitle" idx="4294967295"/>
          </p:nvPr>
        </p:nvSpPr>
        <p:spPr>
          <a:xfrm>
            <a:off x="0" y="415925"/>
            <a:ext cx="9144000" cy="2051050"/>
          </a:xfrm>
          <a:prstGeom prst="rect">
            <a:avLst/>
          </a:prstGeom>
          <a:noFill/>
        </p:spPr>
        <p:txBody>
          <a:bodyPr anchor="ctr">
            <a:noAutofit/>
          </a:bodyPr>
          <a:lstStyle/>
          <a:p>
            <a:pPr algn="ctr">
              <a:lnSpc>
                <a:spcPct val="100000"/>
              </a:lnSpc>
            </a:pPr>
            <a:r>
              <a:rPr lang="en-US" sz="4000" b="1" i="1" dirty="0">
                <a:solidFill>
                  <a:schemeClr val="bg1"/>
                </a:solidFill>
                <a:latin typeface="Aptos Display" panose="020B0004020202020204" pitchFamily="34" charset="0"/>
              </a:rPr>
              <a:t>Functionally-Complete Boolean Logic</a:t>
            </a:r>
            <a:br>
              <a:rPr lang="en-US" sz="4000" b="1" i="1" dirty="0">
                <a:solidFill>
                  <a:schemeClr val="bg1"/>
                </a:solidFill>
                <a:latin typeface="Aptos Display" panose="020B0004020202020204" pitchFamily="34" charset="0"/>
              </a:rPr>
            </a:br>
            <a:r>
              <a:rPr lang="en-US" sz="4000" b="1" i="1" dirty="0">
                <a:solidFill>
                  <a:schemeClr val="bg1"/>
                </a:solidFill>
                <a:latin typeface="Aptos Display" panose="020B0004020202020204" pitchFamily="34" charset="0"/>
              </a:rPr>
              <a:t>in Real DRAM Chips </a:t>
            </a:r>
            <a:br>
              <a:rPr lang="en-US" sz="3600" b="1" i="1" dirty="0">
                <a:solidFill>
                  <a:schemeClr val="bg1"/>
                </a:solidFill>
                <a:latin typeface="Aptos Display" panose="020B0004020202020204" pitchFamily="34" charset="0"/>
              </a:rPr>
            </a:br>
            <a:r>
              <a:rPr lang="en-US" sz="3200" b="1" i="1" dirty="0">
                <a:solidFill>
                  <a:schemeClr val="bg1">
                    <a:lumMod val="85000"/>
                  </a:schemeClr>
                </a:solidFill>
                <a:latin typeface="Aptos Display" panose="020B0004020202020204" pitchFamily="34" charset="0"/>
              </a:rPr>
              <a:t>Experimental Characterization and Analysis</a:t>
            </a:r>
            <a:endParaRPr lang="en-US" sz="1800" b="1" i="1" dirty="0">
              <a:solidFill>
                <a:schemeClr val="bg1">
                  <a:lumMod val="85000"/>
                </a:schemeClr>
              </a:solidFill>
              <a:latin typeface="Aptos Display" panose="020B0004020202020204" pitchFamily="34" charset="0"/>
              <a:cs typeface="Cambria"/>
            </a:endParaRPr>
          </a:p>
        </p:txBody>
      </p:sp>
      <p:sp>
        <p:nvSpPr>
          <p:cNvPr id="103" name="Subtitle 2">
            <a:extLst>
              <a:ext uri="{FF2B5EF4-FFF2-40B4-BE49-F238E27FC236}">
                <a16:creationId xmlns:a16="http://schemas.microsoft.com/office/drawing/2014/main" id="{DBB8181B-9061-3D6B-F8F5-40DD6B2F1E3E}"/>
              </a:ext>
            </a:extLst>
          </p:cNvPr>
          <p:cNvSpPr>
            <a:spLocks noGrp="1"/>
          </p:cNvSpPr>
          <p:nvPr>
            <p:ph type="subTitle" idx="4294967295"/>
          </p:nvPr>
        </p:nvSpPr>
        <p:spPr>
          <a:xfrm>
            <a:off x="0" y="4873625"/>
            <a:ext cx="9144000" cy="415925"/>
          </a:xfrm>
          <a:prstGeom prst="rect">
            <a:avLst/>
          </a:prstGeom>
        </p:spPr>
        <p:txBody>
          <a:bodyPr anchor="ctr">
            <a:noAutofit/>
          </a:bodyPr>
          <a:lstStyle/>
          <a:p>
            <a:pPr marL="0" indent="0" algn="ctr">
              <a:buNone/>
            </a:pPr>
            <a:r>
              <a:rPr lang="en-US" sz="2400" dirty="0">
                <a:latin typeface="Aptos Display" panose="020B0004020202020204" pitchFamily="34" charset="0"/>
                <a:cs typeface="Cambria"/>
              </a:rPr>
              <a:t>Juan Gómez–Luna    </a:t>
            </a:r>
            <a:r>
              <a:rPr lang="en-US" sz="2400" dirty="0">
                <a:latin typeface="Aptos Display" panose="020B0004020202020204" pitchFamily="34" charset="0"/>
              </a:rPr>
              <a:t>Mohammad Sadr    </a:t>
            </a:r>
            <a:r>
              <a:rPr lang="en-US" sz="2400" dirty="0">
                <a:latin typeface="Aptos Display" panose="020B0004020202020204" pitchFamily="34" charset="0"/>
                <a:cs typeface="Cambria"/>
              </a:rPr>
              <a:t>Onur </a:t>
            </a:r>
            <a:r>
              <a:rPr lang="en-US" sz="2400" dirty="0" err="1">
                <a:latin typeface="Aptos Display" panose="020B0004020202020204" pitchFamily="34" charset="0"/>
                <a:cs typeface="Cambria"/>
              </a:rPr>
              <a:t>Mutlu</a:t>
            </a:r>
            <a:endParaRPr lang="en-US" sz="2400" dirty="0">
              <a:latin typeface="Aptos Display" panose="020B0004020202020204" pitchFamily="34" charset="0"/>
              <a:cs typeface="Cambria"/>
            </a:endParaRPr>
          </a:p>
        </p:txBody>
      </p:sp>
      <p:pic>
        <p:nvPicPr>
          <p:cNvPr id="2" name="Graphic 1">
            <a:extLst>
              <a:ext uri="{FF2B5EF4-FFF2-40B4-BE49-F238E27FC236}">
                <a16:creationId xmlns:a16="http://schemas.microsoft.com/office/drawing/2014/main" id="{ED973F7C-6908-05E6-A2C3-DB301C83E36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7366" y="6098730"/>
            <a:ext cx="2875694" cy="553229"/>
          </a:xfrm>
          <a:prstGeom prst="rect">
            <a:avLst/>
          </a:prstGeom>
        </p:spPr>
      </p:pic>
      <p:pic>
        <p:nvPicPr>
          <p:cNvPr id="3" name="Picture 2">
            <a:extLst>
              <a:ext uri="{FF2B5EF4-FFF2-40B4-BE49-F238E27FC236}">
                <a16:creationId xmlns:a16="http://schemas.microsoft.com/office/drawing/2014/main" id="{AD9712FB-F48D-0812-0E17-B7CBF38439B3}"/>
              </a:ext>
            </a:extLst>
          </p:cNvPr>
          <p:cNvPicPr>
            <a:picLocks noChangeAspect="1"/>
          </p:cNvPicPr>
          <p:nvPr/>
        </p:nvPicPr>
        <p:blipFill rotWithShape="1">
          <a:blip r:embed="rId4"/>
          <a:srcRect l="11820" t="33599" r="12247" b="30996"/>
          <a:stretch/>
        </p:blipFill>
        <p:spPr>
          <a:xfrm>
            <a:off x="5778421" y="6098730"/>
            <a:ext cx="3215631" cy="553229"/>
          </a:xfrm>
          <a:prstGeom prst="rect">
            <a:avLst/>
          </a:prstGeom>
        </p:spPr>
      </p:pic>
      <p:sp>
        <p:nvSpPr>
          <p:cNvPr id="4" name="Subtitle 2">
            <a:extLst>
              <a:ext uri="{FF2B5EF4-FFF2-40B4-BE49-F238E27FC236}">
                <a16:creationId xmlns:a16="http://schemas.microsoft.com/office/drawing/2014/main" id="{CD0E6C43-70FA-016D-9563-5DEFF34060BD}"/>
              </a:ext>
            </a:extLst>
          </p:cNvPr>
          <p:cNvSpPr txBox="1">
            <a:spLocks/>
          </p:cNvSpPr>
          <p:nvPr/>
        </p:nvSpPr>
        <p:spPr>
          <a:xfrm>
            <a:off x="-22032" y="3467096"/>
            <a:ext cx="9144000" cy="415811"/>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latin typeface="Aptos Display" panose="020B0004020202020204" pitchFamily="34" charset="0"/>
              </a:rPr>
              <a:t>Ismail Emir Yüksel    </a:t>
            </a:r>
          </a:p>
        </p:txBody>
      </p:sp>
      <p:sp>
        <p:nvSpPr>
          <p:cNvPr id="5" name="Subtitle 2">
            <a:extLst>
              <a:ext uri="{FF2B5EF4-FFF2-40B4-BE49-F238E27FC236}">
                <a16:creationId xmlns:a16="http://schemas.microsoft.com/office/drawing/2014/main" id="{57F2F148-DAB2-4EF1-4055-5E3878EDA517}"/>
              </a:ext>
            </a:extLst>
          </p:cNvPr>
          <p:cNvSpPr txBox="1">
            <a:spLocks/>
          </p:cNvSpPr>
          <p:nvPr/>
        </p:nvSpPr>
        <p:spPr>
          <a:xfrm>
            <a:off x="-5225" y="3880814"/>
            <a:ext cx="9144000" cy="434201"/>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latin typeface="Aptos Display" panose="020B0004020202020204" pitchFamily="34" charset="0"/>
                <a:cs typeface="Cambria"/>
              </a:rPr>
              <a:t>     Yahya C. </a:t>
            </a:r>
            <a:r>
              <a:rPr lang="en-US" sz="2400" dirty="0" err="1">
                <a:latin typeface="Aptos Display" panose="020B0004020202020204" pitchFamily="34" charset="0"/>
                <a:cs typeface="Cambria"/>
              </a:rPr>
              <a:t>Tugrul</a:t>
            </a:r>
            <a:r>
              <a:rPr lang="en-US" sz="2400" dirty="0">
                <a:latin typeface="Aptos Display" panose="020B0004020202020204" pitchFamily="34" charset="0"/>
                <a:cs typeface="Cambria"/>
              </a:rPr>
              <a:t>    </a:t>
            </a:r>
            <a:r>
              <a:rPr lang="en-US" sz="2400" dirty="0" err="1">
                <a:latin typeface="Aptos Display" panose="020B0004020202020204" pitchFamily="34" charset="0"/>
                <a:cs typeface="Cambria"/>
              </a:rPr>
              <a:t>Ataberk</a:t>
            </a:r>
            <a:r>
              <a:rPr lang="en-US" sz="2400" dirty="0">
                <a:latin typeface="Aptos Display" panose="020B0004020202020204" pitchFamily="34" charset="0"/>
                <a:cs typeface="Cambria"/>
              </a:rPr>
              <a:t> </a:t>
            </a:r>
            <a:r>
              <a:rPr lang="en-US" sz="2400" dirty="0" err="1">
                <a:latin typeface="Aptos Display" panose="020B0004020202020204" pitchFamily="34" charset="0"/>
                <a:cs typeface="Cambria"/>
              </a:rPr>
              <a:t>Olgun</a:t>
            </a:r>
            <a:r>
              <a:rPr lang="en-US" sz="2400" dirty="0">
                <a:latin typeface="Aptos Display" panose="020B0004020202020204" pitchFamily="34" charset="0"/>
                <a:cs typeface="Cambria"/>
              </a:rPr>
              <a:t>    F. Nisa </a:t>
            </a:r>
            <a:r>
              <a:rPr lang="en-US" sz="2400" dirty="0" err="1">
                <a:latin typeface="Aptos Display" panose="020B0004020202020204" pitchFamily="34" charset="0"/>
                <a:cs typeface="Cambria"/>
              </a:rPr>
              <a:t>Bostancı</a:t>
            </a:r>
            <a:endParaRPr lang="en-US" sz="2400" dirty="0">
              <a:latin typeface="Aptos Display" panose="020B0004020202020204" pitchFamily="34" charset="0"/>
              <a:cs typeface="Cambria"/>
            </a:endParaRPr>
          </a:p>
        </p:txBody>
      </p:sp>
      <p:sp>
        <p:nvSpPr>
          <p:cNvPr id="6" name="Subtitle 2">
            <a:extLst>
              <a:ext uri="{FF2B5EF4-FFF2-40B4-BE49-F238E27FC236}">
                <a16:creationId xmlns:a16="http://schemas.microsoft.com/office/drawing/2014/main" id="{D543068F-32D9-1379-9989-95CD28E92130}"/>
              </a:ext>
            </a:extLst>
          </p:cNvPr>
          <p:cNvSpPr txBox="1">
            <a:spLocks/>
          </p:cNvSpPr>
          <p:nvPr/>
        </p:nvSpPr>
        <p:spPr>
          <a:xfrm>
            <a:off x="1499" y="4377027"/>
            <a:ext cx="9144000" cy="434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latin typeface="Aptos Display" panose="020B0004020202020204" pitchFamily="34" charset="0"/>
              </a:rPr>
              <a:t>   A. </a:t>
            </a:r>
            <a:r>
              <a:rPr lang="en-US" sz="2400" dirty="0" err="1">
                <a:latin typeface="Aptos Display" panose="020B0004020202020204" pitchFamily="34" charset="0"/>
              </a:rPr>
              <a:t>Giray</a:t>
            </a:r>
            <a:r>
              <a:rPr lang="en-US" sz="2400" dirty="0">
                <a:latin typeface="Aptos Display" panose="020B0004020202020204" pitchFamily="34" charset="0"/>
              </a:rPr>
              <a:t> </a:t>
            </a:r>
            <a:r>
              <a:rPr lang="en-US" sz="2400" dirty="0" err="1">
                <a:latin typeface="Aptos Display" panose="020B0004020202020204" pitchFamily="34" charset="0"/>
              </a:rPr>
              <a:t>Yaglıkçı</a:t>
            </a:r>
            <a:r>
              <a:rPr lang="en-US" sz="2400" dirty="0">
                <a:latin typeface="Aptos Display" panose="020B0004020202020204" pitchFamily="34" charset="0"/>
              </a:rPr>
              <a:t>    Geraldo F. </a:t>
            </a:r>
            <a:r>
              <a:rPr lang="en-US" sz="2400" noProof="1">
                <a:latin typeface="Aptos Display" panose="020B0004020202020204" pitchFamily="34" charset="0"/>
              </a:rPr>
              <a:t>Oliveira    Haocong</a:t>
            </a:r>
            <a:r>
              <a:rPr lang="en-US" sz="2400" dirty="0">
                <a:latin typeface="Aptos Display" panose="020B0004020202020204" pitchFamily="34" charset="0"/>
              </a:rPr>
              <a:t> Luo  </a:t>
            </a:r>
          </a:p>
        </p:txBody>
      </p:sp>
    </p:spTree>
    <p:extLst>
      <p:ext uri="{BB962C8B-B14F-4D97-AF65-F5344CB8AC3E}">
        <p14:creationId xmlns:p14="http://schemas.microsoft.com/office/powerpoint/2010/main" val="230142196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blue and white logo&#10;&#10;Description automatically generated">
            <a:extLst>
              <a:ext uri="{FF2B5EF4-FFF2-40B4-BE49-F238E27FC236}">
                <a16:creationId xmlns:a16="http://schemas.microsoft.com/office/drawing/2014/main" id="{71E2C3DB-1269-29C0-AE6A-8B078297CFD5}"/>
              </a:ext>
            </a:extLst>
          </p:cNvPr>
          <p:cNvPicPr>
            <a:picLocks noChangeAspect="1"/>
          </p:cNvPicPr>
          <p:nvPr/>
        </p:nvPicPr>
        <p:blipFill>
          <a:blip r:embed="rId3"/>
          <a:stretch>
            <a:fillRect/>
          </a:stretch>
        </p:blipFill>
        <p:spPr>
          <a:xfrm>
            <a:off x="-6724" y="2850575"/>
            <a:ext cx="2248343" cy="1050505"/>
          </a:xfrm>
          <a:prstGeom prst="rect">
            <a:avLst/>
          </a:prstGeom>
        </p:spPr>
      </p:pic>
      <p:sp>
        <p:nvSpPr>
          <p:cNvPr id="10" name="Title 1">
            <a:extLst>
              <a:ext uri="{FF2B5EF4-FFF2-40B4-BE49-F238E27FC236}">
                <a16:creationId xmlns:a16="http://schemas.microsoft.com/office/drawing/2014/main" id="{33F9358D-7A3F-0145-9E14-1952B598FB88}"/>
              </a:ext>
            </a:extLst>
          </p:cNvPr>
          <p:cNvSpPr txBox="1">
            <a:spLocks/>
          </p:cNvSpPr>
          <p:nvPr/>
        </p:nvSpPr>
        <p:spPr>
          <a:xfrm>
            <a:off x="-22032" y="-10913"/>
            <a:ext cx="9174845" cy="2962508"/>
          </a:xfrm>
          <a:prstGeom prst="rect">
            <a:avLst/>
          </a:prstGeom>
          <a:solidFill>
            <a:schemeClr val="accent5">
              <a:lumMod val="75000"/>
            </a:schemeClr>
          </a:solidFill>
          <a:ln>
            <a:no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000" b="1" i="0" u="none" strike="noStrike" kern="1200" cap="none" spc="0" normalizeH="0" baseline="0" noProof="0" dirty="0">
              <a:ln>
                <a:noFill/>
              </a:ln>
              <a:solidFill>
                <a:srgbClr val="70AD47"/>
              </a:solidFill>
              <a:effectLst/>
              <a:uLnTx/>
              <a:uFillTx/>
              <a:latin typeface="Aptos Display"/>
              <a:ea typeface="+mj-ea"/>
              <a:cs typeface="Segoe UI" panose="020B0502040204020203" pitchFamily="34" charset="0"/>
            </a:endParaRPr>
          </a:p>
        </p:txBody>
      </p:sp>
      <p:sp>
        <p:nvSpPr>
          <p:cNvPr id="102" name="Title 1"/>
          <p:cNvSpPr>
            <a:spLocks noGrp="1"/>
          </p:cNvSpPr>
          <p:nvPr>
            <p:ph type="ctrTitle" idx="4294967295"/>
          </p:nvPr>
        </p:nvSpPr>
        <p:spPr>
          <a:xfrm>
            <a:off x="0" y="415925"/>
            <a:ext cx="9144000" cy="2051050"/>
          </a:xfrm>
          <a:prstGeom prst="rect">
            <a:avLst/>
          </a:prstGeom>
          <a:noFill/>
        </p:spPr>
        <p:txBody>
          <a:bodyPr anchor="ctr">
            <a:noAutofit/>
          </a:bodyPr>
          <a:lstStyle/>
          <a:p>
            <a:pPr algn="ctr">
              <a:lnSpc>
                <a:spcPct val="100000"/>
              </a:lnSpc>
            </a:pPr>
            <a:r>
              <a:rPr lang="en-US" sz="4400" b="1" i="1" dirty="0">
                <a:solidFill>
                  <a:schemeClr val="bg1"/>
                </a:solidFill>
              </a:rPr>
              <a:t>Simultaneous Many-Row Activation </a:t>
            </a:r>
            <a:br>
              <a:rPr lang="en-US" sz="4400" b="1" i="1" dirty="0">
                <a:solidFill>
                  <a:schemeClr val="bg1"/>
                </a:solidFill>
              </a:rPr>
            </a:br>
            <a:r>
              <a:rPr lang="en-US" sz="4400" b="1" i="1" dirty="0">
                <a:solidFill>
                  <a:schemeClr val="bg1"/>
                </a:solidFill>
              </a:rPr>
              <a:t>in Off-the-Shelf DRAM Chips</a:t>
            </a:r>
            <a:br>
              <a:rPr lang="en-US" sz="3400" b="1" i="1" dirty="0">
                <a:solidFill>
                  <a:schemeClr val="bg1"/>
                </a:solidFill>
                <a:cs typeface="Segoe UI" panose="020B0502040204020203" pitchFamily="34" charset="0"/>
              </a:rPr>
            </a:br>
            <a:r>
              <a:rPr lang="en-US" sz="3400" b="1" i="1" dirty="0">
                <a:solidFill>
                  <a:schemeClr val="bg1"/>
                </a:solidFill>
                <a:cs typeface="Segoe UI" panose="020B0502040204020203" pitchFamily="34" charset="0"/>
              </a:rPr>
              <a:t>Experimental Characterization and Analysis</a:t>
            </a:r>
          </a:p>
        </p:txBody>
      </p:sp>
      <p:sp>
        <p:nvSpPr>
          <p:cNvPr id="103" name="Subtitle 2"/>
          <p:cNvSpPr>
            <a:spLocks noGrp="1"/>
          </p:cNvSpPr>
          <p:nvPr>
            <p:ph type="subTitle" idx="4294967295"/>
          </p:nvPr>
        </p:nvSpPr>
        <p:spPr>
          <a:xfrm>
            <a:off x="0" y="5276850"/>
            <a:ext cx="9144000" cy="415925"/>
          </a:xfrm>
          <a:prstGeom prst="rect">
            <a:avLst/>
          </a:prstGeom>
        </p:spPr>
        <p:txBody>
          <a:bodyPr anchor="ctr">
            <a:noAutofit/>
          </a:bodyPr>
          <a:lstStyle/>
          <a:p>
            <a:pPr marL="0" indent="0" algn="ctr">
              <a:buNone/>
            </a:pPr>
            <a:r>
              <a:rPr lang="en-US" sz="2400" dirty="0">
                <a:latin typeface="+mj-lt"/>
                <a:cs typeface="Cambria"/>
              </a:rPr>
              <a:t>Juan Gómez–Luna    </a:t>
            </a:r>
            <a:r>
              <a:rPr lang="en-US" sz="2400" dirty="0">
                <a:latin typeface="+mj-lt"/>
              </a:rPr>
              <a:t>Mohammad Sadr    </a:t>
            </a:r>
            <a:r>
              <a:rPr lang="en-US" sz="2400" dirty="0">
                <a:latin typeface="+mj-lt"/>
                <a:cs typeface="Cambria"/>
              </a:rPr>
              <a:t>Onur </a:t>
            </a:r>
            <a:r>
              <a:rPr lang="en-US" sz="2400" dirty="0" err="1">
                <a:latin typeface="+mj-lt"/>
                <a:cs typeface="Cambria"/>
              </a:rPr>
              <a:t>Mutlu</a:t>
            </a:r>
            <a:endParaRPr lang="en-US" sz="2400" dirty="0">
              <a:latin typeface="+mj-lt"/>
              <a:cs typeface="Cambria"/>
            </a:endParaRPr>
          </a:p>
        </p:txBody>
      </p:sp>
      <p:pic>
        <p:nvPicPr>
          <p:cNvPr id="2" name="Graphic 1">
            <a:extLst>
              <a:ext uri="{FF2B5EF4-FFF2-40B4-BE49-F238E27FC236}">
                <a16:creationId xmlns:a16="http://schemas.microsoft.com/office/drawing/2014/main" id="{A8D0A158-8543-F34A-37CD-AF310E4E953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7366" y="6098730"/>
            <a:ext cx="2875694" cy="553229"/>
          </a:xfrm>
          <a:prstGeom prst="rect">
            <a:avLst/>
          </a:prstGeom>
        </p:spPr>
      </p:pic>
      <p:pic>
        <p:nvPicPr>
          <p:cNvPr id="3" name="Picture 2">
            <a:extLst>
              <a:ext uri="{FF2B5EF4-FFF2-40B4-BE49-F238E27FC236}">
                <a16:creationId xmlns:a16="http://schemas.microsoft.com/office/drawing/2014/main" id="{192F8336-FBF0-5408-5FB7-D81F1C3126D9}"/>
              </a:ext>
            </a:extLst>
          </p:cNvPr>
          <p:cNvPicPr>
            <a:picLocks noChangeAspect="1"/>
          </p:cNvPicPr>
          <p:nvPr/>
        </p:nvPicPr>
        <p:blipFill rotWithShape="1">
          <a:blip r:embed="rId5"/>
          <a:srcRect l="11820" t="33599" r="12247" b="30996"/>
          <a:stretch/>
        </p:blipFill>
        <p:spPr>
          <a:xfrm>
            <a:off x="5778421" y="6098730"/>
            <a:ext cx="3215631" cy="553229"/>
          </a:xfrm>
          <a:prstGeom prst="rect">
            <a:avLst/>
          </a:prstGeom>
        </p:spPr>
      </p:pic>
      <p:sp>
        <p:nvSpPr>
          <p:cNvPr id="4" name="Subtitle 2">
            <a:extLst>
              <a:ext uri="{FF2B5EF4-FFF2-40B4-BE49-F238E27FC236}">
                <a16:creationId xmlns:a16="http://schemas.microsoft.com/office/drawing/2014/main" id="{3E69064D-A190-CF3C-3EBC-A6F23F57635D}"/>
              </a:ext>
            </a:extLst>
          </p:cNvPr>
          <p:cNvSpPr txBox="1">
            <a:spLocks/>
          </p:cNvSpPr>
          <p:nvPr/>
        </p:nvSpPr>
        <p:spPr>
          <a:xfrm>
            <a:off x="-22032" y="3786268"/>
            <a:ext cx="9144000" cy="415811"/>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tr-TR" sz="2400" b="1" i="0" u="none" strike="noStrike" kern="1200" cap="none" spc="0" normalizeH="0" baseline="0" noProof="0" dirty="0">
                <a:ln>
                  <a:noFill/>
                </a:ln>
                <a:solidFill>
                  <a:prstClr val="black"/>
                </a:solidFill>
                <a:effectLst/>
                <a:uLnTx/>
                <a:uFillTx/>
                <a:latin typeface="Aptos Display"/>
                <a:ea typeface="+mn-ea"/>
                <a:cs typeface="Segoe UI" panose="020B0502040204020203" pitchFamily="34" charset="0"/>
              </a:rPr>
              <a:t>İ</a:t>
            </a:r>
            <a:r>
              <a:rPr kumimoji="0" lang="en-US" sz="2400" b="1" i="0" u="none" strike="noStrike" kern="1200" cap="none" spc="0" normalizeH="0" baseline="0" noProof="0" dirty="0" err="1">
                <a:ln>
                  <a:noFill/>
                </a:ln>
                <a:solidFill>
                  <a:prstClr val="black"/>
                </a:solidFill>
                <a:effectLst/>
                <a:uLnTx/>
                <a:uFillTx/>
                <a:latin typeface="Aptos Display"/>
                <a:ea typeface="+mn-ea"/>
                <a:cs typeface="Segoe UI" panose="020B0502040204020203" pitchFamily="34" charset="0"/>
              </a:rPr>
              <a:t>smail</a:t>
            </a:r>
            <a:r>
              <a:rPr kumimoji="0" lang="en-US" sz="2400" b="1" i="0" u="none" strike="noStrike" kern="1200" cap="none" spc="0" normalizeH="0" baseline="0" noProof="0" dirty="0">
                <a:ln>
                  <a:noFill/>
                </a:ln>
                <a:solidFill>
                  <a:prstClr val="black"/>
                </a:solidFill>
                <a:effectLst/>
                <a:uLnTx/>
                <a:uFillTx/>
                <a:latin typeface="Aptos Display"/>
                <a:ea typeface="+mn-ea"/>
                <a:cs typeface="Segoe UI" panose="020B0502040204020203" pitchFamily="34" charset="0"/>
              </a:rPr>
              <a:t> Emir Yüksel    </a:t>
            </a:r>
          </a:p>
        </p:txBody>
      </p:sp>
      <p:sp>
        <p:nvSpPr>
          <p:cNvPr id="5" name="Subtitle 2">
            <a:extLst>
              <a:ext uri="{FF2B5EF4-FFF2-40B4-BE49-F238E27FC236}">
                <a16:creationId xmlns:a16="http://schemas.microsoft.com/office/drawing/2014/main" id="{117EC0A9-3554-7549-4BDF-2DEDE5E41A94}"/>
              </a:ext>
            </a:extLst>
          </p:cNvPr>
          <p:cNvSpPr txBox="1">
            <a:spLocks/>
          </p:cNvSpPr>
          <p:nvPr/>
        </p:nvSpPr>
        <p:spPr>
          <a:xfrm>
            <a:off x="-6724" y="4283379"/>
            <a:ext cx="9144000" cy="434201"/>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Aptos Display"/>
                <a:ea typeface="+mn-ea"/>
                <a:cs typeface="Cambria"/>
              </a:rPr>
              <a:t>Yahya C. Tu</a:t>
            </a:r>
            <a:r>
              <a:rPr kumimoji="0" lang="tr-TR" sz="2400" b="0" i="0" u="none" strike="noStrike" kern="1200" cap="none" spc="0" normalizeH="0" baseline="0" noProof="0" dirty="0">
                <a:ln>
                  <a:noFill/>
                </a:ln>
                <a:solidFill>
                  <a:prstClr val="black"/>
                </a:solidFill>
                <a:effectLst/>
                <a:uLnTx/>
                <a:uFillTx/>
                <a:latin typeface="Aptos Display"/>
                <a:ea typeface="+mn-ea"/>
                <a:cs typeface="Cambria"/>
              </a:rPr>
              <a:t>ğ</a:t>
            </a:r>
            <a:r>
              <a:rPr kumimoji="0" lang="en-US" sz="2400" b="0" i="0" u="none" strike="noStrike" kern="1200" cap="none" spc="0" normalizeH="0" baseline="0" noProof="0" dirty="0" err="1">
                <a:ln>
                  <a:noFill/>
                </a:ln>
                <a:solidFill>
                  <a:prstClr val="black"/>
                </a:solidFill>
                <a:effectLst/>
                <a:uLnTx/>
                <a:uFillTx/>
                <a:latin typeface="Aptos Display"/>
                <a:ea typeface="+mn-ea"/>
                <a:cs typeface="Cambria"/>
              </a:rPr>
              <a:t>rul</a:t>
            </a:r>
            <a:r>
              <a:rPr kumimoji="0" lang="en-US" sz="2400" b="0" i="0" u="none" strike="noStrike" kern="1200" cap="none" spc="0" normalizeH="0" baseline="0" noProof="0" dirty="0">
                <a:ln>
                  <a:noFill/>
                </a:ln>
                <a:solidFill>
                  <a:prstClr val="black"/>
                </a:solidFill>
                <a:effectLst/>
                <a:uLnTx/>
                <a:uFillTx/>
                <a:latin typeface="Aptos Display"/>
                <a:ea typeface="+mn-ea"/>
                <a:cs typeface="Cambria"/>
              </a:rPr>
              <a:t>    F. Nisa </a:t>
            </a:r>
            <a:r>
              <a:rPr kumimoji="0" lang="en-US" sz="2400" b="0" i="0" u="none" strike="noStrike" kern="1200" cap="none" spc="0" normalizeH="0" baseline="0" noProof="0" dirty="0" err="1">
                <a:ln>
                  <a:noFill/>
                </a:ln>
                <a:solidFill>
                  <a:prstClr val="black"/>
                </a:solidFill>
                <a:effectLst/>
                <a:uLnTx/>
                <a:uFillTx/>
                <a:latin typeface="Aptos Display"/>
                <a:ea typeface="+mn-ea"/>
                <a:cs typeface="Cambria"/>
              </a:rPr>
              <a:t>Bostancı</a:t>
            </a:r>
            <a:r>
              <a:rPr kumimoji="0" lang="en-US" sz="2400" b="0" i="0" u="none" strike="noStrike" kern="1200" cap="none" spc="0" normalizeH="0" baseline="0" noProof="0" dirty="0">
                <a:ln>
                  <a:noFill/>
                </a:ln>
                <a:solidFill>
                  <a:prstClr val="black"/>
                </a:solidFill>
                <a:effectLst/>
                <a:uLnTx/>
                <a:uFillTx/>
                <a:latin typeface="Aptos Display"/>
                <a:ea typeface="+mn-ea"/>
                <a:cs typeface="Cambria"/>
              </a:rPr>
              <a:t>    </a:t>
            </a:r>
            <a:r>
              <a:rPr kumimoji="0" lang="en-US" sz="2400" b="0" i="0" u="none" strike="noStrike" kern="1200" cap="none" spc="0" normalizeH="0" baseline="0" noProof="0" dirty="0">
                <a:ln>
                  <a:noFill/>
                </a:ln>
                <a:solidFill>
                  <a:prstClr val="black"/>
                </a:solidFill>
                <a:effectLst/>
                <a:uLnTx/>
                <a:uFillTx/>
                <a:latin typeface="Aptos Display"/>
                <a:ea typeface="+mn-ea"/>
                <a:cs typeface="+mn-cs"/>
              </a:rPr>
              <a:t>Geraldo F. </a:t>
            </a:r>
            <a:r>
              <a:rPr kumimoji="0" lang="en-US" sz="2400" b="0" i="0" u="none" strike="noStrike" kern="1200" cap="none" spc="0" normalizeH="0" baseline="0" noProof="1">
                <a:ln>
                  <a:noFill/>
                </a:ln>
                <a:solidFill>
                  <a:prstClr val="black"/>
                </a:solidFill>
                <a:effectLst/>
                <a:uLnTx/>
                <a:uFillTx/>
                <a:latin typeface="Aptos Display"/>
                <a:ea typeface="+mn-ea"/>
                <a:cs typeface="+mn-cs"/>
              </a:rPr>
              <a:t>Oliveira </a:t>
            </a:r>
            <a:endParaRPr kumimoji="0" lang="en-US" sz="2400" b="0" i="0" u="none" strike="noStrike" kern="1200" cap="none" spc="0" normalizeH="0" baseline="0" noProof="0" dirty="0">
              <a:ln>
                <a:noFill/>
              </a:ln>
              <a:solidFill>
                <a:prstClr val="black"/>
              </a:solidFill>
              <a:effectLst/>
              <a:uLnTx/>
              <a:uFillTx/>
              <a:latin typeface="Aptos Display"/>
              <a:ea typeface="+mn-ea"/>
              <a:cs typeface="Cambria"/>
            </a:endParaRPr>
          </a:p>
        </p:txBody>
      </p:sp>
      <p:sp>
        <p:nvSpPr>
          <p:cNvPr id="6" name="Subtitle 2">
            <a:extLst>
              <a:ext uri="{FF2B5EF4-FFF2-40B4-BE49-F238E27FC236}">
                <a16:creationId xmlns:a16="http://schemas.microsoft.com/office/drawing/2014/main" id="{ACECDE35-EF77-67CD-3AE2-F21FE0971753}"/>
              </a:ext>
            </a:extLst>
          </p:cNvPr>
          <p:cNvSpPr txBox="1">
            <a:spLocks/>
          </p:cNvSpPr>
          <p:nvPr/>
        </p:nvSpPr>
        <p:spPr>
          <a:xfrm>
            <a:off x="0" y="4779785"/>
            <a:ext cx="9144000" cy="434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Aptos Display"/>
                <a:ea typeface="+mn-ea"/>
                <a:cs typeface="+mn-cs"/>
              </a:rPr>
              <a:t> A. </a:t>
            </a:r>
            <a:r>
              <a:rPr kumimoji="0" lang="en-US" sz="2400" b="0" i="0" u="none" strike="noStrike" kern="1200" cap="none" spc="0" normalizeH="0" baseline="0" noProof="0" dirty="0" err="1">
                <a:ln>
                  <a:noFill/>
                </a:ln>
                <a:solidFill>
                  <a:prstClr val="black"/>
                </a:solidFill>
                <a:effectLst/>
                <a:uLnTx/>
                <a:uFillTx/>
                <a:latin typeface="Aptos Display"/>
                <a:ea typeface="+mn-ea"/>
                <a:cs typeface="+mn-cs"/>
              </a:rPr>
              <a:t>Giray</a:t>
            </a:r>
            <a:r>
              <a:rPr kumimoji="0" lang="en-US" sz="2400" b="0" i="0" u="none" strike="noStrike" kern="1200" cap="none" spc="0" normalizeH="0" baseline="0" noProof="0" dirty="0">
                <a:ln>
                  <a:noFill/>
                </a:ln>
                <a:solidFill>
                  <a:prstClr val="black"/>
                </a:solidFill>
                <a:effectLst/>
                <a:uLnTx/>
                <a:uFillTx/>
                <a:latin typeface="Aptos Display"/>
                <a:ea typeface="+mn-ea"/>
                <a:cs typeface="+mn-cs"/>
              </a:rPr>
              <a:t> Ya</a:t>
            </a:r>
            <a:r>
              <a:rPr kumimoji="0" lang="tr-TR" sz="2400" b="0" i="0" u="none" strike="noStrike" kern="1200" cap="none" spc="0" normalizeH="0" baseline="0" noProof="0" dirty="0">
                <a:ln>
                  <a:noFill/>
                </a:ln>
                <a:solidFill>
                  <a:prstClr val="black"/>
                </a:solidFill>
                <a:effectLst/>
                <a:uLnTx/>
                <a:uFillTx/>
                <a:latin typeface="Aptos Display"/>
                <a:ea typeface="+mn-ea"/>
                <a:cs typeface="+mn-cs"/>
              </a:rPr>
              <a:t>ğ</a:t>
            </a:r>
            <a:r>
              <a:rPr kumimoji="0" lang="en-US" sz="2400" b="0" i="0" u="none" strike="noStrike" kern="1200" cap="none" spc="0" normalizeH="0" baseline="0" noProof="0" dirty="0" err="1">
                <a:ln>
                  <a:noFill/>
                </a:ln>
                <a:solidFill>
                  <a:prstClr val="black"/>
                </a:solidFill>
                <a:effectLst/>
                <a:uLnTx/>
                <a:uFillTx/>
                <a:latin typeface="Aptos Display"/>
                <a:ea typeface="+mn-ea"/>
                <a:cs typeface="+mn-cs"/>
              </a:rPr>
              <a:t>lıkçı</a:t>
            </a:r>
            <a:r>
              <a:rPr kumimoji="0" lang="en-US" sz="2400" b="0" i="0" u="none" strike="noStrike" kern="1200" cap="none" spc="0" normalizeH="0" baseline="0" noProof="0" dirty="0">
                <a:ln>
                  <a:noFill/>
                </a:ln>
                <a:solidFill>
                  <a:prstClr val="black"/>
                </a:solidFill>
                <a:effectLst/>
                <a:uLnTx/>
                <a:uFillTx/>
                <a:latin typeface="Aptos Display"/>
                <a:ea typeface="+mn-ea"/>
                <a:cs typeface="+mn-cs"/>
              </a:rPr>
              <a:t>    </a:t>
            </a:r>
            <a:r>
              <a:rPr kumimoji="0" lang="en-US" sz="2400" b="0" i="0" u="none" strike="noStrike" kern="1200" cap="none" spc="0" normalizeH="0" baseline="0" noProof="0" dirty="0" err="1">
                <a:ln>
                  <a:noFill/>
                </a:ln>
                <a:solidFill>
                  <a:prstClr val="black"/>
                </a:solidFill>
                <a:effectLst/>
                <a:uLnTx/>
                <a:uFillTx/>
                <a:latin typeface="Aptos Display"/>
                <a:ea typeface="+mn-ea"/>
                <a:cs typeface="Cambria"/>
              </a:rPr>
              <a:t>Ataberk</a:t>
            </a:r>
            <a:r>
              <a:rPr kumimoji="0" lang="en-US" sz="2400" b="0" i="0" u="none" strike="noStrike" kern="1200" cap="none" spc="0" normalizeH="0" baseline="0" noProof="0" dirty="0">
                <a:ln>
                  <a:noFill/>
                </a:ln>
                <a:solidFill>
                  <a:prstClr val="black"/>
                </a:solidFill>
                <a:effectLst/>
                <a:uLnTx/>
                <a:uFillTx/>
                <a:latin typeface="Aptos Display"/>
                <a:ea typeface="+mn-ea"/>
                <a:cs typeface="Cambria"/>
              </a:rPr>
              <a:t> </a:t>
            </a:r>
            <a:r>
              <a:rPr kumimoji="0" lang="en-US" sz="2400" b="0" i="0" u="none" strike="noStrike" kern="1200" cap="none" spc="0" normalizeH="0" baseline="0" noProof="0" dirty="0" err="1">
                <a:ln>
                  <a:noFill/>
                </a:ln>
                <a:solidFill>
                  <a:prstClr val="black"/>
                </a:solidFill>
                <a:effectLst/>
                <a:uLnTx/>
                <a:uFillTx/>
                <a:latin typeface="Aptos Display"/>
                <a:ea typeface="+mn-ea"/>
                <a:cs typeface="Cambria"/>
              </a:rPr>
              <a:t>Olgun</a:t>
            </a:r>
            <a:r>
              <a:rPr kumimoji="0" lang="en-US" sz="2400" b="0" i="0" u="none" strike="noStrike" kern="1200" cap="none" spc="0" normalizeH="0" baseline="0" noProof="0" dirty="0">
                <a:ln>
                  <a:noFill/>
                </a:ln>
                <a:solidFill>
                  <a:prstClr val="black"/>
                </a:solidFill>
                <a:effectLst/>
                <a:uLnTx/>
                <a:uFillTx/>
                <a:latin typeface="Aptos Display"/>
                <a:ea typeface="+mn-ea"/>
                <a:cs typeface="Cambria"/>
              </a:rPr>
              <a:t>    Melina </a:t>
            </a:r>
            <a:r>
              <a:rPr kumimoji="0" lang="en-US" sz="2400" b="0" i="0" u="none" strike="noStrike" kern="1200" cap="none" spc="0" normalizeH="0" baseline="0" noProof="0" dirty="0" err="1">
                <a:ln>
                  <a:noFill/>
                </a:ln>
                <a:solidFill>
                  <a:prstClr val="black"/>
                </a:solidFill>
                <a:effectLst/>
                <a:uLnTx/>
                <a:uFillTx/>
                <a:latin typeface="Aptos Display"/>
                <a:ea typeface="+mn-ea"/>
                <a:cs typeface="Cambria"/>
              </a:rPr>
              <a:t>Soysal</a:t>
            </a:r>
            <a:r>
              <a:rPr kumimoji="0" lang="en-US" sz="2400" b="0" i="0" u="none" strike="noStrike" kern="1200" cap="none" spc="0" normalizeH="0" baseline="0" noProof="0" dirty="0">
                <a:ln>
                  <a:noFill/>
                </a:ln>
                <a:solidFill>
                  <a:prstClr val="black"/>
                </a:solidFill>
                <a:effectLst/>
                <a:uLnTx/>
                <a:uFillTx/>
                <a:latin typeface="Aptos Display"/>
                <a:ea typeface="+mn-ea"/>
                <a:cs typeface="Cambria"/>
              </a:rPr>
              <a:t>    </a:t>
            </a:r>
            <a:r>
              <a:rPr kumimoji="0" lang="en-US" sz="2400" b="0" i="0" u="none" strike="noStrike" kern="1200" cap="none" spc="0" normalizeH="0" baseline="0" noProof="1">
                <a:ln>
                  <a:noFill/>
                </a:ln>
                <a:solidFill>
                  <a:prstClr val="black"/>
                </a:solidFill>
                <a:effectLst/>
                <a:uLnTx/>
                <a:uFillTx/>
                <a:latin typeface="Aptos Display"/>
                <a:ea typeface="+mn-ea"/>
                <a:cs typeface="+mn-cs"/>
              </a:rPr>
              <a:t>Haocong</a:t>
            </a:r>
            <a:r>
              <a:rPr kumimoji="0" lang="en-US" sz="2400" b="0" i="0" u="none" strike="noStrike" kern="1200" cap="none" spc="0" normalizeH="0" baseline="0" noProof="0" dirty="0">
                <a:ln>
                  <a:noFill/>
                </a:ln>
                <a:solidFill>
                  <a:prstClr val="black"/>
                </a:solidFill>
                <a:effectLst/>
                <a:uLnTx/>
                <a:uFillTx/>
                <a:latin typeface="Aptos Display"/>
                <a:ea typeface="+mn-ea"/>
                <a:cs typeface="+mn-cs"/>
              </a:rPr>
              <a:t> Luo </a:t>
            </a:r>
          </a:p>
        </p:txBody>
      </p:sp>
      <p:pic>
        <p:nvPicPr>
          <p:cNvPr id="8" name="Picture 8" descr="A blue and white logo&#10;&#10;Description automatically generated">
            <a:extLst>
              <a:ext uri="{FF2B5EF4-FFF2-40B4-BE49-F238E27FC236}">
                <a16:creationId xmlns:a16="http://schemas.microsoft.com/office/drawing/2014/main" id="{28D30C36-B539-F0B9-EA58-E89FCA50EFA1}"/>
              </a:ext>
            </a:extLst>
          </p:cNvPr>
          <p:cNvPicPr>
            <a:picLocks noChangeAspect="1"/>
          </p:cNvPicPr>
          <p:nvPr/>
        </p:nvPicPr>
        <p:blipFill>
          <a:blip r:embed="rId6"/>
          <a:stretch>
            <a:fillRect/>
          </a:stretch>
        </p:blipFill>
        <p:spPr>
          <a:xfrm>
            <a:off x="7052382" y="2951595"/>
            <a:ext cx="2100431" cy="972647"/>
          </a:xfrm>
          <a:prstGeom prst="rect">
            <a:avLst/>
          </a:prstGeom>
        </p:spPr>
      </p:pic>
    </p:spTree>
    <p:extLst>
      <p:ext uri="{BB962C8B-B14F-4D97-AF65-F5344CB8AC3E}">
        <p14:creationId xmlns:p14="http://schemas.microsoft.com/office/powerpoint/2010/main" val="78258264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454AD-0F65-FF46-014B-05AFD8D10662}"/>
              </a:ext>
            </a:extLst>
          </p:cNvPr>
          <p:cNvSpPr>
            <a:spLocks noGrp="1"/>
          </p:cNvSpPr>
          <p:nvPr>
            <p:ph type="title"/>
          </p:nvPr>
        </p:nvSpPr>
        <p:spPr/>
        <p:txBody>
          <a:bodyPr/>
          <a:lstStyle/>
          <a:p>
            <a:r>
              <a:rPr lang="en-US" sz="3200" dirty="0"/>
              <a:t>Leveraging Simultaneous Many-Row Activation</a:t>
            </a:r>
            <a:endParaRPr lang="en-CH" sz="3200" dirty="0"/>
          </a:p>
        </p:txBody>
      </p:sp>
      <p:grpSp>
        <p:nvGrpSpPr>
          <p:cNvPr id="15" name="Grup 16">
            <a:extLst>
              <a:ext uri="{FF2B5EF4-FFF2-40B4-BE49-F238E27FC236}">
                <a16:creationId xmlns:a16="http://schemas.microsoft.com/office/drawing/2014/main" id="{35A3D41E-58AD-D310-1AA2-FF73EB61DE99}"/>
              </a:ext>
            </a:extLst>
          </p:cNvPr>
          <p:cNvGrpSpPr/>
          <p:nvPr/>
        </p:nvGrpSpPr>
        <p:grpSpPr>
          <a:xfrm>
            <a:off x="256064" y="1257278"/>
            <a:ext cx="8639809" cy="1260000"/>
            <a:chOff x="-290762" y="1987973"/>
            <a:chExt cx="9354374" cy="868680"/>
          </a:xfrm>
          <a:solidFill>
            <a:schemeClr val="accent2">
              <a:lumMod val="20000"/>
              <a:lumOff val="80000"/>
            </a:schemeClr>
          </a:solidFill>
        </p:grpSpPr>
        <p:sp>
          <p:nvSpPr>
            <p:cNvPr id="16" name="İçerik Yer Tutucusu 2">
              <a:extLst>
                <a:ext uri="{FF2B5EF4-FFF2-40B4-BE49-F238E27FC236}">
                  <a16:creationId xmlns:a16="http://schemas.microsoft.com/office/drawing/2014/main" id="{0676EA87-D59C-4D6C-1507-3DEF3456A145}"/>
                </a:ext>
              </a:extLst>
            </p:cNvPr>
            <p:cNvSpPr txBox="1">
              <a:spLocks/>
            </p:cNvSpPr>
            <p:nvPr/>
          </p:nvSpPr>
          <p:spPr>
            <a:xfrm>
              <a:off x="755649" y="1987973"/>
              <a:ext cx="8307963" cy="868680"/>
            </a:xfrm>
            <a:prstGeom prst="rect">
              <a:avLst/>
            </a:prstGeom>
            <a:solidFill>
              <a:schemeClr val="accent1">
                <a:lumMod val="20000"/>
                <a:lumOff val="80000"/>
              </a:schemeClr>
            </a:solidFill>
          </p:spPr>
          <p:txBody>
            <a:bodyPr anchor="ctr">
              <a:normAutofit/>
            </a:bodyP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black"/>
                  </a:solidFill>
                  <a:effectLst/>
                  <a:uLnTx/>
                  <a:uFillTx/>
                  <a:latin typeface="Aptos Display"/>
                  <a:ea typeface="+mn-ea"/>
                  <a:cs typeface="+mn-cs"/>
                </a:rPr>
                <a:t>Perform</a:t>
              </a:r>
              <a:r>
                <a:rPr kumimoji="0" lang="en-US" sz="3200" b="1" i="0" u="none" strike="noStrike" kern="1200" cap="none" spc="0" normalizeH="0" baseline="0" noProof="0" dirty="0">
                  <a:ln>
                    <a:noFill/>
                  </a:ln>
                  <a:solidFill>
                    <a:srgbClr val="F07F09">
                      <a:lumMod val="75000"/>
                    </a:srgbClr>
                  </a:solidFill>
                  <a:effectLst/>
                  <a:uLnTx/>
                  <a:uFillTx/>
                  <a:latin typeface="Aptos Display"/>
                  <a:ea typeface="+mn-ea"/>
                  <a:cs typeface="+mn-cs"/>
                </a:rPr>
                <a:t> MAJX (where X&gt;3) </a:t>
              </a:r>
              <a:r>
                <a:rPr kumimoji="0" lang="en-US" sz="3200" b="0" i="0" u="none" strike="noStrike" kern="1200" cap="none" spc="0" normalizeH="0" baseline="0" noProof="0" dirty="0">
                  <a:ln>
                    <a:noFill/>
                  </a:ln>
                  <a:solidFill>
                    <a:prstClr val="black"/>
                  </a:solidFill>
                  <a:effectLst/>
                  <a:uLnTx/>
                  <a:uFillTx/>
                  <a:latin typeface="Aptos Display"/>
                  <a:ea typeface="+mn-ea"/>
                  <a:cs typeface="+mn-cs"/>
                </a:rPr>
                <a:t>operations</a:t>
              </a:r>
              <a:endParaRPr kumimoji="0" lang="en-US" sz="3200" b="1" i="0" u="none" strike="noStrike" kern="1200" cap="none" spc="0" normalizeH="0" baseline="0" noProof="0" dirty="0">
                <a:ln>
                  <a:noFill/>
                </a:ln>
                <a:solidFill>
                  <a:srgbClr val="F07F09"/>
                </a:solidFill>
                <a:effectLst/>
                <a:uLnTx/>
                <a:uFillTx/>
                <a:latin typeface="Aptos Display"/>
                <a:ea typeface="+mn-ea"/>
                <a:cs typeface="+mn-cs"/>
              </a:endParaRPr>
            </a:p>
          </p:txBody>
        </p:sp>
        <p:sp>
          <p:nvSpPr>
            <p:cNvPr id="17" name="İçerik Yer Tutucusu 2">
              <a:extLst>
                <a:ext uri="{FF2B5EF4-FFF2-40B4-BE49-F238E27FC236}">
                  <a16:creationId xmlns:a16="http://schemas.microsoft.com/office/drawing/2014/main" id="{B66164B0-5848-6ED8-6D16-4C379E304A1E}"/>
                </a:ext>
              </a:extLst>
            </p:cNvPr>
            <p:cNvSpPr txBox="1">
              <a:spLocks/>
            </p:cNvSpPr>
            <p:nvPr/>
          </p:nvSpPr>
          <p:spPr>
            <a:xfrm>
              <a:off x="-290762" y="1987973"/>
              <a:ext cx="1046413" cy="868680"/>
            </a:xfrm>
            <a:prstGeom prst="rect">
              <a:avLst/>
            </a:prstGeom>
            <a:solidFill>
              <a:schemeClr val="accent1">
                <a:lumMod val="20000"/>
                <a:lumOff val="80000"/>
              </a:schemeClr>
            </a:solidFill>
          </p:spPr>
          <p:txBody>
            <a:bodyPr anchor="ct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6600" b="0" i="0" u="none" strike="noStrike" kern="1200" cap="none" spc="0" normalizeH="0" baseline="0" noProof="0" dirty="0">
                  <a:ln>
                    <a:noFill/>
                  </a:ln>
                  <a:solidFill>
                    <a:srgbClr val="F07F09">
                      <a:lumMod val="75000"/>
                    </a:srgbClr>
                  </a:solidFill>
                  <a:effectLst/>
                  <a:uLnTx/>
                  <a:uFillTx/>
                  <a:latin typeface="Aptos Black" panose="020B0004020202020204" pitchFamily="34" charset="0"/>
                  <a:ea typeface="+mn-ea"/>
                  <a:cs typeface="Segoe UI" panose="020B0502040204020203" pitchFamily="34" charset="0"/>
                </a:rPr>
                <a:t>1</a:t>
              </a:r>
              <a:endParaRPr kumimoji="0" lang="en-US" sz="3200" b="0" i="0" u="none" strike="noStrike" kern="1200" cap="none" spc="0" normalizeH="0" baseline="0" noProof="0" dirty="0">
                <a:ln>
                  <a:noFill/>
                </a:ln>
                <a:solidFill>
                  <a:srgbClr val="F07F09">
                    <a:lumMod val="75000"/>
                  </a:srgbClr>
                </a:solidFill>
                <a:effectLst/>
                <a:uLnTx/>
                <a:uFillTx/>
                <a:latin typeface="Aptos Display"/>
                <a:ea typeface="+mn-ea"/>
                <a:cs typeface="+mn-cs"/>
              </a:endParaRPr>
            </a:p>
          </p:txBody>
        </p:sp>
      </p:grpSp>
      <p:grpSp>
        <p:nvGrpSpPr>
          <p:cNvPr id="18" name="Grup 16">
            <a:extLst>
              <a:ext uri="{FF2B5EF4-FFF2-40B4-BE49-F238E27FC236}">
                <a16:creationId xmlns:a16="http://schemas.microsoft.com/office/drawing/2014/main" id="{5BFC001C-CE95-A692-8A45-422EAA4529CA}"/>
              </a:ext>
            </a:extLst>
          </p:cNvPr>
          <p:cNvGrpSpPr/>
          <p:nvPr/>
        </p:nvGrpSpPr>
        <p:grpSpPr>
          <a:xfrm>
            <a:off x="256064" y="3158490"/>
            <a:ext cx="8639809" cy="1260000"/>
            <a:chOff x="-290762" y="1987973"/>
            <a:chExt cx="9354374" cy="868680"/>
          </a:xfrm>
          <a:solidFill>
            <a:schemeClr val="accent2">
              <a:lumMod val="20000"/>
              <a:lumOff val="80000"/>
            </a:schemeClr>
          </a:solidFill>
        </p:grpSpPr>
        <p:sp>
          <p:nvSpPr>
            <p:cNvPr id="19" name="İçerik Yer Tutucusu 2">
              <a:extLst>
                <a:ext uri="{FF2B5EF4-FFF2-40B4-BE49-F238E27FC236}">
                  <a16:creationId xmlns:a16="http://schemas.microsoft.com/office/drawing/2014/main" id="{2E7AAF98-D387-8D2F-D450-9EBADDA7F6F3}"/>
                </a:ext>
              </a:extLst>
            </p:cNvPr>
            <p:cNvSpPr txBox="1">
              <a:spLocks/>
            </p:cNvSpPr>
            <p:nvPr/>
          </p:nvSpPr>
          <p:spPr>
            <a:xfrm>
              <a:off x="755649" y="1987973"/>
              <a:ext cx="8307963" cy="868680"/>
            </a:xfrm>
            <a:prstGeom prst="rect">
              <a:avLst/>
            </a:prstGeom>
            <a:solidFill>
              <a:schemeClr val="accent1">
                <a:lumMod val="20000"/>
                <a:lumOff val="80000"/>
              </a:schemeClr>
            </a:solidFill>
          </p:spPr>
          <p:txBody>
            <a:bodyPr anchor="ctr">
              <a:noAutofit/>
            </a:bodyP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F07F09">
                      <a:lumMod val="75000"/>
                    </a:srgbClr>
                  </a:solidFill>
                  <a:effectLst/>
                  <a:uLnTx/>
                  <a:uFillTx/>
                  <a:latin typeface="Aptos Display"/>
                  <a:ea typeface="+mn-ea"/>
                  <a:cs typeface="+mn-cs"/>
                </a:rPr>
                <a:t>Increase the robustness </a:t>
              </a:r>
              <a:r>
                <a:rPr kumimoji="0" lang="en-US" sz="3200" b="0" i="0" u="none" strike="noStrike" kern="1200" cap="none" spc="0" normalizeH="0" baseline="0" noProof="0" dirty="0">
                  <a:ln>
                    <a:noFill/>
                  </a:ln>
                  <a:solidFill>
                    <a:prstClr val="black"/>
                  </a:solidFill>
                  <a:effectLst/>
                  <a:uLnTx/>
                  <a:uFillTx/>
                  <a:latin typeface="Aptos Display"/>
                  <a:ea typeface="+mn-ea"/>
                  <a:cs typeface="+mn-cs"/>
                </a:rPr>
                <a:t>of MAJX operations</a:t>
              </a:r>
              <a:endParaRPr kumimoji="0" lang="en-US" sz="3200" b="1" i="0" u="none" strike="noStrike" kern="1200" cap="none" spc="0" normalizeH="0" baseline="0" noProof="0" dirty="0">
                <a:ln>
                  <a:noFill/>
                </a:ln>
                <a:solidFill>
                  <a:srgbClr val="F07F09"/>
                </a:solidFill>
                <a:effectLst/>
                <a:uLnTx/>
                <a:uFillTx/>
                <a:latin typeface="Aptos Display"/>
                <a:ea typeface="+mn-ea"/>
                <a:cs typeface="+mn-cs"/>
              </a:endParaRPr>
            </a:p>
          </p:txBody>
        </p:sp>
        <p:sp>
          <p:nvSpPr>
            <p:cNvPr id="20" name="İçerik Yer Tutucusu 2">
              <a:extLst>
                <a:ext uri="{FF2B5EF4-FFF2-40B4-BE49-F238E27FC236}">
                  <a16:creationId xmlns:a16="http://schemas.microsoft.com/office/drawing/2014/main" id="{810EFD94-1859-4AFE-45CE-28BE01B8A63E}"/>
                </a:ext>
              </a:extLst>
            </p:cNvPr>
            <p:cNvSpPr txBox="1">
              <a:spLocks/>
            </p:cNvSpPr>
            <p:nvPr/>
          </p:nvSpPr>
          <p:spPr>
            <a:xfrm>
              <a:off x="-290762" y="1987973"/>
              <a:ext cx="1046413" cy="868680"/>
            </a:xfrm>
            <a:prstGeom prst="rect">
              <a:avLst/>
            </a:prstGeom>
            <a:solidFill>
              <a:schemeClr val="accent1">
                <a:lumMod val="20000"/>
                <a:lumOff val="80000"/>
              </a:schemeClr>
            </a:solidFill>
          </p:spPr>
          <p:txBody>
            <a:bodyPr anchor="ct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6600" b="0" i="0" u="none" strike="noStrike" kern="1200" cap="none" spc="0" normalizeH="0" baseline="0" noProof="0" dirty="0">
                  <a:ln>
                    <a:noFill/>
                  </a:ln>
                  <a:solidFill>
                    <a:srgbClr val="F07F09">
                      <a:lumMod val="75000"/>
                    </a:srgbClr>
                  </a:solidFill>
                  <a:effectLst/>
                  <a:uLnTx/>
                  <a:uFillTx/>
                  <a:latin typeface="Aptos Black" panose="020B0004020202020204" pitchFamily="34" charset="0"/>
                  <a:ea typeface="+mn-ea"/>
                  <a:cs typeface="Segoe UI" panose="020B0502040204020203" pitchFamily="34" charset="0"/>
                </a:rPr>
                <a:t>2</a:t>
              </a:r>
              <a:endParaRPr kumimoji="0" lang="en-US" sz="3200" b="0" i="0" u="none" strike="noStrike" kern="1200" cap="none" spc="0" normalizeH="0" baseline="0" noProof="0" dirty="0">
                <a:ln>
                  <a:noFill/>
                </a:ln>
                <a:solidFill>
                  <a:srgbClr val="F07F09">
                    <a:lumMod val="75000"/>
                  </a:srgbClr>
                </a:solidFill>
                <a:effectLst/>
                <a:uLnTx/>
                <a:uFillTx/>
                <a:latin typeface="Aptos Display"/>
                <a:ea typeface="+mn-ea"/>
                <a:cs typeface="+mn-cs"/>
              </a:endParaRPr>
            </a:p>
          </p:txBody>
        </p:sp>
      </p:grpSp>
      <p:grpSp>
        <p:nvGrpSpPr>
          <p:cNvPr id="21" name="Grup 16">
            <a:extLst>
              <a:ext uri="{FF2B5EF4-FFF2-40B4-BE49-F238E27FC236}">
                <a16:creationId xmlns:a16="http://schemas.microsoft.com/office/drawing/2014/main" id="{2E8AB90D-819A-91C4-4413-EF44E6BEC334}"/>
              </a:ext>
            </a:extLst>
          </p:cNvPr>
          <p:cNvGrpSpPr/>
          <p:nvPr/>
        </p:nvGrpSpPr>
        <p:grpSpPr>
          <a:xfrm>
            <a:off x="256064" y="5059702"/>
            <a:ext cx="8639809" cy="1260000"/>
            <a:chOff x="-290762" y="1987973"/>
            <a:chExt cx="9354374" cy="868680"/>
          </a:xfrm>
          <a:solidFill>
            <a:schemeClr val="accent2">
              <a:lumMod val="20000"/>
              <a:lumOff val="80000"/>
            </a:schemeClr>
          </a:solidFill>
        </p:grpSpPr>
        <p:sp>
          <p:nvSpPr>
            <p:cNvPr id="22" name="İçerik Yer Tutucusu 2">
              <a:extLst>
                <a:ext uri="{FF2B5EF4-FFF2-40B4-BE49-F238E27FC236}">
                  <a16:creationId xmlns:a16="http://schemas.microsoft.com/office/drawing/2014/main" id="{24DBCF03-AE26-0E2A-5C87-06C77C7107E2}"/>
                </a:ext>
              </a:extLst>
            </p:cNvPr>
            <p:cNvSpPr txBox="1">
              <a:spLocks/>
            </p:cNvSpPr>
            <p:nvPr/>
          </p:nvSpPr>
          <p:spPr>
            <a:xfrm>
              <a:off x="755649" y="1987973"/>
              <a:ext cx="8307963" cy="868680"/>
            </a:xfrm>
            <a:prstGeom prst="rect">
              <a:avLst/>
            </a:prstGeom>
            <a:solidFill>
              <a:schemeClr val="accent1">
                <a:lumMod val="20000"/>
                <a:lumOff val="80000"/>
              </a:schemeClr>
            </a:solidFill>
          </p:spPr>
          <p:txBody>
            <a:bodyPr anchor="ctr">
              <a:normAutofit/>
            </a:bodyP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black"/>
                  </a:solidFill>
                  <a:effectLst/>
                  <a:uLnTx/>
                  <a:uFillTx/>
                  <a:latin typeface="Aptos Display"/>
                  <a:ea typeface="+mn-ea"/>
                  <a:cs typeface="+mn-cs"/>
                </a:rPr>
                <a:t>Copy </a:t>
              </a:r>
              <a:r>
                <a:rPr kumimoji="0" lang="en-US" sz="3200" b="1" i="0" u="none" strike="noStrike" kern="1200" cap="none" spc="0" normalizeH="0" baseline="0" noProof="0" dirty="0">
                  <a:ln>
                    <a:noFill/>
                  </a:ln>
                  <a:solidFill>
                    <a:srgbClr val="F07F09">
                      <a:lumMod val="75000"/>
                    </a:srgbClr>
                  </a:solidFill>
                  <a:effectLst/>
                  <a:uLnTx/>
                  <a:uFillTx/>
                  <a:latin typeface="Aptos Display"/>
                  <a:ea typeface="+mn-ea"/>
                  <a:cs typeface="+mn-cs"/>
                </a:rPr>
                <a:t>one row’s content </a:t>
              </a:r>
              <a:r>
                <a:rPr kumimoji="0" lang="en-US" sz="3200" b="0" i="0" u="none" strike="noStrike" kern="1200" cap="none" spc="0" normalizeH="0" baseline="0" noProof="0" dirty="0">
                  <a:ln>
                    <a:noFill/>
                  </a:ln>
                  <a:solidFill>
                    <a:prstClr val="black"/>
                  </a:solidFill>
                  <a:effectLst/>
                  <a:uLnTx/>
                  <a:uFillTx/>
                  <a:latin typeface="Aptos Display"/>
                  <a:ea typeface="+mn-ea"/>
                  <a:cs typeface="+mn-cs"/>
                </a:rPr>
                <a:t>to </a:t>
              </a:r>
              <a:r>
                <a:rPr kumimoji="0" lang="en-US" sz="3200" b="1" i="0" u="none" strike="noStrike" kern="1200" cap="none" spc="0" normalizeH="0" baseline="0" noProof="0" dirty="0">
                  <a:ln>
                    <a:noFill/>
                  </a:ln>
                  <a:solidFill>
                    <a:srgbClr val="F07F09">
                      <a:lumMod val="75000"/>
                    </a:srgbClr>
                  </a:solidFill>
                  <a:effectLst/>
                  <a:uLnTx/>
                  <a:uFillTx/>
                  <a:latin typeface="Aptos Display"/>
                  <a:ea typeface="+mn-ea"/>
                  <a:cs typeface="+mn-cs"/>
                </a:rPr>
                <a:t>multiple rows</a:t>
              </a:r>
              <a:endParaRPr kumimoji="0" lang="en-US" sz="3200" b="1" i="0" u="none" strike="noStrike" kern="1200" cap="none" spc="0" normalizeH="0" baseline="0" noProof="0" dirty="0">
                <a:ln>
                  <a:noFill/>
                </a:ln>
                <a:solidFill>
                  <a:srgbClr val="F07F09"/>
                </a:solidFill>
                <a:effectLst/>
                <a:uLnTx/>
                <a:uFillTx/>
                <a:latin typeface="Aptos Display"/>
                <a:ea typeface="+mn-ea"/>
                <a:cs typeface="+mn-cs"/>
              </a:endParaRPr>
            </a:p>
          </p:txBody>
        </p:sp>
        <p:sp>
          <p:nvSpPr>
            <p:cNvPr id="23" name="İçerik Yer Tutucusu 2">
              <a:extLst>
                <a:ext uri="{FF2B5EF4-FFF2-40B4-BE49-F238E27FC236}">
                  <a16:creationId xmlns:a16="http://schemas.microsoft.com/office/drawing/2014/main" id="{90E25364-8ABF-A3CA-4DE4-9935901DACBA}"/>
                </a:ext>
              </a:extLst>
            </p:cNvPr>
            <p:cNvSpPr txBox="1">
              <a:spLocks/>
            </p:cNvSpPr>
            <p:nvPr/>
          </p:nvSpPr>
          <p:spPr>
            <a:xfrm>
              <a:off x="-290762" y="1987973"/>
              <a:ext cx="1046413" cy="868680"/>
            </a:xfrm>
            <a:prstGeom prst="rect">
              <a:avLst/>
            </a:prstGeom>
            <a:solidFill>
              <a:schemeClr val="accent1">
                <a:lumMod val="20000"/>
                <a:lumOff val="80000"/>
              </a:schemeClr>
            </a:solidFill>
          </p:spPr>
          <p:txBody>
            <a:bodyPr anchor="ct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6600" b="0" i="0" u="none" strike="noStrike" kern="1200" cap="none" spc="0" normalizeH="0" baseline="0" noProof="0" dirty="0">
                  <a:ln>
                    <a:noFill/>
                  </a:ln>
                  <a:solidFill>
                    <a:srgbClr val="F07F09">
                      <a:lumMod val="75000"/>
                    </a:srgbClr>
                  </a:solidFill>
                  <a:effectLst/>
                  <a:uLnTx/>
                  <a:uFillTx/>
                  <a:latin typeface="Aptos Black" panose="020B0004020202020204" pitchFamily="34" charset="0"/>
                  <a:ea typeface="+mn-ea"/>
                  <a:cs typeface="Segoe UI" panose="020B0502040204020203" pitchFamily="34" charset="0"/>
                </a:rPr>
                <a:t>3</a:t>
              </a:r>
              <a:endParaRPr kumimoji="0" lang="en-US" sz="3200" b="0" i="0" u="none" strike="noStrike" kern="1200" cap="none" spc="0" normalizeH="0" baseline="0" noProof="0" dirty="0">
                <a:ln>
                  <a:noFill/>
                </a:ln>
                <a:solidFill>
                  <a:srgbClr val="F07F09">
                    <a:lumMod val="75000"/>
                  </a:srgbClr>
                </a:solidFill>
                <a:effectLst/>
                <a:uLnTx/>
                <a:uFillTx/>
                <a:latin typeface="Aptos Display"/>
                <a:ea typeface="+mn-ea"/>
                <a:cs typeface="+mn-cs"/>
              </a:endParaRPr>
            </a:p>
          </p:txBody>
        </p:sp>
      </p:grpSp>
    </p:spTree>
    <p:extLst>
      <p:ext uri="{BB962C8B-B14F-4D97-AF65-F5344CB8AC3E}">
        <p14:creationId xmlns:p14="http://schemas.microsoft.com/office/powerpoint/2010/main" val="1380331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Dikdörtgen 251">
            <a:extLst>
              <a:ext uri="{FF2B5EF4-FFF2-40B4-BE49-F238E27FC236}">
                <a16:creationId xmlns:a16="http://schemas.microsoft.com/office/drawing/2014/main" id="{A0627882-C657-31F4-F822-BEBEFE1B1315}"/>
              </a:ext>
            </a:extLst>
          </p:cNvPr>
          <p:cNvSpPr/>
          <p:nvPr/>
        </p:nvSpPr>
        <p:spPr>
          <a:xfrm>
            <a:off x="1423611" y="2720434"/>
            <a:ext cx="1913698" cy="3873693"/>
          </a:xfrm>
          <a:prstGeom prst="roundRect">
            <a:avLst>
              <a:gd name="adj" fmla="val 4605"/>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lumMod val="50000"/>
                  <a:lumOff val="50000"/>
                </a:schemeClr>
              </a:solidFill>
              <a:latin typeface="+mj-lt"/>
              <a:ea typeface="Cambria" panose="02040503050406030204" pitchFamily="18" charset="0"/>
              <a:cs typeface="Cascadia Mono" panose="020B0609020000020004" pitchFamily="49" charset="0"/>
            </a:endParaRPr>
          </a:p>
        </p:txBody>
      </p:sp>
      <p:cxnSp>
        <p:nvCxnSpPr>
          <p:cNvPr id="131" name="Düz Bağlayıcı 440">
            <a:extLst>
              <a:ext uri="{FF2B5EF4-FFF2-40B4-BE49-F238E27FC236}">
                <a16:creationId xmlns:a16="http://schemas.microsoft.com/office/drawing/2014/main" id="{9625B533-1384-00E2-6B06-5958A56717BE}"/>
              </a:ext>
            </a:extLst>
          </p:cNvPr>
          <p:cNvCxnSpPr>
            <a:cxnSpLocks/>
          </p:cNvCxnSpPr>
          <p:nvPr/>
        </p:nvCxnSpPr>
        <p:spPr>
          <a:xfrm>
            <a:off x="1498459" y="4893120"/>
            <a:ext cx="1737108"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76454AD-0F65-FF46-014B-05AFD8D10662}"/>
              </a:ext>
            </a:extLst>
          </p:cNvPr>
          <p:cNvSpPr>
            <a:spLocks noGrp="1"/>
          </p:cNvSpPr>
          <p:nvPr>
            <p:ph type="title"/>
          </p:nvPr>
        </p:nvSpPr>
        <p:spPr/>
        <p:txBody>
          <a:bodyPr/>
          <a:lstStyle/>
          <a:p>
            <a:r>
              <a:rPr lang="en-US"/>
              <a:t>In-DRAM Majority-of-X (MAJX)</a:t>
            </a:r>
            <a:endParaRPr lang="en-CH"/>
          </a:p>
        </p:txBody>
      </p:sp>
      <p:cxnSp>
        <p:nvCxnSpPr>
          <p:cNvPr id="193" name="Düz Bağlayıcı 440">
            <a:extLst>
              <a:ext uri="{FF2B5EF4-FFF2-40B4-BE49-F238E27FC236}">
                <a16:creationId xmlns:a16="http://schemas.microsoft.com/office/drawing/2014/main" id="{0A0B68F8-D63F-A6CB-8A31-692B951BDFB9}"/>
              </a:ext>
            </a:extLst>
          </p:cNvPr>
          <p:cNvCxnSpPr>
            <a:cxnSpLocks/>
            <a:stCxn id="251" idx="4"/>
          </p:cNvCxnSpPr>
          <p:nvPr/>
        </p:nvCxnSpPr>
        <p:spPr>
          <a:xfrm flipH="1">
            <a:off x="1924619" y="3253991"/>
            <a:ext cx="3171" cy="284400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94" name="Düz Bağlayıcı 440">
            <a:extLst>
              <a:ext uri="{FF2B5EF4-FFF2-40B4-BE49-F238E27FC236}">
                <a16:creationId xmlns:a16="http://schemas.microsoft.com/office/drawing/2014/main" id="{60F59DEF-8EFE-7852-273D-5E2990FD35A7}"/>
              </a:ext>
            </a:extLst>
          </p:cNvPr>
          <p:cNvCxnSpPr>
            <a:cxnSpLocks/>
          </p:cNvCxnSpPr>
          <p:nvPr/>
        </p:nvCxnSpPr>
        <p:spPr>
          <a:xfrm>
            <a:off x="2432296" y="3253991"/>
            <a:ext cx="2843" cy="284400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95" name="Düz Bağlayıcı 440">
            <a:extLst>
              <a:ext uri="{FF2B5EF4-FFF2-40B4-BE49-F238E27FC236}">
                <a16:creationId xmlns:a16="http://schemas.microsoft.com/office/drawing/2014/main" id="{7E311D59-91FE-60D6-9C34-230972274AF5}"/>
              </a:ext>
            </a:extLst>
          </p:cNvPr>
          <p:cNvCxnSpPr>
            <a:cxnSpLocks/>
          </p:cNvCxnSpPr>
          <p:nvPr/>
        </p:nvCxnSpPr>
        <p:spPr>
          <a:xfrm>
            <a:off x="2936803" y="3253991"/>
            <a:ext cx="8856" cy="284400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96" name="Düz Bağlayıcı 440">
            <a:extLst>
              <a:ext uri="{FF2B5EF4-FFF2-40B4-BE49-F238E27FC236}">
                <a16:creationId xmlns:a16="http://schemas.microsoft.com/office/drawing/2014/main" id="{2249C8AB-E5B7-ECA4-CFBB-5C4BA1E8524F}"/>
              </a:ext>
            </a:extLst>
          </p:cNvPr>
          <p:cNvCxnSpPr>
            <a:cxnSpLocks/>
          </p:cNvCxnSpPr>
          <p:nvPr/>
        </p:nvCxnSpPr>
        <p:spPr>
          <a:xfrm>
            <a:off x="1499454" y="3536301"/>
            <a:ext cx="1737108"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97" name="Düz Bağlayıcı 440">
            <a:extLst>
              <a:ext uri="{FF2B5EF4-FFF2-40B4-BE49-F238E27FC236}">
                <a16:creationId xmlns:a16="http://schemas.microsoft.com/office/drawing/2014/main" id="{422DF966-DDAD-DC19-1D39-7DAFF2EBE7ED}"/>
              </a:ext>
            </a:extLst>
          </p:cNvPr>
          <p:cNvCxnSpPr>
            <a:cxnSpLocks/>
          </p:cNvCxnSpPr>
          <p:nvPr/>
        </p:nvCxnSpPr>
        <p:spPr>
          <a:xfrm>
            <a:off x="1927788" y="2834250"/>
            <a:ext cx="0" cy="335398"/>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98" name="Düz Bağlayıcı 440">
            <a:extLst>
              <a:ext uri="{FF2B5EF4-FFF2-40B4-BE49-F238E27FC236}">
                <a16:creationId xmlns:a16="http://schemas.microsoft.com/office/drawing/2014/main" id="{BA6EF0C7-5087-1F5C-CA11-D51C1276F0AA}"/>
              </a:ext>
            </a:extLst>
          </p:cNvPr>
          <p:cNvCxnSpPr>
            <a:cxnSpLocks/>
          </p:cNvCxnSpPr>
          <p:nvPr/>
        </p:nvCxnSpPr>
        <p:spPr>
          <a:xfrm>
            <a:off x="2432296" y="2834250"/>
            <a:ext cx="0" cy="335398"/>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99" name="Düz Bağlayıcı 440">
            <a:extLst>
              <a:ext uri="{FF2B5EF4-FFF2-40B4-BE49-F238E27FC236}">
                <a16:creationId xmlns:a16="http://schemas.microsoft.com/office/drawing/2014/main" id="{AC574D92-B1FF-1DFF-4F76-D0773BD39A0E}"/>
              </a:ext>
            </a:extLst>
          </p:cNvPr>
          <p:cNvCxnSpPr>
            <a:cxnSpLocks/>
          </p:cNvCxnSpPr>
          <p:nvPr/>
        </p:nvCxnSpPr>
        <p:spPr>
          <a:xfrm>
            <a:off x="2936803" y="2834250"/>
            <a:ext cx="0" cy="335398"/>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00" name="Düz Bağlayıcı 440">
            <a:extLst>
              <a:ext uri="{FF2B5EF4-FFF2-40B4-BE49-F238E27FC236}">
                <a16:creationId xmlns:a16="http://schemas.microsoft.com/office/drawing/2014/main" id="{FC1699C2-171E-64F8-7CBA-28C5A1BC8A8D}"/>
              </a:ext>
            </a:extLst>
          </p:cNvPr>
          <p:cNvCxnSpPr>
            <a:cxnSpLocks/>
          </p:cNvCxnSpPr>
          <p:nvPr/>
        </p:nvCxnSpPr>
        <p:spPr>
          <a:xfrm>
            <a:off x="1499454" y="3086292"/>
            <a:ext cx="1737108"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01" name="Düz Bağlayıcı 440">
            <a:extLst>
              <a:ext uri="{FF2B5EF4-FFF2-40B4-BE49-F238E27FC236}">
                <a16:creationId xmlns:a16="http://schemas.microsoft.com/office/drawing/2014/main" id="{A4869F54-5880-8292-2857-D5F29EE1558F}"/>
              </a:ext>
            </a:extLst>
          </p:cNvPr>
          <p:cNvCxnSpPr>
            <a:cxnSpLocks/>
          </p:cNvCxnSpPr>
          <p:nvPr/>
        </p:nvCxnSpPr>
        <p:spPr>
          <a:xfrm>
            <a:off x="2936803" y="2834250"/>
            <a:ext cx="0" cy="335398"/>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02" name="Düz Bağlayıcı 440">
            <a:extLst>
              <a:ext uri="{FF2B5EF4-FFF2-40B4-BE49-F238E27FC236}">
                <a16:creationId xmlns:a16="http://schemas.microsoft.com/office/drawing/2014/main" id="{6606AD92-A4BC-1AA8-1DE6-B5F88A67532E}"/>
              </a:ext>
            </a:extLst>
          </p:cNvPr>
          <p:cNvCxnSpPr>
            <a:cxnSpLocks/>
          </p:cNvCxnSpPr>
          <p:nvPr/>
        </p:nvCxnSpPr>
        <p:spPr>
          <a:xfrm>
            <a:off x="1499454" y="3986308"/>
            <a:ext cx="1737108"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03" name="Düz Bağlayıcı 440">
            <a:extLst>
              <a:ext uri="{FF2B5EF4-FFF2-40B4-BE49-F238E27FC236}">
                <a16:creationId xmlns:a16="http://schemas.microsoft.com/office/drawing/2014/main" id="{228FB8ED-F954-1477-ADD5-5E4EA8074780}"/>
              </a:ext>
            </a:extLst>
          </p:cNvPr>
          <p:cNvCxnSpPr>
            <a:cxnSpLocks/>
          </p:cNvCxnSpPr>
          <p:nvPr/>
        </p:nvCxnSpPr>
        <p:spPr>
          <a:xfrm>
            <a:off x="1499454" y="4436315"/>
            <a:ext cx="1737108"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grpSp>
        <p:nvGrpSpPr>
          <p:cNvPr id="170" name="Grup 169">
            <a:extLst>
              <a:ext uri="{FF2B5EF4-FFF2-40B4-BE49-F238E27FC236}">
                <a16:creationId xmlns:a16="http://schemas.microsoft.com/office/drawing/2014/main" id="{11CFA160-95D6-7330-62DD-D5416FBB3751}"/>
              </a:ext>
            </a:extLst>
          </p:cNvPr>
          <p:cNvGrpSpPr/>
          <p:nvPr/>
        </p:nvGrpSpPr>
        <p:grpSpPr>
          <a:xfrm>
            <a:off x="1766306" y="6080703"/>
            <a:ext cx="1325068" cy="436028"/>
            <a:chOff x="2618167" y="4842112"/>
            <a:chExt cx="1565267" cy="515803"/>
          </a:xfrm>
        </p:grpSpPr>
        <p:sp>
          <p:nvSpPr>
            <p:cNvPr id="183" name="Dikdörtgen 256">
              <a:extLst>
                <a:ext uri="{FF2B5EF4-FFF2-40B4-BE49-F238E27FC236}">
                  <a16:creationId xmlns:a16="http://schemas.microsoft.com/office/drawing/2014/main" id="{6BDCC9C8-9799-858B-9205-C99D5B67CC0D}"/>
                </a:ext>
              </a:extLst>
            </p:cNvPr>
            <p:cNvSpPr/>
            <p:nvPr/>
          </p:nvSpPr>
          <p:spPr>
            <a:xfrm>
              <a:off x="3221231" y="4845683"/>
              <a:ext cx="358739" cy="512232"/>
            </a:xfrm>
            <a:prstGeom prst="roundRect">
              <a:avLst/>
            </a:pr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solidFill>
                    <a:schemeClr val="bg1"/>
                  </a:solidFill>
                  <a:latin typeface="+mj-lt"/>
                  <a:ea typeface="Cambria" panose="02040503050406030204" pitchFamily="18" charset="0"/>
                  <a:cs typeface="Cascadia Mono" panose="020B0609020000020004" pitchFamily="49" charset="0"/>
                </a:rPr>
                <a:t>b</a:t>
              </a:r>
            </a:p>
          </p:txBody>
        </p:sp>
        <p:sp>
          <p:nvSpPr>
            <p:cNvPr id="184" name="Dikdörtgen 256">
              <a:extLst>
                <a:ext uri="{FF2B5EF4-FFF2-40B4-BE49-F238E27FC236}">
                  <a16:creationId xmlns:a16="http://schemas.microsoft.com/office/drawing/2014/main" id="{0A8F82D8-D43D-92F0-D1E3-8F40CDDB05C7}"/>
                </a:ext>
              </a:extLst>
            </p:cNvPr>
            <p:cNvSpPr/>
            <p:nvPr/>
          </p:nvSpPr>
          <p:spPr>
            <a:xfrm>
              <a:off x="3824695" y="4842112"/>
              <a:ext cx="358739" cy="512232"/>
            </a:xfrm>
            <a:prstGeom prst="roundRect">
              <a:avLst/>
            </a:pr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solidFill>
                    <a:schemeClr val="bg1"/>
                  </a:solidFill>
                  <a:latin typeface="+mj-lt"/>
                  <a:ea typeface="Cambria" panose="02040503050406030204" pitchFamily="18" charset="0"/>
                  <a:cs typeface="Cascadia Mono" panose="020B0609020000020004" pitchFamily="49" charset="0"/>
                </a:rPr>
                <a:t>b</a:t>
              </a:r>
            </a:p>
          </p:txBody>
        </p:sp>
        <p:sp>
          <p:nvSpPr>
            <p:cNvPr id="185" name="Dikdörtgen 256">
              <a:extLst>
                <a:ext uri="{FF2B5EF4-FFF2-40B4-BE49-F238E27FC236}">
                  <a16:creationId xmlns:a16="http://schemas.microsoft.com/office/drawing/2014/main" id="{929DED48-64B9-8B73-9A48-32E97681BED6}"/>
                </a:ext>
              </a:extLst>
            </p:cNvPr>
            <p:cNvSpPr/>
            <p:nvPr/>
          </p:nvSpPr>
          <p:spPr>
            <a:xfrm>
              <a:off x="2618167" y="4845683"/>
              <a:ext cx="358739" cy="512232"/>
            </a:xfrm>
            <a:prstGeom prst="roundRect">
              <a:avLst/>
            </a:pr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solidFill>
                    <a:schemeClr val="bg1"/>
                  </a:solidFill>
                  <a:latin typeface="+mj-lt"/>
                  <a:ea typeface="Cambria" panose="02040503050406030204" pitchFamily="18" charset="0"/>
                  <a:cs typeface="Cascadia Mono" panose="020B0609020000020004" pitchFamily="49" charset="0"/>
                </a:rPr>
                <a:t>b</a:t>
              </a:r>
            </a:p>
          </p:txBody>
        </p:sp>
      </p:grpSp>
      <p:sp>
        <p:nvSpPr>
          <p:cNvPr id="171" name="Dikdörtgen 256">
            <a:extLst>
              <a:ext uri="{FF2B5EF4-FFF2-40B4-BE49-F238E27FC236}">
                <a16:creationId xmlns:a16="http://schemas.microsoft.com/office/drawing/2014/main" id="{8895DC03-EC2C-EDF3-AD4A-F6E1326D26ED}"/>
              </a:ext>
            </a:extLst>
          </p:cNvPr>
          <p:cNvSpPr/>
          <p:nvPr/>
        </p:nvSpPr>
        <p:spPr>
          <a:xfrm>
            <a:off x="2283296" y="6077242"/>
            <a:ext cx="303688" cy="437977"/>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j-lt"/>
              <a:ea typeface="Cambria" panose="02040503050406030204" pitchFamily="18" charset="0"/>
              <a:cs typeface="Cascadia Mono" panose="020B0609020000020004" pitchFamily="49" charset="0"/>
            </a:endParaRPr>
          </a:p>
        </p:txBody>
      </p:sp>
      <p:sp>
        <p:nvSpPr>
          <p:cNvPr id="172" name="Dikdörtgen 256">
            <a:extLst>
              <a:ext uri="{FF2B5EF4-FFF2-40B4-BE49-F238E27FC236}">
                <a16:creationId xmlns:a16="http://schemas.microsoft.com/office/drawing/2014/main" id="{91168D80-0156-C820-1062-5028FDD4E7B6}"/>
              </a:ext>
            </a:extLst>
          </p:cNvPr>
          <p:cNvSpPr/>
          <p:nvPr/>
        </p:nvSpPr>
        <p:spPr>
          <a:xfrm>
            <a:off x="2793817" y="6077242"/>
            <a:ext cx="303688" cy="437977"/>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j-lt"/>
              <a:ea typeface="Cambria" panose="02040503050406030204" pitchFamily="18" charset="0"/>
              <a:cs typeface="Cascadia Mono" panose="020B0609020000020004" pitchFamily="49" charset="0"/>
            </a:endParaRPr>
          </a:p>
        </p:txBody>
      </p:sp>
      <p:sp>
        <p:nvSpPr>
          <p:cNvPr id="173" name="Dikdörtgen 256">
            <a:extLst>
              <a:ext uri="{FF2B5EF4-FFF2-40B4-BE49-F238E27FC236}">
                <a16:creationId xmlns:a16="http://schemas.microsoft.com/office/drawing/2014/main" id="{8E7D4AEC-A55E-C02A-1F0E-B5B7DEB3FBF9}"/>
              </a:ext>
            </a:extLst>
          </p:cNvPr>
          <p:cNvSpPr/>
          <p:nvPr/>
        </p:nvSpPr>
        <p:spPr>
          <a:xfrm>
            <a:off x="1772776" y="6077242"/>
            <a:ext cx="303688" cy="437977"/>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j-lt"/>
              <a:ea typeface="Cambria" panose="02040503050406030204" pitchFamily="18" charset="0"/>
              <a:cs typeface="Cascadia Mono" panose="020B0609020000020004" pitchFamily="49" charset="0"/>
            </a:endParaRPr>
          </a:p>
        </p:txBody>
      </p:sp>
      <p:grpSp>
        <p:nvGrpSpPr>
          <p:cNvPr id="132" name="Group 131">
            <a:extLst>
              <a:ext uri="{FF2B5EF4-FFF2-40B4-BE49-F238E27FC236}">
                <a16:creationId xmlns:a16="http://schemas.microsoft.com/office/drawing/2014/main" id="{FF060E01-B92D-6A12-684D-5DDA450B65A2}"/>
              </a:ext>
            </a:extLst>
          </p:cNvPr>
          <p:cNvGrpSpPr/>
          <p:nvPr/>
        </p:nvGrpSpPr>
        <p:grpSpPr>
          <a:xfrm>
            <a:off x="1508466" y="3087047"/>
            <a:ext cx="1754696" cy="1806828"/>
            <a:chOff x="3701199" y="3086292"/>
            <a:chExt cx="1754696" cy="1806828"/>
          </a:xfrm>
        </p:grpSpPr>
        <p:cxnSp>
          <p:nvCxnSpPr>
            <p:cNvPr id="189" name="Düz Bağlayıcı 440">
              <a:extLst>
                <a:ext uri="{FF2B5EF4-FFF2-40B4-BE49-F238E27FC236}">
                  <a16:creationId xmlns:a16="http://schemas.microsoft.com/office/drawing/2014/main" id="{A1E679EE-C435-18A5-F5FB-60C1445575C4}"/>
                </a:ext>
              </a:extLst>
            </p:cNvPr>
            <p:cNvCxnSpPr>
              <a:cxnSpLocks/>
            </p:cNvCxnSpPr>
            <p:nvPr/>
          </p:nvCxnSpPr>
          <p:spPr>
            <a:xfrm>
              <a:off x="3701210" y="3536300"/>
              <a:ext cx="1737115"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190" name="Düz Bağlayıcı 440">
              <a:extLst>
                <a:ext uri="{FF2B5EF4-FFF2-40B4-BE49-F238E27FC236}">
                  <a16:creationId xmlns:a16="http://schemas.microsoft.com/office/drawing/2014/main" id="{2F46FF9B-9F59-19A2-55BC-D106694A5CC5}"/>
                </a:ext>
              </a:extLst>
            </p:cNvPr>
            <p:cNvCxnSpPr>
              <a:cxnSpLocks/>
            </p:cNvCxnSpPr>
            <p:nvPr/>
          </p:nvCxnSpPr>
          <p:spPr>
            <a:xfrm>
              <a:off x="3701212" y="3086292"/>
              <a:ext cx="1737107"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191" name="Düz Bağlayıcı 440">
              <a:extLst>
                <a:ext uri="{FF2B5EF4-FFF2-40B4-BE49-F238E27FC236}">
                  <a16:creationId xmlns:a16="http://schemas.microsoft.com/office/drawing/2014/main" id="{BA462DCE-B06B-F551-59A9-2A03DB0D4DD7}"/>
                </a:ext>
              </a:extLst>
            </p:cNvPr>
            <p:cNvCxnSpPr>
              <a:cxnSpLocks/>
            </p:cNvCxnSpPr>
            <p:nvPr/>
          </p:nvCxnSpPr>
          <p:spPr>
            <a:xfrm>
              <a:off x="3701199" y="3986308"/>
              <a:ext cx="1737110"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208" name="Düz Bağlayıcı 440">
              <a:extLst>
                <a:ext uri="{FF2B5EF4-FFF2-40B4-BE49-F238E27FC236}">
                  <a16:creationId xmlns:a16="http://schemas.microsoft.com/office/drawing/2014/main" id="{BC0D2FEA-C804-317A-569F-721821281182}"/>
                </a:ext>
              </a:extLst>
            </p:cNvPr>
            <p:cNvCxnSpPr>
              <a:cxnSpLocks/>
            </p:cNvCxnSpPr>
            <p:nvPr/>
          </p:nvCxnSpPr>
          <p:spPr>
            <a:xfrm>
              <a:off x="3718787" y="4893120"/>
              <a:ext cx="1737108"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209" name="Düz Bağlayıcı 440">
              <a:extLst>
                <a:ext uri="{FF2B5EF4-FFF2-40B4-BE49-F238E27FC236}">
                  <a16:creationId xmlns:a16="http://schemas.microsoft.com/office/drawing/2014/main" id="{91A1F1B6-7417-D22A-CF37-C132100DAFDB}"/>
                </a:ext>
              </a:extLst>
            </p:cNvPr>
            <p:cNvCxnSpPr>
              <a:cxnSpLocks/>
            </p:cNvCxnSpPr>
            <p:nvPr/>
          </p:nvCxnSpPr>
          <p:spPr>
            <a:xfrm>
              <a:off x="3718787" y="4440274"/>
              <a:ext cx="1737108"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grpSp>
      <p:cxnSp>
        <p:nvCxnSpPr>
          <p:cNvPr id="227" name="Düz Bağlayıcı 440">
            <a:extLst>
              <a:ext uri="{FF2B5EF4-FFF2-40B4-BE49-F238E27FC236}">
                <a16:creationId xmlns:a16="http://schemas.microsoft.com/office/drawing/2014/main" id="{A8594524-3C6D-8F51-5474-452A49456133}"/>
              </a:ext>
            </a:extLst>
          </p:cNvPr>
          <p:cNvCxnSpPr>
            <a:cxnSpLocks/>
          </p:cNvCxnSpPr>
          <p:nvPr/>
        </p:nvCxnSpPr>
        <p:spPr>
          <a:xfrm>
            <a:off x="1498459" y="5811242"/>
            <a:ext cx="1737108"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228" name="Oval 227">
            <a:extLst>
              <a:ext uri="{FF2B5EF4-FFF2-40B4-BE49-F238E27FC236}">
                <a16:creationId xmlns:a16="http://schemas.microsoft.com/office/drawing/2014/main" id="{026C75ED-76D1-F829-7323-DA82687311F4}"/>
              </a:ext>
            </a:extLst>
          </p:cNvPr>
          <p:cNvSpPr/>
          <p:nvPr/>
        </p:nvSpPr>
        <p:spPr>
          <a:xfrm>
            <a:off x="1758966" y="5643542"/>
            <a:ext cx="335657" cy="335398"/>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d</a:t>
            </a:r>
            <a:endParaRPr lang="en-CH" sz="2800" b="1">
              <a:latin typeface="+mj-lt"/>
              <a:ea typeface="Cambria" panose="02040503050406030204" pitchFamily="18" charset="0"/>
            </a:endParaRPr>
          </a:p>
        </p:txBody>
      </p:sp>
      <p:sp>
        <p:nvSpPr>
          <p:cNvPr id="229" name="Oval 228">
            <a:extLst>
              <a:ext uri="{FF2B5EF4-FFF2-40B4-BE49-F238E27FC236}">
                <a16:creationId xmlns:a16="http://schemas.microsoft.com/office/drawing/2014/main" id="{BF6BB6A1-C10B-78C1-1B57-B85ACA119285}"/>
              </a:ext>
            </a:extLst>
          </p:cNvPr>
          <p:cNvSpPr/>
          <p:nvPr/>
        </p:nvSpPr>
        <p:spPr>
          <a:xfrm>
            <a:off x="2263472" y="5643542"/>
            <a:ext cx="335657" cy="335398"/>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s</a:t>
            </a:r>
            <a:endParaRPr lang="en-CH" sz="2800" b="1">
              <a:latin typeface="+mj-lt"/>
              <a:ea typeface="Cambria" panose="02040503050406030204" pitchFamily="18" charset="0"/>
            </a:endParaRPr>
          </a:p>
        </p:txBody>
      </p:sp>
      <p:sp>
        <p:nvSpPr>
          <p:cNvPr id="230" name="Oval 229">
            <a:extLst>
              <a:ext uri="{FF2B5EF4-FFF2-40B4-BE49-F238E27FC236}">
                <a16:creationId xmlns:a16="http://schemas.microsoft.com/office/drawing/2014/main" id="{FF1F7124-5C4A-7483-61FE-2A17EB61A403}"/>
              </a:ext>
            </a:extLst>
          </p:cNvPr>
          <p:cNvSpPr/>
          <p:nvPr/>
        </p:nvSpPr>
        <p:spPr>
          <a:xfrm>
            <a:off x="2767979" y="5643542"/>
            <a:ext cx="335657" cy="335398"/>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t</a:t>
            </a:r>
            <a:endParaRPr lang="en-CH" sz="2800" b="1">
              <a:latin typeface="+mj-lt"/>
              <a:ea typeface="Cambria" panose="02040503050406030204" pitchFamily="18" charset="0"/>
            </a:endParaRPr>
          </a:p>
        </p:txBody>
      </p:sp>
      <p:cxnSp>
        <p:nvCxnSpPr>
          <p:cNvPr id="231" name="Düz Bağlayıcı 440">
            <a:extLst>
              <a:ext uri="{FF2B5EF4-FFF2-40B4-BE49-F238E27FC236}">
                <a16:creationId xmlns:a16="http://schemas.microsoft.com/office/drawing/2014/main" id="{CE2A998E-F510-9607-F359-1482C2F1EA38}"/>
              </a:ext>
            </a:extLst>
          </p:cNvPr>
          <p:cNvCxnSpPr>
            <a:cxnSpLocks/>
          </p:cNvCxnSpPr>
          <p:nvPr/>
        </p:nvCxnSpPr>
        <p:spPr>
          <a:xfrm>
            <a:off x="1486197" y="5347482"/>
            <a:ext cx="1737108"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232" name="Oval 231">
            <a:extLst>
              <a:ext uri="{FF2B5EF4-FFF2-40B4-BE49-F238E27FC236}">
                <a16:creationId xmlns:a16="http://schemas.microsoft.com/office/drawing/2014/main" id="{8FCE0C9A-16AC-30AB-1094-2690B58EEE56}"/>
              </a:ext>
            </a:extLst>
          </p:cNvPr>
          <p:cNvSpPr/>
          <p:nvPr/>
        </p:nvSpPr>
        <p:spPr>
          <a:xfrm>
            <a:off x="1746704" y="5179784"/>
            <a:ext cx="335657" cy="335398"/>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d</a:t>
            </a:r>
            <a:endParaRPr lang="en-CH" sz="2800" b="1">
              <a:latin typeface="+mj-lt"/>
              <a:ea typeface="Cambria" panose="02040503050406030204" pitchFamily="18" charset="0"/>
            </a:endParaRPr>
          </a:p>
        </p:txBody>
      </p:sp>
      <p:sp>
        <p:nvSpPr>
          <p:cNvPr id="233" name="Oval 232">
            <a:extLst>
              <a:ext uri="{FF2B5EF4-FFF2-40B4-BE49-F238E27FC236}">
                <a16:creationId xmlns:a16="http://schemas.microsoft.com/office/drawing/2014/main" id="{32A3D934-A97A-254E-C269-8A9DA7D9994E}"/>
              </a:ext>
            </a:extLst>
          </p:cNvPr>
          <p:cNvSpPr/>
          <p:nvPr/>
        </p:nvSpPr>
        <p:spPr>
          <a:xfrm>
            <a:off x="2251210" y="5179784"/>
            <a:ext cx="335657" cy="335398"/>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s</a:t>
            </a:r>
            <a:endParaRPr lang="en-CH" sz="2800" b="1">
              <a:latin typeface="+mj-lt"/>
              <a:ea typeface="Cambria" panose="02040503050406030204" pitchFamily="18" charset="0"/>
            </a:endParaRPr>
          </a:p>
        </p:txBody>
      </p:sp>
      <p:sp>
        <p:nvSpPr>
          <p:cNvPr id="234" name="Oval 233">
            <a:extLst>
              <a:ext uri="{FF2B5EF4-FFF2-40B4-BE49-F238E27FC236}">
                <a16:creationId xmlns:a16="http://schemas.microsoft.com/office/drawing/2014/main" id="{9BC46C8C-7190-007D-2898-2FCD128778A1}"/>
              </a:ext>
            </a:extLst>
          </p:cNvPr>
          <p:cNvSpPr/>
          <p:nvPr/>
        </p:nvSpPr>
        <p:spPr>
          <a:xfrm>
            <a:off x="2755717" y="5179784"/>
            <a:ext cx="335657" cy="335398"/>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t</a:t>
            </a:r>
            <a:endParaRPr lang="en-CH" sz="2800" b="1">
              <a:latin typeface="+mj-lt"/>
              <a:ea typeface="Cambria" panose="02040503050406030204" pitchFamily="18" charset="0"/>
            </a:endParaRPr>
          </a:p>
        </p:txBody>
      </p:sp>
      <p:grpSp>
        <p:nvGrpSpPr>
          <p:cNvPr id="235" name="ACT_BL">
            <a:extLst>
              <a:ext uri="{FF2B5EF4-FFF2-40B4-BE49-F238E27FC236}">
                <a16:creationId xmlns:a16="http://schemas.microsoft.com/office/drawing/2014/main" id="{48C7CD7E-0F7A-6AD9-2C12-4A081FC1227D}"/>
              </a:ext>
            </a:extLst>
          </p:cNvPr>
          <p:cNvGrpSpPr/>
          <p:nvPr/>
        </p:nvGrpSpPr>
        <p:grpSpPr>
          <a:xfrm>
            <a:off x="1918491" y="2805993"/>
            <a:ext cx="1021041" cy="3269738"/>
            <a:chOff x="2588593" y="1295550"/>
            <a:chExt cx="1206128" cy="2268000"/>
          </a:xfrm>
        </p:grpSpPr>
        <p:cxnSp>
          <p:nvCxnSpPr>
            <p:cNvPr id="236" name="Straight Connector 267">
              <a:extLst>
                <a:ext uri="{FF2B5EF4-FFF2-40B4-BE49-F238E27FC236}">
                  <a16:creationId xmlns:a16="http://schemas.microsoft.com/office/drawing/2014/main" id="{D27D3E9D-A50E-0B8C-86BB-F0C3C19516CE}"/>
                </a:ext>
              </a:extLst>
            </p:cNvPr>
            <p:cNvCxnSpPr>
              <a:cxnSpLocks/>
            </p:cNvCxnSpPr>
            <p:nvPr/>
          </p:nvCxnSpPr>
          <p:spPr>
            <a:xfrm>
              <a:off x="2588593" y="1295550"/>
              <a:ext cx="0" cy="2268000"/>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cxnSp>
          <p:nvCxnSpPr>
            <p:cNvPr id="237" name="Straight Connector 268">
              <a:extLst>
                <a:ext uri="{FF2B5EF4-FFF2-40B4-BE49-F238E27FC236}">
                  <a16:creationId xmlns:a16="http://schemas.microsoft.com/office/drawing/2014/main" id="{0D379572-2D78-725E-1C0C-610E105BCC7B}"/>
                </a:ext>
              </a:extLst>
            </p:cNvPr>
            <p:cNvCxnSpPr>
              <a:cxnSpLocks/>
            </p:cNvCxnSpPr>
            <p:nvPr/>
          </p:nvCxnSpPr>
          <p:spPr>
            <a:xfrm>
              <a:off x="3188663" y="1295550"/>
              <a:ext cx="0" cy="2268000"/>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cxnSp>
          <p:nvCxnSpPr>
            <p:cNvPr id="238" name="Straight Connector 269">
              <a:extLst>
                <a:ext uri="{FF2B5EF4-FFF2-40B4-BE49-F238E27FC236}">
                  <a16:creationId xmlns:a16="http://schemas.microsoft.com/office/drawing/2014/main" id="{0F9743C3-94D3-4189-B37A-88BD81A86316}"/>
                </a:ext>
              </a:extLst>
            </p:cNvPr>
            <p:cNvCxnSpPr>
              <a:cxnSpLocks/>
            </p:cNvCxnSpPr>
            <p:nvPr/>
          </p:nvCxnSpPr>
          <p:spPr>
            <a:xfrm>
              <a:off x="3794721" y="1295550"/>
              <a:ext cx="0" cy="2268000"/>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grpSp>
      <p:sp>
        <p:nvSpPr>
          <p:cNvPr id="239" name="Oval 238">
            <a:extLst>
              <a:ext uri="{FF2B5EF4-FFF2-40B4-BE49-F238E27FC236}">
                <a16:creationId xmlns:a16="http://schemas.microsoft.com/office/drawing/2014/main" id="{5C742977-8C13-8AC5-999A-52E003DB0793}"/>
              </a:ext>
            </a:extLst>
          </p:cNvPr>
          <p:cNvSpPr/>
          <p:nvPr/>
        </p:nvSpPr>
        <p:spPr>
          <a:xfrm>
            <a:off x="1759961" y="3818608"/>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b</a:t>
            </a:r>
            <a:endParaRPr lang="en-CH" sz="2800" b="1">
              <a:latin typeface="+mj-lt"/>
              <a:ea typeface="Cambria" panose="02040503050406030204" pitchFamily="18" charset="0"/>
            </a:endParaRPr>
          </a:p>
        </p:txBody>
      </p:sp>
      <p:sp>
        <p:nvSpPr>
          <p:cNvPr id="240" name="Oval 239">
            <a:extLst>
              <a:ext uri="{FF2B5EF4-FFF2-40B4-BE49-F238E27FC236}">
                <a16:creationId xmlns:a16="http://schemas.microsoft.com/office/drawing/2014/main" id="{EBCDBF7E-92E4-BA32-935F-B922484538CA}"/>
              </a:ext>
            </a:extLst>
          </p:cNvPr>
          <p:cNvSpPr/>
          <p:nvPr/>
        </p:nvSpPr>
        <p:spPr>
          <a:xfrm>
            <a:off x="2264467" y="3818608"/>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b</a:t>
            </a:r>
            <a:endParaRPr lang="en-CH" sz="2800" b="1">
              <a:latin typeface="+mj-lt"/>
              <a:ea typeface="Cambria" panose="02040503050406030204" pitchFamily="18" charset="0"/>
            </a:endParaRPr>
          </a:p>
        </p:txBody>
      </p:sp>
      <p:sp>
        <p:nvSpPr>
          <p:cNvPr id="241" name="Oval 240">
            <a:extLst>
              <a:ext uri="{FF2B5EF4-FFF2-40B4-BE49-F238E27FC236}">
                <a16:creationId xmlns:a16="http://schemas.microsoft.com/office/drawing/2014/main" id="{EC103349-3489-913F-727B-E16D9D625201}"/>
              </a:ext>
            </a:extLst>
          </p:cNvPr>
          <p:cNvSpPr/>
          <p:nvPr/>
        </p:nvSpPr>
        <p:spPr>
          <a:xfrm>
            <a:off x="2768974" y="3818608"/>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b</a:t>
            </a:r>
            <a:endParaRPr lang="en-CH" sz="2800" b="1">
              <a:latin typeface="+mj-lt"/>
              <a:ea typeface="Cambria" panose="02040503050406030204" pitchFamily="18" charset="0"/>
            </a:endParaRPr>
          </a:p>
        </p:txBody>
      </p:sp>
      <p:sp>
        <p:nvSpPr>
          <p:cNvPr id="242" name="Oval 241">
            <a:extLst>
              <a:ext uri="{FF2B5EF4-FFF2-40B4-BE49-F238E27FC236}">
                <a16:creationId xmlns:a16="http://schemas.microsoft.com/office/drawing/2014/main" id="{1504066F-054D-5FDA-0B70-BA155708B787}"/>
              </a:ext>
            </a:extLst>
          </p:cNvPr>
          <p:cNvSpPr/>
          <p:nvPr/>
        </p:nvSpPr>
        <p:spPr>
          <a:xfrm>
            <a:off x="1759961" y="3368601"/>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b</a:t>
            </a:r>
            <a:endParaRPr lang="en-CH" sz="2800" b="1">
              <a:latin typeface="+mj-lt"/>
              <a:ea typeface="Cambria" panose="02040503050406030204" pitchFamily="18" charset="0"/>
            </a:endParaRPr>
          </a:p>
        </p:txBody>
      </p:sp>
      <p:sp>
        <p:nvSpPr>
          <p:cNvPr id="243" name="Oval 242">
            <a:extLst>
              <a:ext uri="{FF2B5EF4-FFF2-40B4-BE49-F238E27FC236}">
                <a16:creationId xmlns:a16="http://schemas.microsoft.com/office/drawing/2014/main" id="{326FF38D-CA59-A6A3-3103-A118F518155B}"/>
              </a:ext>
            </a:extLst>
          </p:cNvPr>
          <p:cNvSpPr/>
          <p:nvPr/>
        </p:nvSpPr>
        <p:spPr>
          <a:xfrm>
            <a:off x="2264467" y="3368601"/>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b</a:t>
            </a:r>
            <a:endParaRPr lang="en-CH" sz="2800" b="1">
              <a:latin typeface="+mj-lt"/>
              <a:ea typeface="Cambria" panose="02040503050406030204" pitchFamily="18" charset="0"/>
            </a:endParaRPr>
          </a:p>
        </p:txBody>
      </p:sp>
      <p:sp>
        <p:nvSpPr>
          <p:cNvPr id="244" name="Oval 243">
            <a:extLst>
              <a:ext uri="{FF2B5EF4-FFF2-40B4-BE49-F238E27FC236}">
                <a16:creationId xmlns:a16="http://schemas.microsoft.com/office/drawing/2014/main" id="{9CAF7263-C850-0A90-6012-81B24006A899}"/>
              </a:ext>
            </a:extLst>
          </p:cNvPr>
          <p:cNvSpPr/>
          <p:nvPr/>
        </p:nvSpPr>
        <p:spPr>
          <a:xfrm>
            <a:off x="2768974" y="3368601"/>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b</a:t>
            </a:r>
            <a:endParaRPr lang="en-CH" sz="2800" b="1">
              <a:latin typeface="+mj-lt"/>
              <a:ea typeface="Cambria" panose="02040503050406030204" pitchFamily="18" charset="0"/>
            </a:endParaRPr>
          </a:p>
        </p:txBody>
      </p:sp>
      <p:sp>
        <p:nvSpPr>
          <p:cNvPr id="251" name="Oval 250">
            <a:extLst>
              <a:ext uri="{FF2B5EF4-FFF2-40B4-BE49-F238E27FC236}">
                <a16:creationId xmlns:a16="http://schemas.microsoft.com/office/drawing/2014/main" id="{53C618DE-3849-6CE8-DC1D-F08E3F76BA5A}"/>
              </a:ext>
            </a:extLst>
          </p:cNvPr>
          <p:cNvSpPr/>
          <p:nvPr/>
        </p:nvSpPr>
        <p:spPr>
          <a:xfrm>
            <a:off x="1759961" y="2918593"/>
            <a:ext cx="335657" cy="335398"/>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a</a:t>
            </a:r>
            <a:endParaRPr lang="en-CH" sz="2800" b="1">
              <a:latin typeface="+mj-lt"/>
              <a:ea typeface="Cambria" panose="02040503050406030204" pitchFamily="18" charset="0"/>
            </a:endParaRPr>
          </a:p>
        </p:txBody>
      </p:sp>
      <p:sp>
        <p:nvSpPr>
          <p:cNvPr id="252" name="Oval 251">
            <a:extLst>
              <a:ext uri="{FF2B5EF4-FFF2-40B4-BE49-F238E27FC236}">
                <a16:creationId xmlns:a16="http://schemas.microsoft.com/office/drawing/2014/main" id="{D596AC98-9668-D95C-5B6B-2AF44469BED9}"/>
              </a:ext>
            </a:extLst>
          </p:cNvPr>
          <p:cNvSpPr/>
          <p:nvPr/>
        </p:nvSpPr>
        <p:spPr>
          <a:xfrm>
            <a:off x="2264467" y="2918593"/>
            <a:ext cx="335657" cy="335398"/>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a</a:t>
            </a:r>
            <a:endParaRPr lang="en-CH" sz="2800" b="1">
              <a:latin typeface="+mj-lt"/>
              <a:ea typeface="Cambria" panose="02040503050406030204" pitchFamily="18" charset="0"/>
            </a:endParaRPr>
          </a:p>
        </p:txBody>
      </p:sp>
      <p:sp>
        <p:nvSpPr>
          <p:cNvPr id="253" name="Oval 252">
            <a:extLst>
              <a:ext uri="{FF2B5EF4-FFF2-40B4-BE49-F238E27FC236}">
                <a16:creationId xmlns:a16="http://schemas.microsoft.com/office/drawing/2014/main" id="{C22A8F90-5D6B-3FF7-D321-81B7D9BD8609}"/>
              </a:ext>
            </a:extLst>
          </p:cNvPr>
          <p:cNvSpPr/>
          <p:nvPr/>
        </p:nvSpPr>
        <p:spPr>
          <a:xfrm>
            <a:off x="2768974" y="2918593"/>
            <a:ext cx="335657" cy="335398"/>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a</a:t>
            </a:r>
            <a:endParaRPr lang="en-CH" sz="2800" b="1">
              <a:latin typeface="+mj-lt"/>
              <a:ea typeface="Cambria" panose="02040503050406030204" pitchFamily="18" charset="0"/>
            </a:endParaRPr>
          </a:p>
        </p:txBody>
      </p:sp>
      <p:sp>
        <p:nvSpPr>
          <p:cNvPr id="314" name="Oval 313">
            <a:extLst>
              <a:ext uri="{FF2B5EF4-FFF2-40B4-BE49-F238E27FC236}">
                <a16:creationId xmlns:a16="http://schemas.microsoft.com/office/drawing/2014/main" id="{2A6FD166-A87A-A052-B0B9-F174983FB105}"/>
              </a:ext>
            </a:extLst>
          </p:cNvPr>
          <p:cNvSpPr/>
          <p:nvPr/>
        </p:nvSpPr>
        <p:spPr>
          <a:xfrm>
            <a:off x="1751039" y="4268946"/>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b</a:t>
            </a:r>
            <a:endParaRPr lang="en-CH" sz="2800" b="1">
              <a:latin typeface="+mj-lt"/>
              <a:ea typeface="Cambria" panose="02040503050406030204" pitchFamily="18" charset="0"/>
            </a:endParaRPr>
          </a:p>
        </p:txBody>
      </p:sp>
      <p:sp>
        <p:nvSpPr>
          <p:cNvPr id="315" name="Oval 314">
            <a:extLst>
              <a:ext uri="{FF2B5EF4-FFF2-40B4-BE49-F238E27FC236}">
                <a16:creationId xmlns:a16="http://schemas.microsoft.com/office/drawing/2014/main" id="{D33779C4-909B-87E5-8440-B007D895165D}"/>
              </a:ext>
            </a:extLst>
          </p:cNvPr>
          <p:cNvSpPr/>
          <p:nvPr/>
        </p:nvSpPr>
        <p:spPr>
          <a:xfrm>
            <a:off x="2255545" y="4268946"/>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b</a:t>
            </a:r>
            <a:endParaRPr lang="en-CH" sz="2800" b="1">
              <a:latin typeface="+mj-lt"/>
              <a:ea typeface="Cambria" panose="02040503050406030204" pitchFamily="18" charset="0"/>
            </a:endParaRPr>
          </a:p>
        </p:txBody>
      </p:sp>
      <p:sp>
        <p:nvSpPr>
          <p:cNvPr id="316" name="Oval 315">
            <a:extLst>
              <a:ext uri="{FF2B5EF4-FFF2-40B4-BE49-F238E27FC236}">
                <a16:creationId xmlns:a16="http://schemas.microsoft.com/office/drawing/2014/main" id="{5C41D589-EBF6-DD66-02B4-64655D42B7B0}"/>
              </a:ext>
            </a:extLst>
          </p:cNvPr>
          <p:cNvSpPr/>
          <p:nvPr/>
        </p:nvSpPr>
        <p:spPr>
          <a:xfrm>
            <a:off x="2760052" y="4268946"/>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b</a:t>
            </a:r>
            <a:endParaRPr lang="en-CH" sz="2800" b="1">
              <a:latin typeface="+mj-lt"/>
              <a:ea typeface="Cambria" panose="02040503050406030204" pitchFamily="18" charset="0"/>
            </a:endParaRPr>
          </a:p>
        </p:txBody>
      </p:sp>
      <p:sp>
        <p:nvSpPr>
          <p:cNvPr id="317" name="Oval 316">
            <a:extLst>
              <a:ext uri="{FF2B5EF4-FFF2-40B4-BE49-F238E27FC236}">
                <a16:creationId xmlns:a16="http://schemas.microsoft.com/office/drawing/2014/main" id="{E884E3BA-E892-30C6-D3CA-70D5B5ACFD01}"/>
              </a:ext>
            </a:extLst>
          </p:cNvPr>
          <p:cNvSpPr/>
          <p:nvPr/>
        </p:nvSpPr>
        <p:spPr>
          <a:xfrm>
            <a:off x="1746704" y="4736604"/>
            <a:ext cx="335657" cy="335398"/>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atin typeface="+mj-lt"/>
                <a:ea typeface="Cambria" panose="02040503050406030204" pitchFamily="18" charset="0"/>
              </a:rPr>
              <a:t>a</a:t>
            </a:r>
            <a:endParaRPr lang="en-CH" sz="2800" b="1" dirty="0">
              <a:latin typeface="+mj-lt"/>
              <a:ea typeface="Cambria" panose="02040503050406030204" pitchFamily="18" charset="0"/>
            </a:endParaRPr>
          </a:p>
        </p:txBody>
      </p:sp>
      <p:sp>
        <p:nvSpPr>
          <p:cNvPr id="318" name="Oval 317">
            <a:extLst>
              <a:ext uri="{FF2B5EF4-FFF2-40B4-BE49-F238E27FC236}">
                <a16:creationId xmlns:a16="http://schemas.microsoft.com/office/drawing/2014/main" id="{D74D9C8B-1D78-F6F4-C70E-CD3191B64575}"/>
              </a:ext>
            </a:extLst>
          </p:cNvPr>
          <p:cNvSpPr/>
          <p:nvPr/>
        </p:nvSpPr>
        <p:spPr>
          <a:xfrm>
            <a:off x="2251210" y="4736604"/>
            <a:ext cx="335657" cy="335398"/>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atin typeface="+mj-lt"/>
                <a:ea typeface="Cambria" panose="02040503050406030204" pitchFamily="18" charset="0"/>
              </a:rPr>
              <a:t>a</a:t>
            </a:r>
            <a:endParaRPr lang="en-CH" sz="2800" b="1" dirty="0">
              <a:latin typeface="+mj-lt"/>
              <a:ea typeface="Cambria" panose="02040503050406030204" pitchFamily="18" charset="0"/>
            </a:endParaRPr>
          </a:p>
        </p:txBody>
      </p:sp>
      <p:sp>
        <p:nvSpPr>
          <p:cNvPr id="319" name="Oval 318">
            <a:extLst>
              <a:ext uri="{FF2B5EF4-FFF2-40B4-BE49-F238E27FC236}">
                <a16:creationId xmlns:a16="http://schemas.microsoft.com/office/drawing/2014/main" id="{0CA611BF-8943-8EF1-5444-29E26198F0E2}"/>
              </a:ext>
            </a:extLst>
          </p:cNvPr>
          <p:cNvSpPr/>
          <p:nvPr/>
        </p:nvSpPr>
        <p:spPr>
          <a:xfrm>
            <a:off x="2755717" y="4736604"/>
            <a:ext cx="335657" cy="335398"/>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atin typeface="+mj-lt"/>
                <a:ea typeface="Cambria" panose="02040503050406030204" pitchFamily="18" charset="0"/>
              </a:rPr>
              <a:t>a</a:t>
            </a:r>
            <a:endParaRPr lang="en-CH" sz="2800" b="1" dirty="0">
              <a:latin typeface="+mj-lt"/>
              <a:ea typeface="Cambria" panose="02040503050406030204" pitchFamily="18" charset="0"/>
            </a:endParaRPr>
          </a:p>
        </p:txBody>
      </p:sp>
      <p:sp>
        <p:nvSpPr>
          <p:cNvPr id="320" name="Rounded Rectangle 73">
            <a:extLst>
              <a:ext uri="{FF2B5EF4-FFF2-40B4-BE49-F238E27FC236}">
                <a16:creationId xmlns:a16="http://schemas.microsoft.com/office/drawing/2014/main" id="{8587F317-2801-113D-0C79-CBD27F0E566E}"/>
              </a:ext>
            </a:extLst>
          </p:cNvPr>
          <p:cNvSpPr/>
          <p:nvPr/>
        </p:nvSpPr>
        <p:spPr>
          <a:xfrm>
            <a:off x="446743" y="2139242"/>
            <a:ext cx="3656747" cy="590066"/>
          </a:xfrm>
          <a:prstGeom prst="roundRect">
            <a:avLst/>
          </a:prstGeom>
          <a:noFill/>
          <a:ln>
            <a:noFill/>
          </a:ln>
        </p:spPr>
        <p:style>
          <a:lnRef idx="2">
            <a:schemeClr val="dk1"/>
          </a:lnRef>
          <a:fillRef idx="1">
            <a:schemeClr val="lt1"/>
          </a:fillRef>
          <a:effectRef idx="0">
            <a:schemeClr val="dk1"/>
          </a:effectRef>
          <a:fontRef idx="minor">
            <a:schemeClr val="dk1"/>
          </a:fontRef>
        </p:style>
        <p:txBody>
          <a:bodyPr lIns="274320" rtlCol="0" anchor="ctr"/>
          <a:lstStyle/>
          <a:p>
            <a:pPr algn="ctr"/>
            <a:r>
              <a:rPr lang="en-US" sz="2500" b="1" dirty="0">
                <a:latin typeface="+mj-lt"/>
              </a:rPr>
              <a:t>MAJ</a:t>
            </a:r>
            <a:r>
              <a:rPr lang="en-US" sz="2500" b="1" dirty="0">
                <a:solidFill>
                  <a:schemeClr val="tx1"/>
                </a:solidFill>
                <a:latin typeface="+mj-lt"/>
              </a:rPr>
              <a:t>5</a:t>
            </a:r>
            <a:r>
              <a:rPr lang="en-US" sz="2500" b="1" dirty="0">
                <a:latin typeface="+mj-lt"/>
              </a:rPr>
              <a:t>(a, b, b, b, a) = b </a:t>
            </a:r>
          </a:p>
        </p:txBody>
      </p:sp>
      <p:sp>
        <p:nvSpPr>
          <p:cNvPr id="321" name="Rounded Rectangle 73">
            <a:extLst>
              <a:ext uri="{FF2B5EF4-FFF2-40B4-BE49-F238E27FC236}">
                <a16:creationId xmlns:a16="http://schemas.microsoft.com/office/drawing/2014/main" id="{4C7C1367-8FA2-13EB-3FEC-C38A4FC2A0AC}"/>
              </a:ext>
            </a:extLst>
          </p:cNvPr>
          <p:cNvSpPr/>
          <p:nvPr/>
        </p:nvSpPr>
        <p:spPr>
          <a:xfrm>
            <a:off x="4709995" y="2139242"/>
            <a:ext cx="3873113" cy="590066"/>
          </a:xfrm>
          <a:prstGeom prst="roundRect">
            <a:avLst/>
          </a:prstGeom>
          <a:noFill/>
          <a:ln>
            <a:noFill/>
          </a:ln>
        </p:spPr>
        <p:style>
          <a:lnRef idx="2">
            <a:schemeClr val="dk1"/>
          </a:lnRef>
          <a:fillRef idx="1">
            <a:schemeClr val="lt1"/>
          </a:fillRef>
          <a:effectRef idx="0">
            <a:schemeClr val="dk1"/>
          </a:effectRef>
          <a:fontRef idx="minor">
            <a:schemeClr val="dk1"/>
          </a:fontRef>
        </p:style>
        <p:txBody>
          <a:bodyPr lIns="274320" rtlCol="0" anchor="ctr"/>
          <a:lstStyle/>
          <a:p>
            <a:pPr algn="ctr"/>
            <a:r>
              <a:rPr lang="en-US" sz="2500" b="1" dirty="0">
                <a:latin typeface="+mj-lt"/>
              </a:rPr>
              <a:t>MAJ</a:t>
            </a:r>
            <a:r>
              <a:rPr lang="en-US" sz="2500" b="1" dirty="0">
                <a:solidFill>
                  <a:schemeClr val="tx1"/>
                </a:solidFill>
                <a:latin typeface="+mj-lt"/>
              </a:rPr>
              <a:t>7</a:t>
            </a:r>
            <a:r>
              <a:rPr lang="en-US" sz="2500" b="1" dirty="0">
                <a:latin typeface="+mj-lt"/>
              </a:rPr>
              <a:t>(a, b, b, a, a, b, b) = b </a:t>
            </a:r>
          </a:p>
        </p:txBody>
      </p:sp>
      <p:sp>
        <p:nvSpPr>
          <p:cNvPr id="3" name="Content Placeholder 2">
            <a:extLst>
              <a:ext uri="{FF2B5EF4-FFF2-40B4-BE49-F238E27FC236}">
                <a16:creationId xmlns:a16="http://schemas.microsoft.com/office/drawing/2014/main" id="{A35514D3-538E-9645-5804-6D5B1DC0CE77}"/>
              </a:ext>
            </a:extLst>
          </p:cNvPr>
          <p:cNvSpPr txBox="1">
            <a:spLocks/>
          </p:cNvSpPr>
          <p:nvPr/>
        </p:nvSpPr>
        <p:spPr>
          <a:xfrm>
            <a:off x="411189" y="896603"/>
            <a:ext cx="8321622" cy="1239106"/>
          </a:xfrm>
          <a:prstGeom prst="roundRect">
            <a:avLst>
              <a:gd name="adj" fmla="val 7998"/>
            </a:avLst>
          </a:prstGeom>
          <a:solidFill>
            <a:schemeClr val="accent1">
              <a:lumMod val="20000"/>
              <a:lumOff val="80000"/>
            </a:schemeClr>
          </a:solidFill>
          <a:ln w="38100">
            <a:solidFill>
              <a:schemeClr val="accent1">
                <a:lumMod val="7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3000" b="1" dirty="0">
                <a:solidFill>
                  <a:schemeClr val="accent1">
                    <a:lumMod val="75000"/>
                  </a:schemeClr>
                </a:solidFill>
                <a:latin typeface="+mj-lt"/>
              </a:rPr>
              <a:t>Simultaneously activate many rows</a:t>
            </a:r>
            <a:r>
              <a:rPr lang="en-US" sz="3000" dirty="0">
                <a:latin typeface="+mj-lt"/>
              </a:rPr>
              <a:t> to perform </a:t>
            </a:r>
            <a:r>
              <a:rPr lang="en-US" sz="3000" b="1" dirty="0">
                <a:solidFill>
                  <a:schemeClr val="accent1">
                    <a:lumMod val="75000"/>
                  </a:schemeClr>
                </a:solidFill>
                <a:latin typeface="+mj-lt"/>
              </a:rPr>
              <a:t>MAJX (where X&gt;3) </a:t>
            </a:r>
            <a:r>
              <a:rPr lang="en-US" sz="3000" dirty="0">
                <a:latin typeface="+mj-lt"/>
              </a:rPr>
              <a:t>operations</a:t>
            </a:r>
            <a:endParaRPr lang="en-US" sz="3000" b="1" dirty="0">
              <a:solidFill>
                <a:schemeClr val="accent1"/>
              </a:solidFill>
              <a:latin typeface="+mj-lt"/>
            </a:endParaRPr>
          </a:p>
        </p:txBody>
      </p:sp>
      <p:grpSp>
        <p:nvGrpSpPr>
          <p:cNvPr id="158" name="Grup 322">
            <a:extLst>
              <a:ext uri="{FF2B5EF4-FFF2-40B4-BE49-F238E27FC236}">
                <a16:creationId xmlns:a16="http://schemas.microsoft.com/office/drawing/2014/main" id="{49FA5262-22BE-34D7-CE2F-1A97635C790E}"/>
              </a:ext>
            </a:extLst>
          </p:cNvPr>
          <p:cNvGrpSpPr/>
          <p:nvPr/>
        </p:nvGrpSpPr>
        <p:grpSpPr>
          <a:xfrm>
            <a:off x="5806691" y="2739144"/>
            <a:ext cx="1913698" cy="3873693"/>
            <a:chOff x="5229908" y="2784237"/>
            <a:chExt cx="1913698" cy="3873693"/>
          </a:xfrm>
        </p:grpSpPr>
        <p:grpSp>
          <p:nvGrpSpPr>
            <p:cNvPr id="159" name="Grup 254">
              <a:extLst>
                <a:ext uri="{FF2B5EF4-FFF2-40B4-BE49-F238E27FC236}">
                  <a16:creationId xmlns:a16="http://schemas.microsoft.com/office/drawing/2014/main" id="{285773A8-C951-AB98-981A-2ADB38A4DE52}"/>
                </a:ext>
              </a:extLst>
            </p:cNvPr>
            <p:cNvGrpSpPr/>
            <p:nvPr/>
          </p:nvGrpSpPr>
          <p:grpSpPr>
            <a:xfrm>
              <a:off x="5229908" y="2784237"/>
              <a:ext cx="1913698" cy="3873693"/>
              <a:chOff x="3286952" y="2650932"/>
              <a:chExt cx="1913698" cy="3873693"/>
            </a:xfrm>
          </p:grpSpPr>
          <p:sp>
            <p:nvSpPr>
              <p:cNvPr id="166" name="Dikdörtgen 251">
                <a:extLst>
                  <a:ext uri="{FF2B5EF4-FFF2-40B4-BE49-F238E27FC236}">
                    <a16:creationId xmlns:a16="http://schemas.microsoft.com/office/drawing/2014/main" id="{55954EED-05CC-9B54-F82C-CF3958F45A26}"/>
                  </a:ext>
                </a:extLst>
              </p:cNvPr>
              <p:cNvSpPr/>
              <p:nvPr/>
            </p:nvSpPr>
            <p:spPr>
              <a:xfrm>
                <a:off x="3286952" y="2650932"/>
                <a:ext cx="1913698" cy="3873693"/>
              </a:xfrm>
              <a:prstGeom prst="roundRect">
                <a:avLst>
                  <a:gd name="adj" fmla="val 4605"/>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lumMod val="50000"/>
                      <a:lumOff val="50000"/>
                    </a:schemeClr>
                  </a:solidFill>
                  <a:latin typeface="+mj-lt"/>
                  <a:ea typeface="Cambria" panose="02040503050406030204" pitchFamily="18" charset="0"/>
                  <a:cs typeface="Cascadia Mono" panose="020B0609020000020004" pitchFamily="49" charset="0"/>
                </a:endParaRPr>
              </a:p>
            </p:txBody>
          </p:sp>
          <p:cxnSp>
            <p:nvCxnSpPr>
              <p:cNvPr id="167" name="Düz Bağlayıcı 440">
                <a:extLst>
                  <a:ext uri="{FF2B5EF4-FFF2-40B4-BE49-F238E27FC236}">
                    <a16:creationId xmlns:a16="http://schemas.microsoft.com/office/drawing/2014/main" id="{A8AC5729-D8CB-23BA-CFCB-DD864B8772EE}"/>
                  </a:ext>
                </a:extLst>
              </p:cNvPr>
              <p:cNvCxnSpPr>
                <a:cxnSpLocks/>
              </p:cNvCxnSpPr>
              <p:nvPr/>
            </p:nvCxnSpPr>
            <p:spPr>
              <a:xfrm flipH="1">
                <a:off x="3787960" y="2849091"/>
                <a:ext cx="3171" cy="1796566"/>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69" name="Düz Bağlayıcı 440">
                <a:extLst>
                  <a:ext uri="{FF2B5EF4-FFF2-40B4-BE49-F238E27FC236}">
                    <a16:creationId xmlns:a16="http://schemas.microsoft.com/office/drawing/2014/main" id="{01A5CB3C-5F31-2152-D5BC-80E86EE08EF8}"/>
                  </a:ext>
                </a:extLst>
              </p:cNvPr>
              <p:cNvCxnSpPr>
                <a:cxnSpLocks/>
              </p:cNvCxnSpPr>
              <p:nvPr/>
            </p:nvCxnSpPr>
            <p:spPr>
              <a:xfrm>
                <a:off x="4295637" y="3184489"/>
                <a:ext cx="2843" cy="1461168"/>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74" name="Düz Bağlayıcı 440">
                <a:extLst>
                  <a:ext uri="{FF2B5EF4-FFF2-40B4-BE49-F238E27FC236}">
                    <a16:creationId xmlns:a16="http://schemas.microsoft.com/office/drawing/2014/main" id="{9C012483-6194-CDE0-BE25-ACA0938FC6BD}"/>
                  </a:ext>
                </a:extLst>
              </p:cNvPr>
              <p:cNvCxnSpPr>
                <a:cxnSpLocks/>
              </p:cNvCxnSpPr>
              <p:nvPr/>
            </p:nvCxnSpPr>
            <p:spPr>
              <a:xfrm>
                <a:off x="4800144" y="3184489"/>
                <a:ext cx="8856" cy="1461168"/>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75" name="Düz Bağlayıcı 440">
                <a:extLst>
                  <a:ext uri="{FF2B5EF4-FFF2-40B4-BE49-F238E27FC236}">
                    <a16:creationId xmlns:a16="http://schemas.microsoft.com/office/drawing/2014/main" id="{626924F4-605A-8930-ACBA-A61A2FA0E04D}"/>
                  </a:ext>
                </a:extLst>
              </p:cNvPr>
              <p:cNvCxnSpPr>
                <a:cxnSpLocks/>
              </p:cNvCxnSpPr>
              <p:nvPr/>
            </p:nvCxnSpPr>
            <p:spPr>
              <a:xfrm>
                <a:off x="3362795" y="3466799"/>
                <a:ext cx="1737108"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76" name="Düz Bağlayıcı 440">
                <a:extLst>
                  <a:ext uri="{FF2B5EF4-FFF2-40B4-BE49-F238E27FC236}">
                    <a16:creationId xmlns:a16="http://schemas.microsoft.com/office/drawing/2014/main" id="{F3E75711-0DA1-CE2A-9AD9-728538E6EEF8}"/>
                  </a:ext>
                </a:extLst>
              </p:cNvPr>
              <p:cNvCxnSpPr>
                <a:cxnSpLocks/>
              </p:cNvCxnSpPr>
              <p:nvPr/>
            </p:nvCxnSpPr>
            <p:spPr>
              <a:xfrm>
                <a:off x="3791129" y="2764748"/>
                <a:ext cx="0" cy="335398"/>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77" name="Düz Bağlayıcı 440">
                <a:extLst>
                  <a:ext uri="{FF2B5EF4-FFF2-40B4-BE49-F238E27FC236}">
                    <a16:creationId xmlns:a16="http://schemas.microsoft.com/office/drawing/2014/main" id="{7D98AB31-C115-CA97-8096-18AE99F6FE31}"/>
                  </a:ext>
                </a:extLst>
              </p:cNvPr>
              <p:cNvCxnSpPr>
                <a:cxnSpLocks/>
              </p:cNvCxnSpPr>
              <p:nvPr/>
            </p:nvCxnSpPr>
            <p:spPr>
              <a:xfrm>
                <a:off x="4295637" y="2764748"/>
                <a:ext cx="0" cy="335398"/>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78" name="Düz Bağlayıcı 440">
                <a:extLst>
                  <a:ext uri="{FF2B5EF4-FFF2-40B4-BE49-F238E27FC236}">
                    <a16:creationId xmlns:a16="http://schemas.microsoft.com/office/drawing/2014/main" id="{9949DF58-1D52-BDB2-0A8F-49A7CD21E31E}"/>
                  </a:ext>
                </a:extLst>
              </p:cNvPr>
              <p:cNvCxnSpPr>
                <a:cxnSpLocks/>
              </p:cNvCxnSpPr>
              <p:nvPr/>
            </p:nvCxnSpPr>
            <p:spPr>
              <a:xfrm>
                <a:off x="4800144" y="2764748"/>
                <a:ext cx="0" cy="335398"/>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79" name="Düz Bağlayıcı 440">
                <a:extLst>
                  <a:ext uri="{FF2B5EF4-FFF2-40B4-BE49-F238E27FC236}">
                    <a16:creationId xmlns:a16="http://schemas.microsoft.com/office/drawing/2014/main" id="{EA449AB6-724E-A5A9-3969-DE42E0998701}"/>
                  </a:ext>
                </a:extLst>
              </p:cNvPr>
              <p:cNvCxnSpPr>
                <a:cxnSpLocks/>
              </p:cNvCxnSpPr>
              <p:nvPr/>
            </p:nvCxnSpPr>
            <p:spPr>
              <a:xfrm>
                <a:off x="3362795" y="3016790"/>
                <a:ext cx="1737108"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80" name="Düz Bağlayıcı 440">
                <a:extLst>
                  <a:ext uri="{FF2B5EF4-FFF2-40B4-BE49-F238E27FC236}">
                    <a16:creationId xmlns:a16="http://schemas.microsoft.com/office/drawing/2014/main" id="{72B72CA6-B112-EA39-B333-230E2328111D}"/>
                  </a:ext>
                </a:extLst>
              </p:cNvPr>
              <p:cNvCxnSpPr>
                <a:cxnSpLocks/>
              </p:cNvCxnSpPr>
              <p:nvPr/>
            </p:nvCxnSpPr>
            <p:spPr>
              <a:xfrm>
                <a:off x="4800144" y="2764748"/>
                <a:ext cx="0" cy="335398"/>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81" name="Düz Bağlayıcı 440">
                <a:extLst>
                  <a:ext uri="{FF2B5EF4-FFF2-40B4-BE49-F238E27FC236}">
                    <a16:creationId xmlns:a16="http://schemas.microsoft.com/office/drawing/2014/main" id="{FE93EBFB-AA2C-376E-11C6-E65D598811CE}"/>
                  </a:ext>
                </a:extLst>
              </p:cNvPr>
              <p:cNvCxnSpPr>
                <a:cxnSpLocks/>
              </p:cNvCxnSpPr>
              <p:nvPr/>
            </p:nvCxnSpPr>
            <p:spPr>
              <a:xfrm>
                <a:off x="3362795" y="3916806"/>
                <a:ext cx="1737108"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82" name="Düz Bağlayıcı 440">
                <a:extLst>
                  <a:ext uri="{FF2B5EF4-FFF2-40B4-BE49-F238E27FC236}">
                    <a16:creationId xmlns:a16="http://schemas.microsoft.com/office/drawing/2014/main" id="{50893BFB-20B5-F2C4-5FD9-7B64E36C5D4F}"/>
                  </a:ext>
                </a:extLst>
              </p:cNvPr>
              <p:cNvCxnSpPr>
                <a:cxnSpLocks/>
              </p:cNvCxnSpPr>
              <p:nvPr/>
            </p:nvCxnSpPr>
            <p:spPr>
              <a:xfrm>
                <a:off x="3362795" y="4366813"/>
                <a:ext cx="1737108"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grpSp>
            <p:nvGrpSpPr>
              <p:cNvPr id="186" name="Grup 267">
                <a:extLst>
                  <a:ext uri="{FF2B5EF4-FFF2-40B4-BE49-F238E27FC236}">
                    <a16:creationId xmlns:a16="http://schemas.microsoft.com/office/drawing/2014/main" id="{48D9A888-7D6C-6140-DD2C-F4E4C140D0FC}"/>
                  </a:ext>
                </a:extLst>
              </p:cNvPr>
              <p:cNvGrpSpPr/>
              <p:nvPr/>
            </p:nvGrpSpPr>
            <p:grpSpPr>
              <a:xfrm>
                <a:off x="3345216" y="3016790"/>
                <a:ext cx="1737108" cy="900016"/>
                <a:chOff x="3453375" y="2416980"/>
                <a:chExt cx="2051999" cy="1064681"/>
              </a:xfrm>
            </p:grpSpPr>
            <p:cxnSp>
              <p:nvCxnSpPr>
                <p:cNvPr id="277" name="Düz Bağlayıcı 440">
                  <a:extLst>
                    <a:ext uri="{FF2B5EF4-FFF2-40B4-BE49-F238E27FC236}">
                      <a16:creationId xmlns:a16="http://schemas.microsoft.com/office/drawing/2014/main" id="{B15A8D7D-74FE-0E75-5956-E8AD46B3B46B}"/>
                    </a:ext>
                  </a:extLst>
                </p:cNvPr>
                <p:cNvCxnSpPr>
                  <a:cxnSpLocks/>
                </p:cNvCxnSpPr>
                <p:nvPr/>
              </p:nvCxnSpPr>
              <p:spPr>
                <a:xfrm>
                  <a:off x="3453375" y="2949321"/>
                  <a:ext cx="2051999"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278" name="Düz Bağlayıcı 440">
                  <a:extLst>
                    <a:ext uri="{FF2B5EF4-FFF2-40B4-BE49-F238E27FC236}">
                      <a16:creationId xmlns:a16="http://schemas.microsoft.com/office/drawing/2014/main" id="{AC436142-D9AA-5E0F-4D48-3EADB0E2FD8F}"/>
                    </a:ext>
                  </a:extLst>
                </p:cNvPr>
                <p:cNvCxnSpPr>
                  <a:cxnSpLocks/>
                </p:cNvCxnSpPr>
                <p:nvPr/>
              </p:nvCxnSpPr>
              <p:spPr>
                <a:xfrm>
                  <a:off x="3453375" y="2416980"/>
                  <a:ext cx="2051999"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280" name="Düz Bağlayıcı 440">
                  <a:extLst>
                    <a:ext uri="{FF2B5EF4-FFF2-40B4-BE49-F238E27FC236}">
                      <a16:creationId xmlns:a16="http://schemas.microsoft.com/office/drawing/2014/main" id="{4D8824FC-850E-37AB-10DB-620502C06FC7}"/>
                    </a:ext>
                  </a:extLst>
                </p:cNvPr>
                <p:cNvCxnSpPr>
                  <a:cxnSpLocks/>
                </p:cNvCxnSpPr>
                <p:nvPr/>
              </p:nvCxnSpPr>
              <p:spPr>
                <a:xfrm>
                  <a:off x="3453375" y="3481661"/>
                  <a:ext cx="2051999"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grpSp>
          <p:grpSp>
            <p:nvGrpSpPr>
              <p:cNvPr id="187" name="Grup 268">
                <a:extLst>
                  <a:ext uri="{FF2B5EF4-FFF2-40B4-BE49-F238E27FC236}">
                    <a16:creationId xmlns:a16="http://schemas.microsoft.com/office/drawing/2014/main" id="{63A704FB-8B0F-DA92-7A83-083D1D617160}"/>
                  </a:ext>
                </a:extLst>
              </p:cNvPr>
              <p:cNvGrpSpPr/>
              <p:nvPr/>
            </p:nvGrpSpPr>
            <p:grpSpPr>
              <a:xfrm>
                <a:off x="3629647" y="6011201"/>
                <a:ext cx="1325068" cy="436028"/>
                <a:chOff x="2618167" y="4842112"/>
                <a:chExt cx="1565267" cy="515803"/>
              </a:xfrm>
            </p:grpSpPr>
            <p:sp>
              <p:nvSpPr>
                <p:cNvPr id="249" name="Dikdörtgen 256">
                  <a:extLst>
                    <a:ext uri="{FF2B5EF4-FFF2-40B4-BE49-F238E27FC236}">
                      <a16:creationId xmlns:a16="http://schemas.microsoft.com/office/drawing/2014/main" id="{43483C11-8499-49B7-0F00-B29EB247249F}"/>
                    </a:ext>
                  </a:extLst>
                </p:cNvPr>
                <p:cNvSpPr/>
                <p:nvPr/>
              </p:nvSpPr>
              <p:spPr>
                <a:xfrm>
                  <a:off x="3221231" y="4845683"/>
                  <a:ext cx="358739" cy="512232"/>
                </a:xfrm>
                <a:prstGeom prst="roundRect">
                  <a:avLst/>
                </a:pr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latin typeface="+mj-lt"/>
                      <a:ea typeface="Cambria" panose="02040503050406030204" pitchFamily="18" charset="0"/>
                      <a:cs typeface="Cascadia Mono" panose="020B0609020000020004" pitchFamily="49" charset="0"/>
                    </a:rPr>
                    <a:t>b</a:t>
                  </a:r>
                </a:p>
              </p:txBody>
            </p:sp>
            <p:sp>
              <p:nvSpPr>
                <p:cNvPr id="250" name="Dikdörtgen 256">
                  <a:extLst>
                    <a:ext uri="{FF2B5EF4-FFF2-40B4-BE49-F238E27FC236}">
                      <a16:creationId xmlns:a16="http://schemas.microsoft.com/office/drawing/2014/main" id="{38BFB07E-7D48-B0A6-EE73-9B8E1D4BB97C}"/>
                    </a:ext>
                  </a:extLst>
                </p:cNvPr>
                <p:cNvSpPr/>
                <p:nvPr/>
              </p:nvSpPr>
              <p:spPr>
                <a:xfrm>
                  <a:off x="3824695" y="4842112"/>
                  <a:ext cx="358739" cy="512232"/>
                </a:xfrm>
                <a:prstGeom prst="roundRect">
                  <a:avLst/>
                </a:pr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latin typeface="+mj-lt"/>
                      <a:ea typeface="Cambria" panose="02040503050406030204" pitchFamily="18" charset="0"/>
                      <a:cs typeface="Cascadia Mono" panose="020B0609020000020004" pitchFamily="49" charset="0"/>
                    </a:rPr>
                    <a:t>b</a:t>
                  </a:r>
                </a:p>
              </p:txBody>
            </p:sp>
            <p:sp>
              <p:nvSpPr>
                <p:cNvPr id="276" name="Dikdörtgen 256">
                  <a:extLst>
                    <a:ext uri="{FF2B5EF4-FFF2-40B4-BE49-F238E27FC236}">
                      <a16:creationId xmlns:a16="http://schemas.microsoft.com/office/drawing/2014/main" id="{0B2DE3F3-29BE-9A53-0609-3FBB165CFD27}"/>
                    </a:ext>
                  </a:extLst>
                </p:cNvPr>
                <p:cNvSpPr/>
                <p:nvPr/>
              </p:nvSpPr>
              <p:spPr>
                <a:xfrm>
                  <a:off x="2618167" y="4845683"/>
                  <a:ext cx="358739" cy="512232"/>
                </a:xfrm>
                <a:prstGeom prst="roundRect">
                  <a:avLst/>
                </a:pr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latin typeface="+mj-lt"/>
                      <a:ea typeface="Cambria" panose="02040503050406030204" pitchFamily="18" charset="0"/>
                      <a:cs typeface="Cascadia Mono" panose="020B0609020000020004" pitchFamily="49" charset="0"/>
                    </a:rPr>
                    <a:t>b</a:t>
                  </a:r>
                </a:p>
              </p:txBody>
            </p:sp>
          </p:grpSp>
          <p:sp>
            <p:nvSpPr>
              <p:cNvPr id="188" name="Dikdörtgen 256">
                <a:extLst>
                  <a:ext uri="{FF2B5EF4-FFF2-40B4-BE49-F238E27FC236}">
                    <a16:creationId xmlns:a16="http://schemas.microsoft.com/office/drawing/2014/main" id="{A60E565B-6B3C-2487-8A14-921CF85BE442}"/>
                  </a:ext>
                </a:extLst>
              </p:cNvPr>
              <p:cNvSpPr/>
              <p:nvPr/>
            </p:nvSpPr>
            <p:spPr>
              <a:xfrm>
                <a:off x="4146637" y="6007740"/>
                <a:ext cx="303688" cy="437977"/>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j-lt"/>
                  <a:ea typeface="Cambria" panose="02040503050406030204" pitchFamily="18" charset="0"/>
                  <a:cs typeface="Cascadia Mono" panose="020B0609020000020004" pitchFamily="49" charset="0"/>
                </a:endParaRPr>
              </a:p>
            </p:txBody>
          </p:sp>
          <p:sp>
            <p:nvSpPr>
              <p:cNvPr id="204" name="Dikdörtgen 256">
                <a:extLst>
                  <a:ext uri="{FF2B5EF4-FFF2-40B4-BE49-F238E27FC236}">
                    <a16:creationId xmlns:a16="http://schemas.microsoft.com/office/drawing/2014/main" id="{42A2C4D2-4957-D88B-729E-5A39E5D923B6}"/>
                  </a:ext>
                </a:extLst>
              </p:cNvPr>
              <p:cNvSpPr/>
              <p:nvPr/>
            </p:nvSpPr>
            <p:spPr>
              <a:xfrm>
                <a:off x="4657158" y="6007740"/>
                <a:ext cx="303688" cy="437977"/>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j-lt"/>
                  <a:ea typeface="Cambria" panose="02040503050406030204" pitchFamily="18" charset="0"/>
                  <a:cs typeface="Cascadia Mono" panose="020B0609020000020004" pitchFamily="49" charset="0"/>
                </a:endParaRPr>
              </a:p>
            </p:txBody>
          </p:sp>
          <p:sp>
            <p:nvSpPr>
              <p:cNvPr id="205" name="Dikdörtgen 256">
                <a:extLst>
                  <a:ext uri="{FF2B5EF4-FFF2-40B4-BE49-F238E27FC236}">
                    <a16:creationId xmlns:a16="http://schemas.microsoft.com/office/drawing/2014/main" id="{E12EED56-B8AF-C3CA-ADDA-BDA2AE43706C}"/>
                  </a:ext>
                </a:extLst>
              </p:cNvPr>
              <p:cNvSpPr/>
              <p:nvPr/>
            </p:nvSpPr>
            <p:spPr>
              <a:xfrm>
                <a:off x="3636117" y="6007740"/>
                <a:ext cx="303688" cy="437977"/>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j-lt"/>
                  <a:ea typeface="Cambria" panose="02040503050406030204" pitchFamily="18" charset="0"/>
                  <a:cs typeface="Cascadia Mono" panose="020B0609020000020004" pitchFamily="49" charset="0"/>
                </a:endParaRPr>
              </a:p>
            </p:txBody>
          </p:sp>
          <p:cxnSp>
            <p:nvCxnSpPr>
              <p:cNvPr id="206" name="Düz Bağlayıcı 440">
                <a:extLst>
                  <a:ext uri="{FF2B5EF4-FFF2-40B4-BE49-F238E27FC236}">
                    <a16:creationId xmlns:a16="http://schemas.microsoft.com/office/drawing/2014/main" id="{2B569C7A-AB34-297E-B36C-32A28886282A}"/>
                  </a:ext>
                </a:extLst>
              </p:cNvPr>
              <p:cNvCxnSpPr>
                <a:cxnSpLocks/>
              </p:cNvCxnSpPr>
              <p:nvPr/>
            </p:nvCxnSpPr>
            <p:spPr>
              <a:xfrm>
                <a:off x="3362795" y="4823618"/>
                <a:ext cx="1737108"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207" name="Düz Bağlayıcı 440">
                <a:extLst>
                  <a:ext uri="{FF2B5EF4-FFF2-40B4-BE49-F238E27FC236}">
                    <a16:creationId xmlns:a16="http://schemas.microsoft.com/office/drawing/2014/main" id="{74056215-F9E5-2916-EDEA-57D0CE6B38A3}"/>
                  </a:ext>
                </a:extLst>
              </p:cNvPr>
              <p:cNvCxnSpPr>
                <a:cxnSpLocks/>
              </p:cNvCxnSpPr>
              <p:nvPr/>
            </p:nvCxnSpPr>
            <p:spPr>
              <a:xfrm>
                <a:off x="3362795" y="4370772"/>
                <a:ext cx="1737108"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210" name="Düz Bağlayıcı 440">
                <a:extLst>
                  <a:ext uri="{FF2B5EF4-FFF2-40B4-BE49-F238E27FC236}">
                    <a16:creationId xmlns:a16="http://schemas.microsoft.com/office/drawing/2014/main" id="{99A24E95-0DE8-C53A-7E8E-F1AB071F0826}"/>
                  </a:ext>
                </a:extLst>
              </p:cNvPr>
              <p:cNvCxnSpPr>
                <a:cxnSpLocks/>
              </p:cNvCxnSpPr>
              <p:nvPr/>
            </p:nvCxnSpPr>
            <p:spPr>
              <a:xfrm>
                <a:off x="3361800" y="5741740"/>
                <a:ext cx="1737108"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211" name="Düz Bağlayıcı 440">
                <a:extLst>
                  <a:ext uri="{FF2B5EF4-FFF2-40B4-BE49-F238E27FC236}">
                    <a16:creationId xmlns:a16="http://schemas.microsoft.com/office/drawing/2014/main" id="{E6B65990-7C4F-3E15-82AB-89177BC76405}"/>
                  </a:ext>
                </a:extLst>
              </p:cNvPr>
              <p:cNvCxnSpPr>
                <a:cxnSpLocks/>
              </p:cNvCxnSpPr>
              <p:nvPr/>
            </p:nvCxnSpPr>
            <p:spPr>
              <a:xfrm>
                <a:off x="3349538" y="5277980"/>
                <a:ext cx="1737108"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grpSp>
            <p:nvGrpSpPr>
              <p:cNvPr id="212" name="ACT_BL">
                <a:extLst>
                  <a:ext uri="{FF2B5EF4-FFF2-40B4-BE49-F238E27FC236}">
                    <a16:creationId xmlns:a16="http://schemas.microsoft.com/office/drawing/2014/main" id="{C0829911-E82D-CB12-F7EF-B45BAEE1DF57}"/>
                  </a:ext>
                </a:extLst>
              </p:cNvPr>
              <p:cNvGrpSpPr/>
              <p:nvPr/>
            </p:nvGrpSpPr>
            <p:grpSpPr>
              <a:xfrm>
                <a:off x="3785428" y="2724590"/>
                <a:ext cx="1021041" cy="3356169"/>
                <a:chOff x="2588593" y="1295550"/>
                <a:chExt cx="1206128" cy="2268000"/>
              </a:xfrm>
            </p:grpSpPr>
            <p:cxnSp>
              <p:nvCxnSpPr>
                <p:cNvPr id="246" name="Straight Connector 267">
                  <a:extLst>
                    <a:ext uri="{FF2B5EF4-FFF2-40B4-BE49-F238E27FC236}">
                      <a16:creationId xmlns:a16="http://schemas.microsoft.com/office/drawing/2014/main" id="{8C3B025E-5356-5EBA-C61F-7421D42EC85D}"/>
                    </a:ext>
                  </a:extLst>
                </p:cNvPr>
                <p:cNvCxnSpPr>
                  <a:cxnSpLocks/>
                </p:cNvCxnSpPr>
                <p:nvPr/>
              </p:nvCxnSpPr>
              <p:spPr>
                <a:xfrm>
                  <a:off x="2588593" y="1295550"/>
                  <a:ext cx="0" cy="2268000"/>
                </a:xfrm>
                <a:prstGeom prst="line">
                  <a:avLst/>
                </a:prstGeom>
                <a:solidFill>
                  <a:sysClr val="window" lastClr="FFFFFF">
                    <a:lumMod val="85000"/>
                  </a:sysClr>
                </a:solidFill>
                <a:ln w="76200" cap="flat" cmpd="sng" algn="ctr">
                  <a:solidFill>
                    <a:srgbClr val="C00000"/>
                  </a:solidFill>
                  <a:prstDash val="solid"/>
                  <a:miter lim="800000"/>
                  <a:headEnd type="none" w="med" len="med"/>
                  <a:tailEnd type="none" w="med" len="med"/>
                </a:ln>
                <a:effectLst/>
              </p:spPr>
            </p:cxnSp>
            <p:cxnSp>
              <p:nvCxnSpPr>
                <p:cNvPr id="247" name="Straight Connector 268">
                  <a:extLst>
                    <a:ext uri="{FF2B5EF4-FFF2-40B4-BE49-F238E27FC236}">
                      <a16:creationId xmlns:a16="http://schemas.microsoft.com/office/drawing/2014/main" id="{41F3BECA-B66E-A157-8E1C-73F4C88656FD}"/>
                    </a:ext>
                  </a:extLst>
                </p:cNvPr>
                <p:cNvCxnSpPr>
                  <a:cxnSpLocks/>
                </p:cNvCxnSpPr>
                <p:nvPr/>
              </p:nvCxnSpPr>
              <p:spPr>
                <a:xfrm>
                  <a:off x="3188663" y="1295550"/>
                  <a:ext cx="0" cy="2268000"/>
                </a:xfrm>
                <a:prstGeom prst="line">
                  <a:avLst/>
                </a:prstGeom>
                <a:solidFill>
                  <a:sysClr val="window" lastClr="FFFFFF">
                    <a:lumMod val="85000"/>
                  </a:sysClr>
                </a:solidFill>
                <a:ln w="76200" cap="flat" cmpd="sng" algn="ctr">
                  <a:solidFill>
                    <a:srgbClr val="C00000"/>
                  </a:solidFill>
                  <a:prstDash val="solid"/>
                  <a:miter lim="800000"/>
                  <a:headEnd type="none" w="med" len="med"/>
                  <a:tailEnd type="none" w="med" len="med"/>
                </a:ln>
                <a:effectLst/>
              </p:spPr>
            </p:cxnSp>
            <p:cxnSp>
              <p:nvCxnSpPr>
                <p:cNvPr id="248" name="Straight Connector 269">
                  <a:extLst>
                    <a:ext uri="{FF2B5EF4-FFF2-40B4-BE49-F238E27FC236}">
                      <a16:creationId xmlns:a16="http://schemas.microsoft.com/office/drawing/2014/main" id="{85294B2B-93FB-1DDD-2270-756C85B4518F}"/>
                    </a:ext>
                  </a:extLst>
                </p:cNvPr>
                <p:cNvCxnSpPr>
                  <a:cxnSpLocks/>
                </p:cNvCxnSpPr>
                <p:nvPr/>
              </p:nvCxnSpPr>
              <p:spPr>
                <a:xfrm>
                  <a:off x="3794721" y="1295550"/>
                  <a:ext cx="0" cy="2268000"/>
                </a:xfrm>
                <a:prstGeom prst="line">
                  <a:avLst/>
                </a:prstGeom>
                <a:solidFill>
                  <a:sysClr val="window" lastClr="FFFFFF">
                    <a:lumMod val="85000"/>
                  </a:sysClr>
                </a:solidFill>
                <a:ln w="76200" cap="flat" cmpd="sng" algn="ctr">
                  <a:solidFill>
                    <a:srgbClr val="C00000"/>
                  </a:solidFill>
                  <a:prstDash val="solid"/>
                  <a:miter lim="800000"/>
                  <a:headEnd type="none" w="med" len="med"/>
                  <a:tailEnd type="none" w="med" len="med"/>
                </a:ln>
                <a:effectLst/>
              </p:spPr>
            </p:cxnSp>
          </p:grpSp>
          <p:sp>
            <p:nvSpPr>
              <p:cNvPr id="213" name="Oval 212">
                <a:extLst>
                  <a:ext uri="{FF2B5EF4-FFF2-40B4-BE49-F238E27FC236}">
                    <a16:creationId xmlns:a16="http://schemas.microsoft.com/office/drawing/2014/main" id="{DF054A46-E48B-31BA-4A44-B521D85467FE}"/>
                  </a:ext>
                </a:extLst>
              </p:cNvPr>
              <p:cNvSpPr/>
              <p:nvPr/>
            </p:nvSpPr>
            <p:spPr>
              <a:xfrm>
                <a:off x="3623302" y="3749106"/>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b</a:t>
                </a:r>
                <a:endParaRPr lang="en-CH" sz="2800" b="1">
                  <a:latin typeface="+mj-lt"/>
                  <a:ea typeface="Cambria" panose="02040503050406030204" pitchFamily="18" charset="0"/>
                </a:endParaRPr>
              </a:p>
            </p:txBody>
          </p:sp>
          <p:sp>
            <p:nvSpPr>
              <p:cNvPr id="214" name="Oval 213">
                <a:extLst>
                  <a:ext uri="{FF2B5EF4-FFF2-40B4-BE49-F238E27FC236}">
                    <a16:creationId xmlns:a16="http://schemas.microsoft.com/office/drawing/2014/main" id="{FB51E4D3-21FD-9951-4151-376B08062A5C}"/>
                  </a:ext>
                </a:extLst>
              </p:cNvPr>
              <p:cNvSpPr/>
              <p:nvPr/>
            </p:nvSpPr>
            <p:spPr>
              <a:xfrm>
                <a:off x="4127808" y="3749106"/>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b</a:t>
                </a:r>
                <a:endParaRPr lang="en-CH" sz="2800" b="1">
                  <a:latin typeface="+mj-lt"/>
                  <a:ea typeface="Cambria" panose="02040503050406030204" pitchFamily="18" charset="0"/>
                </a:endParaRPr>
              </a:p>
            </p:txBody>
          </p:sp>
          <p:sp>
            <p:nvSpPr>
              <p:cNvPr id="215" name="Oval 214">
                <a:extLst>
                  <a:ext uri="{FF2B5EF4-FFF2-40B4-BE49-F238E27FC236}">
                    <a16:creationId xmlns:a16="http://schemas.microsoft.com/office/drawing/2014/main" id="{E01107BB-8978-B068-5EF3-E2878A258FF4}"/>
                  </a:ext>
                </a:extLst>
              </p:cNvPr>
              <p:cNvSpPr/>
              <p:nvPr/>
            </p:nvSpPr>
            <p:spPr>
              <a:xfrm>
                <a:off x="4632315" y="3749106"/>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b</a:t>
                </a:r>
                <a:endParaRPr lang="en-CH" sz="2800" b="1">
                  <a:latin typeface="+mj-lt"/>
                  <a:ea typeface="Cambria" panose="02040503050406030204" pitchFamily="18" charset="0"/>
                </a:endParaRPr>
              </a:p>
            </p:txBody>
          </p:sp>
          <p:sp>
            <p:nvSpPr>
              <p:cNvPr id="216" name="Oval 215">
                <a:extLst>
                  <a:ext uri="{FF2B5EF4-FFF2-40B4-BE49-F238E27FC236}">
                    <a16:creationId xmlns:a16="http://schemas.microsoft.com/office/drawing/2014/main" id="{86B46B7B-04F5-EB65-5298-3D9528F88596}"/>
                  </a:ext>
                </a:extLst>
              </p:cNvPr>
              <p:cNvSpPr/>
              <p:nvPr/>
            </p:nvSpPr>
            <p:spPr>
              <a:xfrm>
                <a:off x="3623302" y="3299099"/>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b</a:t>
                </a:r>
                <a:endParaRPr lang="en-CH" sz="2800" b="1">
                  <a:latin typeface="+mj-lt"/>
                  <a:ea typeface="Cambria" panose="02040503050406030204" pitchFamily="18" charset="0"/>
                </a:endParaRPr>
              </a:p>
            </p:txBody>
          </p:sp>
          <p:sp>
            <p:nvSpPr>
              <p:cNvPr id="217" name="Oval 216">
                <a:extLst>
                  <a:ext uri="{FF2B5EF4-FFF2-40B4-BE49-F238E27FC236}">
                    <a16:creationId xmlns:a16="http://schemas.microsoft.com/office/drawing/2014/main" id="{C63052A9-223B-FB65-D34B-2F8016EF359A}"/>
                  </a:ext>
                </a:extLst>
              </p:cNvPr>
              <p:cNvSpPr/>
              <p:nvPr/>
            </p:nvSpPr>
            <p:spPr>
              <a:xfrm>
                <a:off x="4127808" y="3299099"/>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b</a:t>
                </a:r>
                <a:endParaRPr lang="en-CH" sz="2800" b="1">
                  <a:latin typeface="+mj-lt"/>
                  <a:ea typeface="Cambria" panose="02040503050406030204" pitchFamily="18" charset="0"/>
                </a:endParaRPr>
              </a:p>
            </p:txBody>
          </p:sp>
          <p:sp>
            <p:nvSpPr>
              <p:cNvPr id="218" name="Oval 217">
                <a:extLst>
                  <a:ext uri="{FF2B5EF4-FFF2-40B4-BE49-F238E27FC236}">
                    <a16:creationId xmlns:a16="http://schemas.microsoft.com/office/drawing/2014/main" id="{9F13DACE-D4FD-3A13-AD45-C273BC27D5B1}"/>
                  </a:ext>
                </a:extLst>
              </p:cNvPr>
              <p:cNvSpPr/>
              <p:nvPr/>
            </p:nvSpPr>
            <p:spPr>
              <a:xfrm>
                <a:off x="4632315" y="3299099"/>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b</a:t>
                </a:r>
                <a:endParaRPr lang="en-CH" sz="2800" b="1">
                  <a:latin typeface="+mj-lt"/>
                  <a:ea typeface="Cambria" panose="02040503050406030204" pitchFamily="18" charset="0"/>
                </a:endParaRPr>
              </a:p>
            </p:txBody>
          </p:sp>
          <p:sp>
            <p:nvSpPr>
              <p:cNvPr id="219" name="Oval 218">
                <a:extLst>
                  <a:ext uri="{FF2B5EF4-FFF2-40B4-BE49-F238E27FC236}">
                    <a16:creationId xmlns:a16="http://schemas.microsoft.com/office/drawing/2014/main" id="{6482831A-4C50-1AC0-4A33-FD4FE930B37A}"/>
                  </a:ext>
                </a:extLst>
              </p:cNvPr>
              <p:cNvSpPr/>
              <p:nvPr/>
            </p:nvSpPr>
            <p:spPr>
              <a:xfrm>
                <a:off x="3610045" y="4187042"/>
                <a:ext cx="335657" cy="335398"/>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atin typeface="+mj-lt"/>
                    <a:ea typeface="Cambria" panose="02040503050406030204" pitchFamily="18" charset="0"/>
                  </a:rPr>
                  <a:t>a</a:t>
                </a:r>
                <a:endParaRPr lang="en-CH" sz="2800" b="1" dirty="0">
                  <a:latin typeface="+mj-lt"/>
                  <a:ea typeface="Cambria" panose="02040503050406030204" pitchFamily="18" charset="0"/>
                </a:endParaRPr>
              </a:p>
            </p:txBody>
          </p:sp>
          <p:sp>
            <p:nvSpPr>
              <p:cNvPr id="220" name="Oval 219">
                <a:extLst>
                  <a:ext uri="{FF2B5EF4-FFF2-40B4-BE49-F238E27FC236}">
                    <a16:creationId xmlns:a16="http://schemas.microsoft.com/office/drawing/2014/main" id="{7A6CF088-831A-1C3D-D704-5B91BFC41435}"/>
                  </a:ext>
                </a:extLst>
              </p:cNvPr>
              <p:cNvSpPr/>
              <p:nvPr/>
            </p:nvSpPr>
            <p:spPr>
              <a:xfrm>
                <a:off x="4114551" y="4187042"/>
                <a:ext cx="335657" cy="335398"/>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atin typeface="+mj-lt"/>
                    <a:ea typeface="Cambria" panose="02040503050406030204" pitchFamily="18" charset="0"/>
                  </a:rPr>
                  <a:t>a</a:t>
                </a:r>
                <a:endParaRPr lang="en-CH" sz="2800" b="1" dirty="0">
                  <a:latin typeface="+mj-lt"/>
                  <a:ea typeface="Cambria" panose="02040503050406030204" pitchFamily="18" charset="0"/>
                </a:endParaRPr>
              </a:p>
            </p:txBody>
          </p:sp>
          <p:sp>
            <p:nvSpPr>
              <p:cNvPr id="221" name="Oval 220">
                <a:extLst>
                  <a:ext uri="{FF2B5EF4-FFF2-40B4-BE49-F238E27FC236}">
                    <a16:creationId xmlns:a16="http://schemas.microsoft.com/office/drawing/2014/main" id="{046EEEE3-3D80-F48F-252B-55E4647BAD5F}"/>
                  </a:ext>
                </a:extLst>
              </p:cNvPr>
              <p:cNvSpPr/>
              <p:nvPr/>
            </p:nvSpPr>
            <p:spPr>
              <a:xfrm>
                <a:off x="4619058" y="4187042"/>
                <a:ext cx="335657" cy="335398"/>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atin typeface="+mj-lt"/>
                    <a:ea typeface="Cambria" panose="02040503050406030204" pitchFamily="18" charset="0"/>
                  </a:rPr>
                  <a:t>a</a:t>
                </a:r>
                <a:endParaRPr lang="en-CH" sz="2800" b="1" dirty="0">
                  <a:latin typeface="+mj-lt"/>
                  <a:ea typeface="Cambria" panose="02040503050406030204" pitchFamily="18" charset="0"/>
                </a:endParaRPr>
              </a:p>
            </p:txBody>
          </p:sp>
          <p:sp>
            <p:nvSpPr>
              <p:cNvPr id="222" name="Oval 221">
                <a:extLst>
                  <a:ext uri="{FF2B5EF4-FFF2-40B4-BE49-F238E27FC236}">
                    <a16:creationId xmlns:a16="http://schemas.microsoft.com/office/drawing/2014/main" id="{BA2BECA3-26D8-063D-A41E-27FE17EFFC11}"/>
                  </a:ext>
                </a:extLst>
              </p:cNvPr>
              <p:cNvSpPr/>
              <p:nvPr/>
            </p:nvSpPr>
            <p:spPr>
              <a:xfrm>
                <a:off x="3610045" y="4655565"/>
                <a:ext cx="335657" cy="335398"/>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atin typeface="+mj-lt"/>
                    <a:ea typeface="Cambria" panose="02040503050406030204" pitchFamily="18" charset="0"/>
                  </a:rPr>
                  <a:t>a</a:t>
                </a:r>
                <a:endParaRPr lang="en-CH" sz="2800" b="1" dirty="0">
                  <a:latin typeface="+mj-lt"/>
                  <a:ea typeface="Cambria" panose="02040503050406030204" pitchFamily="18" charset="0"/>
                </a:endParaRPr>
              </a:p>
            </p:txBody>
          </p:sp>
          <p:sp>
            <p:nvSpPr>
              <p:cNvPr id="223" name="Oval 222">
                <a:extLst>
                  <a:ext uri="{FF2B5EF4-FFF2-40B4-BE49-F238E27FC236}">
                    <a16:creationId xmlns:a16="http://schemas.microsoft.com/office/drawing/2014/main" id="{C92AFE6F-2DD6-3A0A-133B-6835CA341641}"/>
                  </a:ext>
                </a:extLst>
              </p:cNvPr>
              <p:cNvSpPr/>
              <p:nvPr/>
            </p:nvSpPr>
            <p:spPr>
              <a:xfrm>
                <a:off x="4114551" y="4655565"/>
                <a:ext cx="335657" cy="335398"/>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atin typeface="+mj-lt"/>
                    <a:ea typeface="Cambria" panose="02040503050406030204" pitchFamily="18" charset="0"/>
                  </a:rPr>
                  <a:t>a</a:t>
                </a:r>
                <a:endParaRPr lang="en-CH" sz="2800" b="1" dirty="0">
                  <a:latin typeface="+mj-lt"/>
                  <a:ea typeface="Cambria" panose="02040503050406030204" pitchFamily="18" charset="0"/>
                </a:endParaRPr>
              </a:p>
            </p:txBody>
          </p:sp>
          <p:sp>
            <p:nvSpPr>
              <p:cNvPr id="224" name="Oval 223">
                <a:extLst>
                  <a:ext uri="{FF2B5EF4-FFF2-40B4-BE49-F238E27FC236}">
                    <a16:creationId xmlns:a16="http://schemas.microsoft.com/office/drawing/2014/main" id="{DD22D706-0B87-29ED-C8C8-C4D6120E1ABC}"/>
                  </a:ext>
                </a:extLst>
              </p:cNvPr>
              <p:cNvSpPr/>
              <p:nvPr/>
            </p:nvSpPr>
            <p:spPr>
              <a:xfrm>
                <a:off x="4619058" y="4655565"/>
                <a:ext cx="335657" cy="335398"/>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atin typeface="+mj-lt"/>
                    <a:ea typeface="Cambria" panose="02040503050406030204" pitchFamily="18" charset="0"/>
                  </a:rPr>
                  <a:t>a</a:t>
                </a:r>
                <a:endParaRPr lang="en-CH" sz="2800" b="1" dirty="0">
                  <a:latin typeface="+mj-lt"/>
                  <a:ea typeface="Cambria" panose="02040503050406030204" pitchFamily="18" charset="0"/>
                </a:endParaRPr>
              </a:p>
            </p:txBody>
          </p:sp>
          <p:sp>
            <p:nvSpPr>
              <p:cNvPr id="225" name="Oval 224">
                <a:extLst>
                  <a:ext uri="{FF2B5EF4-FFF2-40B4-BE49-F238E27FC236}">
                    <a16:creationId xmlns:a16="http://schemas.microsoft.com/office/drawing/2014/main" id="{39CB2727-581B-9F90-5767-00F86E33582F}"/>
                  </a:ext>
                </a:extLst>
              </p:cNvPr>
              <p:cNvSpPr/>
              <p:nvPr/>
            </p:nvSpPr>
            <p:spPr>
              <a:xfrm>
                <a:off x="3623302" y="2849091"/>
                <a:ext cx="335657" cy="335398"/>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a</a:t>
                </a:r>
                <a:endParaRPr lang="en-CH" sz="2800" b="1">
                  <a:latin typeface="+mj-lt"/>
                  <a:ea typeface="Cambria" panose="02040503050406030204" pitchFamily="18" charset="0"/>
                </a:endParaRPr>
              </a:p>
            </p:txBody>
          </p:sp>
          <p:sp>
            <p:nvSpPr>
              <p:cNvPr id="226" name="Oval 225">
                <a:extLst>
                  <a:ext uri="{FF2B5EF4-FFF2-40B4-BE49-F238E27FC236}">
                    <a16:creationId xmlns:a16="http://schemas.microsoft.com/office/drawing/2014/main" id="{19D2757E-3241-8656-2DBE-70F7556988B6}"/>
                  </a:ext>
                </a:extLst>
              </p:cNvPr>
              <p:cNvSpPr/>
              <p:nvPr/>
            </p:nvSpPr>
            <p:spPr>
              <a:xfrm>
                <a:off x="4127808" y="2849091"/>
                <a:ext cx="335657" cy="335398"/>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a</a:t>
                </a:r>
                <a:endParaRPr lang="en-CH" sz="2800" b="1">
                  <a:latin typeface="+mj-lt"/>
                  <a:ea typeface="Cambria" panose="02040503050406030204" pitchFamily="18" charset="0"/>
                </a:endParaRPr>
              </a:p>
            </p:txBody>
          </p:sp>
          <p:sp>
            <p:nvSpPr>
              <p:cNvPr id="245" name="Oval 244">
                <a:extLst>
                  <a:ext uri="{FF2B5EF4-FFF2-40B4-BE49-F238E27FC236}">
                    <a16:creationId xmlns:a16="http://schemas.microsoft.com/office/drawing/2014/main" id="{873AE716-6981-DCC5-F870-816700F1E9CC}"/>
                  </a:ext>
                </a:extLst>
              </p:cNvPr>
              <p:cNvSpPr/>
              <p:nvPr/>
            </p:nvSpPr>
            <p:spPr>
              <a:xfrm>
                <a:off x="4632315" y="2849091"/>
                <a:ext cx="335657" cy="335398"/>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a</a:t>
                </a:r>
                <a:endParaRPr lang="en-CH" sz="2800" b="1">
                  <a:latin typeface="+mj-lt"/>
                  <a:ea typeface="Cambria" panose="02040503050406030204" pitchFamily="18" charset="0"/>
                </a:endParaRPr>
              </a:p>
            </p:txBody>
          </p:sp>
        </p:grpSp>
        <p:sp>
          <p:nvSpPr>
            <p:cNvPr id="160" name="Oval 159">
              <a:extLst>
                <a:ext uri="{FF2B5EF4-FFF2-40B4-BE49-F238E27FC236}">
                  <a16:creationId xmlns:a16="http://schemas.microsoft.com/office/drawing/2014/main" id="{239EAD94-51B5-752E-2F8B-2A54AB483FB0}"/>
                </a:ext>
              </a:extLst>
            </p:cNvPr>
            <p:cNvSpPr/>
            <p:nvPr/>
          </p:nvSpPr>
          <p:spPr>
            <a:xfrm>
              <a:off x="5553001" y="5243587"/>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atin typeface="+mj-lt"/>
                  <a:ea typeface="Cambria" panose="02040503050406030204" pitchFamily="18" charset="0"/>
                </a:rPr>
                <a:t>b</a:t>
              </a:r>
              <a:endParaRPr lang="en-CH" sz="2800" b="1" dirty="0">
                <a:latin typeface="+mj-lt"/>
                <a:ea typeface="Cambria" panose="02040503050406030204" pitchFamily="18" charset="0"/>
              </a:endParaRPr>
            </a:p>
          </p:txBody>
        </p:sp>
        <p:sp>
          <p:nvSpPr>
            <p:cNvPr id="161" name="Oval 160">
              <a:extLst>
                <a:ext uri="{FF2B5EF4-FFF2-40B4-BE49-F238E27FC236}">
                  <a16:creationId xmlns:a16="http://schemas.microsoft.com/office/drawing/2014/main" id="{0BD8E061-6270-A5FA-0461-4BA5AF91C01D}"/>
                </a:ext>
              </a:extLst>
            </p:cNvPr>
            <p:cNvSpPr/>
            <p:nvPr/>
          </p:nvSpPr>
          <p:spPr>
            <a:xfrm>
              <a:off x="6057507" y="5243587"/>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atin typeface="+mj-lt"/>
                  <a:ea typeface="Cambria" panose="02040503050406030204" pitchFamily="18" charset="0"/>
                </a:rPr>
                <a:t>b</a:t>
              </a:r>
              <a:endParaRPr lang="en-CH" sz="2800" b="1" dirty="0">
                <a:latin typeface="+mj-lt"/>
                <a:ea typeface="Cambria" panose="02040503050406030204" pitchFamily="18" charset="0"/>
              </a:endParaRPr>
            </a:p>
          </p:txBody>
        </p:sp>
        <p:sp>
          <p:nvSpPr>
            <p:cNvPr id="162" name="Oval 161">
              <a:extLst>
                <a:ext uri="{FF2B5EF4-FFF2-40B4-BE49-F238E27FC236}">
                  <a16:creationId xmlns:a16="http://schemas.microsoft.com/office/drawing/2014/main" id="{281E606C-E515-8136-9C31-0DF12A90DA38}"/>
                </a:ext>
              </a:extLst>
            </p:cNvPr>
            <p:cNvSpPr/>
            <p:nvPr/>
          </p:nvSpPr>
          <p:spPr>
            <a:xfrm>
              <a:off x="6562014" y="5243587"/>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atin typeface="+mj-lt"/>
                  <a:ea typeface="Cambria" panose="02040503050406030204" pitchFamily="18" charset="0"/>
                </a:rPr>
                <a:t>b</a:t>
              </a:r>
              <a:endParaRPr lang="en-CH" sz="2800" b="1" dirty="0">
                <a:latin typeface="+mj-lt"/>
                <a:ea typeface="Cambria" panose="02040503050406030204" pitchFamily="18" charset="0"/>
              </a:endParaRPr>
            </a:p>
          </p:txBody>
        </p:sp>
        <p:sp>
          <p:nvSpPr>
            <p:cNvPr id="163" name="Oval 162">
              <a:extLst>
                <a:ext uri="{FF2B5EF4-FFF2-40B4-BE49-F238E27FC236}">
                  <a16:creationId xmlns:a16="http://schemas.microsoft.com/office/drawing/2014/main" id="{709A1456-4869-A656-E7CB-1B94DEB344BB}"/>
                </a:ext>
              </a:extLst>
            </p:cNvPr>
            <p:cNvSpPr/>
            <p:nvPr/>
          </p:nvSpPr>
          <p:spPr>
            <a:xfrm>
              <a:off x="5565263" y="5707345"/>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atin typeface="+mj-lt"/>
                  <a:ea typeface="Cambria" panose="02040503050406030204" pitchFamily="18" charset="0"/>
                </a:rPr>
                <a:t>b</a:t>
              </a:r>
              <a:endParaRPr lang="en-CH" sz="2800" b="1" dirty="0">
                <a:latin typeface="+mj-lt"/>
                <a:ea typeface="Cambria" panose="02040503050406030204" pitchFamily="18" charset="0"/>
              </a:endParaRPr>
            </a:p>
          </p:txBody>
        </p:sp>
        <p:sp>
          <p:nvSpPr>
            <p:cNvPr id="164" name="Oval 163">
              <a:extLst>
                <a:ext uri="{FF2B5EF4-FFF2-40B4-BE49-F238E27FC236}">
                  <a16:creationId xmlns:a16="http://schemas.microsoft.com/office/drawing/2014/main" id="{8ADBCDB7-8951-957A-D50E-600933640D74}"/>
                </a:ext>
              </a:extLst>
            </p:cNvPr>
            <p:cNvSpPr/>
            <p:nvPr/>
          </p:nvSpPr>
          <p:spPr>
            <a:xfrm>
              <a:off x="6069769" y="5707345"/>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atin typeface="+mj-lt"/>
                  <a:ea typeface="Cambria" panose="02040503050406030204" pitchFamily="18" charset="0"/>
                </a:rPr>
                <a:t>b</a:t>
              </a:r>
              <a:endParaRPr lang="en-CH" sz="2800" b="1" dirty="0">
                <a:latin typeface="+mj-lt"/>
                <a:ea typeface="Cambria" panose="02040503050406030204" pitchFamily="18" charset="0"/>
              </a:endParaRPr>
            </a:p>
          </p:txBody>
        </p:sp>
        <p:sp>
          <p:nvSpPr>
            <p:cNvPr id="165" name="Oval 164">
              <a:extLst>
                <a:ext uri="{FF2B5EF4-FFF2-40B4-BE49-F238E27FC236}">
                  <a16:creationId xmlns:a16="http://schemas.microsoft.com/office/drawing/2014/main" id="{EE4D10AF-F18E-4BDF-7677-301B27967A45}"/>
                </a:ext>
              </a:extLst>
            </p:cNvPr>
            <p:cNvSpPr/>
            <p:nvPr/>
          </p:nvSpPr>
          <p:spPr>
            <a:xfrm>
              <a:off x="6574276" y="5707345"/>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atin typeface="+mj-lt"/>
                  <a:ea typeface="Cambria" panose="02040503050406030204" pitchFamily="18" charset="0"/>
                </a:rPr>
                <a:t>b</a:t>
              </a:r>
              <a:endParaRPr lang="en-CH" sz="2800" b="1" dirty="0">
                <a:latin typeface="+mj-lt"/>
                <a:ea typeface="Cambria" panose="02040503050406030204" pitchFamily="18" charset="0"/>
              </a:endParaRPr>
            </a:p>
          </p:txBody>
        </p:sp>
      </p:grpSp>
    </p:spTree>
    <p:extLst>
      <p:ext uri="{BB962C8B-B14F-4D97-AF65-F5344CB8AC3E}">
        <p14:creationId xmlns:p14="http://schemas.microsoft.com/office/powerpoint/2010/main" val="1327011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9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0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0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0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7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7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73"/>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2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2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2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30"/>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3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3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3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34"/>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39"/>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40"/>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41"/>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42"/>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43"/>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44"/>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51"/>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252"/>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253"/>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14"/>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15"/>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16"/>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17"/>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318"/>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319"/>
                                        </p:tgtEl>
                                        <p:attrNameLst>
                                          <p:attrName>style.visibility</p:attrName>
                                        </p:attrNameLst>
                                      </p:cBhvr>
                                      <p:to>
                                        <p:strVal val="visible"/>
                                      </p:to>
                                    </p:set>
                                  </p:childTnLst>
                                </p:cTn>
                              </p:par>
                            </p:childTnLst>
                          </p:cTn>
                        </p:par>
                        <p:par>
                          <p:cTn id="87" fill="hold">
                            <p:stCondLst>
                              <p:cond delay="0"/>
                            </p:stCondLst>
                            <p:childTnLst>
                              <p:par>
                                <p:cTn id="88" presetID="22" presetClass="entr" presetSubtype="8" fill="hold" nodeType="afterEffect">
                                  <p:stCondLst>
                                    <p:cond delay="0"/>
                                  </p:stCondLst>
                                  <p:childTnLst>
                                    <p:set>
                                      <p:cBhvr>
                                        <p:cTn id="89" dur="1" fill="hold">
                                          <p:stCondLst>
                                            <p:cond delay="0"/>
                                          </p:stCondLst>
                                        </p:cTn>
                                        <p:tgtEl>
                                          <p:spTgt spid="132"/>
                                        </p:tgtEl>
                                        <p:attrNameLst>
                                          <p:attrName>style.visibility</p:attrName>
                                        </p:attrNameLst>
                                      </p:cBhvr>
                                      <p:to>
                                        <p:strVal val="visible"/>
                                      </p:to>
                                    </p:set>
                                    <p:animEffect transition="in" filter="wipe(left)">
                                      <p:cBhvr>
                                        <p:cTn id="90" dur="500"/>
                                        <p:tgtEl>
                                          <p:spTgt spid="132"/>
                                        </p:tgtEl>
                                      </p:cBhvr>
                                    </p:animEffect>
                                  </p:childTnLst>
                                </p:cTn>
                              </p:par>
                            </p:childTnLst>
                          </p:cTn>
                        </p:par>
                        <p:par>
                          <p:cTn id="91" fill="hold">
                            <p:stCondLst>
                              <p:cond delay="500"/>
                            </p:stCondLst>
                            <p:childTnLst>
                              <p:par>
                                <p:cTn id="92" presetID="22" presetClass="entr" presetSubtype="1" fill="hold" nodeType="afterEffect">
                                  <p:stCondLst>
                                    <p:cond delay="0"/>
                                  </p:stCondLst>
                                  <p:childTnLst>
                                    <p:set>
                                      <p:cBhvr>
                                        <p:cTn id="93" dur="1" fill="hold">
                                          <p:stCondLst>
                                            <p:cond delay="0"/>
                                          </p:stCondLst>
                                        </p:cTn>
                                        <p:tgtEl>
                                          <p:spTgt spid="235"/>
                                        </p:tgtEl>
                                        <p:attrNameLst>
                                          <p:attrName>style.visibility</p:attrName>
                                        </p:attrNameLst>
                                      </p:cBhvr>
                                      <p:to>
                                        <p:strVal val="visible"/>
                                      </p:to>
                                    </p:set>
                                    <p:animEffect transition="in" filter="wipe(up)">
                                      <p:cBhvr>
                                        <p:cTn id="94" dur="500"/>
                                        <p:tgtEl>
                                          <p:spTgt spid="235"/>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1" fill="hold" nodeType="clickEffect">
                                  <p:stCondLst>
                                    <p:cond delay="0"/>
                                  </p:stCondLst>
                                  <p:childTnLst>
                                    <p:set>
                                      <p:cBhvr>
                                        <p:cTn id="98" dur="1" fill="hold">
                                          <p:stCondLst>
                                            <p:cond delay="0"/>
                                          </p:stCondLst>
                                        </p:cTn>
                                        <p:tgtEl>
                                          <p:spTgt spid="170"/>
                                        </p:tgtEl>
                                        <p:attrNameLst>
                                          <p:attrName>style.visibility</p:attrName>
                                        </p:attrNameLst>
                                      </p:cBhvr>
                                      <p:to>
                                        <p:strVal val="visible"/>
                                      </p:to>
                                    </p:set>
                                    <p:animEffect transition="in" filter="wipe(up)">
                                      <p:cBhvr>
                                        <p:cTn id="99" dur="500"/>
                                        <p:tgtEl>
                                          <p:spTgt spid="170"/>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320"/>
                                        </p:tgtEl>
                                        <p:attrNameLst>
                                          <p:attrName>style.visibility</p:attrName>
                                        </p:attrNameLst>
                                      </p:cBhvr>
                                      <p:to>
                                        <p:strVal val="visible"/>
                                      </p:to>
                                    </p:set>
                                    <p:animEffect transition="in" filter="fade">
                                      <p:cBhvr>
                                        <p:cTn id="102" dur="500"/>
                                        <p:tgtEl>
                                          <p:spTgt spid="320"/>
                                        </p:tgtEl>
                                      </p:cBhvr>
                                    </p:animEffec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nodeType="clickEffect">
                                  <p:stCondLst>
                                    <p:cond delay="0"/>
                                  </p:stCondLst>
                                  <p:childTnLst>
                                    <p:set>
                                      <p:cBhvr>
                                        <p:cTn id="106" dur="1" fill="hold">
                                          <p:stCondLst>
                                            <p:cond delay="0"/>
                                          </p:stCondLst>
                                        </p:cTn>
                                        <p:tgtEl>
                                          <p:spTgt spid="158"/>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3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2" grpId="0" animBg="1"/>
      <p:bldP spid="171" grpId="0" animBg="1"/>
      <p:bldP spid="172" grpId="0" animBg="1"/>
      <p:bldP spid="173" grpId="0" animBg="1"/>
      <p:bldP spid="228" grpId="0" animBg="1"/>
      <p:bldP spid="229" grpId="0" animBg="1"/>
      <p:bldP spid="230" grpId="0" animBg="1"/>
      <p:bldP spid="232" grpId="0" animBg="1"/>
      <p:bldP spid="233" grpId="0" animBg="1"/>
      <p:bldP spid="234" grpId="0" animBg="1"/>
      <p:bldP spid="239" grpId="0" animBg="1"/>
      <p:bldP spid="240" grpId="0" animBg="1"/>
      <p:bldP spid="241" grpId="0" animBg="1"/>
      <p:bldP spid="242" grpId="0" animBg="1"/>
      <p:bldP spid="243" grpId="0" animBg="1"/>
      <p:bldP spid="244" grpId="0" animBg="1"/>
      <p:bldP spid="251" grpId="0" animBg="1"/>
      <p:bldP spid="252" grpId="0" animBg="1"/>
      <p:bldP spid="253" grpId="0" animBg="1"/>
      <p:bldP spid="314" grpId="0" animBg="1"/>
      <p:bldP spid="315" grpId="0" animBg="1"/>
      <p:bldP spid="316" grpId="0" animBg="1"/>
      <p:bldP spid="317" grpId="0" animBg="1"/>
      <p:bldP spid="318" grpId="0" animBg="1"/>
      <p:bldP spid="319" grpId="0" animBg="1"/>
      <p:bldP spid="320" grpId="0"/>
      <p:bldP spid="321" grpId="0"/>
      <p:bldP spid="3"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845AD-5CBB-7B07-095A-841F803E0C34}"/>
              </a:ext>
            </a:extLst>
          </p:cNvPr>
          <p:cNvSpPr>
            <a:spLocks noGrp="1"/>
          </p:cNvSpPr>
          <p:nvPr>
            <p:ph type="title"/>
          </p:nvPr>
        </p:nvSpPr>
        <p:spPr/>
        <p:txBody>
          <a:bodyPr/>
          <a:lstStyle/>
          <a:p>
            <a:r>
              <a:rPr lang="en-US"/>
              <a:t>MAJX in Real DRAM Chips</a:t>
            </a:r>
          </a:p>
        </p:txBody>
      </p:sp>
      <p:sp>
        <p:nvSpPr>
          <p:cNvPr id="26" name="TextBox 25">
            <a:extLst>
              <a:ext uri="{FF2B5EF4-FFF2-40B4-BE49-F238E27FC236}">
                <a16:creationId xmlns:a16="http://schemas.microsoft.com/office/drawing/2014/main" id="{F470789E-BA48-70F4-D323-7A2AD70F2927}"/>
              </a:ext>
            </a:extLst>
          </p:cNvPr>
          <p:cNvSpPr txBox="1"/>
          <p:nvPr/>
        </p:nvSpPr>
        <p:spPr>
          <a:xfrm>
            <a:off x="-1" y="886120"/>
            <a:ext cx="9144001" cy="3046988"/>
          </a:xfrm>
          <a:prstGeom prst="rect">
            <a:avLst/>
          </a:prstGeom>
          <a:noFill/>
        </p:spPr>
        <p:txBody>
          <a:bodyPr wrap="square" rtlCol="0">
            <a:spAutoFit/>
          </a:bodyPr>
          <a:lstStyle/>
          <a:p>
            <a:pPr marL="285750" indent="-285750">
              <a:buFont typeface="Arial" panose="020B0604020202020204" pitchFamily="34" charset="0"/>
              <a:buChar char="•"/>
            </a:pPr>
            <a:r>
              <a:rPr lang="en-US" sz="2400" dirty="0">
                <a:latin typeface="+mj-lt"/>
              </a:rPr>
              <a:t>For MAJX, we need to activate X rows simultaneously</a:t>
            </a:r>
          </a:p>
          <a:p>
            <a:pPr marL="285750" indent="-285750">
              <a:buFont typeface="Arial" panose="020B0604020202020204" pitchFamily="34" charset="0"/>
              <a:buChar char="•"/>
            </a:pPr>
            <a:r>
              <a:rPr lang="en-US" sz="2400" dirty="0">
                <a:latin typeface="+mj-lt"/>
              </a:rPr>
              <a:t>We can only simultaneously activate 2, 4, 8, 16, and 32 rows</a:t>
            </a:r>
          </a:p>
          <a:p>
            <a:pPr marL="285750" indent="-285750">
              <a:buFont typeface="Arial" panose="020B0604020202020204" pitchFamily="34" charset="0"/>
              <a:buChar char="•"/>
            </a:pPr>
            <a:r>
              <a:rPr lang="en-US" sz="2400" b="1" dirty="0">
                <a:solidFill>
                  <a:schemeClr val="accent2"/>
                </a:solidFill>
                <a:latin typeface="+mj-lt"/>
              </a:rPr>
              <a:t>Question </a:t>
            </a:r>
          </a:p>
          <a:p>
            <a:pPr marL="742950" lvl="1" indent="-285750">
              <a:buFont typeface="Arial" panose="020B0604020202020204" pitchFamily="34" charset="0"/>
              <a:buChar char="•"/>
            </a:pPr>
            <a:r>
              <a:rPr lang="en-US" sz="2400" dirty="0">
                <a:latin typeface="+mj-lt"/>
              </a:rPr>
              <a:t>How do we perform </a:t>
            </a:r>
            <a:r>
              <a:rPr lang="en-US" sz="2400" b="1" dirty="0">
                <a:solidFill>
                  <a:schemeClr val="accent2"/>
                </a:solidFill>
                <a:latin typeface="+mj-lt"/>
              </a:rPr>
              <a:t>MAJX </a:t>
            </a:r>
            <a:r>
              <a:rPr lang="en-US" sz="2400" dirty="0">
                <a:latin typeface="+mj-lt"/>
              </a:rPr>
              <a:t>while </a:t>
            </a:r>
            <a:br>
              <a:rPr lang="en-US" sz="2400" dirty="0">
                <a:latin typeface="+mj-lt"/>
              </a:rPr>
            </a:br>
            <a:r>
              <a:rPr lang="en-US" sz="2400" dirty="0">
                <a:latin typeface="+mj-lt"/>
              </a:rPr>
              <a:t>simultaneously activating </a:t>
            </a:r>
            <a:r>
              <a:rPr lang="en-US" sz="2400" b="1" dirty="0">
                <a:solidFill>
                  <a:schemeClr val="accent2"/>
                </a:solidFill>
                <a:latin typeface="+mj-lt"/>
              </a:rPr>
              <a:t>more than X rows</a:t>
            </a:r>
            <a:r>
              <a:rPr lang="en-US" sz="2400" dirty="0">
                <a:latin typeface="+mj-lt"/>
              </a:rPr>
              <a:t>?</a:t>
            </a:r>
          </a:p>
          <a:p>
            <a:pPr marL="285750" indent="-285750">
              <a:buFont typeface="Arial" panose="020B0604020202020204" pitchFamily="34" charset="0"/>
              <a:buChar char="•"/>
            </a:pPr>
            <a:r>
              <a:rPr lang="en-US" sz="2400" b="1" dirty="0">
                <a:solidFill>
                  <a:schemeClr val="accent4"/>
                </a:solidFill>
                <a:latin typeface="+mj-lt"/>
              </a:rPr>
              <a:t>Answer</a:t>
            </a:r>
            <a:r>
              <a:rPr lang="en-US" sz="2400" dirty="0">
                <a:latin typeface="+mj-lt"/>
              </a:rPr>
              <a:t> </a:t>
            </a:r>
          </a:p>
          <a:p>
            <a:pPr marL="742950" lvl="1" indent="-285750">
              <a:buFont typeface="Arial" panose="020B0604020202020204" pitchFamily="34" charset="0"/>
              <a:buChar char="•"/>
            </a:pPr>
            <a:r>
              <a:rPr lang="en-US" sz="2400" dirty="0">
                <a:latin typeface="+mj-lt"/>
              </a:rPr>
              <a:t>Making</a:t>
            </a:r>
            <a:r>
              <a:rPr lang="en-US" sz="2400" b="1" dirty="0">
                <a:solidFill>
                  <a:schemeClr val="accent4"/>
                </a:solidFill>
                <a:latin typeface="+mj-lt"/>
              </a:rPr>
              <a:t> some rows neutral </a:t>
            </a:r>
            <a:r>
              <a:rPr lang="en-US" sz="2400" dirty="0">
                <a:latin typeface="+mj-lt"/>
              </a:rPr>
              <a:t>during the MAJX operation </a:t>
            </a:r>
            <a:br>
              <a:rPr lang="en-US" sz="2400" dirty="0">
                <a:latin typeface="+mj-lt"/>
              </a:rPr>
            </a:br>
            <a:r>
              <a:rPr lang="en-US" sz="2400" dirty="0">
                <a:latin typeface="+mj-lt"/>
              </a:rPr>
              <a:t>using the Frac operation</a:t>
            </a:r>
            <a:r>
              <a:rPr lang="en-US" sz="2400" b="1" dirty="0">
                <a:latin typeface="+mj-lt"/>
              </a:rPr>
              <a:t>*</a:t>
            </a:r>
            <a:endParaRPr lang="en-US" sz="2400" dirty="0">
              <a:latin typeface="+mj-lt"/>
            </a:endParaRPr>
          </a:p>
        </p:txBody>
      </p:sp>
      <p:grpSp>
        <p:nvGrpSpPr>
          <p:cNvPr id="99" name="Group 98">
            <a:extLst>
              <a:ext uri="{FF2B5EF4-FFF2-40B4-BE49-F238E27FC236}">
                <a16:creationId xmlns:a16="http://schemas.microsoft.com/office/drawing/2014/main" id="{134D2698-3DC6-3054-1F90-99FEF732A522}"/>
              </a:ext>
            </a:extLst>
          </p:cNvPr>
          <p:cNvGrpSpPr/>
          <p:nvPr/>
        </p:nvGrpSpPr>
        <p:grpSpPr>
          <a:xfrm>
            <a:off x="2813728" y="4038707"/>
            <a:ext cx="770400" cy="1938079"/>
            <a:chOff x="2387445" y="4096004"/>
            <a:chExt cx="996898" cy="2520965"/>
          </a:xfrm>
        </p:grpSpPr>
        <p:sp>
          <p:nvSpPr>
            <p:cNvPr id="42" name="Dikdörtgen 256">
              <a:extLst>
                <a:ext uri="{FF2B5EF4-FFF2-40B4-BE49-F238E27FC236}">
                  <a16:creationId xmlns:a16="http://schemas.microsoft.com/office/drawing/2014/main" id="{17348179-C603-2F5C-A89C-C99024735B67}"/>
                </a:ext>
              </a:extLst>
            </p:cNvPr>
            <p:cNvSpPr/>
            <p:nvPr/>
          </p:nvSpPr>
          <p:spPr>
            <a:xfrm>
              <a:off x="3047771" y="6278261"/>
              <a:ext cx="336572" cy="338708"/>
            </a:xfrm>
            <a:prstGeom prst="roundRect">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mj-lt"/>
                  <a:ea typeface="Cambria" panose="02040503050406030204" pitchFamily="18" charset="0"/>
                  <a:cs typeface="Cascadia Mono" panose="020B0609020000020004" pitchFamily="49" charset="0"/>
                </a:rPr>
                <a:t>b</a:t>
              </a:r>
              <a:endParaRPr lang="en-US" sz="1600" b="1">
                <a:solidFill>
                  <a:schemeClr val="bg1"/>
                </a:solidFill>
                <a:latin typeface="+mj-lt"/>
                <a:ea typeface="Cambria" panose="02040503050406030204" pitchFamily="18" charset="0"/>
                <a:cs typeface="Cascadia Mono" panose="020B0609020000020004" pitchFamily="49" charset="0"/>
              </a:endParaRPr>
            </a:p>
          </p:txBody>
        </p:sp>
        <p:cxnSp>
          <p:nvCxnSpPr>
            <p:cNvPr id="43" name="Straight Connector 269">
              <a:extLst>
                <a:ext uri="{FF2B5EF4-FFF2-40B4-BE49-F238E27FC236}">
                  <a16:creationId xmlns:a16="http://schemas.microsoft.com/office/drawing/2014/main" id="{FC9600E1-BEB6-5BAC-8B65-9384CD71B373}"/>
                </a:ext>
              </a:extLst>
            </p:cNvPr>
            <p:cNvCxnSpPr>
              <a:cxnSpLocks/>
              <a:endCxn id="42" idx="0"/>
            </p:cNvCxnSpPr>
            <p:nvPr/>
          </p:nvCxnSpPr>
          <p:spPr>
            <a:xfrm>
              <a:off x="3216057" y="4096004"/>
              <a:ext cx="0" cy="2182257"/>
            </a:xfrm>
            <a:prstGeom prst="line">
              <a:avLst/>
            </a:prstGeom>
            <a:solidFill>
              <a:sysClr val="window" lastClr="FFFFFF">
                <a:lumMod val="85000"/>
              </a:sysClr>
            </a:solidFill>
            <a:ln w="76200" cap="flat" cmpd="sng" algn="ctr">
              <a:solidFill>
                <a:srgbClr val="C00000"/>
              </a:solidFill>
              <a:prstDash val="solid"/>
              <a:miter lim="800000"/>
              <a:headEnd type="none" w="med" len="med"/>
              <a:tailEnd type="none" w="med" len="med"/>
            </a:ln>
            <a:effectLst/>
          </p:spPr>
        </p:cxnSp>
        <p:cxnSp>
          <p:nvCxnSpPr>
            <p:cNvPr id="44" name="Düz Bağlayıcı 440">
              <a:extLst>
                <a:ext uri="{FF2B5EF4-FFF2-40B4-BE49-F238E27FC236}">
                  <a16:creationId xmlns:a16="http://schemas.microsoft.com/office/drawing/2014/main" id="{A582E786-F106-79B7-4EA7-4097460DF95C}"/>
                </a:ext>
              </a:extLst>
            </p:cNvPr>
            <p:cNvCxnSpPr>
              <a:cxnSpLocks/>
            </p:cNvCxnSpPr>
            <p:nvPr/>
          </p:nvCxnSpPr>
          <p:spPr>
            <a:xfrm>
              <a:off x="2387445" y="4301396"/>
              <a:ext cx="776706"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45" name="Düz Bağlayıcı 440">
              <a:extLst>
                <a:ext uri="{FF2B5EF4-FFF2-40B4-BE49-F238E27FC236}">
                  <a16:creationId xmlns:a16="http://schemas.microsoft.com/office/drawing/2014/main" id="{0ECF8074-5DB4-5FFF-A4E2-2D6B740B9C56}"/>
                </a:ext>
              </a:extLst>
            </p:cNvPr>
            <p:cNvCxnSpPr>
              <a:cxnSpLocks/>
            </p:cNvCxnSpPr>
            <p:nvPr/>
          </p:nvCxnSpPr>
          <p:spPr>
            <a:xfrm>
              <a:off x="2387445" y="4753112"/>
              <a:ext cx="776706"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46" name="Düz Bağlayıcı 440">
              <a:extLst>
                <a:ext uri="{FF2B5EF4-FFF2-40B4-BE49-F238E27FC236}">
                  <a16:creationId xmlns:a16="http://schemas.microsoft.com/office/drawing/2014/main" id="{743B50BE-EB5E-3BB6-B557-D1A0F6C4EE79}"/>
                </a:ext>
              </a:extLst>
            </p:cNvPr>
            <p:cNvCxnSpPr>
              <a:cxnSpLocks/>
            </p:cNvCxnSpPr>
            <p:nvPr/>
          </p:nvCxnSpPr>
          <p:spPr>
            <a:xfrm>
              <a:off x="2387445" y="5204438"/>
              <a:ext cx="776706"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47" name="Oval 46">
              <a:extLst>
                <a:ext uri="{FF2B5EF4-FFF2-40B4-BE49-F238E27FC236}">
                  <a16:creationId xmlns:a16="http://schemas.microsoft.com/office/drawing/2014/main" id="{DE35C951-C259-5F67-A098-F37EF409EB05}"/>
                </a:ext>
              </a:extLst>
            </p:cNvPr>
            <p:cNvSpPr/>
            <p:nvPr/>
          </p:nvSpPr>
          <p:spPr>
            <a:xfrm>
              <a:off x="2531391" y="4590955"/>
              <a:ext cx="336572" cy="33870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latin typeface="+mj-lt"/>
                  <a:ea typeface="Cambria" panose="02040503050406030204" pitchFamily="18" charset="0"/>
                </a:rPr>
                <a:t>b</a:t>
              </a:r>
              <a:endParaRPr lang="en-CH" sz="2400" b="1">
                <a:latin typeface="+mj-lt"/>
                <a:ea typeface="Cambria" panose="02040503050406030204" pitchFamily="18" charset="0"/>
              </a:endParaRPr>
            </a:p>
          </p:txBody>
        </p:sp>
        <p:sp>
          <p:nvSpPr>
            <p:cNvPr id="48" name="Oval 47">
              <a:extLst>
                <a:ext uri="{FF2B5EF4-FFF2-40B4-BE49-F238E27FC236}">
                  <a16:creationId xmlns:a16="http://schemas.microsoft.com/office/drawing/2014/main" id="{59745C75-5648-A3C1-7BBE-9EC228C2031F}"/>
                </a:ext>
              </a:extLst>
            </p:cNvPr>
            <p:cNvSpPr/>
            <p:nvPr/>
          </p:nvSpPr>
          <p:spPr>
            <a:xfrm>
              <a:off x="2531391" y="4141422"/>
              <a:ext cx="336572" cy="338708"/>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latin typeface="+mj-lt"/>
                  <a:ea typeface="Cambria" panose="02040503050406030204" pitchFamily="18" charset="0"/>
                </a:rPr>
                <a:t>a</a:t>
              </a:r>
              <a:endParaRPr lang="en-CH" sz="2400" b="1" dirty="0">
                <a:latin typeface="+mj-lt"/>
                <a:ea typeface="Cambria" panose="02040503050406030204" pitchFamily="18" charset="0"/>
              </a:endParaRPr>
            </a:p>
          </p:txBody>
        </p:sp>
        <p:cxnSp>
          <p:nvCxnSpPr>
            <p:cNvPr id="49" name="Düz Bağlayıcı 440">
              <a:extLst>
                <a:ext uri="{FF2B5EF4-FFF2-40B4-BE49-F238E27FC236}">
                  <a16:creationId xmlns:a16="http://schemas.microsoft.com/office/drawing/2014/main" id="{EEA71948-2D98-1517-D014-C961C8CD3BB1}"/>
                </a:ext>
              </a:extLst>
            </p:cNvPr>
            <p:cNvCxnSpPr>
              <a:cxnSpLocks/>
            </p:cNvCxnSpPr>
            <p:nvPr/>
          </p:nvCxnSpPr>
          <p:spPr>
            <a:xfrm>
              <a:off x="2387445" y="5684775"/>
              <a:ext cx="776706"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50" name="Düz Bağlayıcı 440">
              <a:extLst>
                <a:ext uri="{FF2B5EF4-FFF2-40B4-BE49-F238E27FC236}">
                  <a16:creationId xmlns:a16="http://schemas.microsoft.com/office/drawing/2014/main" id="{8FDA1CC7-575B-1BDD-1E10-89A92C92667D}"/>
                </a:ext>
              </a:extLst>
            </p:cNvPr>
            <p:cNvCxnSpPr>
              <a:cxnSpLocks/>
            </p:cNvCxnSpPr>
            <p:nvPr/>
          </p:nvCxnSpPr>
          <p:spPr>
            <a:xfrm>
              <a:off x="2387445" y="6108907"/>
              <a:ext cx="776706"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51" name="Oval 50">
              <a:extLst>
                <a:ext uri="{FF2B5EF4-FFF2-40B4-BE49-F238E27FC236}">
                  <a16:creationId xmlns:a16="http://schemas.microsoft.com/office/drawing/2014/main" id="{94357A94-5342-E79B-8A8D-3D1D0C8E77D8}"/>
                </a:ext>
              </a:extLst>
            </p:cNvPr>
            <p:cNvSpPr/>
            <p:nvPr/>
          </p:nvSpPr>
          <p:spPr>
            <a:xfrm>
              <a:off x="2531391" y="5490021"/>
              <a:ext cx="336572" cy="33870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latin typeface="+mj-lt"/>
                  <a:ea typeface="Cambria" panose="02040503050406030204" pitchFamily="18" charset="0"/>
                </a:rPr>
                <a:t>b</a:t>
              </a:r>
              <a:endParaRPr lang="en-CH" sz="2400" b="1">
                <a:latin typeface="+mj-lt"/>
                <a:ea typeface="Cambria" panose="02040503050406030204" pitchFamily="18" charset="0"/>
              </a:endParaRPr>
            </a:p>
          </p:txBody>
        </p:sp>
        <p:sp>
          <p:nvSpPr>
            <p:cNvPr id="52" name="Oval 51">
              <a:extLst>
                <a:ext uri="{FF2B5EF4-FFF2-40B4-BE49-F238E27FC236}">
                  <a16:creationId xmlns:a16="http://schemas.microsoft.com/office/drawing/2014/main" id="{63340A57-6D9A-45BD-E916-F985D7AB5CBA}"/>
                </a:ext>
              </a:extLst>
            </p:cNvPr>
            <p:cNvSpPr/>
            <p:nvPr/>
          </p:nvSpPr>
          <p:spPr>
            <a:xfrm>
              <a:off x="2531391" y="5040488"/>
              <a:ext cx="336572" cy="33870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latin typeface="+mj-lt"/>
                  <a:ea typeface="Cambria" panose="02040503050406030204" pitchFamily="18" charset="0"/>
                </a:rPr>
                <a:t>b</a:t>
              </a:r>
              <a:endParaRPr lang="en-CH" sz="2400" b="1">
                <a:latin typeface="+mj-lt"/>
                <a:ea typeface="Cambria" panose="02040503050406030204" pitchFamily="18" charset="0"/>
              </a:endParaRPr>
            </a:p>
          </p:txBody>
        </p:sp>
        <p:sp>
          <p:nvSpPr>
            <p:cNvPr id="53" name="Oval 52">
              <a:extLst>
                <a:ext uri="{FF2B5EF4-FFF2-40B4-BE49-F238E27FC236}">
                  <a16:creationId xmlns:a16="http://schemas.microsoft.com/office/drawing/2014/main" id="{6BCC21B9-B4AD-F2A1-D8AB-713EE67B0570}"/>
                </a:ext>
              </a:extLst>
            </p:cNvPr>
            <p:cNvSpPr/>
            <p:nvPr/>
          </p:nvSpPr>
          <p:spPr>
            <a:xfrm>
              <a:off x="2531391" y="5939553"/>
              <a:ext cx="336572" cy="338708"/>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latin typeface="+mj-lt"/>
                  <a:ea typeface="Cambria" panose="02040503050406030204" pitchFamily="18" charset="0"/>
                </a:rPr>
                <a:t>a</a:t>
              </a:r>
              <a:endParaRPr lang="en-CH" sz="2400" b="1" dirty="0">
                <a:latin typeface="+mj-lt"/>
                <a:ea typeface="Cambria" panose="02040503050406030204" pitchFamily="18" charset="0"/>
              </a:endParaRPr>
            </a:p>
          </p:txBody>
        </p:sp>
      </p:grpSp>
      <p:grpSp>
        <p:nvGrpSpPr>
          <p:cNvPr id="100" name="Group 99">
            <a:extLst>
              <a:ext uri="{FF2B5EF4-FFF2-40B4-BE49-F238E27FC236}">
                <a16:creationId xmlns:a16="http://schemas.microsoft.com/office/drawing/2014/main" id="{E1AF6996-4C69-9D27-52BB-BFFD90FAEC36}"/>
              </a:ext>
            </a:extLst>
          </p:cNvPr>
          <p:cNvGrpSpPr/>
          <p:nvPr/>
        </p:nvGrpSpPr>
        <p:grpSpPr>
          <a:xfrm>
            <a:off x="5357964" y="3776787"/>
            <a:ext cx="797451" cy="2533547"/>
            <a:chOff x="5342724" y="4096004"/>
            <a:chExt cx="797451" cy="2533547"/>
          </a:xfrm>
        </p:grpSpPr>
        <p:sp>
          <p:nvSpPr>
            <p:cNvPr id="56" name="Dikdörtgen 256">
              <a:extLst>
                <a:ext uri="{FF2B5EF4-FFF2-40B4-BE49-F238E27FC236}">
                  <a16:creationId xmlns:a16="http://schemas.microsoft.com/office/drawing/2014/main" id="{C6618524-E1EF-6DE7-CC24-BCAC94B4DA0B}"/>
                </a:ext>
              </a:extLst>
            </p:cNvPr>
            <p:cNvSpPr/>
            <p:nvPr/>
          </p:nvSpPr>
          <p:spPr>
            <a:xfrm>
              <a:off x="5880309" y="6368958"/>
              <a:ext cx="259866" cy="260593"/>
            </a:xfrm>
            <a:prstGeom prst="roundRect">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mj-lt"/>
                  <a:ea typeface="Cambria" panose="02040503050406030204" pitchFamily="18" charset="0"/>
                  <a:cs typeface="Cascadia Mono" panose="020B0609020000020004" pitchFamily="49" charset="0"/>
                </a:rPr>
                <a:t>b</a:t>
              </a:r>
              <a:endParaRPr lang="en-US" sz="1600" b="1">
                <a:solidFill>
                  <a:schemeClr val="bg1"/>
                </a:solidFill>
                <a:latin typeface="+mj-lt"/>
                <a:ea typeface="Cambria" panose="02040503050406030204" pitchFamily="18" charset="0"/>
                <a:cs typeface="Cascadia Mono" panose="020B0609020000020004" pitchFamily="49" charset="0"/>
              </a:endParaRPr>
            </a:p>
          </p:txBody>
        </p:sp>
        <p:cxnSp>
          <p:nvCxnSpPr>
            <p:cNvPr id="57" name="Straight Connector 269">
              <a:extLst>
                <a:ext uri="{FF2B5EF4-FFF2-40B4-BE49-F238E27FC236}">
                  <a16:creationId xmlns:a16="http://schemas.microsoft.com/office/drawing/2014/main" id="{93CA263E-8794-436D-A3A5-F8A79164A223}"/>
                </a:ext>
              </a:extLst>
            </p:cNvPr>
            <p:cNvCxnSpPr>
              <a:cxnSpLocks/>
              <a:endCxn id="56" idx="0"/>
            </p:cNvCxnSpPr>
            <p:nvPr/>
          </p:nvCxnSpPr>
          <p:spPr>
            <a:xfrm>
              <a:off x="6010242" y="4096004"/>
              <a:ext cx="0" cy="2272954"/>
            </a:xfrm>
            <a:prstGeom prst="line">
              <a:avLst/>
            </a:prstGeom>
            <a:solidFill>
              <a:sysClr val="window" lastClr="FFFFFF">
                <a:lumMod val="85000"/>
              </a:sysClr>
            </a:solidFill>
            <a:ln w="76200" cap="flat" cmpd="sng" algn="ctr">
              <a:solidFill>
                <a:srgbClr val="C00000"/>
              </a:solidFill>
              <a:prstDash val="solid"/>
              <a:miter lim="800000"/>
              <a:headEnd type="none" w="med" len="med"/>
              <a:tailEnd type="none" w="med" len="med"/>
            </a:ln>
            <a:effectLst/>
          </p:spPr>
        </p:cxnSp>
        <p:cxnSp>
          <p:nvCxnSpPr>
            <p:cNvPr id="58" name="Düz Bağlayıcı 440">
              <a:extLst>
                <a:ext uri="{FF2B5EF4-FFF2-40B4-BE49-F238E27FC236}">
                  <a16:creationId xmlns:a16="http://schemas.microsoft.com/office/drawing/2014/main" id="{482634DC-BB4F-873F-AEE8-CBA3A185B4F1}"/>
                </a:ext>
              </a:extLst>
            </p:cNvPr>
            <p:cNvCxnSpPr>
              <a:cxnSpLocks/>
            </p:cNvCxnSpPr>
            <p:nvPr/>
          </p:nvCxnSpPr>
          <p:spPr>
            <a:xfrm>
              <a:off x="5343760" y="4219084"/>
              <a:ext cx="599692"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59" name="Düz Bağlayıcı 440">
              <a:extLst>
                <a:ext uri="{FF2B5EF4-FFF2-40B4-BE49-F238E27FC236}">
                  <a16:creationId xmlns:a16="http://schemas.microsoft.com/office/drawing/2014/main" id="{5AA2E0B6-C100-96FB-0B41-896EAD832D18}"/>
                </a:ext>
              </a:extLst>
            </p:cNvPr>
            <p:cNvCxnSpPr>
              <a:cxnSpLocks/>
            </p:cNvCxnSpPr>
            <p:nvPr/>
          </p:nvCxnSpPr>
          <p:spPr>
            <a:xfrm>
              <a:off x="5343760" y="4545400"/>
              <a:ext cx="599692"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60" name="Düz Bağlayıcı 440">
              <a:extLst>
                <a:ext uri="{FF2B5EF4-FFF2-40B4-BE49-F238E27FC236}">
                  <a16:creationId xmlns:a16="http://schemas.microsoft.com/office/drawing/2014/main" id="{694DF2A6-5AF4-2D18-AF20-678759140BF9}"/>
                </a:ext>
              </a:extLst>
            </p:cNvPr>
            <p:cNvCxnSpPr>
              <a:cxnSpLocks/>
            </p:cNvCxnSpPr>
            <p:nvPr/>
          </p:nvCxnSpPr>
          <p:spPr>
            <a:xfrm>
              <a:off x="5343760" y="4822845"/>
              <a:ext cx="599692"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61" name="Oval 60">
              <a:extLst>
                <a:ext uri="{FF2B5EF4-FFF2-40B4-BE49-F238E27FC236}">
                  <a16:creationId xmlns:a16="http://schemas.microsoft.com/office/drawing/2014/main" id="{6AF071BF-F3E7-F787-8730-A3F130A97CC9}"/>
                </a:ext>
              </a:extLst>
            </p:cNvPr>
            <p:cNvSpPr/>
            <p:nvPr/>
          </p:nvSpPr>
          <p:spPr>
            <a:xfrm>
              <a:off x="5454900" y="4391823"/>
              <a:ext cx="259866" cy="260593"/>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latin typeface="+mj-lt"/>
                  <a:ea typeface="Cambria" panose="02040503050406030204" pitchFamily="18" charset="0"/>
                </a:rPr>
                <a:t>b</a:t>
              </a:r>
              <a:endParaRPr lang="en-CH" sz="2400" b="1">
                <a:latin typeface="+mj-lt"/>
                <a:ea typeface="Cambria" panose="02040503050406030204" pitchFamily="18" charset="0"/>
              </a:endParaRPr>
            </a:p>
          </p:txBody>
        </p:sp>
        <p:sp>
          <p:nvSpPr>
            <p:cNvPr id="62" name="Oval 61">
              <a:extLst>
                <a:ext uri="{FF2B5EF4-FFF2-40B4-BE49-F238E27FC236}">
                  <a16:creationId xmlns:a16="http://schemas.microsoft.com/office/drawing/2014/main" id="{56CCCB40-1208-0E01-84AC-D10DB76D103A}"/>
                </a:ext>
              </a:extLst>
            </p:cNvPr>
            <p:cNvSpPr/>
            <p:nvPr/>
          </p:nvSpPr>
          <p:spPr>
            <a:xfrm>
              <a:off x="5454900" y="4096004"/>
              <a:ext cx="259866" cy="260593"/>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latin typeface="+mj-lt"/>
                  <a:ea typeface="Cambria" panose="02040503050406030204" pitchFamily="18" charset="0"/>
                </a:rPr>
                <a:t>a</a:t>
              </a:r>
              <a:endParaRPr lang="en-CH" sz="2400" b="1" dirty="0">
                <a:latin typeface="+mj-lt"/>
                <a:ea typeface="Cambria" panose="02040503050406030204" pitchFamily="18" charset="0"/>
              </a:endParaRPr>
            </a:p>
          </p:txBody>
        </p:sp>
        <p:cxnSp>
          <p:nvCxnSpPr>
            <p:cNvPr id="63" name="Düz Bağlayıcı 440">
              <a:extLst>
                <a:ext uri="{FF2B5EF4-FFF2-40B4-BE49-F238E27FC236}">
                  <a16:creationId xmlns:a16="http://schemas.microsoft.com/office/drawing/2014/main" id="{9589F241-DCE0-1368-741B-A8D9F4DAC1B0}"/>
                </a:ext>
              </a:extLst>
            </p:cNvPr>
            <p:cNvCxnSpPr>
              <a:cxnSpLocks/>
            </p:cNvCxnSpPr>
            <p:nvPr/>
          </p:nvCxnSpPr>
          <p:spPr>
            <a:xfrm>
              <a:off x="5343760" y="5109713"/>
              <a:ext cx="599692"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64" name="Düz Bağlayıcı 440">
              <a:extLst>
                <a:ext uri="{FF2B5EF4-FFF2-40B4-BE49-F238E27FC236}">
                  <a16:creationId xmlns:a16="http://schemas.microsoft.com/office/drawing/2014/main" id="{879678F4-C7D9-404F-AB48-2924C30A3391}"/>
                </a:ext>
              </a:extLst>
            </p:cNvPr>
            <p:cNvCxnSpPr>
              <a:cxnSpLocks/>
            </p:cNvCxnSpPr>
            <p:nvPr/>
          </p:nvCxnSpPr>
          <p:spPr>
            <a:xfrm>
              <a:off x="5342724" y="5406804"/>
              <a:ext cx="599692"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65" name="Oval 64">
              <a:extLst>
                <a:ext uri="{FF2B5EF4-FFF2-40B4-BE49-F238E27FC236}">
                  <a16:creationId xmlns:a16="http://schemas.microsoft.com/office/drawing/2014/main" id="{18505034-DF24-BBE6-BDA7-0725550E2128}"/>
                </a:ext>
              </a:extLst>
            </p:cNvPr>
            <p:cNvSpPr/>
            <p:nvPr/>
          </p:nvSpPr>
          <p:spPr>
            <a:xfrm>
              <a:off x="5454900" y="4979581"/>
              <a:ext cx="259866" cy="260593"/>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latin typeface="+mj-lt"/>
                  <a:ea typeface="Cambria" panose="02040503050406030204" pitchFamily="18" charset="0"/>
                </a:rPr>
                <a:t>b</a:t>
              </a:r>
              <a:endParaRPr lang="en-CH" sz="2400" b="1">
                <a:latin typeface="+mj-lt"/>
                <a:ea typeface="Cambria" panose="02040503050406030204" pitchFamily="18" charset="0"/>
              </a:endParaRPr>
            </a:p>
          </p:txBody>
        </p:sp>
        <p:sp>
          <p:nvSpPr>
            <p:cNvPr id="66" name="Oval 65">
              <a:extLst>
                <a:ext uri="{FF2B5EF4-FFF2-40B4-BE49-F238E27FC236}">
                  <a16:creationId xmlns:a16="http://schemas.microsoft.com/office/drawing/2014/main" id="{17BD1571-1F61-6EE0-346F-0200AFAF57BA}"/>
                </a:ext>
              </a:extLst>
            </p:cNvPr>
            <p:cNvSpPr/>
            <p:nvPr/>
          </p:nvSpPr>
          <p:spPr>
            <a:xfrm>
              <a:off x="5454900" y="4682379"/>
              <a:ext cx="259866" cy="260593"/>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latin typeface="+mj-lt"/>
                  <a:ea typeface="Cambria" panose="02040503050406030204" pitchFamily="18" charset="0"/>
                </a:rPr>
                <a:t>b</a:t>
              </a:r>
              <a:endParaRPr lang="en-CH" sz="2400" b="1">
                <a:latin typeface="+mj-lt"/>
                <a:ea typeface="Cambria" panose="02040503050406030204" pitchFamily="18" charset="0"/>
              </a:endParaRPr>
            </a:p>
          </p:txBody>
        </p:sp>
        <p:sp>
          <p:nvSpPr>
            <p:cNvPr id="67" name="Oval 66">
              <a:extLst>
                <a:ext uri="{FF2B5EF4-FFF2-40B4-BE49-F238E27FC236}">
                  <a16:creationId xmlns:a16="http://schemas.microsoft.com/office/drawing/2014/main" id="{7BC4981E-1EF9-8332-A323-65F6FE77E45F}"/>
                </a:ext>
              </a:extLst>
            </p:cNvPr>
            <p:cNvSpPr/>
            <p:nvPr/>
          </p:nvSpPr>
          <p:spPr>
            <a:xfrm>
              <a:off x="5453864" y="5276507"/>
              <a:ext cx="259866" cy="260593"/>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latin typeface="+mj-lt"/>
                  <a:ea typeface="Cambria" panose="02040503050406030204" pitchFamily="18" charset="0"/>
                </a:rPr>
                <a:t>a</a:t>
              </a:r>
              <a:endParaRPr lang="en-CH" sz="2400" b="1" dirty="0">
                <a:latin typeface="+mj-lt"/>
                <a:ea typeface="Cambria" panose="02040503050406030204" pitchFamily="18" charset="0"/>
              </a:endParaRPr>
            </a:p>
          </p:txBody>
        </p:sp>
        <p:cxnSp>
          <p:nvCxnSpPr>
            <p:cNvPr id="73" name="Düz Bağlayıcı 440">
              <a:extLst>
                <a:ext uri="{FF2B5EF4-FFF2-40B4-BE49-F238E27FC236}">
                  <a16:creationId xmlns:a16="http://schemas.microsoft.com/office/drawing/2014/main" id="{891272FD-7424-2741-BF00-1E79F599CE12}"/>
                </a:ext>
              </a:extLst>
            </p:cNvPr>
            <p:cNvCxnSpPr>
              <a:cxnSpLocks/>
            </p:cNvCxnSpPr>
            <p:nvPr/>
          </p:nvCxnSpPr>
          <p:spPr>
            <a:xfrm>
              <a:off x="5354310" y="5713899"/>
              <a:ext cx="599692"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74" name="Düz Bağlayıcı 440">
              <a:extLst>
                <a:ext uri="{FF2B5EF4-FFF2-40B4-BE49-F238E27FC236}">
                  <a16:creationId xmlns:a16="http://schemas.microsoft.com/office/drawing/2014/main" id="{8C2C19FC-531D-2003-B9FC-CB41EFF07C95}"/>
                </a:ext>
              </a:extLst>
            </p:cNvPr>
            <p:cNvCxnSpPr>
              <a:cxnSpLocks/>
            </p:cNvCxnSpPr>
            <p:nvPr/>
          </p:nvCxnSpPr>
          <p:spPr>
            <a:xfrm>
              <a:off x="5342724" y="5980113"/>
              <a:ext cx="599692"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75" name="Düz Bağlayıcı 440">
              <a:extLst>
                <a:ext uri="{FF2B5EF4-FFF2-40B4-BE49-F238E27FC236}">
                  <a16:creationId xmlns:a16="http://schemas.microsoft.com/office/drawing/2014/main" id="{95C8F92D-F8C8-9BBA-6CF5-CC895C011A82}"/>
                </a:ext>
              </a:extLst>
            </p:cNvPr>
            <p:cNvCxnSpPr>
              <a:cxnSpLocks/>
            </p:cNvCxnSpPr>
            <p:nvPr/>
          </p:nvCxnSpPr>
          <p:spPr>
            <a:xfrm>
              <a:off x="5350183" y="6260138"/>
              <a:ext cx="599692"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76" name="Oval 75">
              <a:extLst>
                <a:ext uri="{FF2B5EF4-FFF2-40B4-BE49-F238E27FC236}">
                  <a16:creationId xmlns:a16="http://schemas.microsoft.com/office/drawing/2014/main" id="{C174483F-BAED-8607-6AE1-34FF43E7C339}"/>
                </a:ext>
              </a:extLst>
            </p:cNvPr>
            <p:cNvSpPr/>
            <p:nvPr/>
          </p:nvSpPr>
          <p:spPr>
            <a:xfrm>
              <a:off x="5453864" y="5849981"/>
              <a:ext cx="259866" cy="260593"/>
            </a:xfrm>
            <a:prstGeom prst="ellipse">
              <a:avLst/>
            </a:prstGeom>
            <a:solidFill>
              <a:schemeClr val="accent3"/>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a:latin typeface="+mj-lt"/>
                  <a:ea typeface="Cambria" panose="02040503050406030204" pitchFamily="18" charset="0"/>
                </a:rPr>
                <a:t>N</a:t>
              </a:r>
              <a:endParaRPr lang="en-CH" sz="2000" b="1">
                <a:latin typeface="+mj-lt"/>
                <a:ea typeface="Cambria" panose="02040503050406030204" pitchFamily="18" charset="0"/>
              </a:endParaRPr>
            </a:p>
          </p:txBody>
        </p:sp>
        <p:sp>
          <p:nvSpPr>
            <p:cNvPr id="77" name="Oval 76">
              <a:extLst>
                <a:ext uri="{FF2B5EF4-FFF2-40B4-BE49-F238E27FC236}">
                  <a16:creationId xmlns:a16="http://schemas.microsoft.com/office/drawing/2014/main" id="{F92BF19D-0BBA-A011-D1B9-0879C6A68F3C}"/>
                </a:ext>
              </a:extLst>
            </p:cNvPr>
            <p:cNvSpPr/>
            <p:nvPr/>
          </p:nvSpPr>
          <p:spPr>
            <a:xfrm>
              <a:off x="5465450" y="5573433"/>
              <a:ext cx="259866" cy="260593"/>
            </a:xfrm>
            <a:prstGeom prst="ellipse">
              <a:avLst/>
            </a:prstGeom>
            <a:solidFill>
              <a:schemeClr val="accent3"/>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a:latin typeface="+mj-lt"/>
                  <a:ea typeface="Cambria" panose="02040503050406030204" pitchFamily="18" charset="0"/>
                </a:rPr>
                <a:t>N</a:t>
              </a:r>
              <a:endParaRPr lang="en-CH" sz="2000" b="1">
                <a:latin typeface="+mj-lt"/>
                <a:ea typeface="Cambria" panose="02040503050406030204" pitchFamily="18" charset="0"/>
              </a:endParaRPr>
            </a:p>
          </p:txBody>
        </p:sp>
        <p:sp>
          <p:nvSpPr>
            <p:cNvPr id="78" name="Oval 77">
              <a:extLst>
                <a:ext uri="{FF2B5EF4-FFF2-40B4-BE49-F238E27FC236}">
                  <a16:creationId xmlns:a16="http://schemas.microsoft.com/office/drawing/2014/main" id="{CC4BD59B-4D41-1A2F-7D94-12434AEBB023}"/>
                </a:ext>
              </a:extLst>
            </p:cNvPr>
            <p:cNvSpPr/>
            <p:nvPr/>
          </p:nvSpPr>
          <p:spPr>
            <a:xfrm>
              <a:off x="5461323" y="6129841"/>
              <a:ext cx="259866" cy="260593"/>
            </a:xfrm>
            <a:prstGeom prst="ellipse">
              <a:avLst/>
            </a:prstGeom>
            <a:solidFill>
              <a:schemeClr val="accent3"/>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a:latin typeface="+mj-lt"/>
                  <a:ea typeface="Cambria" panose="02040503050406030204" pitchFamily="18" charset="0"/>
                </a:rPr>
                <a:t>N</a:t>
              </a:r>
              <a:endParaRPr lang="en-CH" sz="2000" b="1">
                <a:latin typeface="+mj-lt"/>
                <a:ea typeface="Cambria" panose="02040503050406030204" pitchFamily="18" charset="0"/>
              </a:endParaRPr>
            </a:p>
          </p:txBody>
        </p:sp>
      </p:grpSp>
      <p:sp>
        <p:nvSpPr>
          <p:cNvPr id="96" name="Left Brace 95">
            <a:extLst>
              <a:ext uri="{FF2B5EF4-FFF2-40B4-BE49-F238E27FC236}">
                <a16:creationId xmlns:a16="http://schemas.microsoft.com/office/drawing/2014/main" id="{6C00275B-171E-ECD3-DBDB-B4475ED80B38}"/>
              </a:ext>
            </a:extLst>
          </p:cNvPr>
          <p:cNvSpPr/>
          <p:nvPr/>
        </p:nvSpPr>
        <p:spPr>
          <a:xfrm rot="10800000">
            <a:off x="6112650" y="5306992"/>
            <a:ext cx="259863" cy="688340"/>
          </a:xfrm>
          <a:prstGeom prst="leftBrace">
            <a:avLst>
              <a:gd name="adj1" fmla="val 71389"/>
              <a:gd name="adj2" fmla="val 50000"/>
            </a:avLst>
          </a:prstGeom>
          <a:ln w="38100">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mj-lt"/>
            </a:endParaRPr>
          </a:p>
        </p:txBody>
      </p:sp>
      <p:sp>
        <p:nvSpPr>
          <p:cNvPr id="97" name="TextBox 96">
            <a:extLst>
              <a:ext uri="{FF2B5EF4-FFF2-40B4-BE49-F238E27FC236}">
                <a16:creationId xmlns:a16="http://schemas.microsoft.com/office/drawing/2014/main" id="{AE5D9B83-CC35-0C77-87A0-E715F03F97A4}"/>
              </a:ext>
            </a:extLst>
          </p:cNvPr>
          <p:cNvSpPr txBox="1"/>
          <p:nvPr/>
        </p:nvSpPr>
        <p:spPr>
          <a:xfrm>
            <a:off x="6310409" y="5241380"/>
            <a:ext cx="987363" cy="923330"/>
          </a:xfrm>
          <a:prstGeom prst="rect">
            <a:avLst/>
          </a:prstGeom>
          <a:noFill/>
        </p:spPr>
        <p:txBody>
          <a:bodyPr wrap="square" rtlCol="0">
            <a:spAutoFit/>
          </a:bodyPr>
          <a:lstStyle/>
          <a:p>
            <a:pPr algn="ctr"/>
            <a:r>
              <a:rPr lang="en-US" b="1" dirty="0">
                <a:solidFill>
                  <a:schemeClr val="accent3"/>
                </a:solidFill>
                <a:latin typeface="+mj-lt"/>
              </a:rPr>
              <a:t>3x Neutral</a:t>
            </a:r>
            <a:br>
              <a:rPr lang="en-US" b="1" dirty="0">
                <a:solidFill>
                  <a:schemeClr val="accent3"/>
                </a:solidFill>
                <a:latin typeface="+mj-lt"/>
              </a:rPr>
            </a:br>
            <a:r>
              <a:rPr lang="en-US" b="1" dirty="0">
                <a:solidFill>
                  <a:schemeClr val="accent3"/>
                </a:solidFill>
                <a:latin typeface="+mj-lt"/>
              </a:rPr>
              <a:t>Rows</a:t>
            </a:r>
          </a:p>
        </p:txBody>
      </p:sp>
      <p:sp>
        <p:nvSpPr>
          <p:cNvPr id="98" name="TextBox 97">
            <a:extLst>
              <a:ext uri="{FF2B5EF4-FFF2-40B4-BE49-F238E27FC236}">
                <a16:creationId xmlns:a16="http://schemas.microsoft.com/office/drawing/2014/main" id="{E6473CF4-CE03-DA3F-29DD-982CC7A9DA18}"/>
              </a:ext>
            </a:extLst>
          </p:cNvPr>
          <p:cNvSpPr txBox="1"/>
          <p:nvPr/>
        </p:nvSpPr>
        <p:spPr>
          <a:xfrm>
            <a:off x="3900303" y="4179931"/>
            <a:ext cx="987363" cy="1323439"/>
          </a:xfrm>
          <a:prstGeom prst="rect">
            <a:avLst/>
          </a:prstGeom>
          <a:noFill/>
        </p:spPr>
        <p:txBody>
          <a:bodyPr wrap="square" rtlCol="0">
            <a:spAutoFit/>
          </a:bodyPr>
          <a:lstStyle/>
          <a:p>
            <a:pPr algn="ctr"/>
            <a:r>
              <a:rPr lang="en-US" sz="8000" b="1">
                <a:latin typeface="+mj-lt"/>
              </a:rPr>
              <a:t>=</a:t>
            </a:r>
            <a:endParaRPr lang="en-US" b="1">
              <a:latin typeface="+mj-lt"/>
            </a:endParaRPr>
          </a:p>
        </p:txBody>
      </p:sp>
      <p:sp>
        <p:nvSpPr>
          <p:cNvPr id="101" name="TextBox 100">
            <a:extLst>
              <a:ext uri="{FF2B5EF4-FFF2-40B4-BE49-F238E27FC236}">
                <a16:creationId xmlns:a16="http://schemas.microsoft.com/office/drawing/2014/main" id="{17D068C0-05E0-482E-7574-0566D0B035C7}"/>
              </a:ext>
            </a:extLst>
          </p:cNvPr>
          <p:cNvSpPr txBox="1"/>
          <p:nvPr/>
        </p:nvSpPr>
        <p:spPr>
          <a:xfrm>
            <a:off x="542588" y="4684602"/>
            <a:ext cx="2302461" cy="646331"/>
          </a:xfrm>
          <a:prstGeom prst="rect">
            <a:avLst/>
          </a:prstGeom>
          <a:noFill/>
        </p:spPr>
        <p:txBody>
          <a:bodyPr wrap="square" rtlCol="0">
            <a:spAutoFit/>
          </a:bodyPr>
          <a:lstStyle/>
          <a:p>
            <a:pPr algn="ctr"/>
            <a:r>
              <a:rPr lang="en-US" b="1">
                <a:latin typeface="+mj-lt"/>
              </a:rPr>
              <a:t>MAJ5</a:t>
            </a:r>
          </a:p>
          <a:p>
            <a:pPr algn="ctr"/>
            <a:r>
              <a:rPr lang="en-US" b="1">
                <a:latin typeface="+mj-lt"/>
              </a:rPr>
              <a:t>w/ 5-row activation</a:t>
            </a:r>
          </a:p>
        </p:txBody>
      </p:sp>
      <p:sp>
        <p:nvSpPr>
          <p:cNvPr id="102" name="TextBox 101">
            <a:extLst>
              <a:ext uri="{FF2B5EF4-FFF2-40B4-BE49-F238E27FC236}">
                <a16:creationId xmlns:a16="http://schemas.microsoft.com/office/drawing/2014/main" id="{67ABD4E7-410F-2426-7545-5F356CB0100F}"/>
              </a:ext>
            </a:extLst>
          </p:cNvPr>
          <p:cNvSpPr txBox="1"/>
          <p:nvPr/>
        </p:nvSpPr>
        <p:spPr>
          <a:xfrm>
            <a:off x="5974241" y="4422684"/>
            <a:ext cx="2302461" cy="646331"/>
          </a:xfrm>
          <a:prstGeom prst="rect">
            <a:avLst/>
          </a:prstGeom>
          <a:noFill/>
        </p:spPr>
        <p:txBody>
          <a:bodyPr wrap="square" rtlCol="0">
            <a:spAutoFit/>
          </a:bodyPr>
          <a:lstStyle/>
          <a:p>
            <a:pPr algn="ctr"/>
            <a:r>
              <a:rPr lang="en-US" b="1">
                <a:latin typeface="+mj-lt"/>
              </a:rPr>
              <a:t>MAJ5</a:t>
            </a:r>
          </a:p>
          <a:p>
            <a:pPr algn="ctr"/>
            <a:r>
              <a:rPr lang="en-US" b="1">
                <a:latin typeface="+mj-lt"/>
              </a:rPr>
              <a:t>w/ 8-row activation</a:t>
            </a:r>
          </a:p>
        </p:txBody>
      </p:sp>
      <p:sp>
        <p:nvSpPr>
          <p:cNvPr id="3" name="TextBox 2">
            <a:extLst>
              <a:ext uri="{FF2B5EF4-FFF2-40B4-BE49-F238E27FC236}">
                <a16:creationId xmlns:a16="http://schemas.microsoft.com/office/drawing/2014/main" id="{AF5D6935-9ADD-658B-E30A-82A906FC1768}"/>
              </a:ext>
            </a:extLst>
          </p:cNvPr>
          <p:cNvSpPr txBox="1"/>
          <p:nvPr/>
        </p:nvSpPr>
        <p:spPr>
          <a:xfrm>
            <a:off x="3640196" y="6444768"/>
            <a:ext cx="1868429" cy="369332"/>
          </a:xfrm>
          <a:prstGeom prst="rect">
            <a:avLst/>
          </a:prstGeom>
          <a:noFill/>
        </p:spPr>
        <p:txBody>
          <a:bodyPr wrap="square" rtlCol="0">
            <a:spAutoFit/>
          </a:bodyPr>
          <a:lstStyle/>
          <a:p>
            <a:r>
              <a:rPr lang="en-US" dirty="0">
                <a:latin typeface="+mj-lt"/>
              </a:rPr>
              <a:t>*</a:t>
            </a:r>
            <a:r>
              <a:rPr lang="en-US" sz="1800" dirty="0">
                <a:latin typeface="+mj-lt"/>
              </a:rPr>
              <a:t>[Gao+MICRO’22]</a:t>
            </a:r>
            <a:endParaRPr lang="en-US" dirty="0"/>
          </a:p>
        </p:txBody>
      </p:sp>
    </p:spTree>
    <p:extLst>
      <p:ext uri="{BB962C8B-B14F-4D97-AF65-F5344CB8AC3E}">
        <p14:creationId xmlns:p14="http://schemas.microsoft.com/office/powerpoint/2010/main" val="1090477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6">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6">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6">
                                            <p:txEl>
                                              <p:pRg st="5" end="5"/>
                                            </p:txEl>
                                          </p:spTgt>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99"/>
                                        </p:tgtEl>
                                        <p:attrNameLst>
                                          <p:attrName>style.visibility</p:attrName>
                                        </p:attrNameLst>
                                      </p:cBhvr>
                                      <p:to>
                                        <p:strVal val="visible"/>
                                      </p:to>
                                    </p:set>
                                    <p:animEffect transition="in" filter="fade">
                                      <p:cBhvr>
                                        <p:cTn id="30" dur="500"/>
                                        <p:tgtEl>
                                          <p:spTgt spid="99"/>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101"/>
                                        </p:tgtEl>
                                        <p:attrNameLst>
                                          <p:attrName>style.visibility</p:attrName>
                                        </p:attrNameLst>
                                      </p:cBhvr>
                                      <p:to>
                                        <p:strVal val="visible"/>
                                      </p:to>
                                    </p:set>
                                    <p:animEffect transition="in" filter="fade">
                                      <p:cBhvr>
                                        <p:cTn id="34" dur="500"/>
                                        <p:tgtEl>
                                          <p:spTgt spid="101"/>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98"/>
                                        </p:tgtEl>
                                        <p:attrNameLst>
                                          <p:attrName>style.visibility</p:attrName>
                                        </p:attrNameLst>
                                      </p:cBhvr>
                                      <p:to>
                                        <p:strVal val="visible"/>
                                      </p:to>
                                    </p:set>
                                    <p:animEffect transition="in" filter="fade">
                                      <p:cBhvr>
                                        <p:cTn id="38" dur="500"/>
                                        <p:tgtEl>
                                          <p:spTgt spid="98"/>
                                        </p:tgtEl>
                                      </p:cBhvr>
                                    </p:animEffect>
                                  </p:childTnLst>
                                </p:cTn>
                              </p:par>
                            </p:childTnLst>
                          </p:cTn>
                        </p:par>
                        <p:par>
                          <p:cTn id="39" fill="hold">
                            <p:stCondLst>
                              <p:cond delay="1500"/>
                            </p:stCondLst>
                            <p:childTnLst>
                              <p:par>
                                <p:cTn id="40" presetID="10" presetClass="entr" presetSubtype="0" fill="hold" nodeType="afterEffect">
                                  <p:stCondLst>
                                    <p:cond delay="0"/>
                                  </p:stCondLst>
                                  <p:childTnLst>
                                    <p:set>
                                      <p:cBhvr>
                                        <p:cTn id="41" dur="1" fill="hold">
                                          <p:stCondLst>
                                            <p:cond delay="0"/>
                                          </p:stCondLst>
                                        </p:cTn>
                                        <p:tgtEl>
                                          <p:spTgt spid="100"/>
                                        </p:tgtEl>
                                        <p:attrNameLst>
                                          <p:attrName>style.visibility</p:attrName>
                                        </p:attrNameLst>
                                      </p:cBhvr>
                                      <p:to>
                                        <p:strVal val="visible"/>
                                      </p:to>
                                    </p:set>
                                    <p:animEffect transition="in" filter="fade">
                                      <p:cBhvr>
                                        <p:cTn id="42" dur="500"/>
                                        <p:tgtEl>
                                          <p:spTgt spid="100"/>
                                        </p:tgtEl>
                                      </p:cBhvr>
                                    </p:animEffect>
                                  </p:childTnLst>
                                </p:cTn>
                              </p:par>
                            </p:childTnLst>
                          </p:cTn>
                        </p:par>
                        <p:par>
                          <p:cTn id="43" fill="hold">
                            <p:stCondLst>
                              <p:cond delay="2000"/>
                            </p:stCondLst>
                            <p:childTnLst>
                              <p:par>
                                <p:cTn id="44" presetID="10" presetClass="entr" presetSubtype="0" fill="hold" grpId="0" nodeType="afterEffect">
                                  <p:stCondLst>
                                    <p:cond delay="0"/>
                                  </p:stCondLst>
                                  <p:childTnLst>
                                    <p:set>
                                      <p:cBhvr>
                                        <p:cTn id="45" dur="1" fill="hold">
                                          <p:stCondLst>
                                            <p:cond delay="0"/>
                                          </p:stCondLst>
                                        </p:cTn>
                                        <p:tgtEl>
                                          <p:spTgt spid="102"/>
                                        </p:tgtEl>
                                        <p:attrNameLst>
                                          <p:attrName>style.visibility</p:attrName>
                                        </p:attrNameLst>
                                      </p:cBhvr>
                                      <p:to>
                                        <p:strVal val="visible"/>
                                      </p:to>
                                    </p:set>
                                    <p:animEffect transition="in" filter="fade">
                                      <p:cBhvr>
                                        <p:cTn id="46" dur="500"/>
                                        <p:tgtEl>
                                          <p:spTgt spid="102"/>
                                        </p:tgtEl>
                                      </p:cBhvr>
                                    </p:animEffect>
                                  </p:childTnLst>
                                </p:cTn>
                              </p:par>
                            </p:childTnLst>
                          </p:cTn>
                        </p:par>
                        <p:par>
                          <p:cTn id="47" fill="hold">
                            <p:stCondLst>
                              <p:cond delay="2500"/>
                            </p:stCondLst>
                            <p:childTnLst>
                              <p:par>
                                <p:cTn id="48" presetID="10" presetClass="entr" presetSubtype="0" fill="hold" grpId="0" nodeType="afterEffect">
                                  <p:stCondLst>
                                    <p:cond delay="0"/>
                                  </p:stCondLst>
                                  <p:childTnLst>
                                    <p:set>
                                      <p:cBhvr>
                                        <p:cTn id="49" dur="1" fill="hold">
                                          <p:stCondLst>
                                            <p:cond delay="0"/>
                                          </p:stCondLst>
                                        </p:cTn>
                                        <p:tgtEl>
                                          <p:spTgt spid="96"/>
                                        </p:tgtEl>
                                        <p:attrNameLst>
                                          <p:attrName>style.visibility</p:attrName>
                                        </p:attrNameLst>
                                      </p:cBhvr>
                                      <p:to>
                                        <p:strVal val="visible"/>
                                      </p:to>
                                    </p:set>
                                    <p:animEffect transition="in" filter="fade">
                                      <p:cBhvr>
                                        <p:cTn id="50" dur="500"/>
                                        <p:tgtEl>
                                          <p:spTgt spid="96"/>
                                        </p:tgtEl>
                                      </p:cBhvr>
                                    </p:animEffect>
                                  </p:childTnLst>
                                </p:cTn>
                              </p:par>
                            </p:childTnLst>
                          </p:cTn>
                        </p:par>
                        <p:par>
                          <p:cTn id="51" fill="hold">
                            <p:stCondLst>
                              <p:cond delay="3000"/>
                            </p:stCondLst>
                            <p:childTnLst>
                              <p:par>
                                <p:cTn id="52" presetID="10" presetClass="entr" presetSubtype="0" fill="hold" grpId="0" nodeType="afterEffect">
                                  <p:stCondLst>
                                    <p:cond delay="0"/>
                                  </p:stCondLst>
                                  <p:childTnLst>
                                    <p:set>
                                      <p:cBhvr>
                                        <p:cTn id="53" dur="1" fill="hold">
                                          <p:stCondLst>
                                            <p:cond delay="0"/>
                                          </p:stCondLst>
                                        </p:cTn>
                                        <p:tgtEl>
                                          <p:spTgt spid="97"/>
                                        </p:tgtEl>
                                        <p:attrNameLst>
                                          <p:attrName>style.visibility</p:attrName>
                                        </p:attrNameLst>
                                      </p:cBhvr>
                                      <p:to>
                                        <p:strVal val="visible"/>
                                      </p:to>
                                    </p:set>
                                    <p:animEffect transition="in" filter="fade">
                                      <p:cBhvr>
                                        <p:cTn id="54"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P spid="97" grpId="0"/>
      <p:bldP spid="98" grpId="0"/>
      <p:bldP spid="101" grpId="0"/>
      <p:bldP spid="102" grpId="0"/>
      <p:bldP spid="3"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454AD-0F65-FF46-014B-05AFD8D10662}"/>
              </a:ext>
            </a:extLst>
          </p:cNvPr>
          <p:cNvSpPr>
            <a:spLocks noGrp="1"/>
          </p:cNvSpPr>
          <p:nvPr>
            <p:ph type="title"/>
          </p:nvPr>
        </p:nvSpPr>
        <p:spPr/>
        <p:txBody>
          <a:bodyPr/>
          <a:lstStyle/>
          <a:p>
            <a:r>
              <a:rPr lang="en-US" sz="3200" dirty="0"/>
              <a:t>Leveraging Simultaneous Many-Row Activation</a:t>
            </a:r>
            <a:endParaRPr lang="en-CH" sz="3200" dirty="0"/>
          </a:p>
        </p:txBody>
      </p:sp>
      <p:grpSp>
        <p:nvGrpSpPr>
          <p:cNvPr id="15" name="Grup 16">
            <a:extLst>
              <a:ext uri="{FF2B5EF4-FFF2-40B4-BE49-F238E27FC236}">
                <a16:creationId xmlns:a16="http://schemas.microsoft.com/office/drawing/2014/main" id="{35A3D41E-58AD-D310-1AA2-FF73EB61DE99}"/>
              </a:ext>
            </a:extLst>
          </p:cNvPr>
          <p:cNvGrpSpPr/>
          <p:nvPr/>
        </p:nvGrpSpPr>
        <p:grpSpPr>
          <a:xfrm>
            <a:off x="256064" y="1257278"/>
            <a:ext cx="8639809" cy="1260000"/>
            <a:chOff x="-290762" y="1987973"/>
            <a:chExt cx="9354374" cy="868680"/>
          </a:xfrm>
          <a:solidFill>
            <a:schemeClr val="accent2">
              <a:lumMod val="20000"/>
              <a:lumOff val="80000"/>
            </a:schemeClr>
          </a:solidFill>
        </p:grpSpPr>
        <p:sp>
          <p:nvSpPr>
            <p:cNvPr id="16" name="İçerik Yer Tutucusu 2">
              <a:extLst>
                <a:ext uri="{FF2B5EF4-FFF2-40B4-BE49-F238E27FC236}">
                  <a16:creationId xmlns:a16="http://schemas.microsoft.com/office/drawing/2014/main" id="{0676EA87-D59C-4D6C-1507-3DEF3456A145}"/>
                </a:ext>
              </a:extLst>
            </p:cNvPr>
            <p:cNvSpPr txBox="1">
              <a:spLocks/>
            </p:cNvSpPr>
            <p:nvPr/>
          </p:nvSpPr>
          <p:spPr>
            <a:xfrm>
              <a:off x="755649" y="1987973"/>
              <a:ext cx="8307963" cy="868680"/>
            </a:xfrm>
            <a:prstGeom prst="rect">
              <a:avLst/>
            </a:prstGeom>
            <a:solidFill>
              <a:schemeClr val="accent1">
                <a:lumMod val="20000"/>
                <a:lumOff val="80000"/>
              </a:schemeClr>
            </a:solidFill>
          </p:spPr>
          <p:txBody>
            <a:bodyPr anchor="ctr">
              <a:normAutofit/>
            </a:bodyP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3200" dirty="0">
                  <a:latin typeface="+mj-lt"/>
                </a:rPr>
                <a:t>Perform</a:t>
              </a:r>
              <a:r>
                <a:rPr lang="en-US" sz="3200" b="1" dirty="0">
                  <a:solidFill>
                    <a:schemeClr val="accent1">
                      <a:lumMod val="75000"/>
                    </a:schemeClr>
                  </a:solidFill>
                  <a:latin typeface="+mj-lt"/>
                </a:rPr>
                <a:t> MAJX (where X&gt;3) </a:t>
              </a:r>
              <a:r>
                <a:rPr lang="en-US" sz="3200" dirty="0">
                  <a:latin typeface="+mj-lt"/>
                </a:rPr>
                <a:t>operations</a:t>
              </a:r>
              <a:endParaRPr lang="en-US" sz="3200" b="1" dirty="0">
                <a:solidFill>
                  <a:schemeClr val="accent1"/>
                </a:solidFill>
                <a:latin typeface="+mj-lt"/>
              </a:endParaRPr>
            </a:p>
          </p:txBody>
        </p:sp>
        <p:sp>
          <p:nvSpPr>
            <p:cNvPr id="17" name="İçerik Yer Tutucusu 2">
              <a:extLst>
                <a:ext uri="{FF2B5EF4-FFF2-40B4-BE49-F238E27FC236}">
                  <a16:creationId xmlns:a16="http://schemas.microsoft.com/office/drawing/2014/main" id="{B66164B0-5848-6ED8-6D16-4C379E304A1E}"/>
                </a:ext>
              </a:extLst>
            </p:cNvPr>
            <p:cNvSpPr txBox="1">
              <a:spLocks/>
            </p:cNvSpPr>
            <p:nvPr/>
          </p:nvSpPr>
          <p:spPr>
            <a:xfrm>
              <a:off x="-290762" y="1987973"/>
              <a:ext cx="1046413" cy="868680"/>
            </a:xfrm>
            <a:prstGeom prst="rect">
              <a:avLst/>
            </a:prstGeom>
            <a:solidFill>
              <a:schemeClr val="accent1">
                <a:lumMod val="20000"/>
                <a:lumOff val="80000"/>
              </a:schemeClr>
            </a:solidFill>
          </p:spPr>
          <p:txBody>
            <a:bodyPr anchor="ct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6600" dirty="0">
                  <a:solidFill>
                    <a:schemeClr val="accent1">
                      <a:lumMod val="75000"/>
                    </a:schemeClr>
                  </a:solidFill>
                  <a:latin typeface="Aptos Black" panose="020B0004020202020204" pitchFamily="34" charset="0"/>
                  <a:cs typeface="Segoe UI" panose="020B0502040204020203" pitchFamily="34" charset="0"/>
                </a:rPr>
                <a:t>1</a:t>
              </a:r>
              <a:endParaRPr lang="en-US" sz="3200" dirty="0">
                <a:solidFill>
                  <a:schemeClr val="accent1">
                    <a:lumMod val="75000"/>
                  </a:schemeClr>
                </a:solidFill>
              </a:endParaRPr>
            </a:p>
          </p:txBody>
        </p:sp>
      </p:grpSp>
      <p:grpSp>
        <p:nvGrpSpPr>
          <p:cNvPr id="18" name="Grup 16">
            <a:extLst>
              <a:ext uri="{FF2B5EF4-FFF2-40B4-BE49-F238E27FC236}">
                <a16:creationId xmlns:a16="http://schemas.microsoft.com/office/drawing/2014/main" id="{5BFC001C-CE95-A692-8A45-422EAA4529CA}"/>
              </a:ext>
            </a:extLst>
          </p:cNvPr>
          <p:cNvGrpSpPr/>
          <p:nvPr/>
        </p:nvGrpSpPr>
        <p:grpSpPr>
          <a:xfrm>
            <a:off x="256064" y="3158490"/>
            <a:ext cx="8639809" cy="1260000"/>
            <a:chOff x="-290762" y="1987973"/>
            <a:chExt cx="9354374" cy="868680"/>
          </a:xfrm>
          <a:solidFill>
            <a:schemeClr val="accent2">
              <a:lumMod val="20000"/>
              <a:lumOff val="80000"/>
            </a:schemeClr>
          </a:solidFill>
        </p:grpSpPr>
        <p:sp>
          <p:nvSpPr>
            <p:cNvPr id="19" name="İçerik Yer Tutucusu 2">
              <a:extLst>
                <a:ext uri="{FF2B5EF4-FFF2-40B4-BE49-F238E27FC236}">
                  <a16:creationId xmlns:a16="http://schemas.microsoft.com/office/drawing/2014/main" id="{2E7AAF98-D387-8D2F-D450-9EBADDA7F6F3}"/>
                </a:ext>
              </a:extLst>
            </p:cNvPr>
            <p:cNvSpPr txBox="1">
              <a:spLocks/>
            </p:cNvSpPr>
            <p:nvPr/>
          </p:nvSpPr>
          <p:spPr>
            <a:xfrm>
              <a:off x="755649" y="1987973"/>
              <a:ext cx="8307963" cy="868680"/>
            </a:xfrm>
            <a:prstGeom prst="rect">
              <a:avLst/>
            </a:prstGeom>
            <a:solidFill>
              <a:schemeClr val="accent1">
                <a:lumMod val="20000"/>
                <a:lumOff val="80000"/>
              </a:schemeClr>
            </a:solidFill>
          </p:spPr>
          <p:txBody>
            <a:bodyPr anchor="ctr">
              <a:noAutofit/>
            </a:bodyP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3200" b="1" dirty="0">
                  <a:solidFill>
                    <a:schemeClr val="accent1">
                      <a:lumMod val="75000"/>
                    </a:schemeClr>
                  </a:solidFill>
                  <a:latin typeface="+mj-lt"/>
                </a:rPr>
                <a:t>Increase the robustness </a:t>
              </a:r>
              <a:r>
                <a:rPr lang="en-US" sz="3200" dirty="0">
                  <a:latin typeface="+mj-lt"/>
                </a:rPr>
                <a:t>of MAJX operations</a:t>
              </a:r>
              <a:endParaRPr lang="en-US" sz="3200" b="1" dirty="0">
                <a:solidFill>
                  <a:schemeClr val="accent1"/>
                </a:solidFill>
                <a:latin typeface="+mj-lt"/>
              </a:endParaRPr>
            </a:p>
          </p:txBody>
        </p:sp>
        <p:sp>
          <p:nvSpPr>
            <p:cNvPr id="20" name="İçerik Yer Tutucusu 2">
              <a:extLst>
                <a:ext uri="{FF2B5EF4-FFF2-40B4-BE49-F238E27FC236}">
                  <a16:creationId xmlns:a16="http://schemas.microsoft.com/office/drawing/2014/main" id="{810EFD94-1859-4AFE-45CE-28BE01B8A63E}"/>
                </a:ext>
              </a:extLst>
            </p:cNvPr>
            <p:cNvSpPr txBox="1">
              <a:spLocks/>
            </p:cNvSpPr>
            <p:nvPr/>
          </p:nvSpPr>
          <p:spPr>
            <a:xfrm>
              <a:off x="-290762" y="1987973"/>
              <a:ext cx="1046413" cy="868680"/>
            </a:xfrm>
            <a:prstGeom prst="rect">
              <a:avLst/>
            </a:prstGeom>
            <a:solidFill>
              <a:schemeClr val="accent1">
                <a:lumMod val="20000"/>
                <a:lumOff val="80000"/>
              </a:schemeClr>
            </a:solidFill>
          </p:spPr>
          <p:txBody>
            <a:bodyPr anchor="ct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6600" dirty="0">
                  <a:solidFill>
                    <a:schemeClr val="accent1">
                      <a:lumMod val="75000"/>
                    </a:schemeClr>
                  </a:solidFill>
                  <a:latin typeface="Aptos Black" panose="020B0004020202020204" pitchFamily="34" charset="0"/>
                  <a:cs typeface="Segoe UI" panose="020B0502040204020203" pitchFamily="34" charset="0"/>
                </a:rPr>
                <a:t>2</a:t>
              </a:r>
              <a:endParaRPr lang="en-US" sz="3200" dirty="0">
                <a:solidFill>
                  <a:schemeClr val="accent1">
                    <a:lumMod val="75000"/>
                  </a:schemeClr>
                </a:solidFill>
              </a:endParaRPr>
            </a:p>
          </p:txBody>
        </p:sp>
      </p:grpSp>
      <p:grpSp>
        <p:nvGrpSpPr>
          <p:cNvPr id="21" name="Grup 16">
            <a:extLst>
              <a:ext uri="{FF2B5EF4-FFF2-40B4-BE49-F238E27FC236}">
                <a16:creationId xmlns:a16="http://schemas.microsoft.com/office/drawing/2014/main" id="{2E8AB90D-819A-91C4-4413-EF44E6BEC334}"/>
              </a:ext>
            </a:extLst>
          </p:cNvPr>
          <p:cNvGrpSpPr/>
          <p:nvPr/>
        </p:nvGrpSpPr>
        <p:grpSpPr>
          <a:xfrm>
            <a:off x="256064" y="5059702"/>
            <a:ext cx="8639809" cy="1260000"/>
            <a:chOff x="-290762" y="1987973"/>
            <a:chExt cx="9354374" cy="868680"/>
          </a:xfrm>
          <a:solidFill>
            <a:schemeClr val="accent2">
              <a:lumMod val="20000"/>
              <a:lumOff val="80000"/>
            </a:schemeClr>
          </a:solidFill>
        </p:grpSpPr>
        <p:sp>
          <p:nvSpPr>
            <p:cNvPr id="22" name="İçerik Yer Tutucusu 2">
              <a:extLst>
                <a:ext uri="{FF2B5EF4-FFF2-40B4-BE49-F238E27FC236}">
                  <a16:creationId xmlns:a16="http://schemas.microsoft.com/office/drawing/2014/main" id="{24DBCF03-AE26-0E2A-5C87-06C77C7107E2}"/>
                </a:ext>
              </a:extLst>
            </p:cNvPr>
            <p:cNvSpPr txBox="1">
              <a:spLocks/>
            </p:cNvSpPr>
            <p:nvPr/>
          </p:nvSpPr>
          <p:spPr>
            <a:xfrm>
              <a:off x="755649" y="1987973"/>
              <a:ext cx="8307963" cy="868680"/>
            </a:xfrm>
            <a:prstGeom prst="rect">
              <a:avLst/>
            </a:prstGeom>
            <a:solidFill>
              <a:schemeClr val="accent1">
                <a:lumMod val="20000"/>
                <a:lumOff val="80000"/>
              </a:schemeClr>
            </a:solidFill>
          </p:spPr>
          <p:txBody>
            <a:bodyPr anchor="ctr">
              <a:normAutofit/>
            </a:bodyP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3200" dirty="0">
                  <a:latin typeface="+mj-lt"/>
                </a:rPr>
                <a:t>Copy </a:t>
              </a:r>
              <a:r>
                <a:rPr lang="en-US" sz="3200" b="1" dirty="0">
                  <a:solidFill>
                    <a:schemeClr val="accent1">
                      <a:lumMod val="75000"/>
                    </a:schemeClr>
                  </a:solidFill>
                  <a:latin typeface="+mj-lt"/>
                </a:rPr>
                <a:t>one row’s content </a:t>
              </a:r>
              <a:r>
                <a:rPr lang="en-US" sz="3200" dirty="0">
                  <a:latin typeface="+mj-lt"/>
                </a:rPr>
                <a:t>to </a:t>
              </a:r>
              <a:r>
                <a:rPr lang="en-US" sz="3200" b="1" dirty="0">
                  <a:solidFill>
                    <a:schemeClr val="accent1">
                      <a:lumMod val="75000"/>
                    </a:schemeClr>
                  </a:solidFill>
                  <a:latin typeface="+mj-lt"/>
                </a:rPr>
                <a:t>multiple rows</a:t>
              </a:r>
              <a:endParaRPr lang="en-US" sz="3200" b="1" dirty="0">
                <a:solidFill>
                  <a:schemeClr val="accent1"/>
                </a:solidFill>
                <a:latin typeface="+mj-lt"/>
              </a:endParaRPr>
            </a:p>
          </p:txBody>
        </p:sp>
        <p:sp>
          <p:nvSpPr>
            <p:cNvPr id="23" name="İçerik Yer Tutucusu 2">
              <a:extLst>
                <a:ext uri="{FF2B5EF4-FFF2-40B4-BE49-F238E27FC236}">
                  <a16:creationId xmlns:a16="http://schemas.microsoft.com/office/drawing/2014/main" id="{90E25364-8ABF-A3CA-4DE4-9935901DACBA}"/>
                </a:ext>
              </a:extLst>
            </p:cNvPr>
            <p:cNvSpPr txBox="1">
              <a:spLocks/>
            </p:cNvSpPr>
            <p:nvPr/>
          </p:nvSpPr>
          <p:spPr>
            <a:xfrm>
              <a:off x="-290762" y="1987973"/>
              <a:ext cx="1046413" cy="868680"/>
            </a:xfrm>
            <a:prstGeom prst="rect">
              <a:avLst/>
            </a:prstGeom>
            <a:solidFill>
              <a:schemeClr val="accent1">
                <a:lumMod val="20000"/>
                <a:lumOff val="80000"/>
              </a:schemeClr>
            </a:solidFill>
          </p:spPr>
          <p:txBody>
            <a:bodyPr anchor="ct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6600" dirty="0">
                  <a:solidFill>
                    <a:schemeClr val="accent1">
                      <a:lumMod val="75000"/>
                    </a:schemeClr>
                  </a:solidFill>
                  <a:latin typeface="Aptos Black" panose="020B0004020202020204" pitchFamily="34" charset="0"/>
                  <a:cs typeface="Segoe UI" panose="020B0502040204020203" pitchFamily="34" charset="0"/>
                </a:rPr>
                <a:t>3</a:t>
              </a:r>
              <a:endParaRPr lang="en-US" sz="3200" dirty="0">
                <a:solidFill>
                  <a:schemeClr val="accent1">
                    <a:lumMod val="75000"/>
                  </a:schemeClr>
                </a:solidFill>
              </a:endParaRPr>
            </a:p>
          </p:txBody>
        </p:sp>
      </p:grpSp>
      <p:sp>
        <p:nvSpPr>
          <p:cNvPr id="3" name="Rectangle 2">
            <a:extLst>
              <a:ext uri="{FF2B5EF4-FFF2-40B4-BE49-F238E27FC236}">
                <a16:creationId xmlns:a16="http://schemas.microsoft.com/office/drawing/2014/main" id="{0F118382-E9D5-5648-1D66-CF255850B402}"/>
              </a:ext>
            </a:extLst>
          </p:cNvPr>
          <p:cNvSpPr/>
          <p:nvPr/>
        </p:nvSpPr>
        <p:spPr>
          <a:xfrm>
            <a:off x="155542" y="1104590"/>
            <a:ext cx="8832916" cy="1638610"/>
          </a:xfrm>
          <a:prstGeom prst="rect">
            <a:avLst/>
          </a:prstGeom>
          <a:solidFill>
            <a:schemeClr val="bg1">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8EBB2631-AD72-76DE-164C-0DBF962CAF2C}"/>
              </a:ext>
            </a:extLst>
          </p:cNvPr>
          <p:cNvSpPr/>
          <p:nvPr/>
        </p:nvSpPr>
        <p:spPr>
          <a:xfrm>
            <a:off x="155542" y="4781417"/>
            <a:ext cx="8832916" cy="1638610"/>
          </a:xfrm>
          <a:prstGeom prst="rect">
            <a:avLst/>
          </a:prstGeom>
          <a:solidFill>
            <a:schemeClr val="bg1">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14099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up 27">
            <a:extLst>
              <a:ext uri="{FF2B5EF4-FFF2-40B4-BE49-F238E27FC236}">
                <a16:creationId xmlns:a16="http://schemas.microsoft.com/office/drawing/2014/main" id="{1B604EF7-4837-4D0D-F6F2-96A7A400DA49}"/>
              </a:ext>
            </a:extLst>
          </p:cNvPr>
          <p:cNvGrpSpPr/>
          <p:nvPr/>
        </p:nvGrpSpPr>
        <p:grpSpPr>
          <a:xfrm>
            <a:off x="6148247" y="6227457"/>
            <a:ext cx="1325068" cy="436028"/>
            <a:chOff x="2618167" y="4842112"/>
            <a:chExt cx="1565267" cy="515803"/>
          </a:xfrm>
        </p:grpSpPr>
        <p:sp>
          <p:nvSpPr>
            <p:cNvPr id="55" name="Dikdörtgen 256">
              <a:extLst>
                <a:ext uri="{FF2B5EF4-FFF2-40B4-BE49-F238E27FC236}">
                  <a16:creationId xmlns:a16="http://schemas.microsoft.com/office/drawing/2014/main" id="{BD1828C0-8CC7-F77E-DA7F-550B008D8CD5}"/>
                </a:ext>
              </a:extLst>
            </p:cNvPr>
            <p:cNvSpPr/>
            <p:nvPr/>
          </p:nvSpPr>
          <p:spPr>
            <a:xfrm>
              <a:off x="3221231" y="4845683"/>
              <a:ext cx="358739" cy="512232"/>
            </a:xfrm>
            <a:prstGeom prst="roundRect">
              <a:avLst/>
            </a:pr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latin typeface="+mj-lt"/>
                  <a:ea typeface="Cambria" panose="02040503050406030204" pitchFamily="18" charset="0"/>
                  <a:cs typeface="Cascadia Mono" panose="020B0609020000020004" pitchFamily="49" charset="0"/>
                </a:rPr>
                <a:t>b</a:t>
              </a:r>
            </a:p>
          </p:txBody>
        </p:sp>
        <p:sp>
          <p:nvSpPr>
            <p:cNvPr id="56" name="Dikdörtgen 256">
              <a:extLst>
                <a:ext uri="{FF2B5EF4-FFF2-40B4-BE49-F238E27FC236}">
                  <a16:creationId xmlns:a16="http://schemas.microsoft.com/office/drawing/2014/main" id="{F02AC965-9362-0ACF-5BC3-F610EA991BB5}"/>
                </a:ext>
              </a:extLst>
            </p:cNvPr>
            <p:cNvSpPr/>
            <p:nvPr/>
          </p:nvSpPr>
          <p:spPr>
            <a:xfrm>
              <a:off x="3824695" y="4842112"/>
              <a:ext cx="358739" cy="512232"/>
            </a:xfrm>
            <a:prstGeom prst="roundRect">
              <a:avLst/>
            </a:pr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latin typeface="+mj-lt"/>
                  <a:ea typeface="Cambria" panose="02040503050406030204" pitchFamily="18" charset="0"/>
                  <a:cs typeface="Cascadia Mono" panose="020B0609020000020004" pitchFamily="49" charset="0"/>
                </a:rPr>
                <a:t>b</a:t>
              </a:r>
            </a:p>
          </p:txBody>
        </p:sp>
        <p:sp>
          <p:nvSpPr>
            <p:cNvPr id="57" name="Dikdörtgen 256">
              <a:extLst>
                <a:ext uri="{FF2B5EF4-FFF2-40B4-BE49-F238E27FC236}">
                  <a16:creationId xmlns:a16="http://schemas.microsoft.com/office/drawing/2014/main" id="{8F24112E-08ED-DAE5-4C72-D13FE3FFE2DB}"/>
                </a:ext>
              </a:extLst>
            </p:cNvPr>
            <p:cNvSpPr/>
            <p:nvPr/>
          </p:nvSpPr>
          <p:spPr>
            <a:xfrm>
              <a:off x="2618167" y="4845683"/>
              <a:ext cx="358739" cy="512232"/>
            </a:xfrm>
            <a:prstGeom prst="roundRect">
              <a:avLst/>
            </a:pr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latin typeface="+mj-lt"/>
                  <a:ea typeface="Cambria" panose="02040503050406030204" pitchFamily="18" charset="0"/>
                  <a:cs typeface="Cascadia Mono" panose="020B0609020000020004" pitchFamily="49" charset="0"/>
                </a:rPr>
                <a:t>b</a:t>
              </a:r>
            </a:p>
          </p:txBody>
        </p:sp>
      </p:grpSp>
      <p:grpSp>
        <p:nvGrpSpPr>
          <p:cNvPr id="275" name="Group 274">
            <a:extLst>
              <a:ext uri="{FF2B5EF4-FFF2-40B4-BE49-F238E27FC236}">
                <a16:creationId xmlns:a16="http://schemas.microsoft.com/office/drawing/2014/main" id="{1FCA950A-53CE-01C8-DBA2-D006E714BAF1}"/>
              </a:ext>
            </a:extLst>
          </p:cNvPr>
          <p:cNvGrpSpPr/>
          <p:nvPr/>
        </p:nvGrpSpPr>
        <p:grpSpPr>
          <a:xfrm>
            <a:off x="5815996" y="2868420"/>
            <a:ext cx="1913698" cy="3873693"/>
            <a:chOff x="5815996" y="2868420"/>
            <a:chExt cx="1913698" cy="3873693"/>
          </a:xfrm>
          <a:noFill/>
        </p:grpSpPr>
        <p:sp>
          <p:nvSpPr>
            <p:cNvPr id="15" name="Dikdörtgen 251">
              <a:extLst>
                <a:ext uri="{FF2B5EF4-FFF2-40B4-BE49-F238E27FC236}">
                  <a16:creationId xmlns:a16="http://schemas.microsoft.com/office/drawing/2014/main" id="{A9FAE8A4-AB2D-DBD1-9935-B437D0682FF1}"/>
                </a:ext>
              </a:extLst>
            </p:cNvPr>
            <p:cNvSpPr/>
            <p:nvPr/>
          </p:nvSpPr>
          <p:spPr>
            <a:xfrm>
              <a:off x="5815996" y="2868420"/>
              <a:ext cx="1913698" cy="3873693"/>
            </a:xfrm>
            <a:prstGeom prst="roundRect">
              <a:avLst>
                <a:gd name="adj" fmla="val 4605"/>
              </a:avLst>
            </a:prstGeom>
            <a:grp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lumMod val="50000"/>
                    <a:lumOff val="50000"/>
                  </a:schemeClr>
                </a:solidFill>
                <a:latin typeface="+mj-lt"/>
                <a:ea typeface="Cambria" panose="02040503050406030204" pitchFamily="18" charset="0"/>
                <a:cs typeface="Cascadia Mono" panose="020B0609020000020004" pitchFamily="49" charset="0"/>
              </a:endParaRPr>
            </a:p>
          </p:txBody>
        </p:sp>
        <p:cxnSp>
          <p:nvCxnSpPr>
            <p:cNvPr id="19" name="Düz Bağlayıcı 440">
              <a:extLst>
                <a:ext uri="{FF2B5EF4-FFF2-40B4-BE49-F238E27FC236}">
                  <a16:creationId xmlns:a16="http://schemas.microsoft.com/office/drawing/2014/main" id="{20CC303B-83E1-B4AE-B626-CFC3CBE88F5C}"/>
                </a:ext>
              </a:extLst>
            </p:cNvPr>
            <p:cNvCxnSpPr>
              <a:cxnSpLocks/>
            </p:cNvCxnSpPr>
            <p:nvPr/>
          </p:nvCxnSpPr>
          <p:spPr>
            <a:xfrm>
              <a:off x="5891839" y="3684287"/>
              <a:ext cx="1737108" cy="0"/>
            </a:xfrm>
            <a:prstGeom prst="line">
              <a:avLst/>
            </a:prstGeom>
            <a:grpFill/>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0" name="Düz Bağlayıcı 440">
              <a:extLst>
                <a:ext uri="{FF2B5EF4-FFF2-40B4-BE49-F238E27FC236}">
                  <a16:creationId xmlns:a16="http://schemas.microsoft.com/office/drawing/2014/main" id="{968322B0-1898-39D2-862A-7F6DF1353DE4}"/>
                </a:ext>
              </a:extLst>
            </p:cNvPr>
            <p:cNvCxnSpPr>
              <a:cxnSpLocks/>
              <a:endCxn id="31" idx="0"/>
            </p:cNvCxnSpPr>
            <p:nvPr/>
          </p:nvCxnSpPr>
          <p:spPr>
            <a:xfrm flipH="1">
              <a:off x="6317005" y="2982236"/>
              <a:ext cx="3168" cy="3242992"/>
            </a:xfrm>
            <a:prstGeom prst="line">
              <a:avLst/>
            </a:prstGeom>
            <a:grpFill/>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1" name="Düz Bağlayıcı 440">
              <a:extLst>
                <a:ext uri="{FF2B5EF4-FFF2-40B4-BE49-F238E27FC236}">
                  <a16:creationId xmlns:a16="http://schemas.microsoft.com/office/drawing/2014/main" id="{9D67D439-08E8-F891-83C7-CD498E96F5FC}"/>
                </a:ext>
              </a:extLst>
            </p:cNvPr>
            <p:cNvCxnSpPr>
              <a:cxnSpLocks/>
              <a:endCxn id="29" idx="0"/>
            </p:cNvCxnSpPr>
            <p:nvPr/>
          </p:nvCxnSpPr>
          <p:spPr>
            <a:xfrm>
              <a:off x="6824681" y="2982236"/>
              <a:ext cx="2844" cy="3242992"/>
            </a:xfrm>
            <a:prstGeom prst="line">
              <a:avLst/>
            </a:prstGeom>
            <a:grpFill/>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2" name="Düz Bağlayıcı 440">
              <a:extLst>
                <a:ext uri="{FF2B5EF4-FFF2-40B4-BE49-F238E27FC236}">
                  <a16:creationId xmlns:a16="http://schemas.microsoft.com/office/drawing/2014/main" id="{AAFC13E7-F343-7484-3092-C8FDBEBB3947}"/>
                </a:ext>
              </a:extLst>
            </p:cNvPr>
            <p:cNvCxnSpPr>
              <a:cxnSpLocks/>
            </p:cNvCxnSpPr>
            <p:nvPr/>
          </p:nvCxnSpPr>
          <p:spPr>
            <a:xfrm>
              <a:off x="7329188" y="2982236"/>
              <a:ext cx="0" cy="335398"/>
            </a:xfrm>
            <a:prstGeom prst="line">
              <a:avLst/>
            </a:prstGeom>
            <a:grpFill/>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3" name="Düz Bağlayıcı 440">
              <a:extLst>
                <a:ext uri="{FF2B5EF4-FFF2-40B4-BE49-F238E27FC236}">
                  <a16:creationId xmlns:a16="http://schemas.microsoft.com/office/drawing/2014/main" id="{9B8C9B62-7018-F3AA-D7AC-B541F5A0440E}"/>
                </a:ext>
              </a:extLst>
            </p:cNvPr>
            <p:cNvCxnSpPr>
              <a:cxnSpLocks/>
            </p:cNvCxnSpPr>
            <p:nvPr/>
          </p:nvCxnSpPr>
          <p:spPr>
            <a:xfrm>
              <a:off x="5891839" y="3234278"/>
              <a:ext cx="1737108" cy="0"/>
            </a:xfrm>
            <a:prstGeom prst="line">
              <a:avLst/>
            </a:prstGeom>
            <a:grpFill/>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4" name="Düz Bağlayıcı 440">
              <a:extLst>
                <a:ext uri="{FF2B5EF4-FFF2-40B4-BE49-F238E27FC236}">
                  <a16:creationId xmlns:a16="http://schemas.microsoft.com/office/drawing/2014/main" id="{AB11CFDC-8D5A-6290-1F44-C23C8829B413}"/>
                </a:ext>
              </a:extLst>
            </p:cNvPr>
            <p:cNvCxnSpPr>
              <a:cxnSpLocks/>
            </p:cNvCxnSpPr>
            <p:nvPr/>
          </p:nvCxnSpPr>
          <p:spPr>
            <a:xfrm>
              <a:off x="7322838" y="2982236"/>
              <a:ext cx="8858" cy="3242992"/>
            </a:xfrm>
            <a:prstGeom prst="line">
              <a:avLst/>
            </a:prstGeom>
            <a:grpFill/>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5" name="Düz Bağlayıcı 440">
              <a:extLst>
                <a:ext uri="{FF2B5EF4-FFF2-40B4-BE49-F238E27FC236}">
                  <a16:creationId xmlns:a16="http://schemas.microsoft.com/office/drawing/2014/main" id="{62ED9E78-6A4E-5A0B-5431-03208A0BE0F7}"/>
                </a:ext>
              </a:extLst>
            </p:cNvPr>
            <p:cNvCxnSpPr>
              <a:cxnSpLocks/>
            </p:cNvCxnSpPr>
            <p:nvPr/>
          </p:nvCxnSpPr>
          <p:spPr>
            <a:xfrm>
              <a:off x="5891839" y="4134294"/>
              <a:ext cx="1737108" cy="0"/>
            </a:xfrm>
            <a:prstGeom prst="line">
              <a:avLst/>
            </a:prstGeom>
            <a:grpFill/>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6" name="Düz Bağlayıcı 440">
              <a:extLst>
                <a:ext uri="{FF2B5EF4-FFF2-40B4-BE49-F238E27FC236}">
                  <a16:creationId xmlns:a16="http://schemas.microsoft.com/office/drawing/2014/main" id="{9A6DEE1B-A6CC-039B-FF8B-AFC623B4840F}"/>
                </a:ext>
              </a:extLst>
            </p:cNvPr>
            <p:cNvCxnSpPr>
              <a:cxnSpLocks/>
            </p:cNvCxnSpPr>
            <p:nvPr/>
          </p:nvCxnSpPr>
          <p:spPr>
            <a:xfrm>
              <a:off x="5891839" y="4584301"/>
              <a:ext cx="1737108" cy="0"/>
            </a:xfrm>
            <a:prstGeom prst="line">
              <a:avLst/>
            </a:prstGeom>
            <a:grpFill/>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29" name="Dikdörtgen 256">
              <a:extLst>
                <a:ext uri="{FF2B5EF4-FFF2-40B4-BE49-F238E27FC236}">
                  <a16:creationId xmlns:a16="http://schemas.microsoft.com/office/drawing/2014/main" id="{4DDEC003-89B1-A58D-7639-73CDAE1E37A6}"/>
                </a:ext>
              </a:extLst>
            </p:cNvPr>
            <p:cNvSpPr/>
            <p:nvPr/>
          </p:nvSpPr>
          <p:spPr>
            <a:xfrm>
              <a:off x="6675681" y="6225228"/>
              <a:ext cx="303688" cy="437977"/>
            </a:xfrm>
            <a:prstGeom prst="roundRect">
              <a:avLst/>
            </a:prstGeom>
            <a:grp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j-lt"/>
                <a:ea typeface="Cambria" panose="02040503050406030204" pitchFamily="18" charset="0"/>
                <a:cs typeface="Cascadia Mono" panose="020B0609020000020004" pitchFamily="49" charset="0"/>
              </a:endParaRPr>
            </a:p>
          </p:txBody>
        </p:sp>
        <p:sp>
          <p:nvSpPr>
            <p:cNvPr id="30" name="Dikdörtgen 256">
              <a:extLst>
                <a:ext uri="{FF2B5EF4-FFF2-40B4-BE49-F238E27FC236}">
                  <a16:creationId xmlns:a16="http://schemas.microsoft.com/office/drawing/2014/main" id="{880228DE-BCB4-AC8C-D50F-4CEE45279BBF}"/>
                </a:ext>
              </a:extLst>
            </p:cNvPr>
            <p:cNvSpPr/>
            <p:nvPr/>
          </p:nvSpPr>
          <p:spPr>
            <a:xfrm>
              <a:off x="7186202" y="6225228"/>
              <a:ext cx="303688" cy="437977"/>
            </a:xfrm>
            <a:prstGeom prst="roundRect">
              <a:avLst/>
            </a:prstGeom>
            <a:grp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j-lt"/>
                <a:ea typeface="Cambria" panose="02040503050406030204" pitchFamily="18" charset="0"/>
                <a:cs typeface="Cascadia Mono" panose="020B0609020000020004" pitchFamily="49" charset="0"/>
              </a:endParaRPr>
            </a:p>
          </p:txBody>
        </p:sp>
        <p:sp>
          <p:nvSpPr>
            <p:cNvPr id="31" name="Dikdörtgen 256">
              <a:extLst>
                <a:ext uri="{FF2B5EF4-FFF2-40B4-BE49-F238E27FC236}">
                  <a16:creationId xmlns:a16="http://schemas.microsoft.com/office/drawing/2014/main" id="{3682213F-D03D-0FE4-EA7A-A0F87ABDFCC1}"/>
                </a:ext>
              </a:extLst>
            </p:cNvPr>
            <p:cNvSpPr/>
            <p:nvPr/>
          </p:nvSpPr>
          <p:spPr>
            <a:xfrm>
              <a:off x="6165161" y="6225228"/>
              <a:ext cx="303688" cy="437977"/>
            </a:xfrm>
            <a:prstGeom prst="roundRect">
              <a:avLst/>
            </a:prstGeom>
            <a:grp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j-lt"/>
                <a:ea typeface="Cambria" panose="02040503050406030204" pitchFamily="18" charset="0"/>
                <a:cs typeface="Cascadia Mono" panose="020B0609020000020004" pitchFamily="49" charset="0"/>
              </a:endParaRPr>
            </a:p>
          </p:txBody>
        </p:sp>
        <p:cxnSp>
          <p:nvCxnSpPr>
            <p:cNvPr id="34" name="Düz Bağlayıcı 440">
              <a:extLst>
                <a:ext uri="{FF2B5EF4-FFF2-40B4-BE49-F238E27FC236}">
                  <a16:creationId xmlns:a16="http://schemas.microsoft.com/office/drawing/2014/main" id="{19ADCEAD-C881-8CAB-78C1-8F7EE78E485A}"/>
                </a:ext>
              </a:extLst>
            </p:cNvPr>
            <p:cNvCxnSpPr>
              <a:cxnSpLocks/>
            </p:cNvCxnSpPr>
            <p:nvPr/>
          </p:nvCxnSpPr>
          <p:spPr>
            <a:xfrm>
              <a:off x="5890844" y="5959228"/>
              <a:ext cx="1737108" cy="0"/>
            </a:xfrm>
            <a:prstGeom prst="line">
              <a:avLst/>
            </a:prstGeom>
            <a:grpFill/>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35" name="Oval 34">
              <a:extLst>
                <a:ext uri="{FF2B5EF4-FFF2-40B4-BE49-F238E27FC236}">
                  <a16:creationId xmlns:a16="http://schemas.microsoft.com/office/drawing/2014/main" id="{0CF2EC07-D215-4AD0-395E-0E515CCD7C14}"/>
                </a:ext>
              </a:extLst>
            </p:cNvPr>
            <p:cNvSpPr/>
            <p:nvPr/>
          </p:nvSpPr>
          <p:spPr>
            <a:xfrm>
              <a:off x="6145718" y="5791528"/>
              <a:ext cx="335657" cy="335398"/>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d</a:t>
              </a:r>
              <a:endParaRPr lang="en-CH" sz="2800" b="1">
                <a:latin typeface="+mj-lt"/>
                <a:ea typeface="Cambria" panose="02040503050406030204" pitchFamily="18" charset="0"/>
              </a:endParaRPr>
            </a:p>
          </p:txBody>
        </p:sp>
        <p:sp>
          <p:nvSpPr>
            <p:cNvPr id="36" name="Oval 35">
              <a:extLst>
                <a:ext uri="{FF2B5EF4-FFF2-40B4-BE49-F238E27FC236}">
                  <a16:creationId xmlns:a16="http://schemas.microsoft.com/office/drawing/2014/main" id="{E4750C8F-481B-8CB7-E5BE-BD986E1C95DA}"/>
                </a:ext>
              </a:extLst>
            </p:cNvPr>
            <p:cNvSpPr/>
            <p:nvPr/>
          </p:nvSpPr>
          <p:spPr>
            <a:xfrm>
              <a:off x="6650224" y="5791528"/>
              <a:ext cx="335657" cy="335398"/>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s</a:t>
              </a:r>
              <a:endParaRPr lang="en-CH" sz="2800" b="1">
                <a:latin typeface="+mj-lt"/>
                <a:ea typeface="Cambria" panose="02040503050406030204" pitchFamily="18" charset="0"/>
              </a:endParaRPr>
            </a:p>
          </p:txBody>
        </p:sp>
        <p:sp>
          <p:nvSpPr>
            <p:cNvPr id="37" name="Oval 36">
              <a:extLst>
                <a:ext uri="{FF2B5EF4-FFF2-40B4-BE49-F238E27FC236}">
                  <a16:creationId xmlns:a16="http://schemas.microsoft.com/office/drawing/2014/main" id="{D6D8CCDE-4BD7-6142-6DCB-D18C017528A9}"/>
                </a:ext>
              </a:extLst>
            </p:cNvPr>
            <p:cNvSpPr/>
            <p:nvPr/>
          </p:nvSpPr>
          <p:spPr>
            <a:xfrm>
              <a:off x="7154731" y="5791528"/>
              <a:ext cx="335657" cy="335398"/>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t</a:t>
              </a:r>
              <a:endParaRPr lang="en-CH" sz="2800" b="1">
                <a:latin typeface="+mj-lt"/>
                <a:ea typeface="Cambria" panose="02040503050406030204" pitchFamily="18" charset="0"/>
              </a:endParaRPr>
            </a:p>
          </p:txBody>
        </p:sp>
        <p:cxnSp>
          <p:nvCxnSpPr>
            <p:cNvPr id="38" name="Düz Bağlayıcı 440">
              <a:extLst>
                <a:ext uri="{FF2B5EF4-FFF2-40B4-BE49-F238E27FC236}">
                  <a16:creationId xmlns:a16="http://schemas.microsoft.com/office/drawing/2014/main" id="{E9E3E7CC-461F-64CC-0C0C-8F4669B27A41}"/>
                </a:ext>
              </a:extLst>
            </p:cNvPr>
            <p:cNvCxnSpPr>
              <a:cxnSpLocks/>
            </p:cNvCxnSpPr>
            <p:nvPr/>
          </p:nvCxnSpPr>
          <p:spPr>
            <a:xfrm>
              <a:off x="5878582" y="5495468"/>
              <a:ext cx="1737108" cy="0"/>
            </a:xfrm>
            <a:prstGeom prst="line">
              <a:avLst/>
            </a:prstGeom>
            <a:grpFill/>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39" name="Oval 38">
              <a:extLst>
                <a:ext uri="{FF2B5EF4-FFF2-40B4-BE49-F238E27FC236}">
                  <a16:creationId xmlns:a16="http://schemas.microsoft.com/office/drawing/2014/main" id="{320B76DA-5330-676C-0153-0F1158985522}"/>
                </a:ext>
              </a:extLst>
            </p:cNvPr>
            <p:cNvSpPr/>
            <p:nvPr/>
          </p:nvSpPr>
          <p:spPr>
            <a:xfrm>
              <a:off x="6145718" y="5327770"/>
              <a:ext cx="335657" cy="335398"/>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800" b="1" dirty="0">
                <a:latin typeface="+mj-lt"/>
                <a:ea typeface="Cambria" panose="02040503050406030204" pitchFamily="18" charset="0"/>
              </a:endParaRPr>
            </a:p>
          </p:txBody>
        </p:sp>
        <p:sp>
          <p:nvSpPr>
            <p:cNvPr id="40" name="Oval 39">
              <a:extLst>
                <a:ext uri="{FF2B5EF4-FFF2-40B4-BE49-F238E27FC236}">
                  <a16:creationId xmlns:a16="http://schemas.microsoft.com/office/drawing/2014/main" id="{FB298E30-BC3A-57D1-C893-5F34C6280EE9}"/>
                </a:ext>
              </a:extLst>
            </p:cNvPr>
            <p:cNvSpPr/>
            <p:nvPr/>
          </p:nvSpPr>
          <p:spPr>
            <a:xfrm>
              <a:off x="6650224" y="5327770"/>
              <a:ext cx="335657" cy="335398"/>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800" b="1" dirty="0">
                <a:latin typeface="+mj-lt"/>
                <a:ea typeface="Cambria" panose="02040503050406030204" pitchFamily="18" charset="0"/>
              </a:endParaRPr>
            </a:p>
          </p:txBody>
        </p:sp>
        <p:sp>
          <p:nvSpPr>
            <p:cNvPr id="41" name="Oval 40">
              <a:extLst>
                <a:ext uri="{FF2B5EF4-FFF2-40B4-BE49-F238E27FC236}">
                  <a16:creationId xmlns:a16="http://schemas.microsoft.com/office/drawing/2014/main" id="{AEFF27DE-CED8-30A7-3A5C-83E286432581}"/>
                </a:ext>
              </a:extLst>
            </p:cNvPr>
            <p:cNvSpPr/>
            <p:nvPr/>
          </p:nvSpPr>
          <p:spPr>
            <a:xfrm>
              <a:off x="7154731" y="5327770"/>
              <a:ext cx="335657" cy="335398"/>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800" b="1" dirty="0">
                <a:latin typeface="+mj-lt"/>
                <a:ea typeface="Cambria" panose="02040503050406030204" pitchFamily="18" charset="0"/>
              </a:endParaRPr>
            </a:p>
          </p:txBody>
        </p:sp>
        <p:sp>
          <p:nvSpPr>
            <p:cNvPr id="46" name="Oval 45">
              <a:extLst>
                <a:ext uri="{FF2B5EF4-FFF2-40B4-BE49-F238E27FC236}">
                  <a16:creationId xmlns:a16="http://schemas.microsoft.com/office/drawing/2014/main" id="{935178B5-6DF9-84BF-69F6-12147A92A976}"/>
                </a:ext>
              </a:extLst>
            </p:cNvPr>
            <p:cNvSpPr/>
            <p:nvPr/>
          </p:nvSpPr>
          <p:spPr>
            <a:xfrm>
              <a:off x="6145718" y="3516587"/>
              <a:ext cx="335657" cy="335398"/>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800" b="1" dirty="0">
                <a:latin typeface="+mj-lt"/>
                <a:ea typeface="Cambria" panose="02040503050406030204" pitchFamily="18" charset="0"/>
              </a:endParaRPr>
            </a:p>
          </p:txBody>
        </p:sp>
        <p:sp>
          <p:nvSpPr>
            <p:cNvPr id="47" name="Oval 46">
              <a:extLst>
                <a:ext uri="{FF2B5EF4-FFF2-40B4-BE49-F238E27FC236}">
                  <a16:creationId xmlns:a16="http://schemas.microsoft.com/office/drawing/2014/main" id="{C75472C7-523B-8147-9B31-3BD1C6F7AED6}"/>
                </a:ext>
              </a:extLst>
            </p:cNvPr>
            <p:cNvSpPr/>
            <p:nvPr/>
          </p:nvSpPr>
          <p:spPr>
            <a:xfrm>
              <a:off x="6650224" y="3516587"/>
              <a:ext cx="335657" cy="335398"/>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800" b="1" dirty="0">
                <a:latin typeface="+mj-lt"/>
                <a:ea typeface="Cambria" panose="02040503050406030204" pitchFamily="18" charset="0"/>
              </a:endParaRPr>
            </a:p>
          </p:txBody>
        </p:sp>
        <p:sp>
          <p:nvSpPr>
            <p:cNvPr id="48" name="Oval 47">
              <a:extLst>
                <a:ext uri="{FF2B5EF4-FFF2-40B4-BE49-F238E27FC236}">
                  <a16:creationId xmlns:a16="http://schemas.microsoft.com/office/drawing/2014/main" id="{B9E202F5-A28F-B6CF-E760-84B34A35B08E}"/>
                </a:ext>
              </a:extLst>
            </p:cNvPr>
            <p:cNvSpPr/>
            <p:nvPr/>
          </p:nvSpPr>
          <p:spPr>
            <a:xfrm>
              <a:off x="7154731" y="3516587"/>
              <a:ext cx="335657" cy="335398"/>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800" b="1" dirty="0">
                <a:latin typeface="+mj-lt"/>
                <a:ea typeface="Cambria" panose="02040503050406030204" pitchFamily="18" charset="0"/>
              </a:endParaRPr>
            </a:p>
          </p:txBody>
        </p:sp>
        <p:sp>
          <p:nvSpPr>
            <p:cNvPr id="49" name="Oval 48">
              <a:extLst>
                <a:ext uri="{FF2B5EF4-FFF2-40B4-BE49-F238E27FC236}">
                  <a16:creationId xmlns:a16="http://schemas.microsoft.com/office/drawing/2014/main" id="{0321FF15-998A-0A15-D16C-79F9836C2329}"/>
                </a:ext>
              </a:extLst>
            </p:cNvPr>
            <p:cNvSpPr/>
            <p:nvPr/>
          </p:nvSpPr>
          <p:spPr>
            <a:xfrm>
              <a:off x="6145718" y="3066579"/>
              <a:ext cx="335657" cy="335398"/>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800" b="1" dirty="0">
                <a:latin typeface="+mj-lt"/>
                <a:ea typeface="Cambria" panose="02040503050406030204" pitchFamily="18" charset="0"/>
              </a:endParaRPr>
            </a:p>
          </p:txBody>
        </p:sp>
        <p:sp>
          <p:nvSpPr>
            <p:cNvPr id="50" name="Oval 49">
              <a:extLst>
                <a:ext uri="{FF2B5EF4-FFF2-40B4-BE49-F238E27FC236}">
                  <a16:creationId xmlns:a16="http://schemas.microsoft.com/office/drawing/2014/main" id="{843B3340-9591-C100-9371-7E1259C0ABFC}"/>
                </a:ext>
              </a:extLst>
            </p:cNvPr>
            <p:cNvSpPr/>
            <p:nvPr/>
          </p:nvSpPr>
          <p:spPr>
            <a:xfrm>
              <a:off x="6650224" y="3066579"/>
              <a:ext cx="335657" cy="335398"/>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800" b="1" dirty="0">
                <a:latin typeface="+mj-lt"/>
                <a:ea typeface="Cambria" panose="02040503050406030204" pitchFamily="18" charset="0"/>
              </a:endParaRPr>
            </a:p>
          </p:txBody>
        </p:sp>
        <p:sp>
          <p:nvSpPr>
            <p:cNvPr id="51" name="Oval 50">
              <a:extLst>
                <a:ext uri="{FF2B5EF4-FFF2-40B4-BE49-F238E27FC236}">
                  <a16:creationId xmlns:a16="http://schemas.microsoft.com/office/drawing/2014/main" id="{3523215D-2AA4-F894-CC1B-A7673D070EFF}"/>
                </a:ext>
              </a:extLst>
            </p:cNvPr>
            <p:cNvSpPr/>
            <p:nvPr/>
          </p:nvSpPr>
          <p:spPr>
            <a:xfrm>
              <a:off x="7154731" y="3066579"/>
              <a:ext cx="335657" cy="335398"/>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800" b="1" dirty="0">
                <a:latin typeface="+mj-lt"/>
                <a:ea typeface="Cambria" panose="02040503050406030204" pitchFamily="18" charset="0"/>
              </a:endParaRPr>
            </a:p>
          </p:txBody>
        </p:sp>
        <p:sp>
          <p:nvSpPr>
            <p:cNvPr id="183" name="Oval 182">
              <a:extLst>
                <a:ext uri="{FF2B5EF4-FFF2-40B4-BE49-F238E27FC236}">
                  <a16:creationId xmlns:a16="http://schemas.microsoft.com/office/drawing/2014/main" id="{4D8FFC40-D35A-B33A-5036-808E27852DF0}"/>
                </a:ext>
              </a:extLst>
            </p:cNvPr>
            <p:cNvSpPr/>
            <p:nvPr/>
          </p:nvSpPr>
          <p:spPr>
            <a:xfrm>
              <a:off x="6145718" y="4422935"/>
              <a:ext cx="335657" cy="335398"/>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800" b="1" dirty="0">
                <a:latin typeface="+mj-lt"/>
                <a:ea typeface="Cambria" panose="02040503050406030204" pitchFamily="18" charset="0"/>
              </a:endParaRPr>
            </a:p>
          </p:txBody>
        </p:sp>
        <p:sp>
          <p:nvSpPr>
            <p:cNvPr id="184" name="Oval 183">
              <a:extLst>
                <a:ext uri="{FF2B5EF4-FFF2-40B4-BE49-F238E27FC236}">
                  <a16:creationId xmlns:a16="http://schemas.microsoft.com/office/drawing/2014/main" id="{D769D441-EEC3-97B0-0092-575FB8B2DD00}"/>
                </a:ext>
              </a:extLst>
            </p:cNvPr>
            <p:cNvSpPr/>
            <p:nvPr/>
          </p:nvSpPr>
          <p:spPr>
            <a:xfrm>
              <a:off x="6650224" y="4422935"/>
              <a:ext cx="335657" cy="335398"/>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800" b="1" dirty="0">
                <a:latin typeface="+mj-lt"/>
                <a:ea typeface="Cambria" panose="02040503050406030204" pitchFamily="18" charset="0"/>
              </a:endParaRPr>
            </a:p>
          </p:txBody>
        </p:sp>
        <p:sp>
          <p:nvSpPr>
            <p:cNvPr id="185" name="Oval 184">
              <a:extLst>
                <a:ext uri="{FF2B5EF4-FFF2-40B4-BE49-F238E27FC236}">
                  <a16:creationId xmlns:a16="http://schemas.microsoft.com/office/drawing/2014/main" id="{19357AE1-8165-5E64-3758-4D2F360C486C}"/>
                </a:ext>
              </a:extLst>
            </p:cNvPr>
            <p:cNvSpPr/>
            <p:nvPr/>
          </p:nvSpPr>
          <p:spPr>
            <a:xfrm>
              <a:off x="7154731" y="4422935"/>
              <a:ext cx="335657" cy="335398"/>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800" b="1" dirty="0">
                <a:latin typeface="+mj-lt"/>
                <a:ea typeface="Cambria" panose="02040503050406030204" pitchFamily="18" charset="0"/>
              </a:endParaRPr>
            </a:p>
          </p:txBody>
        </p:sp>
        <p:sp>
          <p:nvSpPr>
            <p:cNvPr id="186" name="Oval 185">
              <a:extLst>
                <a:ext uri="{FF2B5EF4-FFF2-40B4-BE49-F238E27FC236}">
                  <a16:creationId xmlns:a16="http://schemas.microsoft.com/office/drawing/2014/main" id="{618CF18D-F9DF-2D85-0EBD-589C3529882F}"/>
                </a:ext>
              </a:extLst>
            </p:cNvPr>
            <p:cNvSpPr/>
            <p:nvPr/>
          </p:nvSpPr>
          <p:spPr>
            <a:xfrm>
              <a:off x="6145718" y="3978634"/>
              <a:ext cx="335657" cy="335398"/>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800" b="1" dirty="0">
                <a:latin typeface="+mj-lt"/>
                <a:ea typeface="Cambria" panose="02040503050406030204" pitchFamily="18" charset="0"/>
              </a:endParaRPr>
            </a:p>
          </p:txBody>
        </p:sp>
        <p:sp>
          <p:nvSpPr>
            <p:cNvPr id="187" name="Oval 186">
              <a:extLst>
                <a:ext uri="{FF2B5EF4-FFF2-40B4-BE49-F238E27FC236}">
                  <a16:creationId xmlns:a16="http://schemas.microsoft.com/office/drawing/2014/main" id="{F2F702C1-ED91-ECEF-6FA7-8B10A233AEFC}"/>
                </a:ext>
              </a:extLst>
            </p:cNvPr>
            <p:cNvSpPr/>
            <p:nvPr/>
          </p:nvSpPr>
          <p:spPr>
            <a:xfrm>
              <a:off x="6650224" y="3978634"/>
              <a:ext cx="335657" cy="335398"/>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800" b="1" dirty="0">
                <a:latin typeface="+mj-lt"/>
                <a:ea typeface="Cambria" panose="02040503050406030204" pitchFamily="18" charset="0"/>
              </a:endParaRPr>
            </a:p>
          </p:txBody>
        </p:sp>
        <p:sp>
          <p:nvSpPr>
            <p:cNvPr id="188" name="Oval 187">
              <a:extLst>
                <a:ext uri="{FF2B5EF4-FFF2-40B4-BE49-F238E27FC236}">
                  <a16:creationId xmlns:a16="http://schemas.microsoft.com/office/drawing/2014/main" id="{CF9A138F-0F7D-486C-B992-6D64F5F80F10}"/>
                </a:ext>
              </a:extLst>
            </p:cNvPr>
            <p:cNvSpPr/>
            <p:nvPr/>
          </p:nvSpPr>
          <p:spPr>
            <a:xfrm>
              <a:off x="7154731" y="3978634"/>
              <a:ext cx="335657" cy="335398"/>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800" b="1" dirty="0">
                <a:latin typeface="+mj-lt"/>
                <a:ea typeface="Cambria" panose="02040503050406030204" pitchFamily="18" charset="0"/>
              </a:endParaRPr>
            </a:p>
          </p:txBody>
        </p:sp>
        <p:cxnSp>
          <p:nvCxnSpPr>
            <p:cNvPr id="103" name="Düz Bağlayıcı 440">
              <a:extLst>
                <a:ext uri="{FF2B5EF4-FFF2-40B4-BE49-F238E27FC236}">
                  <a16:creationId xmlns:a16="http://schemas.microsoft.com/office/drawing/2014/main" id="{BC6870DA-99CE-F56E-06EB-C54CBE069450}"/>
                </a:ext>
              </a:extLst>
            </p:cNvPr>
            <p:cNvCxnSpPr>
              <a:cxnSpLocks/>
            </p:cNvCxnSpPr>
            <p:nvPr/>
          </p:nvCxnSpPr>
          <p:spPr>
            <a:xfrm>
              <a:off x="5907998" y="5026591"/>
              <a:ext cx="1737108" cy="0"/>
            </a:xfrm>
            <a:prstGeom prst="line">
              <a:avLst/>
            </a:prstGeom>
            <a:grpFill/>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A038CD42-A23E-4090-30AD-BB6116FA6D88}"/>
                </a:ext>
              </a:extLst>
            </p:cNvPr>
            <p:cNvSpPr/>
            <p:nvPr/>
          </p:nvSpPr>
          <p:spPr>
            <a:xfrm>
              <a:off x="6145718" y="4858892"/>
              <a:ext cx="335657" cy="335398"/>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800" b="1" dirty="0">
                <a:latin typeface="+mj-lt"/>
                <a:ea typeface="Cambria" panose="02040503050406030204" pitchFamily="18" charset="0"/>
              </a:endParaRPr>
            </a:p>
          </p:txBody>
        </p:sp>
        <p:sp>
          <p:nvSpPr>
            <p:cNvPr id="10" name="Oval 9">
              <a:extLst>
                <a:ext uri="{FF2B5EF4-FFF2-40B4-BE49-F238E27FC236}">
                  <a16:creationId xmlns:a16="http://schemas.microsoft.com/office/drawing/2014/main" id="{A0BA79FB-14C5-1BA8-B17D-926E8A4E5C0F}"/>
                </a:ext>
              </a:extLst>
            </p:cNvPr>
            <p:cNvSpPr/>
            <p:nvPr/>
          </p:nvSpPr>
          <p:spPr>
            <a:xfrm>
              <a:off x="6650224" y="4858892"/>
              <a:ext cx="335657" cy="335398"/>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800" b="1" dirty="0">
                <a:latin typeface="+mj-lt"/>
                <a:ea typeface="Cambria" panose="02040503050406030204" pitchFamily="18" charset="0"/>
              </a:endParaRPr>
            </a:p>
          </p:txBody>
        </p:sp>
        <p:sp>
          <p:nvSpPr>
            <p:cNvPr id="11" name="Oval 10">
              <a:extLst>
                <a:ext uri="{FF2B5EF4-FFF2-40B4-BE49-F238E27FC236}">
                  <a16:creationId xmlns:a16="http://schemas.microsoft.com/office/drawing/2014/main" id="{C457556A-5D52-E055-4EF5-71A53528FE55}"/>
                </a:ext>
              </a:extLst>
            </p:cNvPr>
            <p:cNvSpPr/>
            <p:nvPr/>
          </p:nvSpPr>
          <p:spPr>
            <a:xfrm>
              <a:off x="7154731" y="4858892"/>
              <a:ext cx="335657" cy="335398"/>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800" b="1" dirty="0">
                <a:latin typeface="+mj-lt"/>
                <a:ea typeface="Cambria" panose="02040503050406030204" pitchFamily="18" charset="0"/>
              </a:endParaRPr>
            </a:p>
          </p:txBody>
        </p:sp>
      </p:grpSp>
      <p:sp>
        <p:nvSpPr>
          <p:cNvPr id="2" name="Title 1">
            <a:extLst>
              <a:ext uri="{FF2B5EF4-FFF2-40B4-BE49-F238E27FC236}">
                <a16:creationId xmlns:a16="http://schemas.microsoft.com/office/drawing/2014/main" id="{F7339B48-F75E-440A-A723-BBCCB8CA1549}"/>
              </a:ext>
            </a:extLst>
          </p:cNvPr>
          <p:cNvSpPr>
            <a:spLocks noGrp="1"/>
          </p:cNvSpPr>
          <p:nvPr>
            <p:ph type="title"/>
          </p:nvPr>
        </p:nvSpPr>
        <p:spPr/>
        <p:txBody>
          <a:bodyPr/>
          <a:lstStyle/>
          <a:p>
            <a:r>
              <a:rPr lang="en-US" sz="3600"/>
              <a:t>Improving the Robustness (Input Replication)</a:t>
            </a:r>
            <a:endParaRPr lang="en-CH" sz="3600"/>
          </a:p>
        </p:txBody>
      </p:sp>
      <p:sp>
        <p:nvSpPr>
          <p:cNvPr id="61" name="Rounded Rectangle 73">
            <a:extLst>
              <a:ext uri="{FF2B5EF4-FFF2-40B4-BE49-F238E27FC236}">
                <a16:creationId xmlns:a16="http://schemas.microsoft.com/office/drawing/2014/main" id="{502BB412-A731-62ED-AB23-31067D9EE3EC}"/>
              </a:ext>
            </a:extLst>
          </p:cNvPr>
          <p:cNvSpPr/>
          <p:nvPr/>
        </p:nvSpPr>
        <p:spPr>
          <a:xfrm>
            <a:off x="4839128" y="2280865"/>
            <a:ext cx="3656747" cy="590066"/>
          </a:xfrm>
          <a:prstGeom prst="roundRect">
            <a:avLst/>
          </a:prstGeom>
          <a:noFill/>
          <a:ln>
            <a:noFill/>
          </a:ln>
        </p:spPr>
        <p:style>
          <a:lnRef idx="2">
            <a:schemeClr val="dk1"/>
          </a:lnRef>
          <a:fillRef idx="1">
            <a:schemeClr val="lt1"/>
          </a:fillRef>
          <a:effectRef idx="0">
            <a:schemeClr val="dk1"/>
          </a:effectRef>
          <a:fontRef idx="minor">
            <a:schemeClr val="dk1"/>
          </a:fontRef>
        </p:style>
        <p:txBody>
          <a:bodyPr lIns="274320" rtlCol="0" anchor="ctr"/>
          <a:lstStyle/>
          <a:p>
            <a:pPr algn="ctr"/>
            <a:r>
              <a:rPr lang="en-US" sz="2500" b="1" dirty="0">
                <a:latin typeface="+mj-lt"/>
              </a:rPr>
              <a:t>MAJ</a:t>
            </a:r>
            <a:r>
              <a:rPr lang="en-US" sz="2500" b="1" dirty="0">
                <a:solidFill>
                  <a:schemeClr val="accent2"/>
                </a:solidFill>
                <a:latin typeface="+mj-lt"/>
              </a:rPr>
              <a:t>6</a:t>
            </a:r>
            <a:r>
              <a:rPr lang="en-US" sz="2500" b="1" dirty="0">
                <a:latin typeface="+mj-lt"/>
              </a:rPr>
              <a:t>(a, b, b, a, b, b) = b </a:t>
            </a:r>
          </a:p>
        </p:txBody>
      </p:sp>
      <p:grpSp>
        <p:nvGrpSpPr>
          <p:cNvPr id="99" name="Grup 26">
            <a:extLst>
              <a:ext uri="{FF2B5EF4-FFF2-40B4-BE49-F238E27FC236}">
                <a16:creationId xmlns:a16="http://schemas.microsoft.com/office/drawing/2014/main" id="{C9B95DEA-C95A-5CD1-5B81-E7495CD25039}"/>
              </a:ext>
            </a:extLst>
          </p:cNvPr>
          <p:cNvGrpSpPr/>
          <p:nvPr/>
        </p:nvGrpSpPr>
        <p:grpSpPr>
          <a:xfrm>
            <a:off x="5897020" y="3243646"/>
            <a:ext cx="1737108" cy="900016"/>
            <a:chOff x="3453375" y="2416980"/>
            <a:chExt cx="2051999" cy="1064681"/>
          </a:xfrm>
        </p:grpSpPr>
        <p:cxnSp>
          <p:nvCxnSpPr>
            <p:cNvPr id="100" name="Düz Bağlayıcı 440">
              <a:extLst>
                <a:ext uri="{FF2B5EF4-FFF2-40B4-BE49-F238E27FC236}">
                  <a16:creationId xmlns:a16="http://schemas.microsoft.com/office/drawing/2014/main" id="{5ED9A477-BABC-6539-3577-A4853C10AE3C}"/>
                </a:ext>
              </a:extLst>
            </p:cNvPr>
            <p:cNvCxnSpPr>
              <a:cxnSpLocks/>
            </p:cNvCxnSpPr>
            <p:nvPr/>
          </p:nvCxnSpPr>
          <p:spPr>
            <a:xfrm>
              <a:off x="3453375" y="2949321"/>
              <a:ext cx="2051999"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101" name="Düz Bağlayıcı 440">
              <a:extLst>
                <a:ext uri="{FF2B5EF4-FFF2-40B4-BE49-F238E27FC236}">
                  <a16:creationId xmlns:a16="http://schemas.microsoft.com/office/drawing/2014/main" id="{1FCB14C5-03B5-58CF-DE07-8B31C092A10B}"/>
                </a:ext>
              </a:extLst>
            </p:cNvPr>
            <p:cNvCxnSpPr>
              <a:cxnSpLocks/>
            </p:cNvCxnSpPr>
            <p:nvPr/>
          </p:nvCxnSpPr>
          <p:spPr>
            <a:xfrm>
              <a:off x="3453375" y="2416980"/>
              <a:ext cx="2051999"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102" name="Düz Bağlayıcı 440">
              <a:extLst>
                <a:ext uri="{FF2B5EF4-FFF2-40B4-BE49-F238E27FC236}">
                  <a16:creationId xmlns:a16="http://schemas.microsoft.com/office/drawing/2014/main" id="{8B1A70D7-6362-0100-DB18-ADB57E1C4509}"/>
                </a:ext>
              </a:extLst>
            </p:cNvPr>
            <p:cNvCxnSpPr>
              <a:cxnSpLocks/>
            </p:cNvCxnSpPr>
            <p:nvPr/>
          </p:nvCxnSpPr>
          <p:spPr>
            <a:xfrm>
              <a:off x="3453375" y="3481661"/>
              <a:ext cx="2051999"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grpSp>
      <p:sp>
        <p:nvSpPr>
          <p:cNvPr id="116" name="Rounded Rectangle 73">
            <a:extLst>
              <a:ext uri="{FF2B5EF4-FFF2-40B4-BE49-F238E27FC236}">
                <a16:creationId xmlns:a16="http://schemas.microsoft.com/office/drawing/2014/main" id="{701E8394-0079-8660-5FA8-AC9B148E4769}"/>
              </a:ext>
            </a:extLst>
          </p:cNvPr>
          <p:cNvSpPr/>
          <p:nvPr/>
        </p:nvSpPr>
        <p:spPr>
          <a:xfrm>
            <a:off x="724753" y="2280865"/>
            <a:ext cx="3656747" cy="590066"/>
          </a:xfrm>
          <a:prstGeom prst="roundRect">
            <a:avLst/>
          </a:prstGeom>
          <a:noFill/>
          <a:ln>
            <a:noFill/>
          </a:ln>
        </p:spPr>
        <p:style>
          <a:lnRef idx="2">
            <a:schemeClr val="dk1"/>
          </a:lnRef>
          <a:fillRef idx="1">
            <a:schemeClr val="lt1"/>
          </a:fillRef>
          <a:effectRef idx="0">
            <a:schemeClr val="dk1"/>
          </a:effectRef>
          <a:fontRef idx="minor">
            <a:schemeClr val="dk1"/>
          </a:fontRef>
        </p:style>
        <p:txBody>
          <a:bodyPr lIns="274320" rtlCol="0" anchor="ctr"/>
          <a:lstStyle/>
          <a:p>
            <a:pPr algn="ctr"/>
            <a:r>
              <a:rPr lang="en-US" sz="2500" b="1" dirty="0">
                <a:latin typeface="+mj-lt"/>
              </a:rPr>
              <a:t>MAJ</a:t>
            </a:r>
            <a:r>
              <a:rPr lang="en-US" sz="2500" b="1" dirty="0">
                <a:solidFill>
                  <a:schemeClr val="accent2"/>
                </a:solidFill>
                <a:latin typeface="+mj-lt"/>
              </a:rPr>
              <a:t>3</a:t>
            </a:r>
            <a:r>
              <a:rPr lang="en-US" sz="2500" b="1" dirty="0">
                <a:latin typeface="+mj-lt"/>
              </a:rPr>
              <a:t>(a, b, b) = b </a:t>
            </a:r>
          </a:p>
        </p:txBody>
      </p:sp>
      <p:grpSp>
        <p:nvGrpSpPr>
          <p:cNvPr id="42" name="ACT_BL">
            <a:extLst>
              <a:ext uri="{FF2B5EF4-FFF2-40B4-BE49-F238E27FC236}">
                <a16:creationId xmlns:a16="http://schemas.microsoft.com/office/drawing/2014/main" id="{29FDB72E-E839-4F17-35A3-788940BD96AC}"/>
              </a:ext>
            </a:extLst>
          </p:cNvPr>
          <p:cNvGrpSpPr/>
          <p:nvPr/>
        </p:nvGrpSpPr>
        <p:grpSpPr>
          <a:xfrm>
            <a:off x="6306275" y="2929246"/>
            <a:ext cx="1021041" cy="3356169"/>
            <a:chOff x="2588593" y="1295550"/>
            <a:chExt cx="1206128" cy="2268000"/>
          </a:xfrm>
        </p:grpSpPr>
        <p:cxnSp>
          <p:nvCxnSpPr>
            <p:cNvPr id="52" name="Straight Connector 267">
              <a:extLst>
                <a:ext uri="{FF2B5EF4-FFF2-40B4-BE49-F238E27FC236}">
                  <a16:creationId xmlns:a16="http://schemas.microsoft.com/office/drawing/2014/main" id="{49797450-4ADB-DB64-09C3-ACA00026E55F}"/>
                </a:ext>
              </a:extLst>
            </p:cNvPr>
            <p:cNvCxnSpPr>
              <a:cxnSpLocks/>
            </p:cNvCxnSpPr>
            <p:nvPr/>
          </p:nvCxnSpPr>
          <p:spPr>
            <a:xfrm>
              <a:off x="2588593" y="1295550"/>
              <a:ext cx="0" cy="2268000"/>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cxnSp>
          <p:nvCxnSpPr>
            <p:cNvPr id="53" name="Straight Connector 268">
              <a:extLst>
                <a:ext uri="{FF2B5EF4-FFF2-40B4-BE49-F238E27FC236}">
                  <a16:creationId xmlns:a16="http://schemas.microsoft.com/office/drawing/2014/main" id="{9E1EB807-4B27-A388-A689-0E40ACCA3BBE}"/>
                </a:ext>
              </a:extLst>
            </p:cNvPr>
            <p:cNvCxnSpPr>
              <a:cxnSpLocks/>
            </p:cNvCxnSpPr>
            <p:nvPr/>
          </p:nvCxnSpPr>
          <p:spPr>
            <a:xfrm>
              <a:off x="3188663" y="1295550"/>
              <a:ext cx="0" cy="2268000"/>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cxnSp>
          <p:nvCxnSpPr>
            <p:cNvPr id="54" name="Straight Connector 269">
              <a:extLst>
                <a:ext uri="{FF2B5EF4-FFF2-40B4-BE49-F238E27FC236}">
                  <a16:creationId xmlns:a16="http://schemas.microsoft.com/office/drawing/2014/main" id="{ECA85D5C-5234-6113-98D6-D32387E0C382}"/>
                </a:ext>
              </a:extLst>
            </p:cNvPr>
            <p:cNvCxnSpPr>
              <a:cxnSpLocks/>
            </p:cNvCxnSpPr>
            <p:nvPr/>
          </p:nvCxnSpPr>
          <p:spPr>
            <a:xfrm>
              <a:off x="3794721" y="1295550"/>
              <a:ext cx="0" cy="2268000"/>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grpSp>
      <p:grpSp>
        <p:nvGrpSpPr>
          <p:cNvPr id="145" name="Grup 26">
            <a:extLst>
              <a:ext uri="{FF2B5EF4-FFF2-40B4-BE49-F238E27FC236}">
                <a16:creationId xmlns:a16="http://schemas.microsoft.com/office/drawing/2014/main" id="{767B4111-C31A-F5ED-2C05-40FB9924DA43}"/>
              </a:ext>
            </a:extLst>
          </p:cNvPr>
          <p:cNvGrpSpPr/>
          <p:nvPr/>
        </p:nvGrpSpPr>
        <p:grpSpPr>
          <a:xfrm>
            <a:off x="5897020" y="4587028"/>
            <a:ext cx="1737108" cy="900016"/>
            <a:chOff x="3453375" y="2416980"/>
            <a:chExt cx="2051999" cy="1064681"/>
          </a:xfrm>
        </p:grpSpPr>
        <p:cxnSp>
          <p:nvCxnSpPr>
            <p:cNvPr id="146" name="Düz Bağlayıcı 440">
              <a:extLst>
                <a:ext uri="{FF2B5EF4-FFF2-40B4-BE49-F238E27FC236}">
                  <a16:creationId xmlns:a16="http://schemas.microsoft.com/office/drawing/2014/main" id="{FC1AF401-2D2C-D9F1-6C15-215BFFFA1A80}"/>
                </a:ext>
              </a:extLst>
            </p:cNvPr>
            <p:cNvCxnSpPr>
              <a:cxnSpLocks/>
            </p:cNvCxnSpPr>
            <p:nvPr/>
          </p:nvCxnSpPr>
          <p:spPr>
            <a:xfrm>
              <a:off x="3453375" y="2949321"/>
              <a:ext cx="2051999"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147" name="Düz Bağlayıcı 440">
              <a:extLst>
                <a:ext uri="{FF2B5EF4-FFF2-40B4-BE49-F238E27FC236}">
                  <a16:creationId xmlns:a16="http://schemas.microsoft.com/office/drawing/2014/main" id="{5D28C7E2-666D-6C1E-CAB5-891EF19EF019}"/>
                </a:ext>
              </a:extLst>
            </p:cNvPr>
            <p:cNvCxnSpPr>
              <a:cxnSpLocks/>
            </p:cNvCxnSpPr>
            <p:nvPr/>
          </p:nvCxnSpPr>
          <p:spPr>
            <a:xfrm>
              <a:off x="3453375" y="2416980"/>
              <a:ext cx="2051999"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148" name="Düz Bağlayıcı 440">
              <a:extLst>
                <a:ext uri="{FF2B5EF4-FFF2-40B4-BE49-F238E27FC236}">
                  <a16:creationId xmlns:a16="http://schemas.microsoft.com/office/drawing/2014/main" id="{C037B4DC-C30E-0F29-D033-B059E4E2D40E}"/>
                </a:ext>
              </a:extLst>
            </p:cNvPr>
            <p:cNvCxnSpPr>
              <a:cxnSpLocks/>
            </p:cNvCxnSpPr>
            <p:nvPr/>
          </p:nvCxnSpPr>
          <p:spPr>
            <a:xfrm>
              <a:off x="3453375" y="3481661"/>
              <a:ext cx="2051999"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grpSp>
      <p:sp>
        <p:nvSpPr>
          <p:cNvPr id="43" name="Content Placeholder 2">
            <a:extLst>
              <a:ext uri="{FF2B5EF4-FFF2-40B4-BE49-F238E27FC236}">
                <a16:creationId xmlns:a16="http://schemas.microsoft.com/office/drawing/2014/main" id="{27A04DA9-0FD5-4C99-09AE-5FC0F9625EF8}"/>
              </a:ext>
            </a:extLst>
          </p:cNvPr>
          <p:cNvSpPr txBox="1">
            <a:spLocks/>
          </p:cNvSpPr>
          <p:nvPr/>
        </p:nvSpPr>
        <p:spPr>
          <a:xfrm>
            <a:off x="674224" y="1018722"/>
            <a:ext cx="7795551" cy="1279756"/>
          </a:xfrm>
          <a:prstGeom prst="roundRect">
            <a:avLst>
              <a:gd name="adj" fmla="val 7998"/>
            </a:avLst>
          </a:prstGeom>
          <a:solidFill>
            <a:schemeClr val="accent1">
              <a:lumMod val="20000"/>
              <a:lumOff val="80000"/>
            </a:schemeClr>
          </a:solidFill>
          <a:ln w="38100">
            <a:solidFill>
              <a:schemeClr val="accent1">
                <a:lumMod val="7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3000">
                <a:latin typeface="+mj-lt"/>
              </a:rPr>
              <a:t>Storing </a:t>
            </a:r>
            <a:r>
              <a:rPr lang="en-US" sz="3000" b="1">
                <a:solidFill>
                  <a:schemeClr val="accent1">
                    <a:lumMod val="75000"/>
                  </a:schemeClr>
                </a:solidFill>
                <a:latin typeface="+mj-lt"/>
              </a:rPr>
              <a:t>multiple copies </a:t>
            </a:r>
            <a:r>
              <a:rPr lang="en-US" sz="3000">
                <a:latin typeface="+mj-lt"/>
              </a:rPr>
              <a:t>of MAJX input operands can </a:t>
            </a:r>
            <a:r>
              <a:rPr lang="en-US" sz="3000" b="1">
                <a:solidFill>
                  <a:schemeClr val="accent1">
                    <a:lumMod val="75000"/>
                  </a:schemeClr>
                </a:solidFill>
                <a:latin typeface="+mj-lt"/>
              </a:rPr>
              <a:t>increase the robustness </a:t>
            </a:r>
            <a:r>
              <a:rPr lang="en-US" sz="3000">
                <a:latin typeface="+mj-lt"/>
              </a:rPr>
              <a:t>of MAJX operations</a:t>
            </a:r>
            <a:endParaRPr lang="en-US" sz="3000" b="1">
              <a:solidFill>
                <a:schemeClr val="accent1"/>
              </a:solidFill>
              <a:latin typeface="+mj-lt"/>
            </a:endParaRPr>
          </a:p>
        </p:txBody>
      </p:sp>
      <p:grpSp>
        <p:nvGrpSpPr>
          <p:cNvPr id="156" name="Group 155">
            <a:extLst>
              <a:ext uri="{FF2B5EF4-FFF2-40B4-BE49-F238E27FC236}">
                <a16:creationId xmlns:a16="http://schemas.microsoft.com/office/drawing/2014/main" id="{B9AADE67-6515-8B17-6318-D285BCCA775D}"/>
              </a:ext>
            </a:extLst>
          </p:cNvPr>
          <p:cNvGrpSpPr/>
          <p:nvPr/>
        </p:nvGrpSpPr>
        <p:grpSpPr>
          <a:xfrm>
            <a:off x="2039752" y="6240001"/>
            <a:ext cx="1325068" cy="436025"/>
            <a:chOff x="2044316" y="6231279"/>
            <a:chExt cx="1325068" cy="436025"/>
          </a:xfrm>
        </p:grpSpPr>
        <p:sp>
          <p:nvSpPr>
            <p:cNvPr id="152" name="Dikdörtgen 256">
              <a:extLst>
                <a:ext uri="{FF2B5EF4-FFF2-40B4-BE49-F238E27FC236}">
                  <a16:creationId xmlns:a16="http://schemas.microsoft.com/office/drawing/2014/main" id="{11DB342F-8C67-C32B-E175-E4D5D9713471}"/>
                </a:ext>
              </a:extLst>
            </p:cNvPr>
            <p:cNvSpPr/>
            <p:nvPr/>
          </p:nvSpPr>
          <p:spPr>
            <a:xfrm>
              <a:off x="3065696" y="6231279"/>
              <a:ext cx="303688" cy="433009"/>
            </a:xfrm>
            <a:prstGeom prst="roundRect">
              <a:avLst/>
            </a:prstGeom>
            <a:solidFill>
              <a:schemeClr val="bg1">
                <a:lumMod val="50000"/>
              </a:scheme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latin typeface="+mj-lt"/>
                  <a:ea typeface="Cambria" panose="02040503050406030204" pitchFamily="18" charset="0"/>
                  <a:cs typeface="Cascadia Mono" panose="020B0609020000020004" pitchFamily="49" charset="0"/>
                </a:rPr>
                <a:t>a</a:t>
              </a:r>
            </a:p>
          </p:txBody>
        </p:sp>
        <p:sp>
          <p:nvSpPr>
            <p:cNvPr id="153" name="Dikdörtgen 256">
              <a:extLst>
                <a:ext uri="{FF2B5EF4-FFF2-40B4-BE49-F238E27FC236}">
                  <a16:creationId xmlns:a16="http://schemas.microsoft.com/office/drawing/2014/main" id="{BC47C0AC-0A67-B359-529F-4B93E413B2C3}"/>
                </a:ext>
              </a:extLst>
            </p:cNvPr>
            <p:cNvSpPr/>
            <p:nvPr/>
          </p:nvSpPr>
          <p:spPr>
            <a:xfrm>
              <a:off x="2554836" y="6234295"/>
              <a:ext cx="303689" cy="433009"/>
            </a:xfrm>
            <a:prstGeom prst="roundRect">
              <a:avLst/>
            </a:pr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latin typeface="+mj-lt"/>
                  <a:ea typeface="Cambria" panose="02040503050406030204" pitchFamily="18" charset="0"/>
                  <a:cs typeface="Cascadia Mono" panose="020B0609020000020004" pitchFamily="49" charset="0"/>
                </a:rPr>
                <a:t>b</a:t>
              </a:r>
            </a:p>
          </p:txBody>
        </p:sp>
        <p:sp>
          <p:nvSpPr>
            <p:cNvPr id="155" name="Dikdörtgen 256">
              <a:extLst>
                <a:ext uri="{FF2B5EF4-FFF2-40B4-BE49-F238E27FC236}">
                  <a16:creationId xmlns:a16="http://schemas.microsoft.com/office/drawing/2014/main" id="{06DD004D-AED5-0D7D-FA7B-CFE72A009A89}"/>
                </a:ext>
              </a:extLst>
            </p:cNvPr>
            <p:cNvSpPr/>
            <p:nvPr/>
          </p:nvSpPr>
          <p:spPr>
            <a:xfrm>
              <a:off x="2044316" y="6234295"/>
              <a:ext cx="303689" cy="433009"/>
            </a:xfrm>
            <a:prstGeom prst="roundRect">
              <a:avLst/>
            </a:pr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latin typeface="+mj-lt"/>
                  <a:ea typeface="Cambria" panose="02040503050406030204" pitchFamily="18" charset="0"/>
                  <a:cs typeface="Cascadia Mono" panose="020B0609020000020004" pitchFamily="49" charset="0"/>
                </a:rPr>
                <a:t>b</a:t>
              </a:r>
            </a:p>
          </p:txBody>
        </p:sp>
      </p:grpSp>
      <p:grpSp>
        <p:nvGrpSpPr>
          <p:cNvPr id="45" name="Group 44">
            <a:extLst>
              <a:ext uri="{FF2B5EF4-FFF2-40B4-BE49-F238E27FC236}">
                <a16:creationId xmlns:a16="http://schemas.microsoft.com/office/drawing/2014/main" id="{DA42C964-63B1-ED1A-E4CD-B22A0183954A}"/>
              </a:ext>
            </a:extLst>
          </p:cNvPr>
          <p:cNvGrpSpPr/>
          <p:nvPr/>
        </p:nvGrpSpPr>
        <p:grpSpPr>
          <a:xfrm>
            <a:off x="1701621" y="2871010"/>
            <a:ext cx="1913698" cy="3873693"/>
            <a:chOff x="1892121" y="2871010"/>
            <a:chExt cx="1913698" cy="3873693"/>
          </a:xfrm>
        </p:grpSpPr>
        <p:sp>
          <p:nvSpPr>
            <p:cNvPr id="70" name="Dikdörtgen 251">
              <a:extLst>
                <a:ext uri="{FF2B5EF4-FFF2-40B4-BE49-F238E27FC236}">
                  <a16:creationId xmlns:a16="http://schemas.microsoft.com/office/drawing/2014/main" id="{FB41B8DB-2691-E794-BB72-08FC3B40EE1B}"/>
                </a:ext>
              </a:extLst>
            </p:cNvPr>
            <p:cNvSpPr/>
            <p:nvPr/>
          </p:nvSpPr>
          <p:spPr>
            <a:xfrm>
              <a:off x="1892121" y="2871010"/>
              <a:ext cx="1913698" cy="3873693"/>
            </a:xfrm>
            <a:prstGeom prst="roundRect">
              <a:avLst>
                <a:gd name="adj" fmla="val 4605"/>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lumMod val="50000"/>
                    <a:lumOff val="50000"/>
                  </a:schemeClr>
                </a:solidFill>
                <a:latin typeface="+mj-lt"/>
                <a:ea typeface="Cambria" panose="02040503050406030204" pitchFamily="18" charset="0"/>
                <a:cs typeface="Cascadia Mono" panose="020B0609020000020004" pitchFamily="49" charset="0"/>
              </a:endParaRPr>
            </a:p>
          </p:txBody>
        </p:sp>
        <p:cxnSp>
          <p:nvCxnSpPr>
            <p:cNvPr id="71" name="Düz Bağlayıcı 440">
              <a:extLst>
                <a:ext uri="{FF2B5EF4-FFF2-40B4-BE49-F238E27FC236}">
                  <a16:creationId xmlns:a16="http://schemas.microsoft.com/office/drawing/2014/main" id="{0E8274C8-EC48-D3EC-1032-271A2A10AA53}"/>
                </a:ext>
              </a:extLst>
            </p:cNvPr>
            <p:cNvCxnSpPr>
              <a:cxnSpLocks/>
              <a:endCxn id="86" idx="0"/>
            </p:cNvCxnSpPr>
            <p:nvPr/>
          </p:nvCxnSpPr>
          <p:spPr>
            <a:xfrm flipH="1">
              <a:off x="2393130" y="3069169"/>
              <a:ext cx="3170" cy="3158649"/>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72" name="Düz Bağlayıcı 440">
              <a:extLst>
                <a:ext uri="{FF2B5EF4-FFF2-40B4-BE49-F238E27FC236}">
                  <a16:creationId xmlns:a16="http://schemas.microsoft.com/office/drawing/2014/main" id="{0D7B0087-459D-CD43-971F-0FC55575DD7A}"/>
                </a:ext>
              </a:extLst>
            </p:cNvPr>
            <p:cNvCxnSpPr>
              <a:cxnSpLocks/>
              <a:endCxn id="84" idx="0"/>
            </p:cNvCxnSpPr>
            <p:nvPr/>
          </p:nvCxnSpPr>
          <p:spPr>
            <a:xfrm>
              <a:off x="2900806" y="3404567"/>
              <a:ext cx="2844" cy="2823251"/>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73" name="Düz Bağlayıcı 440">
              <a:extLst>
                <a:ext uri="{FF2B5EF4-FFF2-40B4-BE49-F238E27FC236}">
                  <a16:creationId xmlns:a16="http://schemas.microsoft.com/office/drawing/2014/main" id="{15EA3122-B439-F8F6-9491-68C9AB45D3DD}"/>
                </a:ext>
              </a:extLst>
            </p:cNvPr>
            <p:cNvCxnSpPr>
              <a:cxnSpLocks/>
            </p:cNvCxnSpPr>
            <p:nvPr/>
          </p:nvCxnSpPr>
          <p:spPr>
            <a:xfrm>
              <a:off x="3405313" y="3404567"/>
              <a:ext cx="0" cy="2841331"/>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74" name="Düz Bağlayıcı 440">
              <a:extLst>
                <a:ext uri="{FF2B5EF4-FFF2-40B4-BE49-F238E27FC236}">
                  <a16:creationId xmlns:a16="http://schemas.microsoft.com/office/drawing/2014/main" id="{74BA086F-F7D4-1765-4D14-6C13EF961880}"/>
                </a:ext>
              </a:extLst>
            </p:cNvPr>
            <p:cNvCxnSpPr>
              <a:cxnSpLocks/>
            </p:cNvCxnSpPr>
            <p:nvPr/>
          </p:nvCxnSpPr>
          <p:spPr>
            <a:xfrm>
              <a:off x="1967964" y="3686877"/>
              <a:ext cx="1737108"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75" name="Düz Bağlayıcı 440">
              <a:extLst>
                <a:ext uri="{FF2B5EF4-FFF2-40B4-BE49-F238E27FC236}">
                  <a16:creationId xmlns:a16="http://schemas.microsoft.com/office/drawing/2014/main" id="{5B56A816-A2C6-3F3D-74E0-C126EA44B233}"/>
                </a:ext>
              </a:extLst>
            </p:cNvPr>
            <p:cNvCxnSpPr>
              <a:cxnSpLocks/>
            </p:cNvCxnSpPr>
            <p:nvPr/>
          </p:nvCxnSpPr>
          <p:spPr>
            <a:xfrm>
              <a:off x="2396298" y="2984826"/>
              <a:ext cx="0" cy="335398"/>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76" name="Düz Bağlayıcı 440">
              <a:extLst>
                <a:ext uri="{FF2B5EF4-FFF2-40B4-BE49-F238E27FC236}">
                  <a16:creationId xmlns:a16="http://schemas.microsoft.com/office/drawing/2014/main" id="{6E9ACA5A-21FF-2FA0-47E3-1FB8E2169C63}"/>
                </a:ext>
              </a:extLst>
            </p:cNvPr>
            <p:cNvCxnSpPr>
              <a:cxnSpLocks/>
            </p:cNvCxnSpPr>
            <p:nvPr/>
          </p:nvCxnSpPr>
          <p:spPr>
            <a:xfrm>
              <a:off x="2900806" y="2984826"/>
              <a:ext cx="0" cy="335398"/>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77" name="Düz Bağlayıcı 440">
              <a:extLst>
                <a:ext uri="{FF2B5EF4-FFF2-40B4-BE49-F238E27FC236}">
                  <a16:creationId xmlns:a16="http://schemas.microsoft.com/office/drawing/2014/main" id="{9E13629E-D949-7E86-2DCC-2848E3555FD4}"/>
                </a:ext>
              </a:extLst>
            </p:cNvPr>
            <p:cNvCxnSpPr>
              <a:cxnSpLocks/>
            </p:cNvCxnSpPr>
            <p:nvPr/>
          </p:nvCxnSpPr>
          <p:spPr>
            <a:xfrm>
              <a:off x="3405313" y="2984826"/>
              <a:ext cx="0" cy="335398"/>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78" name="Düz Bağlayıcı 440">
              <a:extLst>
                <a:ext uri="{FF2B5EF4-FFF2-40B4-BE49-F238E27FC236}">
                  <a16:creationId xmlns:a16="http://schemas.microsoft.com/office/drawing/2014/main" id="{3544F94B-E23E-D64B-74DD-941D3744E115}"/>
                </a:ext>
              </a:extLst>
            </p:cNvPr>
            <p:cNvCxnSpPr>
              <a:cxnSpLocks/>
            </p:cNvCxnSpPr>
            <p:nvPr/>
          </p:nvCxnSpPr>
          <p:spPr>
            <a:xfrm>
              <a:off x="1967964" y="3236868"/>
              <a:ext cx="1737108"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79" name="Düz Bağlayıcı 440">
              <a:extLst>
                <a:ext uri="{FF2B5EF4-FFF2-40B4-BE49-F238E27FC236}">
                  <a16:creationId xmlns:a16="http://schemas.microsoft.com/office/drawing/2014/main" id="{2001711E-F53F-B6DC-D3F1-6E3702A8F289}"/>
                </a:ext>
              </a:extLst>
            </p:cNvPr>
            <p:cNvCxnSpPr>
              <a:cxnSpLocks/>
            </p:cNvCxnSpPr>
            <p:nvPr/>
          </p:nvCxnSpPr>
          <p:spPr>
            <a:xfrm>
              <a:off x="3405313" y="2984826"/>
              <a:ext cx="0" cy="335398"/>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80" name="Düz Bağlayıcı 440">
              <a:extLst>
                <a:ext uri="{FF2B5EF4-FFF2-40B4-BE49-F238E27FC236}">
                  <a16:creationId xmlns:a16="http://schemas.microsoft.com/office/drawing/2014/main" id="{92E1D4DA-8D61-E7EC-68EA-E62AC7BBD31F}"/>
                </a:ext>
              </a:extLst>
            </p:cNvPr>
            <p:cNvCxnSpPr>
              <a:cxnSpLocks/>
            </p:cNvCxnSpPr>
            <p:nvPr/>
          </p:nvCxnSpPr>
          <p:spPr>
            <a:xfrm>
              <a:off x="1967964" y="4136884"/>
              <a:ext cx="1737108"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81" name="Düz Bağlayıcı 440">
              <a:extLst>
                <a:ext uri="{FF2B5EF4-FFF2-40B4-BE49-F238E27FC236}">
                  <a16:creationId xmlns:a16="http://schemas.microsoft.com/office/drawing/2014/main" id="{72A1EB65-2D66-6AB9-2CF5-66CCF1E9AF3B}"/>
                </a:ext>
              </a:extLst>
            </p:cNvPr>
            <p:cNvCxnSpPr>
              <a:cxnSpLocks/>
            </p:cNvCxnSpPr>
            <p:nvPr/>
          </p:nvCxnSpPr>
          <p:spPr>
            <a:xfrm>
              <a:off x="1967964" y="4586891"/>
              <a:ext cx="1737108"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84" name="Dikdörtgen 256">
              <a:extLst>
                <a:ext uri="{FF2B5EF4-FFF2-40B4-BE49-F238E27FC236}">
                  <a16:creationId xmlns:a16="http://schemas.microsoft.com/office/drawing/2014/main" id="{3DB19C55-674F-F9C1-8CD4-0749A8517115}"/>
                </a:ext>
              </a:extLst>
            </p:cNvPr>
            <p:cNvSpPr/>
            <p:nvPr/>
          </p:nvSpPr>
          <p:spPr>
            <a:xfrm>
              <a:off x="2751806" y="6227818"/>
              <a:ext cx="303688" cy="437977"/>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j-lt"/>
                <a:ea typeface="Cambria" panose="02040503050406030204" pitchFamily="18" charset="0"/>
                <a:cs typeface="Cascadia Mono" panose="020B0609020000020004" pitchFamily="49" charset="0"/>
              </a:endParaRPr>
            </a:p>
          </p:txBody>
        </p:sp>
        <p:sp>
          <p:nvSpPr>
            <p:cNvPr id="85" name="Dikdörtgen 256">
              <a:extLst>
                <a:ext uri="{FF2B5EF4-FFF2-40B4-BE49-F238E27FC236}">
                  <a16:creationId xmlns:a16="http://schemas.microsoft.com/office/drawing/2014/main" id="{29F43CBC-9238-2B45-556D-607D803E23EC}"/>
                </a:ext>
              </a:extLst>
            </p:cNvPr>
            <p:cNvSpPr/>
            <p:nvPr/>
          </p:nvSpPr>
          <p:spPr>
            <a:xfrm>
              <a:off x="3262327" y="6227818"/>
              <a:ext cx="303688" cy="437977"/>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j-lt"/>
                <a:ea typeface="Cambria" panose="02040503050406030204" pitchFamily="18" charset="0"/>
                <a:cs typeface="Cascadia Mono" panose="020B0609020000020004" pitchFamily="49" charset="0"/>
              </a:endParaRPr>
            </a:p>
          </p:txBody>
        </p:sp>
        <p:sp>
          <p:nvSpPr>
            <p:cNvPr id="86" name="Dikdörtgen 256">
              <a:extLst>
                <a:ext uri="{FF2B5EF4-FFF2-40B4-BE49-F238E27FC236}">
                  <a16:creationId xmlns:a16="http://schemas.microsoft.com/office/drawing/2014/main" id="{95D493AB-D909-9446-D0DB-57FAD073F982}"/>
                </a:ext>
              </a:extLst>
            </p:cNvPr>
            <p:cNvSpPr/>
            <p:nvPr/>
          </p:nvSpPr>
          <p:spPr>
            <a:xfrm>
              <a:off x="2241286" y="6227818"/>
              <a:ext cx="303688" cy="437977"/>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j-lt"/>
                <a:ea typeface="Cambria" panose="02040503050406030204" pitchFamily="18" charset="0"/>
                <a:cs typeface="Cascadia Mono" panose="020B0609020000020004" pitchFamily="49" charset="0"/>
              </a:endParaRPr>
            </a:p>
          </p:txBody>
        </p:sp>
        <p:cxnSp>
          <p:nvCxnSpPr>
            <p:cNvPr id="89" name="Düz Bağlayıcı 440">
              <a:extLst>
                <a:ext uri="{FF2B5EF4-FFF2-40B4-BE49-F238E27FC236}">
                  <a16:creationId xmlns:a16="http://schemas.microsoft.com/office/drawing/2014/main" id="{ECCC1886-4DDB-F765-16AE-B8D51FB3A3F4}"/>
                </a:ext>
              </a:extLst>
            </p:cNvPr>
            <p:cNvCxnSpPr>
              <a:cxnSpLocks/>
            </p:cNvCxnSpPr>
            <p:nvPr/>
          </p:nvCxnSpPr>
          <p:spPr>
            <a:xfrm>
              <a:off x="1966969" y="5961818"/>
              <a:ext cx="1737108"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90" name="Oval 89">
              <a:extLst>
                <a:ext uri="{FF2B5EF4-FFF2-40B4-BE49-F238E27FC236}">
                  <a16:creationId xmlns:a16="http://schemas.microsoft.com/office/drawing/2014/main" id="{30DBA05C-08EC-20C2-637F-BEA9F7E5E17D}"/>
                </a:ext>
              </a:extLst>
            </p:cNvPr>
            <p:cNvSpPr/>
            <p:nvPr/>
          </p:nvSpPr>
          <p:spPr>
            <a:xfrm>
              <a:off x="2227476" y="5794118"/>
              <a:ext cx="335657" cy="335398"/>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d</a:t>
              </a:r>
              <a:endParaRPr lang="en-CH" sz="2800" b="1">
                <a:latin typeface="+mj-lt"/>
                <a:ea typeface="Cambria" panose="02040503050406030204" pitchFamily="18" charset="0"/>
              </a:endParaRPr>
            </a:p>
          </p:txBody>
        </p:sp>
        <p:sp>
          <p:nvSpPr>
            <p:cNvPr id="91" name="Oval 90">
              <a:extLst>
                <a:ext uri="{FF2B5EF4-FFF2-40B4-BE49-F238E27FC236}">
                  <a16:creationId xmlns:a16="http://schemas.microsoft.com/office/drawing/2014/main" id="{F80ECD56-2BBA-E738-1FD8-5ADA15E3B8AA}"/>
                </a:ext>
              </a:extLst>
            </p:cNvPr>
            <p:cNvSpPr/>
            <p:nvPr/>
          </p:nvSpPr>
          <p:spPr>
            <a:xfrm>
              <a:off x="2731982" y="5794118"/>
              <a:ext cx="335657" cy="335398"/>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s</a:t>
              </a:r>
              <a:endParaRPr lang="en-CH" sz="2800" b="1">
                <a:latin typeface="+mj-lt"/>
                <a:ea typeface="Cambria" panose="02040503050406030204" pitchFamily="18" charset="0"/>
              </a:endParaRPr>
            </a:p>
          </p:txBody>
        </p:sp>
        <p:sp>
          <p:nvSpPr>
            <p:cNvPr id="92" name="Oval 91">
              <a:extLst>
                <a:ext uri="{FF2B5EF4-FFF2-40B4-BE49-F238E27FC236}">
                  <a16:creationId xmlns:a16="http://schemas.microsoft.com/office/drawing/2014/main" id="{664477A3-DEAF-8F51-D0E1-AC1F796A529F}"/>
                </a:ext>
              </a:extLst>
            </p:cNvPr>
            <p:cNvSpPr/>
            <p:nvPr/>
          </p:nvSpPr>
          <p:spPr>
            <a:xfrm>
              <a:off x="3236489" y="5794118"/>
              <a:ext cx="335657" cy="335398"/>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t</a:t>
              </a:r>
              <a:endParaRPr lang="en-CH" sz="2800" b="1">
                <a:latin typeface="+mj-lt"/>
                <a:ea typeface="Cambria" panose="02040503050406030204" pitchFamily="18" charset="0"/>
              </a:endParaRPr>
            </a:p>
          </p:txBody>
        </p:sp>
        <p:cxnSp>
          <p:nvCxnSpPr>
            <p:cNvPr id="93" name="Düz Bağlayıcı 440">
              <a:extLst>
                <a:ext uri="{FF2B5EF4-FFF2-40B4-BE49-F238E27FC236}">
                  <a16:creationId xmlns:a16="http://schemas.microsoft.com/office/drawing/2014/main" id="{810685EF-E126-11CF-8B05-09E47F8672E1}"/>
                </a:ext>
              </a:extLst>
            </p:cNvPr>
            <p:cNvCxnSpPr>
              <a:cxnSpLocks/>
            </p:cNvCxnSpPr>
            <p:nvPr/>
          </p:nvCxnSpPr>
          <p:spPr>
            <a:xfrm>
              <a:off x="1954707" y="5498058"/>
              <a:ext cx="1737108"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94" name="Oval 93">
              <a:extLst>
                <a:ext uri="{FF2B5EF4-FFF2-40B4-BE49-F238E27FC236}">
                  <a16:creationId xmlns:a16="http://schemas.microsoft.com/office/drawing/2014/main" id="{1D1F3A47-8D92-9881-361A-2657E6158640}"/>
                </a:ext>
              </a:extLst>
            </p:cNvPr>
            <p:cNvSpPr/>
            <p:nvPr/>
          </p:nvSpPr>
          <p:spPr>
            <a:xfrm>
              <a:off x="2215214" y="5330360"/>
              <a:ext cx="335657" cy="335398"/>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d</a:t>
              </a:r>
              <a:endParaRPr lang="en-CH" sz="2800" b="1">
                <a:latin typeface="+mj-lt"/>
                <a:ea typeface="Cambria" panose="02040503050406030204" pitchFamily="18" charset="0"/>
              </a:endParaRPr>
            </a:p>
          </p:txBody>
        </p:sp>
        <p:sp>
          <p:nvSpPr>
            <p:cNvPr id="95" name="Oval 94">
              <a:extLst>
                <a:ext uri="{FF2B5EF4-FFF2-40B4-BE49-F238E27FC236}">
                  <a16:creationId xmlns:a16="http://schemas.microsoft.com/office/drawing/2014/main" id="{2E36E239-F787-5C42-BAA9-2566F6818AA8}"/>
                </a:ext>
              </a:extLst>
            </p:cNvPr>
            <p:cNvSpPr/>
            <p:nvPr/>
          </p:nvSpPr>
          <p:spPr>
            <a:xfrm>
              <a:off x="2719720" y="5330360"/>
              <a:ext cx="335657" cy="335398"/>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s</a:t>
              </a:r>
              <a:endParaRPr lang="en-CH" sz="2800" b="1">
                <a:latin typeface="+mj-lt"/>
                <a:ea typeface="Cambria" panose="02040503050406030204" pitchFamily="18" charset="0"/>
              </a:endParaRPr>
            </a:p>
          </p:txBody>
        </p:sp>
        <p:sp>
          <p:nvSpPr>
            <p:cNvPr id="96" name="Oval 95">
              <a:extLst>
                <a:ext uri="{FF2B5EF4-FFF2-40B4-BE49-F238E27FC236}">
                  <a16:creationId xmlns:a16="http://schemas.microsoft.com/office/drawing/2014/main" id="{98548F00-6451-4461-A8ED-B073AD19DAD5}"/>
                </a:ext>
              </a:extLst>
            </p:cNvPr>
            <p:cNvSpPr/>
            <p:nvPr/>
          </p:nvSpPr>
          <p:spPr>
            <a:xfrm>
              <a:off x="3224227" y="5330360"/>
              <a:ext cx="335657" cy="335398"/>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t</a:t>
              </a:r>
              <a:endParaRPr lang="en-CH" sz="2800" b="1">
                <a:latin typeface="+mj-lt"/>
                <a:ea typeface="Cambria" panose="02040503050406030204" pitchFamily="18" charset="0"/>
              </a:endParaRPr>
            </a:p>
          </p:txBody>
        </p:sp>
        <p:cxnSp>
          <p:nvCxnSpPr>
            <p:cNvPr id="124" name="Düz Bağlayıcı 440">
              <a:extLst>
                <a:ext uri="{FF2B5EF4-FFF2-40B4-BE49-F238E27FC236}">
                  <a16:creationId xmlns:a16="http://schemas.microsoft.com/office/drawing/2014/main" id="{7663B7A1-B30C-2465-37B4-DC54A682C9BB}"/>
                </a:ext>
              </a:extLst>
            </p:cNvPr>
            <p:cNvCxnSpPr>
              <a:cxnSpLocks/>
            </p:cNvCxnSpPr>
            <p:nvPr/>
          </p:nvCxnSpPr>
          <p:spPr>
            <a:xfrm>
              <a:off x="1954707" y="4584300"/>
              <a:ext cx="1737108"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25" name="Oval 124">
              <a:extLst>
                <a:ext uri="{FF2B5EF4-FFF2-40B4-BE49-F238E27FC236}">
                  <a16:creationId xmlns:a16="http://schemas.microsoft.com/office/drawing/2014/main" id="{E268A2EE-129C-D2CD-EA2C-A25B0771D265}"/>
                </a:ext>
              </a:extLst>
            </p:cNvPr>
            <p:cNvSpPr/>
            <p:nvPr/>
          </p:nvSpPr>
          <p:spPr>
            <a:xfrm>
              <a:off x="2215214" y="4416602"/>
              <a:ext cx="335657" cy="335398"/>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d</a:t>
              </a:r>
              <a:endParaRPr lang="en-CH" sz="2800" b="1">
                <a:latin typeface="+mj-lt"/>
                <a:ea typeface="Cambria" panose="02040503050406030204" pitchFamily="18" charset="0"/>
              </a:endParaRPr>
            </a:p>
          </p:txBody>
        </p:sp>
        <p:sp>
          <p:nvSpPr>
            <p:cNvPr id="126" name="Oval 125">
              <a:extLst>
                <a:ext uri="{FF2B5EF4-FFF2-40B4-BE49-F238E27FC236}">
                  <a16:creationId xmlns:a16="http://schemas.microsoft.com/office/drawing/2014/main" id="{3C1F9BE6-C1A9-2B1E-3891-91719616795F}"/>
                </a:ext>
              </a:extLst>
            </p:cNvPr>
            <p:cNvSpPr/>
            <p:nvPr/>
          </p:nvSpPr>
          <p:spPr>
            <a:xfrm>
              <a:off x="2719720" y="4416602"/>
              <a:ext cx="335657" cy="335398"/>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s</a:t>
              </a:r>
              <a:endParaRPr lang="en-CH" sz="2800" b="1">
                <a:latin typeface="+mj-lt"/>
                <a:ea typeface="Cambria" panose="02040503050406030204" pitchFamily="18" charset="0"/>
              </a:endParaRPr>
            </a:p>
          </p:txBody>
        </p:sp>
        <p:sp>
          <p:nvSpPr>
            <p:cNvPr id="127" name="Oval 126">
              <a:extLst>
                <a:ext uri="{FF2B5EF4-FFF2-40B4-BE49-F238E27FC236}">
                  <a16:creationId xmlns:a16="http://schemas.microsoft.com/office/drawing/2014/main" id="{B335F420-4AE8-2116-0837-2BDEA13879AF}"/>
                </a:ext>
              </a:extLst>
            </p:cNvPr>
            <p:cNvSpPr/>
            <p:nvPr/>
          </p:nvSpPr>
          <p:spPr>
            <a:xfrm>
              <a:off x="3224227" y="4416602"/>
              <a:ext cx="335657" cy="335398"/>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t</a:t>
              </a:r>
              <a:endParaRPr lang="en-CH" sz="2800" b="1">
                <a:latin typeface="+mj-lt"/>
                <a:ea typeface="Cambria" panose="02040503050406030204" pitchFamily="18" charset="0"/>
              </a:endParaRPr>
            </a:p>
          </p:txBody>
        </p:sp>
        <p:cxnSp>
          <p:nvCxnSpPr>
            <p:cNvPr id="128" name="Düz Bağlayıcı 440">
              <a:extLst>
                <a:ext uri="{FF2B5EF4-FFF2-40B4-BE49-F238E27FC236}">
                  <a16:creationId xmlns:a16="http://schemas.microsoft.com/office/drawing/2014/main" id="{427C2E44-4111-954F-C434-E3852C72794F}"/>
                </a:ext>
              </a:extLst>
            </p:cNvPr>
            <p:cNvCxnSpPr>
              <a:cxnSpLocks/>
            </p:cNvCxnSpPr>
            <p:nvPr/>
          </p:nvCxnSpPr>
          <p:spPr>
            <a:xfrm>
              <a:off x="1954707" y="5039923"/>
              <a:ext cx="1737108"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29" name="Oval 128">
              <a:extLst>
                <a:ext uri="{FF2B5EF4-FFF2-40B4-BE49-F238E27FC236}">
                  <a16:creationId xmlns:a16="http://schemas.microsoft.com/office/drawing/2014/main" id="{EA1CD0EF-AD5E-4141-4CBD-ABC132C70EB2}"/>
                </a:ext>
              </a:extLst>
            </p:cNvPr>
            <p:cNvSpPr/>
            <p:nvPr/>
          </p:nvSpPr>
          <p:spPr>
            <a:xfrm>
              <a:off x="2215214" y="4872225"/>
              <a:ext cx="335657" cy="335398"/>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d</a:t>
              </a:r>
              <a:endParaRPr lang="en-CH" sz="2800" b="1">
                <a:latin typeface="+mj-lt"/>
                <a:ea typeface="Cambria" panose="02040503050406030204" pitchFamily="18" charset="0"/>
              </a:endParaRPr>
            </a:p>
          </p:txBody>
        </p:sp>
        <p:sp>
          <p:nvSpPr>
            <p:cNvPr id="130" name="Oval 129">
              <a:extLst>
                <a:ext uri="{FF2B5EF4-FFF2-40B4-BE49-F238E27FC236}">
                  <a16:creationId xmlns:a16="http://schemas.microsoft.com/office/drawing/2014/main" id="{5B598E43-A6DC-EFFC-9436-650FC75DA9BE}"/>
                </a:ext>
              </a:extLst>
            </p:cNvPr>
            <p:cNvSpPr/>
            <p:nvPr/>
          </p:nvSpPr>
          <p:spPr>
            <a:xfrm>
              <a:off x="2719720" y="4872225"/>
              <a:ext cx="335657" cy="335398"/>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s</a:t>
              </a:r>
              <a:endParaRPr lang="en-CH" sz="2800" b="1">
                <a:latin typeface="+mj-lt"/>
                <a:ea typeface="Cambria" panose="02040503050406030204" pitchFamily="18" charset="0"/>
              </a:endParaRPr>
            </a:p>
          </p:txBody>
        </p:sp>
        <p:sp>
          <p:nvSpPr>
            <p:cNvPr id="131" name="Oval 130">
              <a:extLst>
                <a:ext uri="{FF2B5EF4-FFF2-40B4-BE49-F238E27FC236}">
                  <a16:creationId xmlns:a16="http://schemas.microsoft.com/office/drawing/2014/main" id="{C19F0DA4-799E-A572-7C28-0BA91EFF7B80}"/>
                </a:ext>
              </a:extLst>
            </p:cNvPr>
            <p:cNvSpPr/>
            <p:nvPr/>
          </p:nvSpPr>
          <p:spPr>
            <a:xfrm>
              <a:off x="3224227" y="4872225"/>
              <a:ext cx="335657" cy="335398"/>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atin typeface="+mj-lt"/>
                  <a:ea typeface="Cambria" panose="02040503050406030204" pitchFamily="18" charset="0"/>
                </a:rPr>
                <a:t>t</a:t>
              </a:r>
              <a:endParaRPr lang="en-CH" sz="2800" b="1" dirty="0">
                <a:latin typeface="+mj-lt"/>
                <a:ea typeface="Cambria" panose="02040503050406030204" pitchFamily="18" charset="0"/>
              </a:endParaRPr>
            </a:p>
          </p:txBody>
        </p:sp>
        <p:sp>
          <p:nvSpPr>
            <p:cNvPr id="174" name="Oval 173">
              <a:extLst>
                <a:ext uri="{FF2B5EF4-FFF2-40B4-BE49-F238E27FC236}">
                  <a16:creationId xmlns:a16="http://schemas.microsoft.com/office/drawing/2014/main" id="{8A007D98-180B-9E5D-E319-FC142FC327CF}"/>
                </a:ext>
              </a:extLst>
            </p:cNvPr>
            <p:cNvSpPr/>
            <p:nvPr/>
          </p:nvSpPr>
          <p:spPr>
            <a:xfrm>
              <a:off x="3237484" y="3519177"/>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b</a:t>
              </a:r>
              <a:endParaRPr lang="en-CH" sz="2800" b="1">
                <a:latin typeface="+mj-lt"/>
                <a:ea typeface="Cambria" panose="02040503050406030204" pitchFamily="18" charset="0"/>
              </a:endParaRPr>
            </a:p>
          </p:txBody>
        </p:sp>
        <p:sp>
          <p:nvSpPr>
            <p:cNvPr id="175" name="Oval 174">
              <a:extLst>
                <a:ext uri="{FF2B5EF4-FFF2-40B4-BE49-F238E27FC236}">
                  <a16:creationId xmlns:a16="http://schemas.microsoft.com/office/drawing/2014/main" id="{CE9376E0-A81A-D055-FB05-577333BA6919}"/>
                </a:ext>
              </a:extLst>
            </p:cNvPr>
            <p:cNvSpPr/>
            <p:nvPr/>
          </p:nvSpPr>
          <p:spPr>
            <a:xfrm>
              <a:off x="2228471" y="3069169"/>
              <a:ext cx="335657" cy="335398"/>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a</a:t>
              </a:r>
              <a:endParaRPr lang="en-CH" sz="2800" b="1">
                <a:latin typeface="+mj-lt"/>
                <a:ea typeface="Cambria" panose="02040503050406030204" pitchFamily="18" charset="0"/>
              </a:endParaRPr>
            </a:p>
          </p:txBody>
        </p:sp>
        <p:sp>
          <p:nvSpPr>
            <p:cNvPr id="176" name="Oval 175">
              <a:extLst>
                <a:ext uri="{FF2B5EF4-FFF2-40B4-BE49-F238E27FC236}">
                  <a16:creationId xmlns:a16="http://schemas.microsoft.com/office/drawing/2014/main" id="{478457FE-FCE2-609A-CE35-7EE532030E43}"/>
                </a:ext>
              </a:extLst>
            </p:cNvPr>
            <p:cNvSpPr/>
            <p:nvPr/>
          </p:nvSpPr>
          <p:spPr>
            <a:xfrm>
              <a:off x="2732977" y="3069169"/>
              <a:ext cx="335657" cy="335398"/>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a</a:t>
              </a:r>
              <a:endParaRPr lang="en-CH" sz="2800" b="1">
                <a:latin typeface="+mj-lt"/>
                <a:ea typeface="Cambria" panose="02040503050406030204" pitchFamily="18" charset="0"/>
              </a:endParaRPr>
            </a:p>
          </p:txBody>
        </p:sp>
        <p:sp>
          <p:nvSpPr>
            <p:cNvPr id="177" name="Oval 176">
              <a:extLst>
                <a:ext uri="{FF2B5EF4-FFF2-40B4-BE49-F238E27FC236}">
                  <a16:creationId xmlns:a16="http://schemas.microsoft.com/office/drawing/2014/main" id="{C254C50E-BFAE-E543-D28F-1E3AE77D28FE}"/>
                </a:ext>
              </a:extLst>
            </p:cNvPr>
            <p:cNvSpPr/>
            <p:nvPr/>
          </p:nvSpPr>
          <p:spPr>
            <a:xfrm>
              <a:off x="3237484" y="3069169"/>
              <a:ext cx="335657" cy="335398"/>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a</a:t>
              </a:r>
              <a:endParaRPr lang="en-CH" sz="2800" b="1">
                <a:latin typeface="+mj-lt"/>
                <a:ea typeface="Cambria" panose="02040503050406030204" pitchFamily="18" charset="0"/>
              </a:endParaRPr>
            </a:p>
          </p:txBody>
        </p:sp>
        <p:sp>
          <p:nvSpPr>
            <p:cNvPr id="178" name="Oval 177">
              <a:extLst>
                <a:ext uri="{FF2B5EF4-FFF2-40B4-BE49-F238E27FC236}">
                  <a16:creationId xmlns:a16="http://schemas.microsoft.com/office/drawing/2014/main" id="{6D7C1BA7-A7C4-AC17-8229-428DCFEB7D6A}"/>
                </a:ext>
              </a:extLst>
            </p:cNvPr>
            <p:cNvSpPr/>
            <p:nvPr/>
          </p:nvSpPr>
          <p:spPr>
            <a:xfrm>
              <a:off x="2228471" y="3519177"/>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b</a:t>
              </a:r>
              <a:endParaRPr lang="en-CH" sz="2800" b="1">
                <a:latin typeface="+mj-lt"/>
                <a:ea typeface="Cambria" panose="02040503050406030204" pitchFamily="18" charset="0"/>
              </a:endParaRPr>
            </a:p>
          </p:txBody>
        </p:sp>
        <p:sp>
          <p:nvSpPr>
            <p:cNvPr id="179" name="Oval 178">
              <a:extLst>
                <a:ext uri="{FF2B5EF4-FFF2-40B4-BE49-F238E27FC236}">
                  <a16:creationId xmlns:a16="http://schemas.microsoft.com/office/drawing/2014/main" id="{D982007B-9FE0-D6D7-0EE3-1DFA56E6C548}"/>
                </a:ext>
              </a:extLst>
            </p:cNvPr>
            <p:cNvSpPr/>
            <p:nvPr/>
          </p:nvSpPr>
          <p:spPr>
            <a:xfrm>
              <a:off x="2732977" y="3519177"/>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b</a:t>
              </a:r>
              <a:endParaRPr lang="en-CH" sz="2800" b="1">
                <a:latin typeface="+mj-lt"/>
                <a:ea typeface="Cambria" panose="02040503050406030204" pitchFamily="18" charset="0"/>
              </a:endParaRPr>
            </a:p>
          </p:txBody>
        </p:sp>
        <p:sp>
          <p:nvSpPr>
            <p:cNvPr id="180" name="Oval 179">
              <a:extLst>
                <a:ext uri="{FF2B5EF4-FFF2-40B4-BE49-F238E27FC236}">
                  <a16:creationId xmlns:a16="http://schemas.microsoft.com/office/drawing/2014/main" id="{1EAD3415-5DC0-A61D-FC6C-F0428F6EF3A1}"/>
                </a:ext>
              </a:extLst>
            </p:cNvPr>
            <p:cNvSpPr/>
            <p:nvPr/>
          </p:nvSpPr>
          <p:spPr>
            <a:xfrm>
              <a:off x="2215214" y="3972393"/>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atin typeface="+mj-lt"/>
                  <a:ea typeface="Cambria" panose="02040503050406030204" pitchFamily="18" charset="0"/>
                </a:rPr>
                <a:t>b</a:t>
              </a:r>
              <a:endParaRPr lang="en-CH" sz="2800" b="1" dirty="0">
                <a:latin typeface="+mj-lt"/>
                <a:ea typeface="Cambria" panose="02040503050406030204" pitchFamily="18" charset="0"/>
              </a:endParaRPr>
            </a:p>
          </p:txBody>
        </p:sp>
        <p:sp>
          <p:nvSpPr>
            <p:cNvPr id="181" name="Oval 180">
              <a:extLst>
                <a:ext uri="{FF2B5EF4-FFF2-40B4-BE49-F238E27FC236}">
                  <a16:creationId xmlns:a16="http://schemas.microsoft.com/office/drawing/2014/main" id="{D26B84DD-4CFA-ED93-AA04-40B348FA7059}"/>
                </a:ext>
              </a:extLst>
            </p:cNvPr>
            <p:cNvSpPr/>
            <p:nvPr/>
          </p:nvSpPr>
          <p:spPr>
            <a:xfrm>
              <a:off x="2719720" y="3972393"/>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atin typeface="+mj-lt"/>
                  <a:ea typeface="Cambria" panose="02040503050406030204" pitchFamily="18" charset="0"/>
                </a:rPr>
                <a:t>b</a:t>
              </a:r>
              <a:endParaRPr lang="en-CH" sz="2800" b="1" dirty="0">
                <a:latin typeface="+mj-lt"/>
                <a:ea typeface="Cambria" panose="02040503050406030204" pitchFamily="18" charset="0"/>
              </a:endParaRPr>
            </a:p>
          </p:txBody>
        </p:sp>
        <p:sp>
          <p:nvSpPr>
            <p:cNvPr id="182" name="Oval 181">
              <a:extLst>
                <a:ext uri="{FF2B5EF4-FFF2-40B4-BE49-F238E27FC236}">
                  <a16:creationId xmlns:a16="http://schemas.microsoft.com/office/drawing/2014/main" id="{9F60CD41-9C14-53EF-835D-81A49495289A}"/>
                </a:ext>
              </a:extLst>
            </p:cNvPr>
            <p:cNvSpPr/>
            <p:nvPr/>
          </p:nvSpPr>
          <p:spPr>
            <a:xfrm>
              <a:off x="3224227" y="3972393"/>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atin typeface="+mj-lt"/>
                  <a:ea typeface="Cambria" panose="02040503050406030204" pitchFamily="18" charset="0"/>
                </a:rPr>
                <a:t>b</a:t>
              </a:r>
              <a:endParaRPr lang="en-CH" sz="2800" b="1" dirty="0">
                <a:latin typeface="+mj-lt"/>
                <a:ea typeface="Cambria" panose="02040503050406030204" pitchFamily="18" charset="0"/>
              </a:endParaRPr>
            </a:p>
          </p:txBody>
        </p:sp>
      </p:grpSp>
      <p:grpSp>
        <p:nvGrpSpPr>
          <p:cNvPr id="167" name="Group 166">
            <a:extLst>
              <a:ext uri="{FF2B5EF4-FFF2-40B4-BE49-F238E27FC236}">
                <a16:creationId xmlns:a16="http://schemas.microsoft.com/office/drawing/2014/main" id="{7253026F-4706-8413-4E6C-318506F53562}"/>
              </a:ext>
            </a:extLst>
          </p:cNvPr>
          <p:cNvGrpSpPr/>
          <p:nvPr/>
        </p:nvGrpSpPr>
        <p:grpSpPr>
          <a:xfrm>
            <a:off x="2207244" y="2945684"/>
            <a:ext cx="1011516" cy="3356169"/>
            <a:chOff x="2207244" y="2945684"/>
            <a:chExt cx="1011516" cy="3356169"/>
          </a:xfrm>
        </p:grpSpPr>
        <p:cxnSp>
          <p:nvCxnSpPr>
            <p:cNvPr id="149" name="Straight Connector 267">
              <a:extLst>
                <a:ext uri="{FF2B5EF4-FFF2-40B4-BE49-F238E27FC236}">
                  <a16:creationId xmlns:a16="http://schemas.microsoft.com/office/drawing/2014/main" id="{4B4670A2-45CE-DE38-960F-65ECEDBB4A3B}"/>
                </a:ext>
              </a:extLst>
            </p:cNvPr>
            <p:cNvCxnSpPr>
              <a:cxnSpLocks/>
            </p:cNvCxnSpPr>
            <p:nvPr/>
          </p:nvCxnSpPr>
          <p:spPr>
            <a:xfrm>
              <a:off x="2207244" y="2945684"/>
              <a:ext cx="0" cy="3356169"/>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cxnSp>
          <p:nvCxnSpPr>
            <p:cNvPr id="150" name="Straight Connector 268">
              <a:extLst>
                <a:ext uri="{FF2B5EF4-FFF2-40B4-BE49-F238E27FC236}">
                  <a16:creationId xmlns:a16="http://schemas.microsoft.com/office/drawing/2014/main" id="{BEB2B301-69A5-86B1-EDF7-15A626270BAE}"/>
                </a:ext>
              </a:extLst>
            </p:cNvPr>
            <p:cNvCxnSpPr>
              <a:cxnSpLocks/>
            </p:cNvCxnSpPr>
            <p:nvPr/>
          </p:nvCxnSpPr>
          <p:spPr>
            <a:xfrm>
              <a:off x="2715230" y="2945684"/>
              <a:ext cx="0" cy="3356169"/>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cxnSp>
          <p:nvCxnSpPr>
            <p:cNvPr id="151" name="Straight Connector 269">
              <a:extLst>
                <a:ext uri="{FF2B5EF4-FFF2-40B4-BE49-F238E27FC236}">
                  <a16:creationId xmlns:a16="http://schemas.microsoft.com/office/drawing/2014/main" id="{D551EBC3-0570-3101-2946-C48C902B3990}"/>
                </a:ext>
              </a:extLst>
            </p:cNvPr>
            <p:cNvCxnSpPr>
              <a:cxnSpLocks/>
            </p:cNvCxnSpPr>
            <p:nvPr/>
          </p:nvCxnSpPr>
          <p:spPr>
            <a:xfrm>
              <a:off x="3218760" y="2945684"/>
              <a:ext cx="0" cy="3356169"/>
            </a:xfrm>
            <a:prstGeom prst="line">
              <a:avLst/>
            </a:prstGeom>
            <a:solidFill>
              <a:sysClr val="window" lastClr="FFFFFF">
                <a:lumMod val="85000"/>
              </a:sysClr>
            </a:solidFill>
            <a:ln w="76200" cap="flat" cmpd="sng" algn="ctr">
              <a:solidFill>
                <a:schemeClr val="bg1">
                  <a:lumMod val="50000"/>
                </a:schemeClr>
              </a:solidFill>
              <a:prstDash val="solid"/>
              <a:miter lim="800000"/>
              <a:headEnd type="none" w="med" len="med"/>
              <a:tailEnd type="none" w="med" len="med"/>
            </a:ln>
            <a:effectLst/>
          </p:spPr>
        </p:cxnSp>
      </p:grpSp>
      <p:grpSp>
        <p:nvGrpSpPr>
          <p:cNvPr id="98" name="Group 97">
            <a:extLst>
              <a:ext uri="{FF2B5EF4-FFF2-40B4-BE49-F238E27FC236}">
                <a16:creationId xmlns:a16="http://schemas.microsoft.com/office/drawing/2014/main" id="{62AA8656-99AE-198A-BA51-9C75DDD47FD2}"/>
              </a:ext>
            </a:extLst>
          </p:cNvPr>
          <p:cNvGrpSpPr/>
          <p:nvPr/>
        </p:nvGrpSpPr>
        <p:grpSpPr>
          <a:xfrm>
            <a:off x="2024177" y="3067826"/>
            <a:ext cx="1357927" cy="1241103"/>
            <a:chOff x="4120521" y="3688171"/>
            <a:chExt cx="1357927" cy="1241103"/>
          </a:xfrm>
        </p:grpSpPr>
        <p:sp>
          <p:nvSpPr>
            <p:cNvPr id="63" name="Oval 62">
              <a:extLst>
                <a:ext uri="{FF2B5EF4-FFF2-40B4-BE49-F238E27FC236}">
                  <a16:creationId xmlns:a16="http://schemas.microsoft.com/office/drawing/2014/main" id="{850C5DD6-532E-D69A-950B-B374BD6E0807}"/>
                </a:ext>
              </a:extLst>
            </p:cNvPr>
            <p:cNvSpPr/>
            <p:nvPr/>
          </p:nvSpPr>
          <p:spPr>
            <a:xfrm>
              <a:off x="4133778" y="4138179"/>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b</a:t>
              </a:r>
              <a:endParaRPr lang="en-CH" sz="2800" b="1">
                <a:latin typeface="+mj-lt"/>
                <a:ea typeface="Cambria" panose="02040503050406030204" pitchFamily="18" charset="0"/>
              </a:endParaRPr>
            </a:p>
          </p:txBody>
        </p:sp>
        <p:sp>
          <p:nvSpPr>
            <p:cNvPr id="65" name="Oval 64">
              <a:extLst>
                <a:ext uri="{FF2B5EF4-FFF2-40B4-BE49-F238E27FC236}">
                  <a16:creationId xmlns:a16="http://schemas.microsoft.com/office/drawing/2014/main" id="{571A9FF5-2E9A-9C5B-52AB-45E21414133A}"/>
                </a:ext>
              </a:extLst>
            </p:cNvPr>
            <p:cNvSpPr/>
            <p:nvPr/>
          </p:nvSpPr>
          <p:spPr>
            <a:xfrm>
              <a:off x="4638284" y="4138179"/>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b</a:t>
              </a:r>
              <a:endParaRPr lang="en-CH" sz="2800" b="1">
                <a:latin typeface="+mj-lt"/>
                <a:ea typeface="Cambria" panose="02040503050406030204" pitchFamily="18" charset="0"/>
              </a:endParaRPr>
            </a:p>
          </p:txBody>
        </p:sp>
        <p:sp>
          <p:nvSpPr>
            <p:cNvPr id="66" name="Oval 65">
              <a:extLst>
                <a:ext uri="{FF2B5EF4-FFF2-40B4-BE49-F238E27FC236}">
                  <a16:creationId xmlns:a16="http://schemas.microsoft.com/office/drawing/2014/main" id="{38A2EF12-6B53-B8D8-38C6-AD4EB5193ED8}"/>
                </a:ext>
              </a:extLst>
            </p:cNvPr>
            <p:cNvSpPr/>
            <p:nvPr/>
          </p:nvSpPr>
          <p:spPr>
            <a:xfrm>
              <a:off x="5142791" y="4138179"/>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atin typeface="+mj-lt"/>
                  <a:ea typeface="Cambria" panose="02040503050406030204" pitchFamily="18" charset="0"/>
                </a:rPr>
                <a:t>b</a:t>
              </a:r>
              <a:endParaRPr lang="en-CH" sz="2800" b="1" dirty="0">
                <a:latin typeface="+mj-lt"/>
                <a:ea typeface="Cambria" panose="02040503050406030204" pitchFamily="18" charset="0"/>
              </a:endParaRPr>
            </a:p>
          </p:txBody>
        </p:sp>
        <p:sp>
          <p:nvSpPr>
            <p:cNvPr id="67" name="Oval 66">
              <a:extLst>
                <a:ext uri="{FF2B5EF4-FFF2-40B4-BE49-F238E27FC236}">
                  <a16:creationId xmlns:a16="http://schemas.microsoft.com/office/drawing/2014/main" id="{F017CCBB-0F1E-8ABA-5331-0967A7631AD2}"/>
                </a:ext>
              </a:extLst>
            </p:cNvPr>
            <p:cNvSpPr/>
            <p:nvPr/>
          </p:nvSpPr>
          <p:spPr>
            <a:xfrm>
              <a:off x="4133778" y="3688171"/>
              <a:ext cx="335657" cy="335398"/>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a</a:t>
              </a:r>
              <a:endParaRPr lang="en-CH" sz="2800" b="1">
                <a:latin typeface="+mj-lt"/>
                <a:ea typeface="Cambria" panose="02040503050406030204" pitchFamily="18" charset="0"/>
              </a:endParaRPr>
            </a:p>
          </p:txBody>
        </p:sp>
        <p:sp>
          <p:nvSpPr>
            <p:cNvPr id="68" name="Oval 67">
              <a:extLst>
                <a:ext uri="{FF2B5EF4-FFF2-40B4-BE49-F238E27FC236}">
                  <a16:creationId xmlns:a16="http://schemas.microsoft.com/office/drawing/2014/main" id="{8D1823F1-83CD-B385-5CDC-7F28BB0850D7}"/>
                </a:ext>
              </a:extLst>
            </p:cNvPr>
            <p:cNvSpPr/>
            <p:nvPr/>
          </p:nvSpPr>
          <p:spPr>
            <a:xfrm>
              <a:off x="4638284" y="3688171"/>
              <a:ext cx="335657" cy="335398"/>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a</a:t>
              </a:r>
              <a:endParaRPr lang="en-CH" sz="2800" b="1">
                <a:latin typeface="+mj-lt"/>
                <a:ea typeface="Cambria" panose="02040503050406030204" pitchFamily="18" charset="0"/>
              </a:endParaRPr>
            </a:p>
          </p:txBody>
        </p:sp>
        <p:sp>
          <p:nvSpPr>
            <p:cNvPr id="69" name="Oval 68">
              <a:extLst>
                <a:ext uri="{FF2B5EF4-FFF2-40B4-BE49-F238E27FC236}">
                  <a16:creationId xmlns:a16="http://schemas.microsoft.com/office/drawing/2014/main" id="{94971DF4-0FEF-8AC2-7FC9-0A522A537B81}"/>
                </a:ext>
              </a:extLst>
            </p:cNvPr>
            <p:cNvSpPr/>
            <p:nvPr/>
          </p:nvSpPr>
          <p:spPr>
            <a:xfrm>
              <a:off x="5142791" y="3688171"/>
              <a:ext cx="335657" cy="335398"/>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atin typeface="+mj-lt"/>
                  <a:ea typeface="Cambria" panose="02040503050406030204" pitchFamily="18" charset="0"/>
                </a:rPr>
                <a:t>a</a:t>
              </a:r>
              <a:endParaRPr lang="en-CH" sz="2800" b="1" dirty="0">
                <a:latin typeface="+mj-lt"/>
                <a:ea typeface="Cambria" panose="02040503050406030204" pitchFamily="18" charset="0"/>
              </a:endParaRPr>
            </a:p>
          </p:txBody>
        </p:sp>
        <p:sp>
          <p:nvSpPr>
            <p:cNvPr id="87" name="Oval 86">
              <a:extLst>
                <a:ext uri="{FF2B5EF4-FFF2-40B4-BE49-F238E27FC236}">
                  <a16:creationId xmlns:a16="http://schemas.microsoft.com/office/drawing/2014/main" id="{02CBAC7B-FC4C-246C-2F53-9D8283B6BAF0}"/>
                </a:ext>
              </a:extLst>
            </p:cNvPr>
            <p:cNvSpPr/>
            <p:nvPr/>
          </p:nvSpPr>
          <p:spPr>
            <a:xfrm>
              <a:off x="4120521" y="4593876"/>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atin typeface="+mj-lt"/>
                  <a:ea typeface="Cambria" panose="02040503050406030204" pitchFamily="18" charset="0"/>
                </a:rPr>
                <a:t>b</a:t>
              </a:r>
              <a:endParaRPr lang="en-CH" sz="2800" b="1" dirty="0">
                <a:latin typeface="+mj-lt"/>
                <a:ea typeface="Cambria" panose="02040503050406030204" pitchFamily="18" charset="0"/>
              </a:endParaRPr>
            </a:p>
          </p:txBody>
        </p:sp>
        <p:sp>
          <p:nvSpPr>
            <p:cNvPr id="88" name="Oval 87">
              <a:extLst>
                <a:ext uri="{FF2B5EF4-FFF2-40B4-BE49-F238E27FC236}">
                  <a16:creationId xmlns:a16="http://schemas.microsoft.com/office/drawing/2014/main" id="{637021BD-C75B-FE3D-BB64-635F3C83CBC8}"/>
                </a:ext>
              </a:extLst>
            </p:cNvPr>
            <p:cNvSpPr/>
            <p:nvPr/>
          </p:nvSpPr>
          <p:spPr>
            <a:xfrm>
              <a:off x="4625027" y="4593876"/>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atin typeface="+mj-lt"/>
                  <a:ea typeface="Cambria" panose="02040503050406030204" pitchFamily="18" charset="0"/>
                </a:rPr>
                <a:t>b</a:t>
              </a:r>
              <a:endParaRPr lang="en-CH" sz="2800" b="1" dirty="0">
                <a:latin typeface="+mj-lt"/>
                <a:ea typeface="Cambria" panose="02040503050406030204" pitchFamily="18" charset="0"/>
              </a:endParaRPr>
            </a:p>
          </p:txBody>
        </p:sp>
        <p:sp>
          <p:nvSpPr>
            <p:cNvPr id="97" name="Oval 96">
              <a:extLst>
                <a:ext uri="{FF2B5EF4-FFF2-40B4-BE49-F238E27FC236}">
                  <a16:creationId xmlns:a16="http://schemas.microsoft.com/office/drawing/2014/main" id="{9561CB3A-8680-5587-35AF-97AEF125682F}"/>
                </a:ext>
              </a:extLst>
            </p:cNvPr>
            <p:cNvSpPr/>
            <p:nvPr/>
          </p:nvSpPr>
          <p:spPr>
            <a:xfrm>
              <a:off x="5129534" y="4593876"/>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atin typeface="+mj-lt"/>
                  <a:ea typeface="Cambria" panose="02040503050406030204" pitchFamily="18" charset="0"/>
                </a:rPr>
                <a:t>b</a:t>
              </a:r>
              <a:endParaRPr lang="en-CH" sz="2800" b="1" dirty="0">
                <a:latin typeface="+mj-lt"/>
                <a:ea typeface="Cambria" panose="02040503050406030204" pitchFamily="18" charset="0"/>
              </a:endParaRPr>
            </a:p>
          </p:txBody>
        </p:sp>
      </p:grpSp>
      <p:cxnSp>
        <p:nvCxnSpPr>
          <p:cNvPr id="169" name="Connector: Curved 168">
            <a:extLst>
              <a:ext uri="{FF2B5EF4-FFF2-40B4-BE49-F238E27FC236}">
                <a16:creationId xmlns:a16="http://schemas.microsoft.com/office/drawing/2014/main" id="{B4346CCF-8E92-2188-4589-921BAE0BE4BF}"/>
              </a:ext>
            </a:extLst>
          </p:cNvPr>
          <p:cNvCxnSpPr>
            <a:cxnSpLocks/>
            <a:stCxn id="172" idx="2"/>
            <a:endCxn id="152" idx="3"/>
          </p:cNvCxnSpPr>
          <p:nvPr/>
        </p:nvCxnSpPr>
        <p:spPr>
          <a:xfrm rot="5400000">
            <a:off x="3630963" y="5775833"/>
            <a:ext cx="414531" cy="946815"/>
          </a:xfrm>
          <a:prstGeom prst="curvedConnector2">
            <a:avLst/>
          </a:prstGeom>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72" name="TextBox 171">
            <a:extLst>
              <a:ext uri="{FF2B5EF4-FFF2-40B4-BE49-F238E27FC236}">
                <a16:creationId xmlns:a16="http://schemas.microsoft.com/office/drawing/2014/main" id="{7F20DE69-FC84-4C8A-F56A-361A57F3396C}"/>
              </a:ext>
            </a:extLst>
          </p:cNvPr>
          <p:cNvSpPr txBox="1"/>
          <p:nvPr/>
        </p:nvSpPr>
        <p:spPr>
          <a:xfrm>
            <a:off x="3752787" y="5395644"/>
            <a:ext cx="1117696" cy="646331"/>
          </a:xfrm>
          <a:prstGeom prst="rect">
            <a:avLst/>
          </a:prstGeom>
          <a:noFill/>
        </p:spPr>
        <p:txBody>
          <a:bodyPr wrap="square" rtlCol="0">
            <a:spAutoFit/>
          </a:bodyPr>
          <a:lstStyle/>
          <a:p>
            <a:pPr algn="ctr"/>
            <a:r>
              <a:rPr lang="en-US" b="1" dirty="0">
                <a:solidFill>
                  <a:schemeClr val="bg1">
                    <a:lumMod val="50000"/>
                  </a:schemeClr>
                </a:solidFill>
                <a:latin typeface="+mj-lt"/>
              </a:rPr>
              <a:t>Incorrect </a:t>
            </a:r>
            <a:br>
              <a:rPr lang="en-US" b="1" dirty="0">
                <a:solidFill>
                  <a:schemeClr val="bg1">
                    <a:lumMod val="50000"/>
                  </a:schemeClr>
                </a:solidFill>
                <a:latin typeface="+mj-lt"/>
              </a:rPr>
            </a:br>
            <a:r>
              <a:rPr lang="en-US" b="1" dirty="0">
                <a:solidFill>
                  <a:schemeClr val="bg1">
                    <a:lumMod val="50000"/>
                  </a:schemeClr>
                </a:solidFill>
                <a:latin typeface="+mj-lt"/>
              </a:rPr>
              <a:t>result</a:t>
            </a:r>
          </a:p>
        </p:txBody>
      </p:sp>
      <p:grpSp>
        <p:nvGrpSpPr>
          <p:cNvPr id="195" name="Group 194">
            <a:extLst>
              <a:ext uri="{FF2B5EF4-FFF2-40B4-BE49-F238E27FC236}">
                <a16:creationId xmlns:a16="http://schemas.microsoft.com/office/drawing/2014/main" id="{2046E6EC-B6A5-73B2-188D-E9574946ED30}"/>
              </a:ext>
            </a:extLst>
          </p:cNvPr>
          <p:cNvGrpSpPr/>
          <p:nvPr/>
        </p:nvGrpSpPr>
        <p:grpSpPr>
          <a:xfrm>
            <a:off x="2024177" y="3066670"/>
            <a:ext cx="1357927" cy="1241103"/>
            <a:chOff x="4120521" y="3688171"/>
            <a:chExt cx="1357927" cy="1241103"/>
          </a:xfrm>
        </p:grpSpPr>
        <p:sp>
          <p:nvSpPr>
            <p:cNvPr id="196" name="Oval 195">
              <a:extLst>
                <a:ext uri="{FF2B5EF4-FFF2-40B4-BE49-F238E27FC236}">
                  <a16:creationId xmlns:a16="http://schemas.microsoft.com/office/drawing/2014/main" id="{103C89CA-4D2C-5A25-F25B-60652781371C}"/>
                </a:ext>
              </a:extLst>
            </p:cNvPr>
            <p:cNvSpPr/>
            <p:nvPr/>
          </p:nvSpPr>
          <p:spPr>
            <a:xfrm>
              <a:off x="4133778" y="4138179"/>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b</a:t>
              </a:r>
              <a:endParaRPr lang="en-CH" sz="2800" b="1">
                <a:latin typeface="+mj-lt"/>
                <a:ea typeface="Cambria" panose="02040503050406030204" pitchFamily="18" charset="0"/>
              </a:endParaRPr>
            </a:p>
          </p:txBody>
        </p:sp>
        <p:sp>
          <p:nvSpPr>
            <p:cNvPr id="197" name="Oval 196">
              <a:extLst>
                <a:ext uri="{FF2B5EF4-FFF2-40B4-BE49-F238E27FC236}">
                  <a16:creationId xmlns:a16="http://schemas.microsoft.com/office/drawing/2014/main" id="{F1E9A4B1-86F9-B519-0380-39B8EF973580}"/>
                </a:ext>
              </a:extLst>
            </p:cNvPr>
            <p:cNvSpPr/>
            <p:nvPr/>
          </p:nvSpPr>
          <p:spPr>
            <a:xfrm>
              <a:off x="4638284" y="4138179"/>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b</a:t>
              </a:r>
              <a:endParaRPr lang="en-CH" sz="2800" b="1">
                <a:latin typeface="+mj-lt"/>
                <a:ea typeface="Cambria" panose="02040503050406030204" pitchFamily="18" charset="0"/>
              </a:endParaRPr>
            </a:p>
          </p:txBody>
        </p:sp>
        <p:sp>
          <p:nvSpPr>
            <p:cNvPr id="198" name="Oval 197">
              <a:extLst>
                <a:ext uri="{FF2B5EF4-FFF2-40B4-BE49-F238E27FC236}">
                  <a16:creationId xmlns:a16="http://schemas.microsoft.com/office/drawing/2014/main" id="{245C3AA2-9DE8-F1FB-0A0E-EFEBE93D4A71}"/>
                </a:ext>
              </a:extLst>
            </p:cNvPr>
            <p:cNvSpPr/>
            <p:nvPr/>
          </p:nvSpPr>
          <p:spPr>
            <a:xfrm>
              <a:off x="5142791" y="4138179"/>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atin typeface="+mj-lt"/>
                  <a:ea typeface="Cambria" panose="02040503050406030204" pitchFamily="18" charset="0"/>
                </a:rPr>
                <a:t>b</a:t>
              </a:r>
              <a:endParaRPr lang="en-CH" sz="2800" b="1" dirty="0">
                <a:latin typeface="+mj-lt"/>
                <a:ea typeface="Cambria" panose="02040503050406030204" pitchFamily="18" charset="0"/>
              </a:endParaRPr>
            </a:p>
          </p:txBody>
        </p:sp>
        <p:sp>
          <p:nvSpPr>
            <p:cNvPr id="199" name="Oval 198">
              <a:extLst>
                <a:ext uri="{FF2B5EF4-FFF2-40B4-BE49-F238E27FC236}">
                  <a16:creationId xmlns:a16="http://schemas.microsoft.com/office/drawing/2014/main" id="{31208286-D3EA-D29D-A30A-2B39D2B1B379}"/>
                </a:ext>
              </a:extLst>
            </p:cNvPr>
            <p:cNvSpPr/>
            <p:nvPr/>
          </p:nvSpPr>
          <p:spPr>
            <a:xfrm>
              <a:off x="4133778" y="3688171"/>
              <a:ext cx="335657" cy="335398"/>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a</a:t>
              </a:r>
              <a:endParaRPr lang="en-CH" sz="2800" b="1">
                <a:latin typeface="+mj-lt"/>
                <a:ea typeface="Cambria" panose="02040503050406030204" pitchFamily="18" charset="0"/>
              </a:endParaRPr>
            </a:p>
          </p:txBody>
        </p:sp>
        <p:sp>
          <p:nvSpPr>
            <p:cNvPr id="200" name="Oval 199">
              <a:extLst>
                <a:ext uri="{FF2B5EF4-FFF2-40B4-BE49-F238E27FC236}">
                  <a16:creationId xmlns:a16="http://schemas.microsoft.com/office/drawing/2014/main" id="{1D97605C-A756-67B1-7E44-2D01FA772B7F}"/>
                </a:ext>
              </a:extLst>
            </p:cNvPr>
            <p:cNvSpPr/>
            <p:nvPr/>
          </p:nvSpPr>
          <p:spPr>
            <a:xfrm>
              <a:off x="4638284" y="3688171"/>
              <a:ext cx="335657" cy="335398"/>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a</a:t>
              </a:r>
              <a:endParaRPr lang="en-CH" sz="2800" b="1">
                <a:latin typeface="+mj-lt"/>
                <a:ea typeface="Cambria" panose="02040503050406030204" pitchFamily="18" charset="0"/>
              </a:endParaRPr>
            </a:p>
          </p:txBody>
        </p:sp>
        <p:sp>
          <p:nvSpPr>
            <p:cNvPr id="201" name="Oval 200">
              <a:extLst>
                <a:ext uri="{FF2B5EF4-FFF2-40B4-BE49-F238E27FC236}">
                  <a16:creationId xmlns:a16="http://schemas.microsoft.com/office/drawing/2014/main" id="{3708FA4A-6659-3E3E-1145-43C6D50FE8CD}"/>
                </a:ext>
              </a:extLst>
            </p:cNvPr>
            <p:cNvSpPr/>
            <p:nvPr/>
          </p:nvSpPr>
          <p:spPr>
            <a:xfrm>
              <a:off x="5142791" y="3688171"/>
              <a:ext cx="335657" cy="335398"/>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atin typeface="+mj-lt"/>
                  <a:ea typeface="Cambria" panose="02040503050406030204" pitchFamily="18" charset="0"/>
                </a:rPr>
                <a:t>a</a:t>
              </a:r>
              <a:endParaRPr lang="en-CH" sz="2800" b="1" dirty="0">
                <a:latin typeface="+mj-lt"/>
                <a:ea typeface="Cambria" panose="02040503050406030204" pitchFamily="18" charset="0"/>
              </a:endParaRPr>
            </a:p>
          </p:txBody>
        </p:sp>
        <p:sp>
          <p:nvSpPr>
            <p:cNvPr id="202" name="Oval 201">
              <a:extLst>
                <a:ext uri="{FF2B5EF4-FFF2-40B4-BE49-F238E27FC236}">
                  <a16:creationId xmlns:a16="http://schemas.microsoft.com/office/drawing/2014/main" id="{979AFEEE-AA9D-53EA-5084-14316183B401}"/>
                </a:ext>
              </a:extLst>
            </p:cNvPr>
            <p:cNvSpPr/>
            <p:nvPr/>
          </p:nvSpPr>
          <p:spPr>
            <a:xfrm>
              <a:off x="4120521" y="4593876"/>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atin typeface="+mj-lt"/>
                  <a:ea typeface="Cambria" panose="02040503050406030204" pitchFamily="18" charset="0"/>
                </a:rPr>
                <a:t>b</a:t>
              </a:r>
              <a:endParaRPr lang="en-CH" sz="2800" b="1" dirty="0">
                <a:latin typeface="+mj-lt"/>
                <a:ea typeface="Cambria" panose="02040503050406030204" pitchFamily="18" charset="0"/>
              </a:endParaRPr>
            </a:p>
          </p:txBody>
        </p:sp>
        <p:sp>
          <p:nvSpPr>
            <p:cNvPr id="203" name="Oval 202">
              <a:extLst>
                <a:ext uri="{FF2B5EF4-FFF2-40B4-BE49-F238E27FC236}">
                  <a16:creationId xmlns:a16="http://schemas.microsoft.com/office/drawing/2014/main" id="{034B5843-0E5F-2882-9EF0-2D151FA2192F}"/>
                </a:ext>
              </a:extLst>
            </p:cNvPr>
            <p:cNvSpPr/>
            <p:nvPr/>
          </p:nvSpPr>
          <p:spPr>
            <a:xfrm>
              <a:off x="4625027" y="4593876"/>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atin typeface="+mj-lt"/>
                  <a:ea typeface="Cambria" panose="02040503050406030204" pitchFamily="18" charset="0"/>
                </a:rPr>
                <a:t>b</a:t>
              </a:r>
              <a:endParaRPr lang="en-CH" sz="2800" b="1" dirty="0">
                <a:latin typeface="+mj-lt"/>
                <a:ea typeface="Cambria" panose="02040503050406030204" pitchFamily="18" charset="0"/>
              </a:endParaRPr>
            </a:p>
          </p:txBody>
        </p:sp>
        <p:sp>
          <p:nvSpPr>
            <p:cNvPr id="204" name="Oval 203">
              <a:extLst>
                <a:ext uri="{FF2B5EF4-FFF2-40B4-BE49-F238E27FC236}">
                  <a16:creationId xmlns:a16="http://schemas.microsoft.com/office/drawing/2014/main" id="{0B17C476-4A93-B048-AF11-3626C343945C}"/>
                </a:ext>
              </a:extLst>
            </p:cNvPr>
            <p:cNvSpPr/>
            <p:nvPr/>
          </p:nvSpPr>
          <p:spPr>
            <a:xfrm>
              <a:off x="5129534" y="4593876"/>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atin typeface="+mj-lt"/>
                  <a:ea typeface="Cambria" panose="02040503050406030204" pitchFamily="18" charset="0"/>
                </a:rPr>
                <a:t>b</a:t>
              </a:r>
              <a:endParaRPr lang="en-CH" sz="2800" b="1" dirty="0">
                <a:latin typeface="+mj-lt"/>
                <a:ea typeface="Cambria" panose="02040503050406030204" pitchFamily="18" charset="0"/>
              </a:endParaRPr>
            </a:p>
          </p:txBody>
        </p:sp>
      </p:grpSp>
      <p:grpSp>
        <p:nvGrpSpPr>
          <p:cNvPr id="135" name="Group 134">
            <a:extLst>
              <a:ext uri="{FF2B5EF4-FFF2-40B4-BE49-F238E27FC236}">
                <a16:creationId xmlns:a16="http://schemas.microsoft.com/office/drawing/2014/main" id="{D5E5A437-46B6-49BF-78D4-610814164945}"/>
              </a:ext>
            </a:extLst>
          </p:cNvPr>
          <p:cNvGrpSpPr/>
          <p:nvPr/>
        </p:nvGrpSpPr>
        <p:grpSpPr>
          <a:xfrm>
            <a:off x="6135982" y="4426985"/>
            <a:ext cx="1348402" cy="1237928"/>
            <a:chOff x="4130046" y="3688171"/>
            <a:chExt cx="1348402" cy="1237928"/>
          </a:xfrm>
        </p:grpSpPr>
        <p:sp>
          <p:nvSpPr>
            <p:cNvPr id="136" name="Oval 135">
              <a:extLst>
                <a:ext uri="{FF2B5EF4-FFF2-40B4-BE49-F238E27FC236}">
                  <a16:creationId xmlns:a16="http://schemas.microsoft.com/office/drawing/2014/main" id="{1CA1ED05-E280-F5FD-3DB8-222226BAD4AA}"/>
                </a:ext>
              </a:extLst>
            </p:cNvPr>
            <p:cNvSpPr/>
            <p:nvPr/>
          </p:nvSpPr>
          <p:spPr>
            <a:xfrm>
              <a:off x="4133778" y="4128654"/>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b</a:t>
              </a:r>
              <a:endParaRPr lang="en-CH" sz="2800" b="1">
                <a:latin typeface="+mj-lt"/>
                <a:ea typeface="Cambria" panose="02040503050406030204" pitchFamily="18" charset="0"/>
              </a:endParaRPr>
            </a:p>
          </p:txBody>
        </p:sp>
        <p:sp>
          <p:nvSpPr>
            <p:cNvPr id="137" name="Oval 136">
              <a:extLst>
                <a:ext uri="{FF2B5EF4-FFF2-40B4-BE49-F238E27FC236}">
                  <a16:creationId xmlns:a16="http://schemas.microsoft.com/office/drawing/2014/main" id="{77ED1235-2A21-2B28-1C46-2D9155D2448E}"/>
                </a:ext>
              </a:extLst>
            </p:cNvPr>
            <p:cNvSpPr/>
            <p:nvPr/>
          </p:nvSpPr>
          <p:spPr>
            <a:xfrm>
              <a:off x="4638284" y="4128654"/>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b</a:t>
              </a:r>
              <a:endParaRPr lang="en-CH" sz="2800" b="1">
                <a:latin typeface="+mj-lt"/>
                <a:ea typeface="Cambria" panose="02040503050406030204" pitchFamily="18" charset="0"/>
              </a:endParaRPr>
            </a:p>
          </p:txBody>
        </p:sp>
        <p:sp>
          <p:nvSpPr>
            <p:cNvPr id="138" name="Oval 137">
              <a:extLst>
                <a:ext uri="{FF2B5EF4-FFF2-40B4-BE49-F238E27FC236}">
                  <a16:creationId xmlns:a16="http://schemas.microsoft.com/office/drawing/2014/main" id="{CE02FE3D-F089-EE82-9C3E-BAA93916AA5F}"/>
                </a:ext>
              </a:extLst>
            </p:cNvPr>
            <p:cNvSpPr/>
            <p:nvPr/>
          </p:nvSpPr>
          <p:spPr>
            <a:xfrm>
              <a:off x="5142791" y="4128654"/>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atin typeface="+mj-lt"/>
                  <a:ea typeface="Cambria" panose="02040503050406030204" pitchFamily="18" charset="0"/>
                </a:rPr>
                <a:t>b</a:t>
              </a:r>
              <a:endParaRPr lang="en-CH" sz="2800" b="1" dirty="0">
                <a:latin typeface="+mj-lt"/>
                <a:ea typeface="Cambria" panose="02040503050406030204" pitchFamily="18" charset="0"/>
              </a:endParaRPr>
            </a:p>
          </p:txBody>
        </p:sp>
        <p:sp>
          <p:nvSpPr>
            <p:cNvPr id="139" name="Oval 138">
              <a:extLst>
                <a:ext uri="{FF2B5EF4-FFF2-40B4-BE49-F238E27FC236}">
                  <a16:creationId xmlns:a16="http://schemas.microsoft.com/office/drawing/2014/main" id="{CDC59C3B-C294-1F39-7BA6-FE6E81DAD5E1}"/>
                </a:ext>
              </a:extLst>
            </p:cNvPr>
            <p:cNvSpPr/>
            <p:nvPr/>
          </p:nvSpPr>
          <p:spPr>
            <a:xfrm>
              <a:off x="4133778" y="3688171"/>
              <a:ext cx="335657" cy="335398"/>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a</a:t>
              </a:r>
              <a:endParaRPr lang="en-CH" sz="2800" b="1">
                <a:latin typeface="+mj-lt"/>
                <a:ea typeface="Cambria" panose="02040503050406030204" pitchFamily="18" charset="0"/>
              </a:endParaRPr>
            </a:p>
          </p:txBody>
        </p:sp>
        <p:sp>
          <p:nvSpPr>
            <p:cNvPr id="140" name="Oval 139">
              <a:extLst>
                <a:ext uri="{FF2B5EF4-FFF2-40B4-BE49-F238E27FC236}">
                  <a16:creationId xmlns:a16="http://schemas.microsoft.com/office/drawing/2014/main" id="{2EEE88F7-3044-ADA1-760A-C651B9D7E065}"/>
                </a:ext>
              </a:extLst>
            </p:cNvPr>
            <p:cNvSpPr/>
            <p:nvPr/>
          </p:nvSpPr>
          <p:spPr>
            <a:xfrm>
              <a:off x="4638284" y="3688171"/>
              <a:ext cx="335657" cy="335398"/>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a</a:t>
              </a:r>
              <a:endParaRPr lang="en-CH" sz="2800" b="1">
                <a:latin typeface="+mj-lt"/>
                <a:ea typeface="Cambria" panose="02040503050406030204" pitchFamily="18" charset="0"/>
              </a:endParaRPr>
            </a:p>
          </p:txBody>
        </p:sp>
        <p:sp>
          <p:nvSpPr>
            <p:cNvPr id="141" name="Oval 140">
              <a:extLst>
                <a:ext uri="{FF2B5EF4-FFF2-40B4-BE49-F238E27FC236}">
                  <a16:creationId xmlns:a16="http://schemas.microsoft.com/office/drawing/2014/main" id="{C21C2B51-160F-73F9-A8D7-B11F3EE368BB}"/>
                </a:ext>
              </a:extLst>
            </p:cNvPr>
            <p:cNvSpPr/>
            <p:nvPr/>
          </p:nvSpPr>
          <p:spPr>
            <a:xfrm>
              <a:off x="5142791" y="3688171"/>
              <a:ext cx="335657" cy="335398"/>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atin typeface="+mj-lt"/>
                  <a:ea typeface="Cambria" panose="02040503050406030204" pitchFamily="18" charset="0"/>
                </a:rPr>
                <a:t>a</a:t>
              </a:r>
              <a:endParaRPr lang="en-CH" sz="2800" b="1" dirty="0">
                <a:latin typeface="+mj-lt"/>
                <a:ea typeface="Cambria" panose="02040503050406030204" pitchFamily="18" charset="0"/>
              </a:endParaRPr>
            </a:p>
          </p:txBody>
        </p:sp>
        <p:sp>
          <p:nvSpPr>
            <p:cNvPr id="142" name="Oval 141">
              <a:extLst>
                <a:ext uri="{FF2B5EF4-FFF2-40B4-BE49-F238E27FC236}">
                  <a16:creationId xmlns:a16="http://schemas.microsoft.com/office/drawing/2014/main" id="{5F7C3938-5F9A-F6DD-7556-2A0537F8FBCE}"/>
                </a:ext>
              </a:extLst>
            </p:cNvPr>
            <p:cNvSpPr/>
            <p:nvPr/>
          </p:nvSpPr>
          <p:spPr>
            <a:xfrm>
              <a:off x="4130046" y="4590701"/>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atin typeface="+mj-lt"/>
                  <a:ea typeface="Cambria" panose="02040503050406030204" pitchFamily="18" charset="0"/>
                </a:rPr>
                <a:t>b</a:t>
              </a:r>
              <a:endParaRPr lang="en-CH" sz="2800" b="1" dirty="0">
                <a:latin typeface="+mj-lt"/>
                <a:ea typeface="Cambria" panose="02040503050406030204" pitchFamily="18" charset="0"/>
              </a:endParaRPr>
            </a:p>
          </p:txBody>
        </p:sp>
        <p:sp>
          <p:nvSpPr>
            <p:cNvPr id="143" name="Oval 142">
              <a:extLst>
                <a:ext uri="{FF2B5EF4-FFF2-40B4-BE49-F238E27FC236}">
                  <a16:creationId xmlns:a16="http://schemas.microsoft.com/office/drawing/2014/main" id="{F3EF4264-19D8-C0C5-7152-70F98570093C}"/>
                </a:ext>
              </a:extLst>
            </p:cNvPr>
            <p:cNvSpPr/>
            <p:nvPr/>
          </p:nvSpPr>
          <p:spPr>
            <a:xfrm>
              <a:off x="4634552" y="4590701"/>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atin typeface="+mj-lt"/>
                  <a:ea typeface="Cambria" panose="02040503050406030204" pitchFamily="18" charset="0"/>
                </a:rPr>
                <a:t>b</a:t>
              </a:r>
              <a:endParaRPr lang="en-CH" sz="2800" b="1" dirty="0">
                <a:latin typeface="+mj-lt"/>
                <a:ea typeface="Cambria" panose="02040503050406030204" pitchFamily="18" charset="0"/>
              </a:endParaRPr>
            </a:p>
          </p:txBody>
        </p:sp>
        <p:sp>
          <p:nvSpPr>
            <p:cNvPr id="144" name="Oval 143">
              <a:extLst>
                <a:ext uri="{FF2B5EF4-FFF2-40B4-BE49-F238E27FC236}">
                  <a16:creationId xmlns:a16="http://schemas.microsoft.com/office/drawing/2014/main" id="{CD338F2A-FA31-3B89-7E1D-19B71EE94CEB}"/>
                </a:ext>
              </a:extLst>
            </p:cNvPr>
            <p:cNvSpPr/>
            <p:nvPr/>
          </p:nvSpPr>
          <p:spPr>
            <a:xfrm>
              <a:off x="5139059" y="4590701"/>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atin typeface="+mj-lt"/>
                  <a:ea typeface="Cambria" panose="02040503050406030204" pitchFamily="18" charset="0"/>
                </a:rPr>
                <a:t>b</a:t>
              </a:r>
              <a:endParaRPr lang="en-CH" sz="2800" b="1" dirty="0">
                <a:latin typeface="+mj-lt"/>
                <a:ea typeface="Cambria" panose="02040503050406030204" pitchFamily="18" charset="0"/>
              </a:endParaRPr>
            </a:p>
          </p:txBody>
        </p:sp>
      </p:grpSp>
      <p:grpSp>
        <p:nvGrpSpPr>
          <p:cNvPr id="107" name="Group 106">
            <a:extLst>
              <a:ext uri="{FF2B5EF4-FFF2-40B4-BE49-F238E27FC236}">
                <a16:creationId xmlns:a16="http://schemas.microsoft.com/office/drawing/2014/main" id="{3F76C600-67F4-29EE-418E-2D12F360920F}"/>
              </a:ext>
            </a:extLst>
          </p:cNvPr>
          <p:cNvGrpSpPr/>
          <p:nvPr/>
        </p:nvGrpSpPr>
        <p:grpSpPr>
          <a:xfrm>
            <a:off x="6135982" y="3064952"/>
            <a:ext cx="1348402" cy="1247453"/>
            <a:chOff x="4130046" y="3688171"/>
            <a:chExt cx="1348402" cy="1247453"/>
          </a:xfrm>
        </p:grpSpPr>
        <p:sp>
          <p:nvSpPr>
            <p:cNvPr id="108" name="Oval 107">
              <a:extLst>
                <a:ext uri="{FF2B5EF4-FFF2-40B4-BE49-F238E27FC236}">
                  <a16:creationId xmlns:a16="http://schemas.microsoft.com/office/drawing/2014/main" id="{88583467-BD39-DC6B-1458-5817B67F9B54}"/>
                </a:ext>
              </a:extLst>
            </p:cNvPr>
            <p:cNvSpPr/>
            <p:nvPr/>
          </p:nvSpPr>
          <p:spPr>
            <a:xfrm>
              <a:off x="4133778" y="4138179"/>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b</a:t>
              </a:r>
              <a:endParaRPr lang="en-CH" sz="2800" b="1">
                <a:latin typeface="+mj-lt"/>
                <a:ea typeface="Cambria" panose="02040503050406030204" pitchFamily="18" charset="0"/>
              </a:endParaRPr>
            </a:p>
          </p:txBody>
        </p:sp>
        <p:sp>
          <p:nvSpPr>
            <p:cNvPr id="109" name="Oval 108">
              <a:extLst>
                <a:ext uri="{FF2B5EF4-FFF2-40B4-BE49-F238E27FC236}">
                  <a16:creationId xmlns:a16="http://schemas.microsoft.com/office/drawing/2014/main" id="{E2ACEF0D-0F2E-BFC6-55D4-D84ADE1C538F}"/>
                </a:ext>
              </a:extLst>
            </p:cNvPr>
            <p:cNvSpPr/>
            <p:nvPr/>
          </p:nvSpPr>
          <p:spPr>
            <a:xfrm>
              <a:off x="4638284" y="4138179"/>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b</a:t>
              </a:r>
              <a:endParaRPr lang="en-CH" sz="2800" b="1">
                <a:latin typeface="+mj-lt"/>
                <a:ea typeface="Cambria" panose="02040503050406030204" pitchFamily="18" charset="0"/>
              </a:endParaRPr>
            </a:p>
          </p:txBody>
        </p:sp>
        <p:sp>
          <p:nvSpPr>
            <p:cNvPr id="117" name="Oval 116">
              <a:extLst>
                <a:ext uri="{FF2B5EF4-FFF2-40B4-BE49-F238E27FC236}">
                  <a16:creationId xmlns:a16="http://schemas.microsoft.com/office/drawing/2014/main" id="{C8541588-9184-67AF-B67D-D17BF58EFE93}"/>
                </a:ext>
              </a:extLst>
            </p:cNvPr>
            <p:cNvSpPr/>
            <p:nvPr/>
          </p:nvSpPr>
          <p:spPr>
            <a:xfrm>
              <a:off x="5142791" y="4138179"/>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atin typeface="+mj-lt"/>
                  <a:ea typeface="Cambria" panose="02040503050406030204" pitchFamily="18" charset="0"/>
                </a:rPr>
                <a:t>b</a:t>
              </a:r>
              <a:endParaRPr lang="en-CH" sz="2800" b="1" dirty="0">
                <a:latin typeface="+mj-lt"/>
                <a:ea typeface="Cambria" panose="02040503050406030204" pitchFamily="18" charset="0"/>
              </a:endParaRPr>
            </a:p>
          </p:txBody>
        </p:sp>
        <p:sp>
          <p:nvSpPr>
            <p:cNvPr id="118" name="Oval 117">
              <a:extLst>
                <a:ext uri="{FF2B5EF4-FFF2-40B4-BE49-F238E27FC236}">
                  <a16:creationId xmlns:a16="http://schemas.microsoft.com/office/drawing/2014/main" id="{C57196F6-22B7-8D22-6D58-594A1B28BE74}"/>
                </a:ext>
              </a:extLst>
            </p:cNvPr>
            <p:cNvSpPr/>
            <p:nvPr/>
          </p:nvSpPr>
          <p:spPr>
            <a:xfrm>
              <a:off x="4133778" y="3688171"/>
              <a:ext cx="335657" cy="335398"/>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a</a:t>
              </a:r>
              <a:endParaRPr lang="en-CH" sz="2800" b="1">
                <a:latin typeface="+mj-lt"/>
                <a:ea typeface="Cambria" panose="02040503050406030204" pitchFamily="18" charset="0"/>
              </a:endParaRPr>
            </a:p>
          </p:txBody>
        </p:sp>
        <p:sp>
          <p:nvSpPr>
            <p:cNvPr id="119" name="Oval 118">
              <a:extLst>
                <a:ext uri="{FF2B5EF4-FFF2-40B4-BE49-F238E27FC236}">
                  <a16:creationId xmlns:a16="http://schemas.microsoft.com/office/drawing/2014/main" id="{C7C7C20F-4144-43BD-9AD1-C58B3A0A0D58}"/>
                </a:ext>
              </a:extLst>
            </p:cNvPr>
            <p:cNvSpPr/>
            <p:nvPr/>
          </p:nvSpPr>
          <p:spPr>
            <a:xfrm>
              <a:off x="4638284" y="3688171"/>
              <a:ext cx="335657" cy="335398"/>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a</a:t>
              </a:r>
              <a:endParaRPr lang="en-CH" sz="2800" b="1">
                <a:latin typeface="+mj-lt"/>
                <a:ea typeface="Cambria" panose="02040503050406030204" pitchFamily="18" charset="0"/>
              </a:endParaRPr>
            </a:p>
          </p:txBody>
        </p:sp>
        <p:sp>
          <p:nvSpPr>
            <p:cNvPr id="120" name="Oval 119">
              <a:extLst>
                <a:ext uri="{FF2B5EF4-FFF2-40B4-BE49-F238E27FC236}">
                  <a16:creationId xmlns:a16="http://schemas.microsoft.com/office/drawing/2014/main" id="{3C8E7C43-C51E-8A91-EB0C-1DC9A100B21A}"/>
                </a:ext>
              </a:extLst>
            </p:cNvPr>
            <p:cNvSpPr/>
            <p:nvPr/>
          </p:nvSpPr>
          <p:spPr>
            <a:xfrm>
              <a:off x="5142791" y="3688171"/>
              <a:ext cx="335657" cy="335398"/>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atin typeface="+mj-lt"/>
                  <a:ea typeface="Cambria" panose="02040503050406030204" pitchFamily="18" charset="0"/>
                </a:rPr>
                <a:t>a</a:t>
              </a:r>
              <a:endParaRPr lang="en-CH" sz="2800" b="1" dirty="0">
                <a:latin typeface="+mj-lt"/>
                <a:ea typeface="Cambria" panose="02040503050406030204" pitchFamily="18" charset="0"/>
              </a:endParaRPr>
            </a:p>
          </p:txBody>
        </p:sp>
        <p:sp>
          <p:nvSpPr>
            <p:cNvPr id="121" name="Oval 120">
              <a:extLst>
                <a:ext uri="{FF2B5EF4-FFF2-40B4-BE49-F238E27FC236}">
                  <a16:creationId xmlns:a16="http://schemas.microsoft.com/office/drawing/2014/main" id="{81A0842A-D6DB-646C-6C04-AC9B4A101488}"/>
                </a:ext>
              </a:extLst>
            </p:cNvPr>
            <p:cNvSpPr/>
            <p:nvPr/>
          </p:nvSpPr>
          <p:spPr>
            <a:xfrm>
              <a:off x="4130046" y="4600226"/>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atin typeface="+mj-lt"/>
                  <a:ea typeface="Cambria" panose="02040503050406030204" pitchFamily="18" charset="0"/>
                </a:rPr>
                <a:t>b</a:t>
              </a:r>
              <a:endParaRPr lang="en-CH" sz="2800" b="1" dirty="0">
                <a:latin typeface="+mj-lt"/>
                <a:ea typeface="Cambria" panose="02040503050406030204" pitchFamily="18" charset="0"/>
              </a:endParaRPr>
            </a:p>
          </p:txBody>
        </p:sp>
        <p:sp>
          <p:nvSpPr>
            <p:cNvPr id="122" name="Oval 121">
              <a:extLst>
                <a:ext uri="{FF2B5EF4-FFF2-40B4-BE49-F238E27FC236}">
                  <a16:creationId xmlns:a16="http://schemas.microsoft.com/office/drawing/2014/main" id="{052E38DE-761F-BF3E-43A0-094258712D66}"/>
                </a:ext>
              </a:extLst>
            </p:cNvPr>
            <p:cNvSpPr/>
            <p:nvPr/>
          </p:nvSpPr>
          <p:spPr>
            <a:xfrm>
              <a:off x="4644077" y="4600226"/>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atin typeface="+mj-lt"/>
                  <a:ea typeface="Cambria" panose="02040503050406030204" pitchFamily="18" charset="0"/>
                </a:rPr>
                <a:t>b</a:t>
              </a:r>
              <a:endParaRPr lang="en-CH" sz="2800" b="1" dirty="0">
                <a:latin typeface="+mj-lt"/>
                <a:ea typeface="Cambria" panose="02040503050406030204" pitchFamily="18" charset="0"/>
              </a:endParaRPr>
            </a:p>
          </p:txBody>
        </p:sp>
        <p:sp>
          <p:nvSpPr>
            <p:cNvPr id="123" name="Oval 122">
              <a:extLst>
                <a:ext uri="{FF2B5EF4-FFF2-40B4-BE49-F238E27FC236}">
                  <a16:creationId xmlns:a16="http://schemas.microsoft.com/office/drawing/2014/main" id="{BD22ECC7-C51A-45F6-6A02-6785B3F8C649}"/>
                </a:ext>
              </a:extLst>
            </p:cNvPr>
            <p:cNvSpPr/>
            <p:nvPr/>
          </p:nvSpPr>
          <p:spPr>
            <a:xfrm>
              <a:off x="5139059" y="4600226"/>
              <a:ext cx="335657" cy="335398"/>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atin typeface="+mj-lt"/>
                  <a:ea typeface="Cambria" panose="02040503050406030204" pitchFamily="18" charset="0"/>
                </a:rPr>
                <a:t>b</a:t>
              </a:r>
              <a:endParaRPr lang="en-CH" sz="2800" b="1" dirty="0">
                <a:latin typeface="+mj-lt"/>
                <a:ea typeface="Cambria" panose="02040503050406030204" pitchFamily="18" charset="0"/>
              </a:endParaRPr>
            </a:p>
          </p:txBody>
        </p:sp>
      </p:grpSp>
      <p:cxnSp>
        <p:nvCxnSpPr>
          <p:cNvPr id="276" name="Connector: Curved 275">
            <a:extLst>
              <a:ext uri="{FF2B5EF4-FFF2-40B4-BE49-F238E27FC236}">
                <a16:creationId xmlns:a16="http://schemas.microsoft.com/office/drawing/2014/main" id="{73068DEA-4B45-422D-D7AE-DB618429646F}"/>
              </a:ext>
            </a:extLst>
          </p:cNvPr>
          <p:cNvCxnSpPr>
            <a:cxnSpLocks/>
            <a:stCxn id="277" idx="2"/>
          </p:cNvCxnSpPr>
          <p:nvPr/>
        </p:nvCxnSpPr>
        <p:spPr>
          <a:xfrm rot="5400000">
            <a:off x="7752254" y="5770128"/>
            <a:ext cx="414531" cy="946815"/>
          </a:xfrm>
          <a:prstGeom prst="curvedConnector2">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77" name="TextBox 276">
            <a:extLst>
              <a:ext uri="{FF2B5EF4-FFF2-40B4-BE49-F238E27FC236}">
                <a16:creationId xmlns:a16="http://schemas.microsoft.com/office/drawing/2014/main" id="{DD01235E-334F-D770-A61C-460AE45FBD99}"/>
              </a:ext>
            </a:extLst>
          </p:cNvPr>
          <p:cNvSpPr txBox="1"/>
          <p:nvPr/>
        </p:nvSpPr>
        <p:spPr>
          <a:xfrm>
            <a:off x="7874078" y="5389939"/>
            <a:ext cx="1117696" cy="646331"/>
          </a:xfrm>
          <a:prstGeom prst="rect">
            <a:avLst/>
          </a:prstGeom>
          <a:noFill/>
        </p:spPr>
        <p:txBody>
          <a:bodyPr wrap="square" rtlCol="0">
            <a:spAutoFit/>
          </a:bodyPr>
          <a:lstStyle/>
          <a:p>
            <a:pPr algn="ctr"/>
            <a:r>
              <a:rPr lang="en-US" b="1" dirty="0">
                <a:solidFill>
                  <a:schemeClr val="accent2"/>
                </a:solidFill>
                <a:latin typeface="+mj-lt"/>
              </a:rPr>
              <a:t>Correct </a:t>
            </a:r>
            <a:br>
              <a:rPr lang="en-US" b="1" dirty="0">
                <a:solidFill>
                  <a:schemeClr val="accent2"/>
                </a:solidFill>
                <a:latin typeface="+mj-lt"/>
              </a:rPr>
            </a:br>
            <a:r>
              <a:rPr lang="en-US" b="1" dirty="0">
                <a:solidFill>
                  <a:schemeClr val="accent2"/>
                </a:solidFill>
                <a:latin typeface="+mj-lt"/>
              </a:rPr>
              <a:t>result</a:t>
            </a:r>
          </a:p>
        </p:txBody>
      </p:sp>
    </p:spTree>
    <p:extLst>
      <p:ext uri="{BB962C8B-B14F-4D97-AF65-F5344CB8AC3E}">
        <p14:creationId xmlns:p14="http://schemas.microsoft.com/office/powerpoint/2010/main" val="3860200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fade">
                                      <p:cBhvr>
                                        <p:cTn id="11" dur="500"/>
                                        <p:tgtEl>
                                          <p:spTgt spid="45"/>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116"/>
                                        </p:tgtEl>
                                        <p:attrNameLst>
                                          <p:attrName>style.visibility</p:attrName>
                                        </p:attrNameLst>
                                      </p:cBhvr>
                                      <p:to>
                                        <p:strVal val="visible"/>
                                      </p:to>
                                    </p:set>
                                    <p:animEffect transition="in" filter="fade">
                                      <p:cBhvr>
                                        <p:cTn id="15" dur="500"/>
                                        <p:tgtEl>
                                          <p:spTgt spid="116"/>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98"/>
                                        </p:tgtEl>
                                        <p:attrNameLst>
                                          <p:attrName>style.visibility</p:attrName>
                                        </p:attrNameLst>
                                      </p:cBhvr>
                                      <p:to>
                                        <p:strVal val="visible"/>
                                      </p:to>
                                    </p:set>
                                  </p:childTnLst>
                                </p:cTn>
                              </p:par>
                            </p:childTnLst>
                          </p:cTn>
                        </p:par>
                        <p:par>
                          <p:cTn id="20" fill="hold">
                            <p:stCondLst>
                              <p:cond delay="0"/>
                            </p:stCondLst>
                            <p:childTnLst>
                              <p:par>
                                <p:cTn id="21" presetID="22" presetClass="entr" presetSubtype="1" fill="hold" nodeType="afterEffect">
                                  <p:stCondLst>
                                    <p:cond delay="0"/>
                                  </p:stCondLst>
                                  <p:childTnLst>
                                    <p:set>
                                      <p:cBhvr>
                                        <p:cTn id="22" dur="1" fill="hold">
                                          <p:stCondLst>
                                            <p:cond delay="0"/>
                                          </p:stCondLst>
                                        </p:cTn>
                                        <p:tgtEl>
                                          <p:spTgt spid="167"/>
                                        </p:tgtEl>
                                        <p:attrNameLst>
                                          <p:attrName>style.visibility</p:attrName>
                                        </p:attrNameLst>
                                      </p:cBhvr>
                                      <p:to>
                                        <p:strVal val="visible"/>
                                      </p:to>
                                    </p:set>
                                    <p:animEffect transition="in" filter="wipe(up)">
                                      <p:cBhvr>
                                        <p:cTn id="23" dur="500"/>
                                        <p:tgtEl>
                                          <p:spTgt spid="167"/>
                                        </p:tgtEl>
                                      </p:cBhvr>
                                    </p:animEffect>
                                  </p:childTnLst>
                                </p:cTn>
                              </p:par>
                            </p:childTnLst>
                          </p:cTn>
                        </p:par>
                        <p:par>
                          <p:cTn id="24" fill="hold">
                            <p:stCondLst>
                              <p:cond delay="500"/>
                            </p:stCondLst>
                            <p:childTnLst>
                              <p:par>
                                <p:cTn id="25" presetID="22" presetClass="entr" presetSubtype="1" fill="hold" nodeType="afterEffect">
                                  <p:stCondLst>
                                    <p:cond delay="0"/>
                                  </p:stCondLst>
                                  <p:childTnLst>
                                    <p:set>
                                      <p:cBhvr>
                                        <p:cTn id="26" dur="1" fill="hold">
                                          <p:stCondLst>
                                            <p:cond delay="0"/>
                                          </p:stCondLst>
                                        </p:cTn>
                                        <p:tgtEl>
                                          <p:spTgt spid="156"/>
                                        </p:tgtEl>
                                        <p:attrNameLst>
                                          <p:attrName>style.visibility</p:attrName>
                                        </p:attrNameLst>
                                      </p:cBhvr>
                                      <p:to>
                                        <p:strVal val="visible"/>
                                      </p:to>
                                    </p:set>
                                    <p:animEffect transition="in" filter="wipe(up)">
                                      <p:cBhvr>
                                        <p:cTn id="27" dur="250"/>
                                        <p:tgtEl>
                                          <p:spTgt spid="15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69"/>
                                        </p:tgtEl>
                                        <p:attrNameLst>
                                          <p:attrName>style.visibility</p:attrName>
                                        </p:attrNameLst>
                                      </p:cBhvr>
                                      <p:to>
                                        <p:strVal val="visible"/>
                                      </p:to>
                                    </p:set>
                                    <p:animEffect transition="in" filter="fade">
                                      <p:cBhvr>
                                        <p:cTn id="32" dur="500"/>
                                        <p:tgtEl>
                                          <p:spTgt spid="16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72"/>
                                        </p:tgtEl>
                                        <p:attrNameLst>
                                          <p:attrName>style.visibility</p:attrName>
                                        </p:attrNameLst>
                                      </p:cBhvr>
                                      <p:to>
                                        <p:strVal val="visible"/>
                                      </p:to>
                                    </p:set>
                                    <p:animEffect transition="in" filter="fade">
                                      <p:cBhvr>
                                        <p:cTn id="35" dur="500"/>
                                        <p:tgtEl>
                                          <p:spTgt spid="172"/>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275"/>
                                        </p:tgtEl>
                                        <p:attrNameLst>
                                          <p:attrName>style.visibility</p:attrName>
                                        </p:attrNameLst>
                                      </p:cBhvr>
                                      <p:to>
                                        <p:strVal val="visible"/>
                                      </p:to>
                                    </p:set>
                                    <p:animEffect transition="in" filter="fade">
                                      <p:cBhvr>
                                        <p:cTn id="40" dur="500"/>
                                        <p:tgtEl>
                                          <p:spTgt spid="275"/>
                                        </p:tgtEl>
                                      </p:cBhvr>
                                    </p:animEffect>
                                  </p:childTnLst>
                                </p:cTn>
                              </p:par>
                            </p:childTnLst>
                          </p:cTn>
                        </p:par>
                      </p:childTnLst>
                    </p:cTn>
                  </p:par>
                  <p:par>
                    <p:cTn id="41" fill="hold">
                      <p:stCondLst>
                        <p:cond delay="indefinite"/>
                      </p:stCondLst>
                      <p:childTnLst>
                        <p:par>
                          <p:cTn id="42" fill="hold">
                            <p:stCondLst>
                              <p:cond delay="0"/>
                            </p:stCondLst>
                            <p:childTnLst>
                              <p:par>
                                <p:cTn id="43" presetID="63" presetClass="path" presetSubtype="0" accel="50000" fill="hold" nodeType="clickEffect">
                                  <p:stCondLst>
                                    <p:cond delay="0"/>
                                  </p:stCondLst>
                                  <p:childTnLst>
                                    <p:animMotion origin="layout" path="M 3.88889E-6 -1.48148E-6 L 0.44948 0.00093 " pathEditMode="relative" rAng="0" ptsTypes="AA">
                                      <p:cBhvr>
                                        <p:cTn id="44" dur="2000" fill="hold"/>
                                        <p:tgtEl>
                                          <p:spTgt spid="98"/>
                                        </p:tgtEl>
                                        <p:attrNameLst>
                                          <p:attrName>ppt_x</p:attrName>
                                          <p:attrName>ppt_y</p:attrName>
                                        </p:attrNameLst>
                                      </p:cBhvr>
                                      <p:rCtr x="22465" y="46"/>
                                    </p:animMotion>
                                  </p:childTnLst>
                                </p:cTn>
                              </p:par>
                              <p:par>
                                <p:cTn id="45" presetID="1" presetClass="entr" presetSubtype="0" fill="hold" nodeType="withEffect">
                                  <p:stCondLst>
                                    <p:cond delay="0"/>
                                  </p:stCondLst>
                                  <p:childTnLst>
                                    <p:set>
                                      <p:cBhvr>
                                        <p:cTn id="46" dur="1" fill="hold">
                                          <p:stCondLst>
                                            <p:cond delay="0"/>
                                          </p:stCondLst>
                                        </p:cTn>
                                        <p:tgtEl>
                                          <p:spTgt spid="195"/>
                                        </p:tgtEl>
                                        <p:attrNameLst>
                                          <p:attrName>style.visibility</p:attrName>
                                        </p:attrNameLst>
                                      </p:cBhvr>
                                      <p:to>
                                        <p:strVal val="visible"/>
                                      </p:to>
                                    </p:set>
                                  </p:childTnLst>
                                </p:cTn>
                              </p:par>
                            </p:childTnLst>
                          </p:cTn>
                        </p:par>
                        <p:par>
                          <p:cTn id="47" fill="hold">
                            <p:stCondLst>
                              <p:cond delay="2000"/>
                            </p:stCondLst>
                            <p:childTnLst>
                              <p:par>
                                <p:cTn id="48" presetID="1" presetClass="entr" presetSubtype="0" fill="hold" nodeType="afterEffect">
                                  <p:stCondLst>
                                    <p:cond delay="0"/>
                                  </p:stCondLst>
                                  <p:childTnLst>
                                    <p:set>
                                      <p:cBhvr>
                                        <p:cTn id="49" dur="1" fill="hold">
                                          <p:stCondLst>
                                            <p:cond delay="0"/>
                                          </p:stCondLst>
                                        </p:cTn>
                                        <p:tgtEl>
                                          <p:spTgt spid="107"/>
                                        </p:tgtEl>
                                        <p:attrNameLst>
                                          <p:attrName>style.visibility</p:attrName>
                                        </p:attrNameLst>
                                      </p:cBhvr>
                                      <p:to>
                                        <p:strVal val="visible"/>
                                      </p:to>
                                    </p:set>
                                  </p:childTnLst>
                                </p:cTn>
                              </p:par>
                            </p:childTnLst>
                          </p:cTn>
                        </p:par>
                        <p:par>
                          <p:cTn id="50" fill="hold">
                            <p:stCondLst>
                              <p:cond delay="2000"/>
                            </p:stCondLst>
                            <p:childTnLst>
                              <p:par>
                                <p:cTn id="51" presetID="63" presetClass="path" presetSubtype="0" accel="50000" decel="50000" fill="hold" nodeType="afterEffect">
                                  <p:stCondLst>
                                    <p:cond delay="0"/>
                                  </p:stCondLst>
                                  <p:childTnLst>
                                    <p:animMotion origin="layout" path="M 3.88889E-6 -1.48148E-6 L 0.44948 0.19838 " pathEditMode="relative" rAng="0" ptsTypes="AA">
                                      <p:cBhvr>
                                        <p:cTn id="52" dur="2000" fill="hold"/>
                                        <p:tgtEl>
                                          <p:spTgt spid="98"/>
                                        </p:tgtEl>
                                        <p:attrNameLst>
                                          <p:attrName>ppt_x</p:attrName>
                                          <p:attrName>ppt_y</p:attrName>
                                        </p:attrNameLst>
                                      </p:cBhvr>
                                      <p:rCtr x="22465" y="9907"/>
                                    </p:animMotion>
                                  </p:childTnLst>
                                </p:cTn>
                              </p:par>
                            </p:childTnLst>
                          </p:cTn>
                        </p:par>
                        <p:par>
                          <p:cTn id="53" fill="hold">
                            <p:stCondLst>
                              <p:cond delay="4000"/>
                            </p:stCondLst>
                            <p:childTnLst>
                              <p:par>
                                <p:cTn id="54" presetID="1" presetClass="entr" presetSubtype="0" fill="hold" nodeType="afterEffect">
                                  <p:stCondLst>
                                    <p:cond delay="0"/>
                                  </p:stCondLst>
                                  <p:childTnLst>
                                    <p:set>
                                      <p:cBhvr>
                                        <p:cTn id="55" dur="1" fill="hold">
                                          <p:stCondLst>
                                            <p:cond delay="0"/>
                                          </p:stCondLst>
                                        </p:cTn>
                                        <p:tgtEl>
                                          <p:spTgt spid="135"/>
                                        </p:tgtEl>
                                        <p:attrNameLst>
                                          <p:attrName>style.visibility</p:attrName>
                                        </p:attrNameLst>
                                      </p:cBhvr>
                                      <p:to>
                                        <p:strVal val="visible"/>
                                      </p:to>
                                    </p:set>
                                  </p:childTnLst>
                                </p:cTn>
                              </p:par>
                            </p:childTnLst>
                          </p:cTn>
                        </p:par>
                        <p:par>
                          <p:cTn id="56" fill="hold">
                            <p:stCondLst>
                              <p:cond delay="4000"/>
                            </p:stCondLst>
                            <p:childTnLst>
                              <p:par>
                                <p:cTn id="57" presetID="22" presetClass="entr" presetSubtype="8" fill="hold" nodeType="afterEffect">
                                  <p:stCondLst>
                                    <p:cond delay="0"/>
                                  </p:stCondLst>
                                  <p:childTnLst>
                                    <p:set>
                                      <p:cBhvr>
                                        <p:cTn id="58" dur="1" fill="hold">
                                          <p:stCondLst>
                                            <p:cond delay="0"/>
                                          </p:stCondLst>
                                        </p:cTn>
                                        <p:tgtEl>
                                          <p:spTgt spid="99"/>
                                        </p:tgtEl>
                                        <p:attrNameLst>
                                          <p:attrName>style.visibility</p:attrName>
                                        </p:attrNameLst>
                                      </p:cBhvr>
                                      <p:to>
                                        <p:strVal val="visible"/>
                                      </p:to>
                                    </p:set>
                                    <p:animEffect transition="in" filter="wipe(left)">
                                      <p:cBhvr>
                                        <p:cTn id="59" dur="500"/>
                                        <p:tgtEl>
                                          <p:spTgt spid="99"/>
                                        </p:tgtEl>
                                      </p:cBhvr>
                                    </p:animEffect>
                                  </p:childTnLst>
                                </p:cTn>
                              </p:par>
                              <p:par>
                                <p:cTn id="60" presetID="22" presetClass="entr" presetSubtype="8" fill="hold" nodeType="withEffect">
                                  <p:stCondLst>
                                    <p:cond delay="0"/>
                                  </p:stCondLst>
                                  <p:childTnLst>
                                    <p:set>
                                      <p:cBhvr>
                                        <p:cTn id="61" dur="1" fill="hold">
                                          <p:stCondLst>
                                            <p:cond delay="0"/>
                                          </p:stCondLst>
                                        </p:cTn>
                                        <p:tgtEl>
                                          <p:spTgt spid="145"/>
                                        </p:tgtEl>
                                        <p:attrNameLst>
                                          <p:attrName>style.visibility</p:attrName>
                                        </p:attrNameLst>
                                      </p:cBhvr>
                                      <p:to>
                                        <p:strVal val="visible"/>
                                      </p:to>
                                    </p:set>
                                    <p:animEffect transition="in" filter="wipe(left)">
                                      <p:cBhvr>
                                        <p:cTn id="62" dur="500"/>
                                        <p:tgtEl>
                                          <p:spTgt spid="145"/>
                                        </p:tgtEl>
                                      </p:cBhvr>
                                    </p:animEffect>
                                  </p:childTnLst>
                                </p:cTn>
                              </p:par>
                            </p:childTnLst>
                          </p:cTn>
                        </p:par>
                        <p:par>
                          <p:cTn id="63" fill="hold">
                            <p:stCondLst>
                              <p:cond delay="4500"/>
                            </p:stCondLst>
                            <p:childTnLst>
                              <p:par>
                                <p:cTn id="64" presetID="22" presetClass="entr" presetSubtype="1" fill="hold" nodeType="after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wipe(up)">
                                      <p:cBhvr>
                                        <p:cTn id="66" dur="500"/>
                                        <p:tgtEl>
                                          <p:spTgt spid="42"/>
                                        </p:tgtEl>
                                      </p:cBhvr>
                                    </p:animEffect>
                                  </p:childTnLst>
                                </p:cTn>
                              </p:par>
                            </p:childTnLst>
                          </p:cTn>
                        </p:par>
                        <p:par>
                          <p:cTn id="67" fill="hold">
                            <p:stCondLst>
                              <p:cond delay="5000"/>
                            </p:stCondLst>
                            <p:childTnLst>
                              <p:par>
                                <p:cTn id="68" presetID="22" presetClass="entr" presetSubtype="1" fill="hold" nodeType="afterEffect">
                                  <p:stCondLst>
                                    <p:cond delay="0"/>
                                  </p:stCondLst>
                                  <p:childTnLst>
                                    <p:set>
                                      <p:cBhvr>
                                        <p:cTn id="69" dur="1" fill="hold">
                                          <p:stCondLst>
                                            <p:cond delay="0"/>
                                          </p:stCondLst>
                                        </p:cTn>
                                        <p:tgtEl>
                                          <p:spTgt spid="28"/>
                                        </p:tgtEl>
                                        <p:attrNameLst>
                                          <p:attrName>style.visibility</p:attrName>
                                        </p:attrNameLst>
                                      </p:cBhvr>
                                      <p:to>
                                        <p:strVal val="visible"/>
                                      </p:to>
                                    </p:set>
                                    <p:animEffect transition="in" filter="wipe(up)">
                                      <p:cBhvr>
                                        <p:cTn id="70" dur="500"/>
                                        <p:tgtEl>
                                          <p:spTgt spid="28"/>
                                        </p:tgtEl>
                                      </p:cBhvr>
                                    </p:animEffect>
                                  </p:childTnLst>
                                </p:cTn>
                              </p:par>
                            </p:childTnLst>
                          </p:cTn>
                        </p:par>
                        <p:par>
                          <p:cTn id="71" fill="hold">
                            <p:stCondLst>
                              <p:cond delay="5500"/>
                            </p:stCondLst>
                            <p:childTnLst>
                              <p:par>
                                <p:cTn id="72" presetID="10" presetClass="entr" presetSubtype="0" fill="hold" grpId="0" nodeType="afterEffect">
                                  <p:stCondLst>
                                    <p:cond delay="0"/>
                                  </p:stCondLst>
                                  <p:childTnLst>
                                    <p:set>
                                      <p:cBhvr>
                                        <p:cTn id="73" dur="1" fill="hold">
                                          <p:stCondLst>
                                            <p:cond delay="0"/>
                                          </p:stCondLst>
                                        </p:cTn>
                                        <p:tgtEl>
                                          <p:spTgt spid="61"/>
                                        </p:tgtEl>
                                        <p:attrNameLst>
                                          <p:attrName>style.visibility</p:attrName>
                                        </p:attrNameLst>
                                      </p:cBhvr>
                                      <p:to>
                                        <p:strVal val="visible"/>
                                      </p:to>
                                    </p:set>
                                    <p:animEffect transition="in" filter="fade">
                                      <p:cBhvr>
                                        <p:cTn id="74" dur="500"/>
                                        <p:tgtEl>
                                          <p:spTgt spid="61"/>
                                        </p:tgtEl>
                                      </p:cBhvr>
                                    </p:animEffect>
                                  </p:childTnLst>
                                </p:cTn>
                              </p:par>
                              <p:par>
                                <p:cTn id="75" presetID="10" presetClass="entr" presetSubtype="0" fill="hold" nodeType="withEffect">
                                  <p:stCondLst>
                                    <p:cond delay="0"/>
                                  </p:stCondLst>
                                  <p:childTnLst>
                                    <p:set>
                                      <p:cBhvr>
                                        <p:cTn id="76" dur="1" fill="hold">
                                          <p:stCondLst>
                                            <p:cond delay="0"/>
                                          </p:stCondLst>
                                        </p:cTn>
                                        <p:tgtEl>
                                          <p:spTgt spid="276"/>
                                        </p:tgtEl>
                                        <p:attrNameLst>
                                          <p:attrName>style.visibility</p:attrName>
                                        </p:attrNameLst>
                                      </p:cBhvr>
                                      <p:to>
                                        <p:strVal val="visible"/>
                                      </p:to>
                                    </p:set>
                                    <p:animEffect transition="in" filter="fade">
                                      <p:cBhvr>
                                        <p:cTn id="77" dur="500"/>
                                        <p:tgtEl>
                                          <p:spTgt spid="276"/>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277"/>
                                        </p:tgtEl>
                                        <p:attrNameLst>
                                          <p:attrName>style.visibility</p:attrName>
                                        </p:attrNameLst>
                                      </p:cBhvr>
                                      <p:to>
                                        <p:strVal val="visible"/>
                                      </p:to>
                                    </p:set>
                                    <p:animEffect transition="in" filter="fade">
                                      <p:cBhvr>
                                        <p:cTn id="80" dur="500"/>
                                        <p:tgtEl>
                                          <p:spTgt spid="2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116" grpId="0"/>
      <p:bldP spid="43" grpId="0" animBg="1"/>
      <p:bldP spid="172" grpId="0"/>
      <p:bldP spid="277"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2223AF6-1867-5459-CCED-415E22FC9C09}"/>
              </a:ext>
            </a:extLst>
          </p:cNvPr>
          <p:cNvSpPr>
            <a:spLocks noGrp="1"/>
          </p:cNvSpPr>
          <p:nvPr>
            <p:ph type="title"/>
          </p:nvPr>
        </p:nvSpPr>
        <p:spPr/>
        <p:txBody>
          <a:bodyPr/>
          <a:lstStyle/>
          <a:p>
            <a:r>
              <a:rPr lang="en-US" dirty="0"/>
              <a:t>Characterization Methodology </a:t>
            </a:r>
          </a:p>
        </p:txBody>
      </p:sp>
      <p:sp>
        <p:nvSpPr>
          <p:cNvPr id="3" name="İçerik Yer Tutucusu 2">
            <a:extLst>
              <a:ext uri="{FF2B5EF4-FFF2-40B4-BE49-F238E27FC236}">
                <a16:creationId xmlns:a16="http://schemas.microsoft.com/office/drawing/2014/main" id="{6A6DF6A2-8DB1-5B2A-8512-303D86D19737}"/>
              </a:ext>
            </a:extLst>
          </p:cNvPr>
          <p:cNvSpPr>
            <a:spLocks noGrp="1"/>
          </p:cNvSpPr>
          <p:nvPr>
            <p:ph idx="1"/>
          </p:nvPr>
        </p:nvSpPr>
        <p:spPr/>
        <p:txBody>
          <a:bodyPr/>
          <a:lstStyle/>
          <a:p>
            <a:pPr>
              <a:buClr>
                <a:schemeClr val="tx1"/>
              </a:buClr>
            </a:pPr>
            <a:r>
              <a:rPr lang="en-US" dirty="0">
                <a:solidFill>
                  <a:schemeClr val="accent3"/>
                </a:solidFill>
                <a:latin typeface="+mj-lt"/>
              </a:rPr>
              <a:t>Carefully</a:t>
            </a:r>
            <a:r>
              <a:rPr lang="en-US" dirty="0">
                <a:latin typeface="+mj-lt"/>
              </a:rPr>
              <a:t> sweep</a:t>
            </a:r>
          </a:p>
          <a:p>
            <a:pPr lvl="2">
              <a:buClr>
                <a:schemeClr val="tx1"/>
              </a:buClr>
            </a:pPr>
            <a:r>
              <a:rPr lang="en-US" dirty="0">
                <a:solidFill>
                  <a:schemeClr val="accent3"/>
                </a:solidFill>
                <a:latin typeface="+mj-lt"/>
              </a:rPr>
              <a:t>Row addresses</a:t>
            </a:r>
            <a:r>
              <a:rPr lang="en-US" dirty="0">
                <a:latin typeface="+mj-lt"/>
              </a:rPr>
              <a:t>: Row A and Row B</a:t>
            </a:r>
          </a:p>
          <a:p>
            <a:pPr lvl="2">
              <a:buClr>
                <a:schemeClr val="tx1"/>
              </a:buClr>
            </a:pPr>
            <a:r>
              <a:rPr lang="en-US" dirty="0">
                <a:solidFill>
                  <a:schemeClr val="accent3"/>
                </a:solidFill>
                <a:latin typeface="+mj-lt"/>
              </a:rPr>
              <a:t>Timing parameters</a:t>
            </a:r>
            <a:r>
              <a:rPr lang="en-US" dirty="0">
                <a:latin typeface="+mj-lt"/>
              </a:rPr>
              <a:t>: Between ACT</a:t>
            </a:r>
            <a:r>
              <a:rPr lang="en-GB" dirty="0">
                <a:solidFill>
                  <a:schemeClr val="tx1">
                    <a:lumMod val="75000"/>
                    <a:lumOff val="25000"/>
                  </a:schemeClr>
                </a:solidFill>
                <a:latin typeface="+mj-lt"/>
              </a:rPr>
              <a:t> </a:t>
            </a:r>
            <a:r>
              <a:rPr lang="en-GB" dirty="0">
                <a:latin typeface="+mj-lt"/>
              </a:rPr>
              <a:t>→ PRE and PRE → ACT</a:t>
            </a:r>
          </a:p>
          <a:p>
            <a:pPr lvl="2">
              <a:buClr>
                <a:schemeClr val="tx1"/>
              </a:buClr>
            </a:pPr>
            <a:r>
              <a:rPr lang="en-GB" dirty="0">
                <a:solidFill>
                  <a:schemeClr val="accent3"/>
                </a:solidFill>
                <a:latin typeface="+mj-lt"/>
              </a:rPr>
              <a:t>Temperature (</a:t>
            </a:r>
            <a:r>
              <a:rPr lang="en-US" sz="3200" b="1" baseline="20000" dirty="0">
                <a:solidFill>
                  <a:schemeClr val="accent3"/>
                </a:solidFill>
                <a:latin typeface="+mj-lt"/>
              </a:rPr>
              <a:t>◦</a:t>
            </a:r>
            <a:r>
              <a:rPr lang="en-GB" dirty="0">
                <a:solidFill>
                  <a:schemeClr val="accent3"/>
                </a:solidFill>
                <a:latin typeface="+mj-lt"/>
              </a:rPr>
              <a:t>C): </a:t>
            </a:r>
            <a:r>
              <a:rPr lang="en-GB" dirty="0">
                <a:latin typeface="+mj-lt"/>
              </a:rPr>
              <a:t>50, 60, 70, 80, and 90</a:t>
            </a:r>
          </a:p>
          <a:p>
            <a:pPr lvl="2">
              <a:buClr>
                <a:schemeClr val="tx1"/>
              </a:buClr>
            </a:pPr>
            <a:r>
              <a:rPr lang="en-GB" dirty="0" err="1">
                <a:solidFill>
                  <a:schemeClr val="accent3"/>
                </a:solidFill>
                <a:latin typeface="+mj-lt"/>
              </a:rPr>
              <a:t>Wordline</a:t>
            </a:r>
            <a:r>
              <a:rPr lang="en-GB" dirty="0">
                <a:solidFill>
                  <a:schemeClr val="accent3"/>
                </a:solidFill>
                <a:latin typeface="+mj-lt"/>
              </a:rPr>
              <a:t> Voltage (V): </a:t>
            </a:r>
            <a:r>
              <a:rPr lang="en-GB" dirty="0">
                <a:latin typeface="+mj-lt"/>
              </a:rPr>
              <a:t>2.5, 2.4, 2.3, 2.2, and 2.1</a:t>
            </a:r>
            <a:endParaRPr lang="en-US" dirty="0">
              <a:latin typeface="+mj-lt"/>
            </a:endParaRPr>
          </a:p>
          <a:p>
            <a:pPr lvl="2"/>
            <a:endParaRPr lang="en-US" dirty="0">
              <a:latin typeface="+mj-lt"/>
            </a:endParaRPr>
          </a:p>
        </p:txBody>
      </p:sp>
      <p:grpSp>
        <p:nvGrpSpPr>
          <p:cNvPr id="11" name="Group 10">
            <a:extLst>
              <a:ext uri="{FF2B5EF4-FFF2-40B4-BE49-F238E27FC236}">
                <a16:creationId xmlns:a16="http://schemas.microsoft.com/office/drawing/2014/main" id="{B66BB771-008E-5333-9BA7-70BA83114650}"/>
              </a:ext>
            </a:extLst>
          </p:cNvPr>
          <p:cNvGrpSpPr/>
          <p:nvPr/>
        </p:nvGrpSpPr>
        <p:grpSpPr>
          <a:xfrm>
            <a:off x="135535" y="3089585"/>
            <a:ext cx="4761933" cy="3298595"/>
            <a:chOff x="1021036" y="1771635"/>
            <a:chExt cx="7383274" cy="5105689"/>
          </a:xfrm>
        </p:grpSpPr>
        <p:grpSp>
          <p:nvGrpSpPr>
            <p:cNvPr id="43" name="Grup 42">
              <a:extLst>
                <a:ext uri="{FF2B5EF4-FFF2-40B4-BE49-F238E27FC236}">
                  <a16:creationId xmlns:a16="http://schemas.microsoft.com/office/drawing/2014/main" id="{A40FC338-C513-531D-57E4-E07DD19EFC2A}"/>
                </a:ext>
              </a:extLst>
            </p:cNvPr>
            <p:cNvGrpSpPr/>
            <p:nvPr/>
          </p:nvGrpSpPr>
          <p:grpSpPr>
            <a:xfrm>
              <a:off x="2923111" y="3447106"/>
              <a:ext cx="3696106" cy="3430218"/>
              <a:chOff x="2266463" y="2926940"/>
              <a:chExt cx="4301977" cy="3950292"/>
            </a:xfrm>
          </p:grpSpPr>
          <p:sp>
            <p:nvSpPr>
              <p:cNvPr id="39" name="Rectangle 13">
                <a:extLst>
                  <a:ext uri="{FF2B5EF4-FFF2-40B4-BE49-F238E27FC236}">
                    <a16:creationId xmlns:a16="http://schemas.microsoft.com/office/drawing/2014/main" id="{A36DDAC4-2E8B-4946-9F92-3B8F8E84CB14}"/>
                  </a:ext>
                </a:extLst>
              </p:cNvPr>
              <p:cNvSpPr/>
              <p:nvPr/>
            </p:nvSpPr>
            <p:spPr>
              <a:xfrm>
                <a:off x="2662834" y="3361112"/>
                <a:ext cx="3814165" cy="2723715"/>
              </a:xfrm>
              <a:prstGeom prst="rect">
                <a:avLst/>
              </a:prstGeom>
              <a:solidFill>
                <a:srgbClr val="E8E6FE"/>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mj-lt"/>
                </a:endParaRPr>
              </a:p>
            </p:txBody>
          </p:sp>
          <p:sp>
            <p:nvSpPr>
              <p:cNvPr id="38" name="Rectangle 13">
                <a:extLst>
                  <a:ext uri="{FF2B5EF4-FFF2-40B4-BE49-F238E27FC236}">
                    <a16:creationId xmlns:a16="http://schemas.microsoft.com/office/drawing/2014/main" id="{15B484C9-36FC-1400-7FCF-CE3531AB9D8D}"/>
                  </a:ext>
                </a:extLst>
              </p:cNvPr>
              <p:cNvSpPr/>
              <p:nvPr/>
            </p:nvSpPr>
            <p:spPr>
              <a:xfrm>
                <a:off x="2510434" y="3208712"/>
                <a:ext cx="3814165" cy="2723715"/>
              </a:xfrm>
              <a:prstGeom prst="rect">
                <a:avLst/>
              </a:prstGeom>
              <a:solidFill>
                <a:srgbClr val="E8E6FE"/>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mj-lt"/>
                </a:endParaRPr>
              </a:p>
            </p:txBody>
          </p:sp>
          <p:grpSp>
            <p:nvGrpSpPr>
              <p:cNvPr id="18" name="Group 30">
                <a:extLst>
                  <a:ext uri="{FF2B5EF4-FFF2-40B4-BE49-F238E27FC236}">
                    <a16:creationId xmlns:a16="http://schemas.microsoft.com/office/drawing/2014/main" id="{549C8B94-9036-9B0F-311B-0BA572201E0B}"/>
                  </a:ext>
                </a:extLst>
              </p:cNvPr>
              <p:cNvGrpSpPr/>
              <p:nvPr/>
            </p:nvGrpSpPr>
            <p:grpSpPr>
              <a:xfrm>
                <a:off x="2358034" y="2942122"/>
                <a:ext cx="3814165" cy="2849391"/>
                <a:chOff x="1899136" y="3429006"/>
                <a:chExt cx="3770142" cy="1514267"/>
              </a:xfrm>
            </p:grpSpPr>
            <p:sp>
              <p:nvSpPr>
                <p:cNvPr id="23" name="Rectangle 13">
                  <a:extLst>
                    <a:ext uri="{FF2B5EF4-FFF2-40B4-BE49-F238E27FC236}">
                      <a16:creationId xmlns:a16="http://schemas.microsoft.com/office/drawing/2014/main" id="{25D9C7E7-A0AF-836D-510C-C9ACDC96C718}"/>
                    </a:ext>
                  </a:extLst>
                </p:cNvPr>
                <p:cNvSpPr/>
                <p:nvPr/>
              </p:nvSpPr>
              <p:spPr>
                <a:xfrm>
                  <a:off x="1899136" y="3495795"/>
                  <a:ext cx="3770142" cy="1447478"/>
                </a:xfrm>
                <a:prstGeom prst="rect">
                  <a:avLst/>
                </a:prstGeom>
                <a:solidFill>
                  <a:srgbClr val="E8E6FE"/>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mj-lt"/>
                  </a:endParaRPr>
                </a:p>
              </p:txBody>
            </p:sp>
            <p:sp>
              <p:nvSpPr>
                <p:cNvPr id="21" name="TextBox 15">
                  <a:extLst>
                    <a:ext uri="{FF2B5EF4-FFF2-40B4-BE49-F238E27FC236}">
                      <a16:creationId xmlns:a16="http://schemas.microsoft.com/office/drawing/2014/main" id="{4DC50165-F511-71D6-9117-FF7D080A9413}"/>
                    </a:ext>
                  </a:extLst>
                </p:cNvPr>
                <p:cNvSpPr txBox="1"/>
                <p:nvPr/>
              </p:nvSpPr>
              <p:spPr>
                <a:xfrm>
                  <a:off x="1899136" y="3429006"/>
                  <a:ext cx="1912970" cy="320709"/>
                </a:xfrm>
                <a:prstGeom prst="rect">
                  <a:avLst/>
                </a:prstGeom>
                <a:noFill/>
              </p:spPr>
              <p:txBody>
                <a:bodyPr wrap="none" rtlCol="0">
                  <a:spAutoFit/>
                </a:bodyPr>
                <a:lstStyle/>
                <a:p>
                  <a:r>
                    <a:rPr lang="en-US" sz="1600">
                      <a:latin typeface="+mj-lt"/>
                    </a:rPr>
                    <a:t>Subarray X</a:t>
                  </a:r>
                </a:p>
              </p:txBody>
            </p:sp>
          </p:grpSp>
          <p:sp>
            <p:nvSpPr>
              <p:cNvPr id="25" name="Rectangle 7">
                <a:extLst>
                  <a:ext uri="{FF2B5EF4-FFF2-40B4-BE49-F238E27FC236}">
                    <a16:creationId xmlns:a16="http://schemas.microsoft.com/office/drawing/2014/main" id="{32BC76AC-13BC-7DF1-2040-856F50B77A33}"/>
                  </a:ext>
                </a:extLst>
              </p:cNvPr>
              <p:cNvSpPr/>
              <p:nvPr/>
            </p:nvSpPr>
            <p:spPr>
              <a:xfrm>
                <a:off x="2619210" y="3445705"/>
                <a:ext cx="3385865" cy="407963"/>
              </a:xfrm>
              <a:prstGeom prst="rect">
                <a:avLst/>
              </a:prstGeom>
              <a:solidFill>
                <a:schemeClr val="accent2">
                  <a:lumMod val="20000"/>
                  <a:lumOff val="8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j-lt"/>
                </a:endParaRPr>
              </a:p>
            </p:txBody>
          </p:sp>
          <p:sp>
            <p:nvSpPr>
              <p:cNvPr id="26" name="Rectangle 11">
                <a:extLst>
                  <a:ext uri="{FF2B5EF4-FFF2-40B4-BE49-F238E27FC236}">
                    <a16:creationId xmlns:a16="http://schemas.microsoft.com/office/drawing/2014/main" id="{1D3C0D69-BCF2-7AFA-EC17-EE907498323E}"/>
                  </a:ext>
                </a:extLst>
              </p:cNvPr>
              <p:cNvSpPr/>
              <p:nvPr/>
            </p:nvSpPr>
            <p:spPr>
              <a:xfrm>
                <a:off x="2622942" y="5285363"/>
                <a:ext cx="3382133" cy="407963"/>
              </a:xfrm>
              <a:prstGeom prst="rect">
                <a:avLst/>
              </a:prstGeom>
              <a:solidFill>
                <a:schemeClr val="accent2">
                  <a:lumMod val="20000"/>
                  <a:lumOff val="8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j-lt"/>
                </a:endParaRPr>
              </a:p>
            </p:txBody>
          </p:sp>
          <p:sp>
            <p:nvSpPr>
              <p:cNvPr id="27" name="Rectangle 17">
                <a:extLst>
                  <a:ext uri="{FF2B5EF4-FFF2-40B4-BE49-F238E27FC236}">
                    <a16:creationId xmlns:a16="http://schemas.microsoft.com/office/drawing/2014/main" id="{EFB60065-5E8E-5F8E-C576-A5B64C020739}"/>
                  </a:ext>
                </a:extLst>
              </p:cNvPr>
              <p:cNvSpPr/>
              <p:nvPr/>
            </p:nvSpPr>
            <p:spPr>
              <a:xfrm>
                <a:off x="2266463" y="2926940"/>
                <a:ext cx="4301977" cy="333991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mj-lt"/>
                </a:endParaRPr>
              </a:p>
            </p:txBody>
          </p:sp>
          <p:sp>
            <p:nvSpPr>
              <p:cNvPr id="31" name="TextBox 25">
                <a:extLst>
                  <a:ext uri="{FF2B5EF4-FFF2-40B4-BE49-F238E27FC236}">
                    <a16:creationId xmlns:a16="http://schemas.microsoft.com/office/drawing/2014/main" id="{B5D8406E-9C08-20D5-2279-E55A236D938C}"/>
                  </a:ext>
                </a:extLst>
              </p:cNvPr>
              <p:cNvSpPr txBox="1"/>
              <p:nvPr/>
            </p:nvSpPr>
            <p:spPr>
              <a:xfrm>
                <a:off x="3145403" y="6218893"/>
                <a:ext cx="2333476" cy="658339"/>
              </a:xfrm>
              <a:prstGeom prst="rect">
                <a:avLst/>
              </a:prstGeom>
              <a:noFill/>
            </p:spPr>
            <p:txBody>
              <a:bodyPr wrap="none" rtlCol="0">
                <a:spAutoFit/>
              </a:bodyPr>
              <a:lstStyle/>
              <a:p>
                <a:pPr algn="ctr"/>
                <a:r>
                  <a:rPr lang="en-US">
                    <a:latin typeface="+mj-lt"/>
                  </a:rPr>
                  <a:t>DRAM Bank</a:t>
                </a:r>
              </a:p>
            </p:txBody>
          </p:sp>
          <p:sp>
            <p:nvSpPr>
              <p:cNvPr id="40" name="Rectangle 7">
                <a:extLst>
                  <a:ext uri="{FF2B5EF4-FFF2-40B4-BE49-F238E27FC236}">
                    <a16:creationId xmlns:a16="http://schemas.microsoft.com/office/drawing/2014/main" id="{E8712F12-21B0-4E17-A7A9-06888B37F150}"/>
                  </a:ext>
                </a:extLst>
              </p:cNvPr>
              <p:cNvSpPr/>
              <p:nvPr/>
            </p:nvSpPr>
            <p:spPr>
              <a:xfrm>
                <a:off x="2619210" y="3925829"/>
                <a:ext cx="3385865" cy="407963"/>
              </a:xfrm>
              <a:prstGeom prst="rect">
                <a:avLst/>
              </a:prstGeom>
              <a:solidFill>
                <a:schemeClr val="accent2">
                  <a:lumMod val="20000"/>
                  <a:lumOff val="8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j-lt"/>
                </a:endParaRPr>
              </a:p>
            </p:txBody>
          </p:sp>
          <p:sp>
            <p:nvSpPr>
              <p:cNvPr id="41" name="Rectangle 7">
                <a:extLst>
                  <a:ext uri="{FF2B5EF4-FFF2-40B4-BE49-F238E27FC236}">
                    <a16:creationId xmlns:a16="http://schemas.microsoft.com/office/drawing/2014/main" id="{0074E078-22FB-7474-ABB5-77C607808A67}"/>
                  </a:ext>
                </a:extLst>
              </p:cNvPr>
              <p:cNvSpPr/>
              <p:nvPr/>
            </p:nvSpPr>
            <p:spPr>
              <a:xfrm>
                <a:off x="2627769" y="4810367"/>
                <a:ext cx="3385865" cy="407963"/>
              </a:xfrm>
              <a:prstGeom prst="rect">
                <a:avLst/>
              </a:prstGeom>
              <a:solidFill>
                <a:schemeClr val="accent2">
                  <a:lumMod val="20000"/>
                  <a:lumOff val="8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j-lt"/>
                </a:endParaRPr>
              </a:p>
            </p:txBody>
          </p:sp>
          <p:sp>
            <p:nvSpPr>
              <p:cNvPr id="42" name="Rectangle 7">
                <a:extLst>
                  <a:ext uri="{FF2B5EF4-FFF2-40B4-BE49-F238E27FC236}">
                    <a16:creationId xmlns:a16="http://schemas.microsoft.com/office/drawing/2014/main" id="{10D5A74F-A37E-AE79-FC9B-9252D0F01AD1}"/>
                  </a:ext>
                </a:extLst>
              </p:cNvPr>
              <p:cNvSpPr/>
              <p:nvPr/>
            </p:nvSpPr>
            <p:spPr>
              <a:xfrm rot="5400000">
                <a:off x="4263081" y="4375489"/>
                <a:ext cx="347034" cy="407963"/>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solidFill>
                      <a:schemeClr val="tx1"/>
                    </a:solidFill>
                    <a:latin typeface="+mj-lt"/>
                  </a:rPr>
                  <a:t>…</a:t>
                </a:r>
                <a:endParaRPr lang="en-US" sz="3600">
                  <a:solidFill>
                    <a:schemeClr val="tx1"/>
                  </a:solidFill>
                  <a:latin typeface="+mj-lt"/>
                </a:endParaRPr>
              </a:p>
            </p:txBody>
          </p:sp>
        </p:grpSp>
        <p:grpSp>
          <p:nvGrpSpPr>
            <p:cNvPr id="44" name="Group 26">
              <a:extLst>
                <a:ext uri="{FF2B5EF4-FFF2-40B4-BE49-F238E27FC236}">
                  <a16:creationId xmlns:a16="http://schemas.microsoft.com/office/drawing/2014/main" id="{DC2E25E8-110B-26C5-AF2C-F62858A19EA8}"/>
                </a:ext>
              </a:extLst>
            </p:cNvPr>
            <p:cNvGrpSpPr/>
            <p:nvPr/>
          </p:nvGrpSpPr>
          <p:grpSpPr>
            <a:xfrm>
              <a:off x="1462123" y="3864370"/>
              <a:ext cx="1749378" cy="524027"/>
              <a:chOff x="867210" y="3646598"/>
              <a:chExt cx="1749378" cy="524027"/>
            </a:xfrm>
          </p:grpSpPr>
          <p:cxnSp>
            <p:nvCxnSpPr>
              <p:cNvPr id="45" name="Straight Arrow Connector 10">
                <a:extLst>
                  <a:ext uri="{FF2B5EF4-FFF2-40B4-BE49-F238E27FC236}">
                    <a16:creationId xmlns:a16="http://schemas.microsoft.com/office/drawing/2014/main" id="{B4BBB374-90FA-03B0-E962-395C2DD48612}"/>
                  </a:ext>
                </a:extLst>
              </p:cNvPr>
              <p:cNvCxnSpPr>
                <a:cxnSpLocks/>
              </p:cNvCxnSpPr>
              <p:nvPr/>
            </p:nvCxnSpPr>
            <p:spPr>
              <a:xfrm>
                <a:off x="1629651" y="3882888"/>
                <a:ext cx="986937" cy="1"/>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46" name="TextBox 23">
                <a:extLst>
                  <a:ext uri="{FF2B5EF4-FFF2-40B4-BE49-F238E27FC236}">
                    <a16:creationId xmlns:a16="http://schemas.microsoft.com/office/drawing/2014/main" id="{26F57D9C-6DBB-74CE-3185-2718A5FDAF1E}"/>
                  </a:ext>
                </a:extLst>
              </p:cNvPr>
              <p:cNvSpPr txBox="1"/>
              <p:nvPr/>
            </p:nvSpPr>
            <p:spPr>
              <a:xfrm>
                <a:off x="867210" y="3646598"/>
                <a:ext cx="818201" cy="524027"/>
              </a:xfrm>
              <a:prstGeom prst="rect">
                <a:avLst/>
              </a:prstGeom>
              <a:noFill/>
            </p:spPr>
            <p:txBody>
              <a:bodyPr wrap="none" rtlCol="0">
                <a:spAutoFit/>
              </a:bodyPr>
              <a:lstStyle/>
              <a:p>
                <a:r>
                  <a:rPr lang="en-US" sz="1600">
                    <a:solidFill>
                      <a:srgbClr val="C00000"/>
                    </a:solidFill>
                    <a:latin typeface="+mj-lt"/>
                  </a:rPr>
                  <a:t>ACT</a:t>
                </a:r>
              </a:p>
            </p:txBody>
          </p:sp>
        </p:grpSp>
        <p:grpSp>
          <p:nvGrpSpPr>
            <p:cNvPr id="47" name="Group 26">
              <a:extLst>
                <a:ext uri="{FF2B5EF4-FFF2-40B4-BE49-F238E27FC236}">
                  <a16:creationId xmlns:a16="http://schemas.microsoft.com/office/drawing/2014/main" id="{9C74751A-ABAE-7B38-684E-EE1FF497F320}"/>
                </a:ext>
              </a:extLst>
            </p:cNvPr>
            <p:cNvGrpSpPr/>
            <p:nvPr/>
          </p:nvGrpSpPr>
          <p:grpSpPr>
            <a:xfrm>
              <a:off x="1448812" y="5432013"/>
              <a:ext cx="1749378" cy="524027"/>
              <a:chOff x="867210" y="3906478"/>
              <a:chExt cx="1749378" cy="524027"/>
            </a:xfrm>
          </p:grpSpPr>
          <p:cxnSp>
            <p:nvCxnSpPr>
              <p:cNvPr id="48" name="Straight Arrow Connector 10">
                <a:extLst>
                  <a:ext uri="{FF2B5EF4-FFF2-40B4-BE49-F238E27FC236}">
                    <a16:creationId xmlns:a16="http://schemas.microsoft.com/office/drawing/2014/main" id="{80163469-A26D-26F6-1BF9-F02C7070A58B}"/>
                  </a:ext>
                </a:extLst>
              </p:cNvPr>
              <p:cNvCxnSpPr>
                <a:cxnSpLocks/>
              </p:cNvCxnSpPr>
              <p:nvPr/>
            </p:nvCxnSpPr>
            <p:spPr>
              <a:xfrm>
                <a:off x="1629651" y="4142768"/>
                <a:ext cx="986937" cy="1"/>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49" name="TextBox 23">
                <a:extLst>
                  <a:ext uri="{FF2B5EF4-FFF2-40B4-BE49-F238E27FC236}">
                    <a16:creationId xmlns:a16="http://schemas.microsoft.com/office/drawing/2014/main" id="{2B65265F-96F6-A7BA-B4BC-8D7FD2CFDAC0}"/>
                  </a:ext>
                </a:extLst>
              </p:cNvPr>
              <p:cNvSpPr txBox="1"/>
              <p:nvPr/>
            </p:nvSpPr>
            <p:spPr>
              <a:xfrm>
                <a:off x="867210" y="3906478"/>
                <a:ext cx="818201" cy="524027"/>
              </a:xfrm>
              <a:prstGeom prst="rect">
                <a:avLst/>
              </a:prstGeom>
              <a:noFill/>
            </p:spPr>
            <p:txBody>
              <a:bodyPr wrap="none" rtlCol="0">
                <a:spAutoFit/>
              </a:bodyPr>
              <a:lstStyle/>
              <a:p>
                <a:r>
                  <a:rPr lang="en-US" sz="1600">
                    <a:solidFill>
                      <a:srgbClr val="C00000"/>
                    </a:solidFill>
                    <a:latin typeface="+mj-lt"/>
                  </a:rPr>
                  <a:t>ACT</a:t>
                </a:r>
              </a:p>
            </p:txBody>
          </p:sp>
        </p:grpSp>
        <p:pic>
          <p:nvPicPr>
            <p:cNvPr id="50" name="Grafik 49" descr="Kum Saati 30% düz dolguyla">
              <a:extLst>
                <a:ext uri="{FF2B5EF4-FFF2-40B4-BE49-F238E27FC236}">
                  <a16:creationId xmlns:a16="http://schemas.microsoft.com/office/drawing/2014/main" id="{EF3AA473-A137-0D49-F4FE-F30AE4A02FE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42197" y="2444667"/>
              <a:ext cx="532325" cy="532325"/>
            </a:xfrm>
            <a:prstGeom prst="rect">
              <a:avLst/>
            </a:prstGeom>
          </p:spPr>
        </p:pic>
        <p:sp>
          <p:nvSpPr>
            <p:cNvPr id="51" name="Dikdörtgen 256">
              <a:extLst>
                <a:ext uri="{FF2B5EF4-FFF2-40B4-BE49-F238E27FC236}">
                  <a16:creationId xmlns:a16="http://schemas.microsoft.com/office/drawing/2014/main" id="{D1275AC8-9408-A673-7E14-63044028532A}"/>
                </a:ext>
              </a:extLst>
            </p:cNvPr>
            <p:cNvSpPr/>
            <p:nvPr/>
          </p:nvSpPr>
          <p:spPr>
            <a:xfrm>
              <a:off x="1021036" y="2771991"/>
              <a:ext cx="1769017" cy="532326"/>
            </a:xfrm>
            <a:prstGeom prst="roundRect">
              <a:avLst/>
            </a:prstGeom>
            <a:solidFill>
              <a:schemeClr val="accent3">
                <a:lumMod val="20000"/>
                <a:lumOff val="80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a:solidFill>
                    <a:schemeClr val="accent3"/>
                  </a:solidFill>
                  <a:latin typeface="+mj-lt"/>
                  <a:ea typeface="Cambria" panose="02040503050406030204" pitchFamily="18" charset="0"/>
                  <a:cs typeface="Cascadia Mono" panose="020B0609020000020004" pitchFamily="49" charset="0"/>
                </a:rPr>
                <a:t>ACT Row A</a:t>
              </a:r>
              <a:endParaRPr lang="en-US" sz="1400" b="1" baseline="-25000">
                <a:solidFill>
                  <a:schemeClr val="accent3"/>
                </a:solidFill>
                <a:latin typeface="+mj-lt"/>
                <a:ea typeface="Cambria" panose="02040503050406030204" pitchFamily="18" charset="0"/>
                <a:cs typeface="Cascadia Mono" panose="020B0609020000020004" pitchFamily="49" charset="0"/>
              </a:endParaRPr>
            </a:p>
          </p:txBody>
        </p:sp>
        <p:sp>
          <p:nvSpPr>
            <p:cNvPr id="52" name="Dikdörtgen 256">
              <a:extLst>
                <a:ext uri="{FF2B5EF4-FFF2-40B4-BE49-F238E27FC236}">
                  <a16:creationId xmlns:a16="http://schemas.microsoft.com/office/drawing/2014/main" id="{A9776D5B-A2A1-47F9-0FB5-A2A3EDA920B1}"/>
                </a:ext>
              </a:extLst>
            </p:cNvPr>
            <p:cNvSpPr/>
            <p:nvPr/>
          </p:nvSpPr>
          <p:spPr>
            <a:xfrm>
              <a:off x="4108111" y="2771991"/>
              <a:ext cx="1326104" cy="532326"/>
            </a:xfrm>
            <a:prstGeom prst="roundRect">
              <a:avLst/>
            </a:prstGeom>
            <a:solidFill>
              <a:schemeClr val="accent3">
                <a:lumMod val="20000"/>
                <a:lumOff val="80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a:solidFill>
                    <a:schemeClr val="accent3"/>
                  </a:solidFill>
                  <a:latin typeface="+mj-lt"/>
                  <a:ea typeface="Cambria" panose="02040503050406030204" pitchFamily="18" charset="0"/>
                  <a:cs typeface="Cascadia Mono" panose="020B0609020000020004" pitchFamily="49" charset="0"/>
                </a:rPr>
                <a:t>PRE</a:t>
              </a:r>
              <a:endParaRPr lang="en-US" sz="1400" b="1" baseline="-25000">
                <a:solidFill>
                  <a:schemeClr val="accent3"/>
                </a:solidFill>
                <a:latin typeface="+mj-lt"/>
                <a:ea typeface="Cambria" panose="02040503050406030204" pitchFamily="18" charset="0"/>
                <a:cs typeface="Cascadia Mono" panose="020B0609020000020004" pitchFamily="49" charset="0"/>
              </a:endParaRPr>
            </a:p>
          </p:txBody>
        </p:sp>
        <p:cxnSp>
          <p:nvCxnSpPr>
            <p:cNvPr id="53" name="Düz Ok Bağlayıcısı 52">
              <a:extLst>
                <a:ext uri="{FF2B5EF4-FFF2-40B4-BE49-F238E27FC236}">
                  <a16:creationId xmlns:a16="http://schemas.microsoft.com/office/drawing/2014/main" id="{8ECB69F8-2EF7-9368-04E7-D3581CA876AE}"/>
                </a:ext>
              </a:extLst>
            </p:cNvPr>
            <p:cNvCxnSpPr>
              <a:cxnSpLocks/>
              <a:stCxn id="51" idx="3"/>
              <a:endCxn id="52" idx="1"/>
            </p:cNvCxnSpPr>
            <p:nvPr/>
          </p:nvCxnSpPr>
          <p:spPr>
            <a:xfrm>
              <a:off x="2790053" y="3038154"/>
              <a:ext cx="131805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4" name="Dikdörtgen 256">
              <a:extLst>
                <a:ext uri="{FF2B5EF4-FFF2-40B4-BE49-F238E27FC236}">
                  <a16:creationId xmlns:a16="http://schemas.microsoft.com/office/drawing/2014/main" id="{62C8DD46-1F48-D7DC-2062-FA37473209E6}"/>
                </a:ext>
              </a:extLst>
            </p:cNvPr>
            <p:cNvSpPr/>
            <p:nvPr/>
          </p:nvSpPr>
          <p:spPr>
            <a:xfrm>
              <a:off x="6635293" y="2771991"/>
              <a:ext cx="1769017" cy="532326"/>
            </a:xfrm>
            <a:prstGeom prst="roundRect">
              <a:avLst/>
            </a:prstGeom>
            <a:solidFill>
              <a:schemeClr val="accent3">
                <a:lumMod val="20000"/>
                <a:lumOff val="80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a:solidFill>
                    <a:schemeClr val="accent3"/>
                  </a:solidFill>
                  <a:latin typeface="+mj-lt"/>
                  <a:ea typeface="Cambria" panose="02040503050406030204" pitchFamily="18" charset="0"/>
                  <a:cs typeface="Cascadia Mono" panose="020B0609020000020004" pitchFamily="49" charset="0"/>
                </a:rPr>
                <a:t>ACT Row B</a:t>
              </a:r>
              <a:endParaRPr lang="en-US" sz="1400" b="1" baseline="-25000">
                <a:solidFill>
                  <a:schemeClr val="accent3"/>
                </a:solidFill>
                <a:latin typeface="+mj-lt"/>
                <a:ea typeface="Cambria" panose="02040503050406030204" pitchFamily="18" charset="0"/>
                <a:cs typeface="Cascadia Mono" panose="020B0609020000020004" pitchFamily="49" charset="0"/>
              </a:endParaRPr>
            </a:p>
          </p:txBody>
        </p:sp>
        <p:cxnSp>
          <p:nvCxnSpPr>
            <p:cNvPr id="55" name="Düz Ok Bağlayıcısı 54">
              <a:extLst>
                <a:ext uri="{FF2B5EF4-FFF2-40B4-BE49-F238E27FC236}">
                  <a16:creationId xmlns:a16="http://schemas.microsoft.com/office/drawing/2014/main" id="{520911E6-5329-AC38-0F41-BB219CE9FF8B}"/>
                </a:ext>
              </a:extLst>
            </p:cNvPr>
            <p:cNvCxnSpPr>
              <a:cxnSpLocks/>
              <a:stCxn id="52" idx="3"/>
              <a:endCxn id="54" idx="1"/>
            </p:cNvCxnSpPr>
            <p:nvPr/>
          </p:nvCxnSpPr>
          <p:spPr>
            <a:xfrm>
              <a:off x="5434215" y="3038154"/>
              <a:ext cx="120107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56" name="Grafik 201" descr="Kum Saati 30% düz dolguyla">
              <a:extLst>
                <a:ext uri="{FF2B5EF4-FFF2-40B4-BE49-F238E27FC236}">
                  <a16:creationId xmlns:a16="http://schemas.microsoft.com/office/drawing/2014/main" id="{F999536D-4FBC-E05F-C40F-458C004F1EB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75425" y="2444667"/>
              <a:ext cx="532325" cy="532325"/>
            </a:xfrm>
            <a:prstGeom prst="rect">
              <a:avLst/>
            </a:prstGeom>
          </p:spPr>
        </p:pic>
        <p:cxnSp>
          <p:nvCxnSpPr>
            <p:cNvPr id="4" name="Bağlayıcı: Eğri 80">
              <a:extLst>
                <a:ext uri="{FF2B5EF4-FFF2-40B4-BE49-F238E27FC236}">
                  <a16:creationId xmlns:a16="http://schemas.microsoft.com/office/drawing/2014/main" id="{06BCBF53-217A-1AE0-C597-F71CD501346E}"/>
                </a:ext>
              </a:extLst>
            </p:cNvPr>
            <p:cNvCxnSpPr>
              <a:cxnSpLocks/>
              <a:stCxn id="5" idx="0"/>
              <a:endCxn id="6" idx="1"/>
            </p:cNvCxnSpPr>
            <p:nvPr/>
          </p:nvCxnSpPr>
          <p:spPr>
            <a:xfrm rot="5400000" flipH="1" flipV="1">
              <a:off x="2475767" y="1724143"/>
              <a:ext cx="675034" cy="1246409"/>
            </a:xfrm>
            <a:prstGeom prst="curvedConnector2">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DE237F40-A94D-C8A8-288D-FDC4EDB5C627}"/>
                </a:ext>
              </a:extLst>
            </p:cNvPr>
            <p:cNvSpPr/>
            <p:nvPr/>
          </p:nvSpPr>
          <p:spPr>
            <a:xfrm>
              <a:off x="1716033" y="2684864"/>
              <a:ext cx="948091" cy="674881"/>
            </a:xfrm>
            <a:prstGeom prst="ellipse">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200">
                <a:latin typeface="+mj-lt"/>
              </a:endParaRPr>
            </a:p>
          </p:txBody>
        </p:sp>
        <p:sp>
          <p:nvSpPr>
            <p:cNvPr id="6" name="TextBox 5">
              <a:extLst>
                <a:ext uri="{FF2B5EF4-FFF2-40B4-BE49-F238E27FC236}">
                  <a16:creationId xmlns:a16="http://schemas.microsoft.com/office/drawing/2014/main" id="{DE65CB04-A57A-BD3D-9FA9-D80DF2C30A77}"/>
                </a:ext>
              </a:extLst>
            </p:cNvPr>
            <p:cNvSpPr txBox="1"/>
            <p:nvPr/>
          </p:nvSpPr>
          <p:spPr>
            <a:xfrm>
              <a:off x="3436489" y="1771635"/>
              <a:ext cx="2702250" cy="476389"/>
            </a:xfrm>
            <a:prstGeom prst="rect">
              <a:avLst/>
            </a:prstGeom>
            <a:solidFill>
              <a:schemeClr val="accent2">
                <a:lumMod val="40000"/>
                <a:lumOff val="60000"/>
              </a:schemeClr>
            </a:solidFill>
            <a:ln w="38100">
              <a:solidFill>
                <a:schemeClr val="accent2"/>
              </a:solidFill>
              <a:prstDash val="dash"/>
            </a:ln>
          </p:spPr>
          <p:txBody>
            <a:bodyPr wrap="none" rtlCol="0">
              <a:spAutoFit/>
            </a:bodyPr>
            <a:lstStyle/>
            <a:p>
              <a:r>
                <a:rPr lang="en-US" sz="1400">
                  <a:latin typeface="+mj-lt"/>
                  <a:ea typeface="Cambria" panose="02040503050406030204" pitchFamily="18" charset="0"/>
                </a:rPr>
                <a:t>All rows in Subarray X</a:t>
              </a:r>
              <a:endParaRPr lang="en-CH" sz="1400">
                <a:latin typeface="+mj-lt"/>
                <a:ea typeface="Cambria" panose="02040503050406030204" pitchFamily="18" charset="0"/>
              </a:endParaRPr>
            </a:p>
          </p:txBody>
        </p:sp>
        <p:cxnSp>
          <p:nvCxnSpPr>
            <p:cNvPr id="7" name="Bağlayıcı: Eğri 80">
              <a:extLst>
                <a:ext uri="{FF2B5EF4-FFF2-40B4-BE49-F238E27FC236}">
                  <a16:creationId xmlns:a16="http://schemas.microsoft.com/office/drawing/2014/main" id="{DF4A563E-6AEB-D3A0-663F-7AEF05F4015A}"/>
                </a:ext>
              </a:extLst>
            </p:cNvPr>
            <p:cNvCxnSpPr>
              <a:cxnSpLocks/>
              <a:stCxn id="8" idx="0"/>
              <a:endCxn id="6" idx="3"/>
            </p:cNvCxnSpPr>
            <p:nvPr/>
          </p:nvCxnSpPr>
          <p:spPr>
            <a:xfrm rot="16200000" flipV="1">
              <a:off x="6649731" y="1498838"/>
              <a:ext cx="657100" cy="1679083"/>
            </a:xfrm>
            <a:prstGeom prst="curvedConnector2">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B5B692A2-2D39-8321-FA7F-14B8FF601749}"/>
                </a:ext>
              </a:extLst>
            </p:cNvPr>
            <p:cNvSpPr/>
            <p:nvPr/>
          </p:nvSpPr>
          <p:spPr>
            <a:xfrm>
              <a:off x="7357259" y="2666931"/>
              <a:ext cx="921122" cy="674881"/>
            </a:xfrm>
            <a:prstGeom prst="ellipse">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200">
                <a:latin typeface="+mj-lt"/>
              </a:endParaRPr>
            </a:p>
          </p:txBody>
        </p:sp>
        <p:sp>
          <p:nvSpPr>
            <p:cNvPr id="9" name="Rectangle 7">
              <a:extLst>
                <a:ext uri="{FF2B5EF4-FFF2-40B4-BE49-F238E27FC236}">
                  <a16:creationId xmlns:a16="http://schemas.microsoft.com/office/drawing/2014/main" id="{D0C5572A-74AC-981C-C4AF-077F7BA0BE63}"/>
                </a:ext>
              </a:extLst>
            </p:cNvPr>
            <p:cNvSpPr/>
            <p:nvPr/>
          </p:nvSpPr>
          <p:spPr>
            <a:xfrm>
              <a:off x="3225597" y="3892350"/>
              <a:ext cx="2909015" cy="354253"/>
            </a:xfrm>
            <a:prstGeom prst="rect">
              <a:avLst/>
            </a:prstGeom>
            <a:solidFill>
              <a:schemeClr val="accent2">
                <a:lumMod val="20000"/>
                <a:lumOff val="8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mj-lt"/>
                </a:rPr>
                <a:t>Row A</a:t>
              </a:r>
            </a:p>
          </p:txBody>
        </p:sp>
        <p:sp>
          <p:nvSpPr>
            <p:cNvPr id="10" name="Rectangle 11">
              <a:extLst>
                <a:ext uri="{FF2B5EF4-FFF2-40B4-BE49-F238E27FC236}">
                  <a16:creationId xmlns:a16="http://schemas.microsoft.com/office/drawing/2014/main" id="{ED4221BC-9805-C7D9-2EAB-AC4E7F437821}"/>
                </a:ext>
              </a:extLst>
            </p:cNvPr>
            <p:cNvSpPr/>
            <p:nvPr/>
          </p:nvSpPr>
          <p:spPr>
            <a:xfrm>
              <a:off x="3233067" y="5496285"/>
              <a:ext cx="2905809" cy="354253"/>
            </a:xfrm>
            <a:prstGeom prst="rect">
              <a:avLst/>
            </a:prstGeom>
            <a:solidFill>
              <a:schemeClr val="accent2">
                <a:lumMod val="20000"/>
                <a:lumOff val="8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mj-lt"/>
                </a:rPr>
                <a:t>Row B</a:t>
              </a:r>
            </a:p>
          </p:txBody>
        </p:sp>
      </p:grpSp>
      <p:grpSp>
        <p:nvGrpSpPr>
          <p:cNvPr id="30" name="Group 29">
            <a:extLst>
              <a:ext uri="{FF2B5EF4-FFF2-40B4-BE49-F238E27FC236}">
                <a16:creationId xmlns:a16="http://schemas.microsoft.com/office/drawing/2014/main" id="{69576E8D-C688-2F2F-3D99-05F7CDDAC139}"/>
              </a:ext>
            </a:extLst>
          </p:cNvPr>
          <p:cNvGrpSpPr/>
          <p:nvPr/>
        </p:nvGrpSpPr>
        <p:grpSpPr>
          <a:xfrm>
            <a:off x="4995175" y="3179814"/>
            <a:ext cx="3903746" cy="3105223"/>
            <a:chOff x="201113" y="1226407"/>
            <a:chExt cx="5908046" cy="4384569"/>
          </a:xfrm>
        </p:grpSpPr>
        <p:sp>
          <p:nvSpPr>
            <p:cNvPr id="12" name="Dikdörtgen 47">
              <a:extLst>
                <a:ext uri="{FF2B5EF4-FFF2-40B4-BE49-F238E27FC236}">
                  <a16:creationId xmlns:a16="http://schemas.microsoft.com/office/drawing/2014/main" id="{4B283607-18CD-7475-92F9-5AC821E544E5}"/>
                </a:ext>
              </a:extLst>
            </p:cNvPr>
            <p:cNvSpPr/>
            <p:nvPr/>
          </p:nvSpPr>
          <p:spPr>
            <a:xfrm>
              <a:off x="3122357" y="1295400"/>
              <a:ext cx="2878263" cy="43155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100">
                <a:latin typeface="+mj-lt"/>
              </a:endParaRPr>
            </a:p>
          </p:txBody>
        </p:sp>
        <p:sp>
          <p:nvSpPr>
            <p:cNvPr id="13" name="Dikdörtgen 46">
              <a:extLst>
                <a:ext uri="{FF2B5EF4-FFF2-40B4-BE49-F238E27FC236}">
                  <a16:creationId xmlns:a16="http://schemas.microsoft.com/office/drawing/2014/main" id="{F5E924EC-8572-5071-113B-3556F4A6401E}"/>
                </a:ext>
              </a:extLst>
            </p:cNvPr>
            <p:cNvSpPr/>
            <p:nvPr/>
          </p:nvSpPr>
          <p:spPr>
            <a:xfrm>
              <a:off x="251714" y="1295400"/>
              <a:ext cx="2878264" cy="43155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100">
                <a:latin typeface="+mj-lt"/>
              </a:endParaRPr>
            </a:p>
          </p:txBody>
        </p:sp>
        <p:pic>
          <p:nvPicPr>
            <p:cNvPr id="14" name="Picture 4" descr="Temperature Measure - Free icons">
              <a:extLst>
                <a:ext uri="{FF2B5EF4-FFF2-40B4-BE49-F238E27FC236}">
                  <a16:creationId xmlns:a16="http://schemas.microsoft.com/office/drawing/2014/main" id="{7129E97F-0A55-01A7-0FF0-F764345E76D6}"/>
                </a:ext>
              </a:extLst>
            </p:cNvPr>
            <p:cNvPicPr>
              <a:picLocks noChangeAspect="1" noChangeArrowheads="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1113" y="2019341"/>
              <a:ext cx="2819317" cy="2819317"/>
            </a:xfrm>
            <a:prstGeom prst="rect">
              <a:avLst/>
            </a:prstGeom>
            <a:noFill/>
            <a:extLst>
              <a:ext uri="{909E8E84-426E-40DD-AFC4-6F175D3DCCD1}">
                <a14:hiddenFill xmlns:a14="http://schemas.microsoft.com/office/drawing/2010/main">
                  <a:solidFill>
                    <a:srgbClr val="FFFFFF"/>
                  </a:solidFill>
                </a14:hiddenFill>
              </a:ext>
            </a:extLst>
          </p:spPr>
        </p:pic>
        <p:sp>
          <p:nvSpPr>
            <p:cNvPr id="15" name="Metin kutusu 16">
              <a:extLst>
                <a:ext uri="{FF2B5EF4-FFF2-40B4-BE49-F238E27FC236}">
                  <a16:creationId xmlns:a16="http://schemas.microsoft.com/office/drawing/2014/main" id="{1C328BC3-C69B-EA98-D535-5AF5FEEA0F11}"/>
                </a:ext>
              </a:extLst>
            </p:cNvPr>
            <p:cNvSpPr txBox="1"/>
            <p:nvPr/>
          </p:nvSpPr>
          <p:spPr>
            <a:xfrm>
              <a:off x="244094" y="1226407"/>
              <a:ext cx="2899285" cy="521496"/>
            </a:xfrm>
            <a:prstGeom prst="rect">
              <a:avLst/>
            </a:prstGeom>
            <a:noFill/>
          </p:spPr>
          <p:txBody>
            <a:bodyPr wrap="square" rtlCol="0">
              <a:spAutoFit/>
            </a:bodyPr>
            <a:lstStyle/>
            <a:p>
              <a:pPr algn="ctr"/>
              <a:r>
                <a:rPr lang="en-US" b="1" dirty="0">
                  <a:solidFill>
                    <a:schemeClr val="accent2"/>
                  </a:solidFill>
                  <a:latin typeface="+mj-lt"/>
                </a:rPr>
                <a:t>Temperature</a:t>
              </a:r>
            </a:p>
          </p:txBody>
        </p:sp>
        <p:sp>
          <p:nvSpPr>
            <p:cNvPr id="16" name="TextBox 1">
              <a:extLst>
                <a:ext uri="{FF2B5EF4-FFF2-40B4-BE49-F238E27FC236}">
                  <a16:creationId xmlns:a16="http://schemas.microsoft.com/office/drawing/2014/main" id="{A4DEB5E2-5811-84EC-2527-A07258267994}"/>
                </a:ext>
              </a:extLst>
            </p:cNvPr>
            <p:cNvSpPr txBox="1"/>
            <p:nvPr/>
          </p:nvSpPr>
          <p:spPr>
            <a:xfrm>
              <a:off x="201113" y="5027768"/>
              <a:ext cx="1048566" cy="521496"/>
            </a:xfrm>
            <a:prstGeom prst="rect">
              <a:avLst/>
            </a:prstGeom>
            <a:noFill/>
          </p:spPr>
          <p:txBody>
            <a:bodyPr wrap="square" rtlCol="0">
              <a:spAutoFit/>
            </a:bodyPr>
            <a:lstStyle/>
            <a:p>
              <a:r>
                <a:rPr kumimoji="0" lang="en-US" b="1" i="0" u="none" strike="noStrike" kern="1200" cap="none" spc="0" normalizeH="0" baseline="0" noProof="0" dirty="0">
                  <a:ln>
                    <a:noFill/>
                  </a:ln>
                  <a:solidFill>
                    <a:schemeClr val="accent2"/>
                  </a:solidFill>
                  <a:effectLst/>
                  <a:uLnTx/>
                  <a:uFillTx/>
                  <a:latin typeface="+mj-lt"/>
                  <a:ea typeface="Cambria" panose="02040503050406030204" pitchFamily="18" charset="0"/>
                </a:rPr>
                <a:t>50</a:t>
              </a:r>
              <a:r>
                <a:rPr lang="en-US" sz="1800" b="1" baseline="30000" dirty="0">
                  <a:solidFill>
                    <a:schemeClr val="accent2"/>
                  </a:solidFill>
                  <a:latin typeface="+mj-lt"/>
                </a:rPr>
                <a:t> ◦</a:t>
              </a:r>
              <a:r>
                <a:rPr lang="en-US" sz="1800" b="1" dirty="0">
                  <a:solidFill>
                    <a:schemeClr val="accent2"/>
                  </a:solidFill>
                  <a:latin typeface="+mj-lt"/>
                </a:rPr>
                <a:t>C </a:t>
              </a:r>
              <a:endParaRPr lang="en-CH" sz="1600" b="1" dirty="0">
                <a:solidFill>
                  <a:schemeClr val="accent2"/>
                </a:solidFill>
                <a:latin typeface="+mj-lt"/>
                <a:ea typeface="Cambria" panose="02040503050406030204" pitchFamily="18" charset="0"/>
              </a:endParaRPr>
            </a:p>
          </p:txBody>
        </p:sp>
        <p:sp>
          <p:nvSpPr>
            <p:cNvPr id="17" name="TextBox 3">
              <a:extLst>
                <a:ext uri="{FF2B5EF4-FFF2-40B4-BE49-F238E27FC236}">
                  <a16:creationId xmlns:a16="http://schemas.microsoft.com/office/drawing/2014/main" id="{D1404A38-3BA0-7A65-776F-377346065A6C}"/>
                </a:ext>
              </a:extLst>
            </p:cNvPr>
            <p:cNvSpPr txBox="1"/>
            <p:nvPr/>
          </p:nvSpPr>
          <p:spPr>
            <a:xfrm>
              <a:off x="2094810" y="5027768"/>
              <a:ext cx="1048566" cy="521496"/>
            </a:xfrm>
            <a:prstGeom prst="rect">
              <a:avLst/>
            </a:prstGeom>
            <a:noFill/>
          </p:spPr>
          <p:txBody>
            <a:bodyPr wrap="square" rtlCol="0">
              <a:spAutoFit/>
            </a:bodyPr>
            <a:lstStyle/>
            <a:p>
              <a:r>
                <a:rPr kumimoji="0" lang="en-US" b="1" i="0" u="none" strike="noStrike" kern="1200" cap="none" spc="0" normalizeH="0" baseline="0" noProof="0" dirty="0">
                  <a:ln>
                    <a:noFill/>
                  </a:ln>
                  <a:solidFill>
                    <a:schemeClr val="accent2"/>
                  </a:solidFill>
                  <a:effectLst/>
                  <a:uLnTx/>
                  <a:uFillTx/>
                  <a:latin typeface="+mj-lt"/>
                  <a:ea typeface="Cambria" panose="02040503050406030204" pitchFamily="18" charset="0"/>
                </a:rPr>
                <a:t>90</a:t>
              </a:r>
              <a:r>
                <a:rPr lang="en-US" b="1" baseline="30000" dirty="0">
                  <a:solidFill>
                    <a:schemeClr val="accent2"/>
                  </a:solidFill>
                  <a:latin typeface="+mj-lt"/>
                </a:rPr>
                <a:t> ◦</a:t>
              </a:r>
              <a:r>
                <a:rPr lang="en-US" b="1" dirty="0">
                  <a:solidFill>
                    <a:schemeClr val="accent2"/>
                  </a:solidFill>
                  <a:latin typeface="+mj-lt"/>
                </a:rPr>
                <a:t>C </a:t>
              </a:r>
              <a:endParaRPr lang="en-CH" b="1" dirty="0">
                <a:solidFill>
                  <a:schemeClr val="accent2"/>
                </a:solidFill>
                <a:latin typeface="+mj-lt"/>
              </a:endParaRPr>
            </a:p>
          </p:txBody>
        </p:sp>
        <p:cxnSp>
          <p:nvCxnSpPr>
            <p:cNvPr id="19" name="Düz Ok Bağlayıcısı 185">
              <a:extLst>
                <a:ext uri="{FF2B5EF4-FFF2-40B4-BE49-F238E27FC236}">
                  <a16:creationId xmlns:a16="http://schemas.microsoft.com/office/drawing/2014/main" id="{2AD3D113-F978-0C85-5BC7-26A20B35CA15}"/>
                </a:ext>
              </a:extLst>
            </p:cNvPr>
            <p:cNvCxnSpPr>
              <a:cxnSpLocks/>
            </p:cNvCxnSpPr>
            <p:nvPr/>
          </p:nvCxnSpPr>
          <p:spPr>
            <a:xfrm>
              <a:off x="1354861" y="5305811"/>
              <a:ext cx="655320" cy="0"/>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pic>
          <p:nvPicPr>
            <p:cNvPr id="20" name="Resim 23" descr="siyah, çizgi, ekran görüntüsü, karanlık içeren bir resim&#10;&#10;Açıklama otomatik olarak oluşturuldu">
              <a:extLst>
                <a:ext uri="{FF2B5EF4-FFF2-40B4-BE49-F238E27FC236}">
                  <a16:creationId xmlns:a16="http://schemas.microsoft.com/office/drawing/2014/main" id="{D6EF52C0-83ED-C7E9-EE08-E3A256D684F9}"/>
                </a:ext>
              </a:extLst>
            </p:cNvPr>
            <p:cNvPicPr>
              <a:picLocks noChangeAspect="1"/>
            </p:cNvPicPr>
            <p:nvPr/>
          </p:nvPicPr>
          <p:blipFill>
            <a:blip r:embed="rId5">
              <a:duotone>
                <a:schemeClr val="accent1">
                  <a:shade val="45000"/>
                  <a:satMod val="135000"/>
                </a:schemeClr>
                <a:prstClr val="white"/>
              </a:duotone>
            </a:blip>
            <a:stretch>
              <a:fillRect/>
            </a:stretch>
          </p:blipFill>
          <p:spPr>
            <a:xfrm>
              <a:off x="3970676" y="2019340"/>
              <a:ext cx="1202648" cy="2819318"/>
            </a:xfrm>
            <a:prstGeom prst="rect">
              <a:avLst/>
            </a:prstGeom>
          </p:spPr>
        </p:pic>
        <p:sp>
          <p:nvSpPr>
            <p:cNvPr id="22" name="Metin kutusu 40">
              <a:extLst>
                <a:ext uri="{FF2B5EF4-FFF2-40B4-BE49-F238E27FC236}">
                  <a16:creationId xmlns:a16="http://schemas.microsoft.com/office/drawing/2014/main" id="{C1911410-5070-FD0E-F24D-DAC103EDE56F}"/>
                </a:ext>
              </a:extLst>
            </p:cNvPr>
            <p:cNvSpPr txBox="1"/>
            <p:nvPr/>
          </p:nvSpPr>
          <p:spPr>
            <a:xfrm>
              <a:off x="3122357" y="1226407"/>
              <a:ext cx="2986802" cy="521496"/>
            </a:xfrm>
            <a:prstGeom prst="rect">
              <a:avLst/>
            </a:prstGeom>
            <a:noFill/>
          </p:spPr>
          <p:txBody>
            <a:bodyPr wrap="square" rtlCol="0">
              <a:spAutoFit/>
            </a:bodyPr>
            <a:lstStyle/>
            <a:p>
              <a:pPr algn="ctr"/>
              <a:r>
                <a:rPr lang="en-US" b="1" dirty="0" err="1">
                  <a:solidFill>
                    <a:schemeClr val="accent1">
                      <a:lumMod val="75000"/>
                    </a:schemeClr>
                  </a:solidFill>
                  <a:latin typeface="+mj-lt"/>
                </a:rPr>
                <a:t>Wordline</a:t>
              </a:r>
              <a:r>
                <a:rPr lang="en-US" b="1" dirty="0">
                  <a:solidFill>
                    <a:schemeClr val="accent1">
                      <a:lumMod val="75000"/>
                    </a:schemeClr>
                  </a:solidFill>
                  <a:latin typeface="+mj-lt"/>
                </a:rPr>
                <a:t> Voltage</a:t>
              </a:r>
            </a:p>
          </p:txBody>
        </p:sp>
        <p:sp>
          <p:nvSpPr>
            <p:cNvPr id="24" name="TextBox 1">
              <a:extLst>
                <a:ext uri="{FF2B5EF4-FFF2-40B4-BE49-F238E27FC236}">
                  <a16:creationId xmlns:a16="http://schemas.microsoft.com/office/drawing/2014/main" id="{E043E7CD-CF4A-343D-48C5-003953B8EE0C}"/>
                </a:ext>
              </a:extLst>
            </p:cNvPr>
            <p:cNvSpPr txBox="1"/>
            <p:nvPr/>
          </p:nvSpPr>
          <p:spPr>
            <a:xfrm>
              <a:off x="3166892" y="5033819"/>
              <a:ext cx="1048566" cy="521496"/>
            </a:xfrm>
            <a:prstGeom prst="rect">
              <a:avLst/>
            </a:prstGeom>
            <a:noFill/>
          </p:spPr>
          <p:txBody>
            <a:bodyPr wrap="square" rtlCol="0">
              <a:spAutoFit/>
            </a:bodyPr>
            <a:lstStyle/>
            <a:p>
              <a:r>
                <a:rPr kumimoji="0" lang="en-US" b="1" i="0" u="none" strike="noStrike" kern="1200" cap="none" spc="0" normalizeH="0" baseline="0" noProof="0">
                  <a:ln>
                    <a:noFill/>
                  </a:ln>
                  <a:solidFill>
                    <a:schemeClr val="accent1">
                      <a:lumMod val="75000"/>
                    </a:schemeClr>
                  </a:solidFill>
                  <a:effectLst/>
                  <a:uLnTx/>
                  <a:uFillTx/>
                  <a:latin typeface="+mj-lt"/>
                  <a:ea typeface="Cambria" panose="02040503050406030204" pitchFamily="18" charset="0"/>
                </a:rPr>
                <a:t>2.5V</a:t>
              </a:r>
              <a:endParaRPr lang="en-CH" sz="1600" b="1">
                <a:solidFill>
                  <a:schemeClr val="accent1">
                    <a:lumMod val="75000"/>
                  </a:schemeClr>
                </a:solidFill>
                <a:latin typeface="+mj-lt"/>
              </a:endParaRPr>
            </a:p>
          </p:txBody>
        </p:sp>
        <p:sp>
          <p:nvSpPr>
            <p:cNvPr id="28" name="TextBox 3">
              <a:extLst>
                <a:ext uri="{FF2B5EF4-FFF2-40B4-BE49-F238E27FC236}">
                  <a16:creationId xmlns:a16="http://schemas.microsoft.com/office/drawing/2014/main" id="{BC04E467-BCD4-2AEA-4015-ABA66C46ED10}"/>
                </a:ext>
              </a:extLst>
            </p:cNvPr>
            <p:cNvSpPr txBox="1"/>
            <p:nvPr/>
          </p:nvSpPr>
          <p:spPr>
            <a:xfrm>
              <a:off x="5060593" y="5033819"/>
              <a:ext cx="1048566" cy="521496"/>
            </a:xfrm>
            <a:prstGeom prst="rect">
              <a:avLst/>
            </a:prstGeom>
            <a:noFill/>
          </p:spPr>
          <p:txBody>
            <a:bodyPr wrap="square" rtlCol="0">
              <a:spAutoFit/>
            </a:bodyPr>
            <a:lstStyle/>
            <a:p>
              <a:r>
                <a:rPr kumimoji="0" lang="en-US" b="1" i="0" u="none" strike="noStrike" kern="1200" cap="none" spc="0" normalizeH="0" baseline="0" noProof="0">
                  <a:ln>
                    <a:noFill/>
                  </a:ln>
                  <a:solidFill>
                    <a:schemeClr val="accent1">
                      <a:lumMod val="75000"/>
                    </a:schemeClr>
                  </a:solidFill>
                  <a:effectLst/>
                  <a:uLnTx/>
                  <a:uFillTx/>
                  <a:latin typeface="+mj-lt"/>
                  <a:ea typeface="Cambria" panose="02040503050406030204" pitchFamily="18" charset="0"/>
                </a:rPr>
                <a:t>2.1V</a:t>
              </a:r>
              <a:endParaRPr lang="en-CH" sz="1600" b="1">
                <a:solidFill>
                  <a:schemeClr val="accent1">
                    <a:lumMod val="75000"/>
                  </a:schemeClr>
                </a:solidFill>
                <a:latin typeface="+mj-lt"/>
              </a:endParaRPr>
            </a:p>
          </p:txBody>
        </p:sp>
        <p:cxnSp>
          <p:nvCxnSpPr>
            <p:cNvPr id="29" name="Düz Ok Bağlayıcısı 185">
              <a:extLst>
                <a:ext uri="{FF2B5EF4-FFF2-40B4-BE49-F238E27FC236}">
                  <a16:creationId xmlns:a16="http://schemas.microsoft.com/office/drawing/2014/main" id="{FBD1623E-E8E2-A8D8-B1D3-F55B5A594F8B}"/>
                </a:ext>
              </a:extLst>
            </p:cNvPr>
            <p:cNvCxnSpPr>
              <a:cxnSpLocks/>
            </p:cNvCxnSpPr>
            <p:nvPr/>
          </p:nvCxnSpPr>
          <p:spPr>
            <a:xfrm>
              <a:off x="4293972" y="5297517"/>
              <a:ext cx="655320" cy="0"/>
            </a:xfrm>
            <a:prstGeom prst="straightConnector1">
              <a:avLst/>
            </a:prstGeom>
            <a:ln w="7620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7541323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8B8B3-65BA-5776-B8D1-33A76BA66909}"/>
              </a:ext>
            </a:extLst>
          </p:cNvPr>
          <p:cNvSpPr>
            <a:spLocks noGrp="1"/>
          </p:cNvSpPr>
          <p:nvPr>
            <p:ph type="title"/>
          </p:nvPr>
        </p:nvSpPr>
        <p:spPr/>
        <p:txBody>
          <a:bodyPr/>
          <a:lstStyle/>
          <a:p>
            <a:r>
              <a:rPr lang="en-US" dirty="0"/>
              <a:t>Key Takeaways from MAJX Operation</a:t>
            </a:r>
            <a:endParaRPr lang="en-CH" dirty="0"/>
          </a:p>
        </p:txBody>
      </p:sp>
      <p:grpSp>
        <p:nvGrpSpPr>
          <p:cNvPr id="4" name="Group 3">
            <a:extLst>
              <a:ext uri="{FF2B5EF4-FFF2-40B4-BE49-F238E27FC236}">
                <a16:creationId xmlns:a16="http://schemas.microsoft.com/office/drawing/2014/main" id="{7CB3FF99-1775-70D0-C51A-68825F590F2F}"/>
              </a:ext>
            </a:extLst>
          </p:cNvPr>
          <p:cNvGrpSpPr/>
          <p:nvPr/>
        </p:nvGrpSpPr>
        <p:grpSpPr>
          <a:xfrm>
            <a:off x="0" y="954824"/>
            <a:ext cx="9144000" cy="1494177"/>
            <a:chOff x="0" y="1232114"/>
            <a:chExt cx="9144000" cy="1494177"/>
          </a:xfrm>
        </p:grpSpPr>
        <p:sp>
          <p:nvSpPr>
            <p:cNvPr id="5" name="Rectangle 274">
              <a:extLst>
                <a:ext uri="{FF2B5EF4-FFF2-40B4-BE49-F238E27FC236}">
                  <a16:creationId xmlns:a16="http://schemas.microsoft.com/office/drawing/2014/main" id="{CC87F203-A76A-3166-BCF2-0E9FBAFE8282}"/>
                </a:ext>
              </a:extLst>
            </p:cNvPr>
            <p:cNvSpPr/>
            <p:nvPr/>
          </p:nvSpPr>
          <p:spPr>
            <a:xfrm>
              <a:off x="0" y="1716785"/>
              <a:ext cx="9144000" cy="1009506"/>
            </a:xfrm>
            <a:prstGeom prst="rect">
              <a:avLst/>
            </a:prstGeom>
            <a:solidFill>
              <a:schemeClr val="bg1"/>
            </a:solidFill>
            <a:ln w="571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4">
                      <a:lumMod val="75000"/>
                    </a:schemeClr>
                  </a:solidFill>
                  <a:latin typeface="+mj-lt"/>
                </a:rPr>
                <a:t>COTS DRAM chips are capable of performing </a:t>
              </a:r>
              <a:br>
                <a:rPr lang="en-US" sz="2400" b="1" dirty="0">
                  <a:solidFill>
                    <a:schemeClr val="accent4">
                      <a:lumMod val="75000"/>
                    </a:schemeClr>
                  </a:solidFill>
                  <a:latin typeface="+mj-lt"/>
                </a:rPr>
              </a:br>
              <a:r>
                <a:rPr lang="en-US" sz="2400" b="1" dirty="0">
                  <a:solidFill>
                    <a:schemeClr val="accent4">
                      <a:lumMod val="75000"/>
                    </a:schemeClr>
                  </a:solidFill>
                  <a:latin typeface="+mj-lt"/>
                </a:rPr>
                <a:t>MAJ5, MAJ7, and MAJ9 operations</a:t>
              </a:r>
            </a:p>
          </p:txBody>
        </p:sp>
        <p:sp>
          <p:nvSpPr>
            <p:cNvPr id="6" name="Rectangle 274">
              <a:extLst>
                <a:ext uri="{FF2B5EF4-FFF2-40B4-BE49-F238E27FC236}">
                  <a16:creationId xmlns:a16="http://schemas.microsoft.com/office/drawing/2014/main" id="{86D89D9B-FC7C-853F-C20D-887A6AA638AA}"/>
                </a:ext>
              </a:extLst>
            </p:cNvPr>
            <p:cNvSpPr/>
            <p:nvPr/>
          </p:nvSpPr>
          <p:spPr>
            <a:xfrm>
              <a:off x="0" y="1232114"/>
              <a:ext cx="9144000" cy="540851"/>
            </a:xfrm>
            <a:prstGeom prst="rect">
              <a:avLst/>
            </a:prstGeom>
            <a:solidFill>
              <a:schemeClr val="accent4">
                <a:lumMod val="20000"/>
                <a:lumOff val="80000"/>
              </a:schemeClr>
            </a:solidFill>
            <a:ln w="571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mj-lt"/>
                </a:rPr>
                <a:t>Key Takeaway 1</a:t>
              </a:r>
            </a:p>
          </p:txBody>
        </p:sp>
      </p:grpSp>
      <p:grpSp>
        <p:nvGrpSpPr>
          <p:cNvPr id="7" name="Group 6">
            <a:extLst>
              <a:ext uri="{FF2B5EF4-FFF2-40B4-BE49-F238E27FC236}">
                <a16:creationId xmlns:a16="http://schemas.microsoft.com/office/drawing/2014/main" id="{A9D92499-CDC0-6D5C-DBF3-F1F151146067}"/>
              </a:ext>
            </a:extLst>
          </p:cNvPr>
          <p:cNvGrpSpPr/>
          <p:nvPr/>
        </p:nvGrpSpPr>
        <p:grpSpPr>
          <a:xfrm>
            <a:off x="0" y="2793038"/>
            <a:ext cx="9144000" cy="1494177"/>
            <a:chOff x="0" y="3991724"/>
            <a:chExt cx="9144000" cy="1494177"/>
          </a:xfrm>
        </p:grpSpPr>
        <p:sp>
          <p:nvSpPr>
            <p:cNvPr id="8" name="Rectangle 274">
              <a:extLst>
                <a:ext uri="{FF2B5EF4-FFF2-40B4-BE49-F238E27FC236}">
                  <a16:creationId xmlns:a16="http://schemas.microsoft.com/office/drawing/2014/main" id="{E099D861-4530-2FF5-E409-71AD6A9EBB45}"/>
                </a:ext>
              </a:extLst>
            </p:cNvPr>
            <p:cNvSpPr/>
            <p:nvPr/>
          </p:nvSpPr>
          <p:spPr>
            <a:xfrm>
              <a:off x="0" y="4476395"/>
              <a:ext cx="9144000" cy="1009506"/>
            </a:xfrm>
            <a:prstGeom prst="rect">
              <a:avLst/>
            </a:prstGeom>
            <a:solidFill>
              <a:schemeClr val="bg1"/>
            </a:solidFill>
            <a:ln w="571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4">
                      <a:lumMod val="75000"/>
                    </a:schemeClr>
                  </a:solidFill>
                  <a:latin typeface="+mj-lt"/>
                </a:rPr>
                <a:t>Storing multiple copies of MAJX’s input operands </a:t>
              </a:r>
              <a:br>
                <a:rPr lang="en-US" sz="2400" b="1" dirty="0">
                  <a:solidFill>
                    <a:schemeClr val="accent4">
                      <a:lumMod val="75000"/>
                    </a:schemeClr>
                  </a:solidFill>
                  <a:latin typeface="+mj-lt"/>
                </a:rPr>
              </a:br>
              <a:r>
                <a:rPr lang="en-US" sz="2400" b="1" dirty="0">
                  <a:solidFill>
                    <a:schemeClr val="accent4">
                      <a:lumMod val="75000"/>
                    </a:schemeClr>
                  </a:solidFill>
                  <a:latin typeface="+mj-lt"/>
                </a:rPr>
                <a:t>significantly increases the MAJX’s success rate</a:t>
              </a:r>
            </a:p>
          </p:txBody>
        </p:sp>
        <p:sp>
          <p:nvSpPr>
            <p:cNvPr id="9" name="Rectangle 274">
              <a:extLst>
                <a:ext uri="{FF2B5EF4-FFF2-40B4-BE49-F238E27FC236}">
                  <a16:creationId xmlns:a16="http://schemas.microsoft.com/office/drawing/2014/main" id="{1BACAB13-186F-6FDD-48F3-4DF377AC97F0}"/>
                </a:ext>
              </a:extLst>
            </p:cNvPr>
            <p:cNvSpPr/>
            <p:nvPr/>
          </p:nvSpPr>
          <p:spPr>
            <a:xfrm>
              <a:off x="0" y="3991724"/>
              <a:ext cx="9144000" cy="540851"/>
            </a:xfrm>
            <a:prstGeom prst="rect">
              <a:avLst/>
            </a:prstGeom>
            <a:solidFill>
              <a:schemeClr val="accent4">
                <a:lumMod val="20000"/>
                <a:lumOff val="80000"/>
              </a:schemeClr>
            </a:solidFill>
            <a:ln w="571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mj-lt"/>
                </a:rPr>
                <a:t>Key Takeaway 2</a:t>
              </a:r>
            </a:p>
          </p:txBody>
        </p:sp>
      </p:grpSp>
      <p:grpSp>
        <p:nvGrpSpPr>
          <p:cNvPr id="13" name="Group 12">
            <a:extLst>
              <a:ext uri="{FF2B5EF4-FFF2-40B4-BE49-F238E27FC236}">
                <a16:creationId xmlns:a16="http://schemas.microsoft.com/office/drawing/2014/main" id="{1500B966-C5EC-830A-3210-116C449D7932}"/>
              </a:ext>
            </a:extLst>
          </p:cNvPr>
          <p:cNvGrpSpPr/>
          <p:nvPr/>
        </p:nvGrpSpPr>
        <p:grpSpPr>
          <a:xfrm>
            <a:off x="0" y="4631253"/>
            <a:ext cx="9144000" cy="1574627"/>
            <a:chOff x="0" y="4254673"/>
            <a:chExt cx="9144000" cy="1574627"/>
          </a:xfrm>
        </p:grpSpPr>
        <p:sp>
          <p:nvSpPr>
            <p:cNvPr id="11" name="Rectangle 274">
              <a:extLst>
                <a:ext uri="{FF2B5EF4-FFF2-40B4-BE49-F238E27FC236}">
                  <a16:creationId xmlns:a16="http://schemas.microsoft.com/office/drawing/2014/main" id="{E8C3E994-001B-3DDF-8635-19E130B36E60}"/>
                </a:ext>
              </a:extLst>
            </p:cNvPr>
            <p:cNvSpPr/>
            <p:nvPr/>
          </p:nvSpPr>
          <p:spPr>
            <a:xfrm>
              <a:off x="0" y="4739344"/>
              <a:ext cx="9144000" cy="1089956"/>
            </a:xfrm>
            <a:prstGeom prst="rect">
              <a:avLst/>
            </a:prstGeom>
            <a:solidFill>
              <a:schemeClr val="bg1"/>
            </a:solidFill>
            <a:ln w="571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4">
                      <a:lumMod val="75000"/>
                    </a:schemeClr>
                  </a:solidFill>
                  <a:latin typeface="+mj-lt"/>
                </a:rPr>
                <a:t>Voltage and temperature slightly affect the success rate, </a:t>
              </a:r>
              <a:br>
                <a:rPr lang="en-US" sz="2400" b="1" dirty="0">
                  <a:solidFill>
                    <a:schemeClr val="accent4">
                      <a:lumMod val="75000"/>
                    </a:schemeClr>
                  </a:solidFill>
                  <a:latin typeface="+mj-lt"/>
                </a:rPr>
              </a:br>
              <a:r>
                <a:rPr lang="en-US" sz="2400" b="1" dirty="0">
                  <a:solidFill>
                    <a:schemeClr val="accent4">
                      <a:lumMod val="75000"/>
                    </a:schemeClr>
                  </a:solidFill>
                  <a:latin typeface="+mj-lt"/>
                </a:rPr>
                <a:t>whereas data pattern affects significantly</a:t>
              </a:r>
            </a:p>
          </p:txBody>
        </p:sp>
        <p:sp>
          <p:nvSpPr>
            <p:cNvPr id="12" name="Rectangle 274">
              <a:extLst>
                <a:ext uri="{FF2B5EF4-FFF2-40B4-BE49-F238E27FC236}">
                  <a16:creationId xmlns:a16="http://schemas.microsoft.com/office/drawing/2014/main" id="{89676AEA-B341-296E-39C5-6808EFD8B918}"/>
                </a:ext>
              </a:extLst>
            </p:cNvPr>
            <p:cNvSpPr/>
            <p:nvPr/>
          </p:nvSpPr>
          <p:spPr>
            <a:xfrm>
              <a:off x="0" y="4254673"/>
              <a:ext cx="9144000" cy="540851"/>
            </a:xfrm>
            <a:prstGeom prst="rect">
              <a:avLst/>
            </a:prstGeom>
            <a:solidFill>
              <a:schemeClr val="accent4">
                <a:lumMod val="20000"/>
                <a:lumOff val="80000"/>
              </a:schemeClr>
            </a:solidFill>
            <a:ln w="571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mj-lt"/>
                </a:rPr>
                <a:t>Key Takeaway 3</a:t>
              </a:r>
            </a:p>
          </p:txBody>
        </p:sp>
      </p:grpSp>
    </p:spTree>
    <p:extLst>
      <p:ext uri="{BB962C8B-B14F-4D97-AF65-F5344CB8AC3E}">
        <p14:creationId xmlns:p14="http://schemas.microsoft.com/office/powerpoint/2010/main" val="1896043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080B6-7F1C-9502-0461-27DD7C2340AC}"/>
              </a:ext>
            </a:extLst>
          </p:cNvPr>
          <p:cNvSpPr>
            <a:spLocks noGrp="1"/>
          </p:cNvSpPr>
          <p:nvPr>
            <p:ph type="title"/>
          </p:nvPr>
        </p:nvSpPr>
        <p:spPr/>
        <p:txBody>
          <a:bodyPr/>
          <a:lstStyle/>
          <a:p>
            <a:r>
              <a:rPr lang="en-US" dirty="0"/>
              <a:t>Robustness of MAJX Operations</a:t>
            </a:r>
            <a:endParaRPr lang="en-CH" dirty="0"/>
          </a:p>
        </p:txBody>
      </p:sp>
      <p:sp>
        <p:nvSpPr>
          <p:cNvPr id="11" name="Rectangle 274">
            <a:extLst>
              <a:ext uri="{FF2B5EF4-FFF2-40B4-BE49-F238E27FC236}">
                <a16:creationId xmlns:a16="http://schemas.microsoft.com/office/drawing/2014/main" id="{C08117BD-06CF-E67F-C200-88D082C6A749}"/>
              </a:ext>
            </a:extLst>
          </p:cNvPr>
          <p:cNvSpPr/>
          <p:nvPr/>
        </p:nvSpPr>
        <p:spPr>
          <a:xfrm>
            <a:off x="0" y="5113085"/>
            <a:ext cx="9144000" cy="1009506"/>
          </a:xfrm>
          <a:prstGeom prst="rect">
            <a:avLst/>
          </a:prstGeom>
          <a:solidFill>
            <a:schemeClr val="accent3">
              <a:lumMod val="20000"/>
              <a:lumOff val="8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accent3"/>
                </a:solidFill>
                <a:latin typeface="+mj-lt"/>
              </a:rPr>
              <a:t>COTS DRAM chips are capable of performing </a:t>
            </a:r>
            <a:br>
              <a:rPr lang="en-US" sz="2800" b="1" dirty="0">
                <a:solidFill>
                  <a:schemeClr val="accent3"/>
                </a:solidFill>
                <a:latin typeface="+mj-lt"/>
              </a:rPr>
            </a:br>
            <a:r>
              <a:rPr lang="en-US" sz="2800" b="1" dirty="0">
                <a:solidFill>
                  <a:schemeClr val="accent3"/>
                </a:solidFill>
                <a:latin typeface="+mj-lt"/>
              </a:rPr>
              <a:t>MAJ5, MAJ7, and MAJ9 operations</a:t>
            </a:r>
          </a:p>
        </p:txBody>
      </p:sp>
      <p:grpSp>
        <p:nvGrpSpPr>
          <p:cNvPr id="81" name="Group 80">
            <a:extLst>
              <a:ext uri="{FF2B5EF4-FFF2-40B4-BE49-F238E27FC236}">
                <a16:creationId xmlns:a16="http://schemas.microsoft.com/office/drawing/2014/main" id="{152653B0-1263-E8A4-4287-B2D9ABA8D16B}"/>
              </a:ext>
            </a:extLst>
          </p:cNvPr>
          <p:cNvGrpSpPr/>
          <p:nvPr/>
        </p:nvGrpSpPr>
        <p:grpSpPr>
          <a:xfrm>
            <a:off x="404201" y="1143630"/>
            <a:ext cx="8331200" cy="3573138"/>
            <a:chOff x="404201" y="1143630"/>
            <a:chExt cx="8331200" cy="3573138"/>
          </a:xfrm>
        </p:grpSpPr>
        <p:pic>
          <p:nvPicPr>
            <p:cNvPr id="5" name="Picture 4">
              <a:extLst>
                <a:ext uri="{FF2B5EF4-FFF2-40B4-BE49-F238E27FC236}">
                  <a16:creationId xmlns:a16="http://schemas.microsoft.com/office/drawing/2014/main" id="{3554ED87-89F6-24EC-2461-7AF15D4D3CFA}"/>
                </a:ext>
              </a:extLst>
            </p:cNvPr>
            <p:cNvPicPr>
              <a:picLocks noChangeAspect="1"/>
            </p:cNvPicPr>
            <p:nvPr/>
          </p:nvPicPr>
          <p:blipFill>
            <a:blip r:embed="rId3"/>
            <a:stretch>
              <a:fillRect/>
            </a:stretch>
          </p:blipFill>
          <p:spPr>
            <a:xfrm>
              <a:off x="404201" y="1143630"/>
              <a:ext cx="8331200" cy="3573138"/>
            </a:xfrm>
            <a:prstGeom prst="rect">
              <a:avLst/>
            </a:prstGeom>
          </p:spPr>
        </p:pic>
        <p:sp>
          <p:nvSpPr>
            <p:cNvPr id="6" name="Rectangle 5">
              <a:extLst>
                <a:ext uri="{FF2B5EF4-FFF2-40B4-BE49-F238E27FC236}">
                  <a16:creationId xmlns:a16="http://schemas.microsoft.com/office/drawing/2014/main" id="{0A47717F-994F-C2AC-FD86-2454F3FEBFC8}"/>
                </a:ext>
              </a:extLst>
            </p:cNvPr>
            <p:cNvSpPr/>
            <p:nvPr/>
          </p:nvSpPr>
          <p:spPr>
            <a:xfrm>
              <a:off x="3932635" y="1370970"/>
              <a:ext cx="4517945" cy="171450"/>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7" name="Rectangle 6">
              <a:extLst>
                <a:ext uri="{FF2B5EF4-FFF2-40B4-BE49-F238E27FC236}">
                  <a16:creationId xmlns:a16="http://schemas.microsoft.com/office/drawing/2014/main" id="{C7992105-CC00-6017-6B65-D677ECB8BEE0}"/>
                </a:ext>
              </a:extLst>
            </p:cNvPr>
            <p:cNvSpPr/>
            <p:nvPr/>
          </p:nvSpPr>
          <p:spPr>
            <a:xfrm>
              <a:off x="1267146" y="2044699"/>
              <a:ext cx="1778000" cy="1949450"/>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8" name="Rectangle 7">
              <a:extLst>
                <a:ext uri="{FF2B5EF4-FFF2-40B4-BE49-F238E27FC236}">
                  <a16:creationId xmlns:a16="http://schemas.microsoft.com/office/drawing/2014/main" id="{023EDD97-E4C5-1862-4B8B-89E1FAFF8C49}"/>
                </a:ext>
              </a:extLst>
            </p:cNvPr>
            <p:cNvSpPr/>
            <p:nvPr/>
          </p:nvSpPr>
          <p:spPr>
            <a:xfrm>
              <a:off x="5077623" y="2044700"/>
              <a:ext cx="411604" cy="1949450"/>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9" name="Rectangle 8">
              <a:extLst>
                <a:ext uri="{FF2B5EF4-FFF2-40B4-BE49-F238E27FC236}">
                  <a16:creationId xmlns:a16="http://schemas.microsoft.com/office/drawing/2014/main" id="{F8A3D17C-4CBF-D0DB-56AE-80A3611D5C86}"/>
                </a:ext>
              </a:extLst>
            </p:cNvPr>
            <p:cNvSpPr/>
            <p:nvPr/>
          </p:nvSpPr>
          <p:spPr>
            <a:xfrm>
              <a:off x="6931472" y="2044700"/>
              <a:ext cx="415479" cy="2005959"/>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10" name="Rectangle 9">
              <a:extLst>
                <a:ext uri="{FF2B5EF4-FFF2-40B4-BE49-F238E27FC236}">
                  <a16:creationId xmlns:a16="http://schemas.microsoft.com/office/drawing/2014/main" id="{AC0A2017-3F8D-645D-7F37-E03253387EEE}"/>
                </a:ext>
              </a:extLst>
            </p:cNvPr>
            <p:cNvSpPr/>
            <p:nvPr/>
          </p:nvSpPr>
          <p:spPr>
            <a:xfrm>
              <a:off x="8169182" y="2101209"/>
              <a:ext cx="422368" cy="1949450"/>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13" name="Rectangle 12">
              <a:extLst>
                <a:ext uri="{FF2B5EF4-FFF2-40B4-BE49-F238E27FC236}">
                  <a16:creationId xmlns:a16="http://schemas.microsoft.com/office/drawing/2014/main" id="{B7850752-C12F-0A88-9332-579BF3DA8738}"/>
                </a:ext>
              </a:extLst>
            </p:cNvPr>
            <p:cNvSpPr/>
            <p:nvPr/>
          </p:nvSpPr>
          <p:spPr>
            <a:xfrm>
              <a:off x="3719514" y="2074848"/>
              <a:ext cx="1187102" cy="1949450"/>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14" name="Rectangle 13">
              <a:extLst>
                <a:ext uri="{FF2B5EF4-FFF2-40B4-BE49-F238E27FC236}">
                  <a16:creationId xmlns:a16="http://schemas.microsoft.com/office/drawing/2014/main" id="{4C4543D8-B510-FED4-D5D9-ECF7732C76E0}"/>
                </a:ext>
              </a:extLst>
            </p:cNvPr>
            <p:cNvSpPr/>
            <p:nvPr/>
          </p:nvSpPr>
          <p:spPr>
            <a:xfrm>
              <a:off x="5562600" y="2044700"/>
              <a:ext cx="1187101" cy="2005959"/>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15" name="Rectangle 14">
              <a:extLst>
                <a:ext uri="{FF2B5EF4-FFF2-40B4-BE49-F238E27FC236}">
                  <a16:creationId xmlns:a16="http://schemas.microsoft.com/office/drawing/2014/main" id="{FDF33538-09FF-1DA3-14AC-33D1D312FF15}"/>
                </a:ext>
              </a:extLst>
            </p:cNvPr>
            <p:cNvSpPr/>
            <p:nvPr/>
          </p:nvSpPr>
          <p:spPr>
            <a:xfrm>
              <a:off x="7420326" y="2044699"/>
              <a:ext cx="605005" cy="2005959"/>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80" name="Rectangle 79">
              <a:extLst>
                <a:ext uri="{FF2B5EF4-FFF2-40B4-BE49-F238E27FC236}">
                  <a16:creationId xmlns:a16="http://schemas.microsoft.com/office/drawing/2014/main" id="{BCB7EB2F-97A7-D6E1-DFB5-64E1F70C5F95}"/>
                </a:ext>
              </a:extLst>
            </p:cNvPr>
            <p:cNvSpPr/>
            <p:nvPr/>
          </p:nvSpPr>
          <p:spPr>
            <a:xfrm>
              <a:off x="3223773" y="2016466"/>
              <a:ext cx="422367" cy="2005958"/>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grpSp>
      <p:sp>
        <p:nvSpPr>
          <p:cNvPr id="93" name="Rectangle 92">
            <a:extLst>
              <a:ext uri="{FF2B5EF4-FFF2-40B4-BE49-F238E27FC236}">
                <a16:creationId xmlns:a16="http://schemas.microsoft.com/office/drawing/2014/main" id="{C8C82B1C-AFD0-3362-621E-933D5968F8A3}"/>
              </a:ext>
            </a:extLst>
          </p:cNvPr>
          <p:cNvSpPr/>
          <p:nvPr/>
        </p:nvSpPr>
        <p:spPr>
          <a:xfrm>
            <a:off x="2804160" y="1378588"/>
            <a:ext cx="5646420" cy="1638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94" name="Rectangle 93">
            <a:extLst>
              <a:ext uri="{FF2B5EF4-FFF2-40B4-BE49-F238E27FC236}">
                <a16:creationId xmlns:a16="http://schemas.microsoft.com/office/drawing/2014/main" id="{B6A2F455-2625-C2BC-2561-7291B7EA881B}"/>
              </a:ext>
            </a:extLst>
          </p:cNvPr>
          <p:cNvSpPr/>
          <p:nvPr/>
        </p:nvSpPr>
        <p:spPr>
          <a:xfrm>
            <a:off x="1243168" y="2019293"/>
            <a:ext cx="2402971" cy="19748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95" name="Rectangle 94">
            <a:extLst>
              <a:ext uri="{FF2B5EF4-FFF2-40B4-BE49-F238E27FC236}">
                <a16:creationId xmlns:a16="http://schemas.microsoft.com/office/drawing/2014/main" id="{9A11C91B-61D8-4AD5-8E4F-F504AE52FFC8}"/>
              </a:ext>
            </a:extLst>
          </p:cNvPr>
          <p:cNvSpPr/>
          <p:nvPr/>
        </p:nvSpPr>
        <p:spPr>
          <a:xfrm>
            <a:off x="3730754" y="1991508"/>
            <a:ext cx="1758472" cy="20591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96" name="Rectangle 95">
            <a:extLst>
              <a:ext uri="{FF2B5EF4-FFF2-40B4-BE49-F238E27FC236}">
                <a16:creationId xmlns:a16="http://schemas.microsoft.com/office/drawing/2014/main" id="{C41D822F-D0DF-8AC5-7626-803D308ABD8D}"/>
              </a:ext>
            </a:extLst>
          </p:cNvPr>
          <p:cNvSpPr/>
          <p:nvPr/>
        </p:nvSpPr>
        <p:spPr>
          <a:xfrm>
            <a:off x="5598106" y="2005862"/>
            <a:ext cx="1758472" cy="20591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97" name="Rectangle 96">
            <a:extLst>
              <a:ext uri="{FF2B5EF4-FFF2-40B4-BE49-F238E27FC236}">
                <a16:creationId xmlns:a16="http://schemas.microsoft.com/office/drawing/2014/main" id="{529D73E6-FCC9-95C2-3336-6F56AB37EA47}"/>
              </a:ext>
            </a:extLst>
          </p:cNvPr>
          <p:cNvSpPr/>
          <p:nvPr/>
        </p:nvSpPr>
        <p:spPr>
          <a:xfrm>
            <a:off x="7455830" y="2005862"/>
            <a:ext cx="1103629" cy="20591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98" name="Rectangle 97">
            <a:extLst>
              <a:ext uri="{FF2B5EF4-FFF2-40B4-BE49-F238E27FC236}">
                <a16:creationId xmlns:a16="http://schemas.microsoft.com/office/drawing/2014/main" id="{DA1A3B31-DB4B-E289-7ED5-D285FBC53E6F}"/>
              </a:ext>
            </a:extLst>
          </p:cNvPr>
          <p:cNvSpPr/>
          <p:nvPr/>
        </p:nvSpPr>
        <p:spPr>
          <a:xfrm>
            <a:off x="1341024" y="4128878"/>
            <a:ext cx="7250526" cy="70412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nvGrpSpPr>
          <p:cNvPr id="110" name="Group 109">
            <a:extLst>
              <a:ext uri="{FF2B5EF4-FFF2-40B4-BE49-F238E27FC236}">
                <a16:creationId xmlns:a16="http://schemas.microsoft.com/office/drawing/2014/main" id="{6042D2B4-B03E-D894-7289-102DE40958F5}"/>
              </a:ext>
            </a:extLst>
          </p:cNvPr>
          <p:cNvGrpSpPr/>
          <p:nvPr/>
        </p:nvGrpSpPr>
        <p:grpSpPr>
          <a:xfrm>
            <a:off x="404201" y="1144092"/>
            <a:ext cx="8331200" cy="3573138"/>
            <a:chOff x="404201" y="1143630"/>
            <a:chExt cx="8331200" cy="3573138"/>
          </a:xfrm>
        </p:grpSpPr>
        <p:pic>
          <p:nvPicPr>
            <p:cNvPr id="111" name="Picture 110">
              <a:extLst>
                <a:ext uri="{FF2B5EF4-FFF2-40B4-BE49-F238E27FC236}">
                  <a16:creationId xmlns:a16="http://schemas.microsoft.com/office/drawing/2014/main" id="{FBC4E8F2-ADA2-4829-8234-EBF9FE1898A2}"/>
                </a:ext>
              </a:extLst>
            </p:cNvPr>
            <p:cNvPicPr>
              <a:picLocks noChangeAspect="1"/>
            </p:cNvPicPr>
            <p:nvPr/>
          </p:nvPicPr>
          <p:blipFill>
            <a:blip r:embed="rId3"/>
            <a:stretch>
              <a:fillRect/>
            </a:stretch>
          </p:blipFill>
          <p:spPr>
            <a:xfrm>
              <a:off x="404201" y="1143630"/>
              <a:ext cx="8331200" cy="3573138"/>
            </a:xfrm>
            <a:prstGeom prst="rect">
              <a:avLst/>
            </a:prstGeom>
          </p:spPr>
        </p:pic>
        <p:sp>
          <p:nvSpPr>
            <p:cNvPr id="112" name="Rectangle 111">
              <a:extLst>
                <a:ext uri="{FF2B5EF4-FFF2-40B4-BE49-F238E27FC236}">
                  <a16:creationId xmlns:a16="http://schemas.microsoft.com/office/drawing/2014/main" id="{27745BDA-9091-BED4-351D-41238DD47E12}"/>
                </a:ext>
              </a:extLst>
            </p:cNvPr>
            <p:cNvSpPr/>
            <p:nvPr/>
          </p:nvSpPr>
          <p:spPr>
            <a:xfrm>
              <a:off x="3932635" y="1370970"/>
              <a:ext cx="4517945" cy="171450"/>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113" name="Rectangle 112">
              <a:extLst>
                <a:ext uri="{FF2B5EF4-FFF2-40B4-BE49-F238E27FC236}">
                  <a16:creationId xmlns:a16="http://schemas.microsoft.com/office/drawing/2014/main" id="{337B5DB1-EA1A-622D-3FD8-9F697323B1A9}"/>
                </a:ext>
              </a:extLst>
            </p:cNvPr>
            <p:cNvSpPr/>
            <p:nvPr/>
          </p:nvSpPr>
          <p:spPr>
            <a:xfrm>
              <a:off x="1267146" y="2044699"/>
              <a:ext cx="1778000" cy="1949450"/>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114" name="Rectangle 113">
              <a:extLst>
                <a:ext uri="{FF2B5EF4-FFF2-40B4-BE49-F238E27FC236}">
                  <a16:creationId xmlns:a16="http://schemas.microsoft.com/office/drawing/2014/main" id="{71F21374-3DAA-221E-74F1-B6D2A340C8F9}"/>
                </a:ext>
              </a:extLst>
            </p:cNvPr>
            <p:cNvSpPr/>
            <p:nvPr/>
          </p:nvSpPr>
          <p:spPr>
            <a:xfrm>
              <a:off x="5077623" y="2044700"/>
              <a:ext cx="411604" cy="1949450"/>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115" name="Rectangle 114">
              <a:extLst>
                <a:ext uri="{FF2B5EF4-FFF2-40B4-BE49-F238E27FC236}">
                  <a16:creationId xmlns:a16="http://schemas.microsoft.com/office/drawing/2014/main" id="{99F0B2C5-3BDC-16DC-D86F-C759C5576EE0}"/>
                </a:ext>
              </a:extLst>
            </p:cNvPr>
            <p:cNvSpPr/>
            <p:nvPr/>
          </p:nvSpPr>
          <p:spPr>
            <a:xfrm>
              <a:off x="6931472" y="2044700"/>
              <a:ext cx="415479" cy="2005959"/>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116" name="Rectangle 115">
              <a:extLst>
                <a:ext uri="{FF2B5EF4-FFF2-40B4-BE49-F238E27FC236}">
                  <a16:creationId xmlns:a16="http://schemas.microsoft.com/office/drawing/2014/main" id="{29DEF2C5-35CB-C4B4-0342-F10108FAAE57}"/>
                </a:ext>
              </a:extLst>
            </p:cNvPr>
            <p:cNvSpPr/>
            <p:nvPr/>
          </p:nvSpPr>
          <p:spPr>
            <a:xfrm>
              <a:off x="8169182" y="2101209"/>
              <a:ext cx="422368" cy="1949450"/>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117" name="Rectangle 116">
              <a:extLst>
                <a:ext uri="{FF2B5EF4-FFF2-40B4-BE49-F238E27FC236}">
                  <a16:creationId xmlns:a16="http://schemas.microsoft.com/office/drawing/2014/main" id="{5558132B-C44D-A917-004C-9630758FAB04}"/>
                </a:ext>
              </a:extLst>
            </p:cNvPr>
            <p:cNvSpPr/>
            <p:nvPr/>
          </p:nvSpPr>
          <p:spPr>
            <a:xfrm>
              <a:off x="3719514" y="2074848"/>
              <a:ext cx="1187102" cy="1949450"/>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118" name="Rectangle 117">
              <a:extLst>
                <a:ext uri="{FF2B5EF4-FFF2-40B4-BE49-F238E27FC236}">
                  <a16:creationId xmlns:a16="http://schemas.microsoft.com/office/drawing/2014/main" id="{2D35CF47-C4CF-4357-E4CF-F8B49B807DBC}"/>
                </a:ext>
              </a:extLst>
            </p:cNvPr>
            <p:cNvSpPr/>
            <p:nvPr/>
          </p:nvSpPr>
          <p:spPr>
            <a:xfrm>
              <a:off x="5562600" y="2044700"/>
              <a:ext cx="1187101" cy="2005959"/>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119" name="Rectangle 118">
              <a:extLst>
                <a:ext uri="{FF2B5EF4-FFF2-40B4-BE49-F238E27FC236}">
                  <a16:creationId xmlns:a16="http://schemas.microsoft.com/office/drawing/2014/main" id="{F540A232-3F19-3EED-E9A2-D1A6FF4E1D88}"/>
                </a:ext>
              </a:extLst>
            </p:cNvPr>
            <p:cNvSpPr/>
            <p:nvPr/>
          </p:nvSpPr>
          <p:spPr>
            <a:xfrm>
              <a:off x="7420326" y="2044699"/>
              <a:ext cx="605005" cy="2005959"/>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120" name="Rectangle 119">
              <a:extLst>
                <a:ext uri="{FF2B5EF4-FFF2-40B4-BE49-F238E27FC236}">
                  <a16:creationId xmlns:a16="http://schemas.microsoft.com/office/drawing/2014/main" id="{B598843C-5708-1A42-01B1-59DAAE4D874F}"/>
                </a:ext>
              </a:extLst>
            </p:cNvPr>
            <p:cNvSpPr/>
            <p:nvPr/>
          </p:nvSpPr>
          <p:spPr>
            <a:xfrm>
              <a:off x="3223773" y="2016466"/>
              <a:ext cx="422367" cy="2005958"/>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grpSp>
      <p:sp>
        <p:nvSpPr>
          <p:cNvPr id="121" name="Rectangle 120">
            <a:extLst>
              <a:ext uri="{FF2B5EF4-FFF2-40B4-BE49-F238E27FC236}">
                <a16:creationId xmlns:a16="http://schemas.microsoft.com/office/drawing/2014/main" id="{3A9107CE-292A-0889-995B-E74ACEAB32B2}"/>
              </a:ext>
            </a:extLst>
          </p:cNvPr>
          <p:cNvSpPr/>
          <p:nvPr/>
        </p:nvSpPr>
        <p:spPr>
          <a:xfrm>
            <a:off x="3014318" y="1990556"/>
            <a:ext cx="289561" cy="809326"/>
          </a:xfrm>
          <a:prstGeom prst="rect">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22" name="Rectangle 121">
            <a:extLst>
              <a:ext uri="{FF2B5EF4-FFF2-40B4-BE49-F238E27FC236}">
                <a16:creationId xmlns:a16="http://schemas.microsoft.com/office/drawing/2014/main" id="{BF2130B3-913F-DAA4-3D36-1E4B63F7B3F6}"/>
              </a:ext>
            </a:extLst>
          </p:cNvPr>
          <p:cNvSpPr/>
          <p:nvPr/>
        </p:nvSpPr>
        <p:spPr>
          <a:xfrm>
            <a:off x="4869094" y="2016466"/>
            <a:ext cx="289561" cy="809326"/>
          </a:xfrm>
          <a:prstGeom prst="rect">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23" name="Rectangle 122">
            <a:extLst>
              <a:ext uri="{FF2B5EF4-FFF2-40B4-BE49-F238E27FC236}">
                <a16:creationId xmlns:a16="http://schemas.microsoft.com/office/drawing/2014/main" id="{4143FBE5-7092-D0AC-2A6A-6F80DE81738F}"/>
              </a:ext>
            </a:extLst>
          </p:cNvPr>
          <p:cNvSpPr/>
          <p:nvPr/>
        </p:nvSpPr>
        <p:spPr>
          <a:xfrm>
            <a:off x="6741417" y="2074848"/>
            <a:ext cx="289561" cy="1975810"/>
          </a:xfrm>
          <a:prstGeom prst="rect">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24" name="Rectangle 123">
            <a:extLst>
              <a:ext uri="{FF2B5EF4-FFF2-40B4-BE49-F238E27FC236}">
                <a16:creationId xmlns:a16="http://schemas.microsoft.com/office/drawing/2014/main" id="{2825A14C-19B0-4CE3-139E-8E7B6C35D6B9}"/>
              </a:ext>
            </a:extLst>
          </p:cNvPr>
          <p:cNvSpPr/>
          <p:nvPr/>
        </p:nvSpPr>
        <p:spPr>
          <a:xfrm>
            <a:off x="7979802" y="2430754"/>
            <a:ext cx="289561" cy="1634257"/>
          </a:xfrm>
          <a:prstGeom prst="rect">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Tree>
    <p:extLst>
      <p:ext uri="{BB962C8B-B14F-4D97-AF65-F5344CB8AC3E}">
        <p14:creationId xmlns:p14="http://schemas.microsoft.com/office/powerpoint/2010/main" val="4210970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110"/>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9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93"/>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4"/>
                                        </p:tgtEl>
                                        <p:attrNameLst>
                                          <p:attrName>style.visibility</p:attrName>
                                        </p:attrNameLst>
                                      </p:cBhvr>
                                      <p:to>
                                        <p:strVal val="hidden"/>
                                      </p:to>
                                    </p:set>
                                  </p:childTnLst>
                                </p:cTn>
                              </p:par>
                            </p:childTnLst>
                          </p:cTn>
                        </p:par>
                        <p:par>
                          <p:cTn id="19" fill="hold">
                            <p:stCondLst>
                              <p:cond delay="0"/>
                            </p:stCondLst>
                            <p:childTnLst>
                              <p:par>
                                <p:cTn id="20" presetID="10" presetClass="entr" presetSubtype="0" fill="hold" grpId="0" nodeType="afterEffect">
                                  <p:stCondLst>
                                    <p:cond delay="0"/>
                                  </p:stCondLst>
                                  <p:childTnLst>
                                    <p:set>
                                      <p:cBhvr>
                                        <p:cTn id="21" dur="1" fill="hold">
                                          <p:stCondLst>
                                            <p:cond delay="0"/>
                                          </p:stCondLst>
                                        </p:cTn>
                                        <p:tgtEl>
                                          <p:spTgt spid="121"/>
                                        </p:tgtEl>
                                        <p:attrNameLst>
                                          <p:attrName>style.visibility</p:attrName>
                                        </p:attrNameLst>
                                      </p:cBhvr>
                                      <p:to>
                                        <p:strVal val="visible"/>
                                      </p:to>
                                    </p:set>
                                    <p:animEffect transition="in" filter="fade">
                                      <p:cBhvr>
                                        <p:cTn id="22" dur="250"/>
                                        <p:tgtEl>
                                          <p:spTgt spid="121"/>
                                        </p:tgtEl>
                                      </p:cBhvr>
                                    </p:animEffect>
                                  </p:childTnLst>
                                </p:cTn>
                              </p:par>
                            </p:childTnLst>
                          </p:cTn>
                        </p:par>
                        <p:par>
                          <p:cTn id="23" fill="hold">
                            <p:stCondLst>
                              <p:cond delay="250"/>
                            </p:stCondLst>
                            <p:childTnLst>
                              <p:par>
                                <p:cTn id="24" presetID="10" presetClass="exit" presetSubtype="0" fill="hold" grpId="0" nodeType="afterEffect">
                                  <p:stCondLst>
                                    <p:cond delay="0"/>
                                  </p:stCondLst>
                                  <p:childTnLst>
                                    <p:animEffect transition="out" filter="fade">
                                      <p:cBhvr>
                                        <p:cTn id="25" dur="500"/>
                                        <p:tgtEl>
                                          <p:spTgt spid="95"/>
                                        </p:tgtEl>
                                      </p:cBhvr>
                                    </p:animEffect>
                                    <p:set>
                                      <p:cBhvr>
                                        <p:cTn id="26" dur="1" fill="hold">
                                          <p:stCondLst>
                                            <p:cond delay="499"/>
                                          </p:stCondLst>
                                        </p:cTn>
                                        <p:tgtEl>
                                          <p:spTgt spid="95"/>
                                        </p:tgtEl>
                                        <p:attrNameLst>
                                          <p:attrName>style.visibility</p:attrName>
                                        </p:attrNameLst>
                                      </p:cBhvr>
                                      <p:to>
                                        <p:strVal val="hidden"/>
                                      </p:to>
                                    </p:set>
                                  </p:childTnLst>
                                </p:cTn>
                              </p:par>
                            </p:childTnLst>
                          </p:cTn>
                        </p:par>
                        <p:par>
                          <p:cTn id="27" fill="hold">
                            <p:stCondLst>
                              <p:cond delay="750"/>
                            </p:stCondLst>
                            <p:childTnLst>
                              <p:par>
                                <p:cTn id="28" presetID="10" presetClass="entr" presetSubtype="0" fill="hold" grpId="0" nodeType="afterEffect">
                                  <p:stCondLst>
                                    <p:cond delay="0"/>
                                  </p:stCondLst>
                                  <p:childTnLst>
                                    <p:set>
                                      <p:cBhvr>
                                        <p:cTn id="29" dur="1" fill="hold">
                                          <p:stCondLst>
                                            <p:cond delay="0"/>
                                          </p:stCondLst>
                                        </p:cTn>
                                        <p:tgtEl>
                                          <p:spTgt spid="122"/>
                                        </p:tgtEl>
                                        <p:attrNameLst>
                                          <p:attrName>style.visibility</p:attrName>
                                        </p:attrNameLst>
                                      </p:cBhvr>
                                      <p:to>
                                        <p:strVal val="visible"/>
                                      </p:to>
                                    </p:set>
                                    <p:animEffect transition="in" filter="fade">
                                      <p:cBhvr>
                                        <p:cTn id="30" dur="250"/>
                                        <p:tgtEl>
                                          <p:spTgt spid="122"/>
                                        </p:tgtEl>
                                      </p:cBhvr>
                                    </p:animEffect>
                                  </p:childTnLst>
                                </p:cTn>
                              </p:par>
                              <p:par>
                                <p:cTn id="31" presetID="10" presetClass="exit" presetSubtype="0" fill="hold" grpId="0" nodeType="withEffect">
                                  <p:stCondLst>
                                    <p:cond delay="0"/>
                                  </p:stCondLst>
                                  <p:childTnLst>
                                    <p:animEffect transition="out" filter="fade">
                                      <p:cBhvr>
                                        <p:cTn id="32" dur="500"/>
                                        <p:tgtEl>
                                          <p:spTgt spid="96"/>
                                        </p:tgtEl>
                                      </p:cBhvr>
                                    </p:animEffect>
                                    <p:set>
                                      <p:cBhvr>
                                        <p:cTn id="33" dur="1" fill="hold">
                                          <p:stCondLst>
                                            <p:cond delay="499"/>
                                          </p:stCondLst>
                                        </p:cTn>
                                        <p:tgtEl>
                                          <p:spTgt spid="96"/>
                                        </p:tgtEl>
                                        <p:attrNameLst>
                                          <p:attrName>style.visibility</p:attrName>
                                        </p:attrNameLst>
                                      </p:cBhvr>
                                      <p:to>
                                        <p:strVal val="hidden"/>
                                      </p:to>
                                    </p:set>
                                  </p:childTnLst>
                                </p:cTn>
                              </p:par>
                            </p:childTnLst>
                          </p:cTn>
                        </p:par>
                        <p:par>
                          <p:cTn id="34" fill="hold">
                            <p:stCondLst>
                              <p:cond delay="1250"/>
                            </p:stCondLst>
                            <p:childTnLst>
                              <p:par>
                                <p:cTn id="35" presetID="10" presetClass="entr" presetSubtype="0" fill="hold" grpId="0" nodeType="afterEffect">
                                  <p:stCondLst>
                                    <p:cond delay="0"/>
                                  </p:stCondLst>
                                  <p:childTnLst>
                                    <p:set>
                                      <p:cBhvr>
                                        <p:cTn id="36" dur="1" fill="hold">
                                          <p:stCondLst>
                                            <p:cond delay="0"/>
                                          </p:stCondLst>
                                        </p:cTn>
                                        <p:tgtEl>
                                          <p:spTgt spid="123"/>
                                        </p:tgtEl>
                                        <p:attrNameLst>
                                          <p:attrName>style.visibility</p:attrName>
                                        </p:attrNameLst>
                                      </p:cBhvr>
                                      <p:to>
                                        <p:strVal val="visible"/>
                                      </p:to>
                                    </p:set>
                                    <p:animEffect transition="in" filter="fade">
                                      <p:cBhvr>
                                        <p:cTn id="37" dur="250"/>
                                        <p:tgtEl>
                                          <p:spTgt spid="123"/>
                                        </p:tgtEl>
                                      </p:cBhvr>
                                    </p:animEffect>
                                  </p:childTnLst>
                                </p:cTn>
                              </p:par>
                              <p:par>
                                <p:cTn id="38" presetID="10" presetClass="exit" presetSubtype="0" fill="hold" grpId="0" nodeType="withEffect">
                                  <p:stCondLst>
                                    <p:cond delay="0"/>
                                  </p:stCondLst>
                                  <p:childTnLst>
                                    <p:animEffect transition="out" filter="fade">
                                      <p:cBhvr>
                                        <p:cTn id="39" dur="500"/>
                                        <p:tgtEl>
                                          <p:spTgt spid="97"/>
                                        </p:tgtEl>
                                      </p:cBhvr>
                                    </p:animEffect>
                                    <p:set>
                                      <p:cBhvr>
                                        <p:cTn id="40" dur="1" fill="hold">
                                          <p:stCondLst>
                                            <p:cond delay="499"/>
                                          </p:stCondLst>
                                        </p:cTn>
                                        <p:tgtEl>
                                          <p:spTgt spid="97"/>
                                        </p:tgtEl>
                                        <p:attrNameLst>
                                          <p:attrName>style.visibility</p:attrName>
                                        </p:attrNameLst>
                                      </p:cBhvr>
                                      <p:to>
                                        <p:strVal val="hidden"/>
                                      </p:to>
                                    </p:set>
                                  </p:childTnLst>
                                </p:cTn>
                              </p:par>
                            </p:childTnLst>
                          </p:cTn>
                        </p:par>
                        <p:par>
                          <p:cTn id="41" fill="hold">
                            <p:stCondLst>
                              <p:cond delay="1750"/>
                            </p:stCondLst>
                            <p:childTnLst>
                              <p:par>
                                <p:cTn id="42" presetID="10" presetClass="entr" presetSubtype="0" fill="hold" grpId="0" nodeType="afterEffect">
                                  <p:stCondLst>
                                    <p:cond delay="0"/>
                                  </p:stCondLst>
                                  <p:childTnLst>
                                    <p:set>
                                      <p:cBhvr>
                                        <p:cTn id="43" dur="1" fill="hold">
                                          <p:stCondLst>
                                            <p:cond delay="0"/>
                                          </p:stCondLst>
                                        </p:cTn>
                                        <p:tgtEl>
                                          <p:spTgt spid="124"/>
                                        </p:tgtEl>
                                        <p:attrNameLst>
                                          <p:attrName>style.visibility</p:attrName>
                                        </p:attrNameLst>
                                      </p:cBhvr>
                                      <p:to>
                                        <p:strVal val="visible"/>
                                      </p:to>
                                    </p:set>
                                    <p:animEffect transition="in" filter="fade">
                                      <p:cBhvr>
                                        <p:cTn id="44" dur="250"/>
                                        <p:tgtEl>
                                          <p:spTgt spid="124"/>
                                        </p:tgtEl>
                                      </p:cBhvr>
                                    </p:animEffect>
                                  </p:childTnLst>
                                </p:cTn>
                              </p:par>
                            </p:childTnLst>
                          </p:cTn>
                        </p:par>
                        <p:par>
                          <p:cTn id="45" fill="hold">
                            <p:stCondLst>
                              <p:cond delay="2000"/>
                            </p:stCondLst>
                            <p:childTnLst>
                              <p:par>
                                <p:cTn id="46" presetID="1" presetClass="entr" presetSubtype="0"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93" grpId="0" animBg="1"/>
      <p:bldP spid="94" grpId="0" animBg="1"/>
      <p:bldP spid="95" grpId="0" animBg="1"/>
      <p:bldP spid="96" grpId="0" animBg="1"/>
      <p:bldP spid="97" grpId="0" animBg="1"/>
      <p:bldP spid="98" grpId="0" animBg="1"/>
      <p:bldP spid="121" grpId="0" animBg="1"/>
      <p:bldP spid="122" grpId="0" animBg="1"/>
      <p:bldP spid="123" grpId="0" animBg="1"/>
      <p:bldP spid="124"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080B6-7F1C-9502-0461-27DD7C2340AC}"/>
              </a:ext>
            </a:extLst>
          </p:cNvPr>
          <p:cNvSpPr>
            <a:spLocks noGrp="1"/>
          </p:cNvSpPr>
          <p:nvPr>
            <p:ph type="title"/>
          </p:nvPr>
        </p:nvSpPr>
        <p:spPr/>
        <p:txBody>
          <a:bodyPr/>
          <a:lstStyle/>
          <a:p>
            <a:r>
              <a:rPr lang="en-US" dirty="0"/>
              <a:t>Impact of Input Replication</a:t>
            </a:r>
            <a:endParaRPr lang="en-CH" dirty="0"/>
          </a:p>
        </p:txBody>
      </p:sp>
      <p:sp>
        <p:nvSpPr>
          <p:cNvPr id="11" name="Rectangle 274">
            <a:extLst>
              <a:ext uri="{FF2B5EF4-FFF2-40B4-BE49-F238E27FC236}">
                <a16:creationId xmlns:a16="http://schemas.microsoft.com/office/drawing/2014/main" id="{C08117BD-06CF-E67F-C200-88D082C6A749}"/>
              </a:ext>
            </a:extLst>
          </p:cNvPr>
          <p:cNvSpPr/>
          <p:nvPr/>
        </p:nvSpPr>
        <p:spPr>
          <a:xfrm>
            <a:off x="-1" y="5407184"/>
            <a:ext cx="9144000" cy="1009506"/>
          </a:xfrm>
          <a:prstGeom prst="rect">
            <a:avLst/>
          </a:prstGeom>
          <a:solidFill>
            <a:schemeClr val="accent3">
              <a:lumMod val="20000"/>
              <a:lumOff val="8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3"/>
                </a:solidFill>
                <a:latin typeface="+mj-lt"/>
              </a:rPr>
              <a:t>Storing multiple copies of MAJ’s input operands increases </a:t>
            </a:r>
            <a:br>
              <a:rPr lang="en-US" sz="2400" b="1" dirty="0">
                <a:solidFill>
                  <a:schemeClr val="accent3"/>
                </a:solidFill>
                <a:latin typeface="+mj-lt"/>
              </a:rPr>
            </a:br>
            <a:r>
              <a:rPr lang="en-US" sz="2400" b="1" dirty="0">
                <a:solidFill>
                  <a:schemeClr val="accent3"/>
                </a:solidFill>
                <a:latin typeface="+mj-lt"/>
              </a:rPr>
              <a:t>the success rate of MAJ3, MAJ5, MAJ7, and MAJ9 operations</a:t>
            </a:r>
          </a:p>
        </p:txBody>
      </p:sp>
      <p:pic>
        <p:nvPicPr>
          <p:cNvPr id="19" name="Picture 18">
            <a:extLst>
              <a:ext uri="{FF2B5EF4-FFF2-40B4-BE49-F238E27FC236}">
                <a16:creationId xmlns:a16="http://schemas.microsoft.com/office/drawing/2014/main" id="{C58B2C75-2CFA-591B-6479-7088D97741D4}"/>
              </a:ext>
            </a:extLst>
          </p:cNvPr>
          <p:cNvPicPr>
            <a:picLocks noChangeAspect="1"/>
          </p:cNvPicPr>
          <p:nvPr/>
        </p:nvPicPr>
        <p:blipFill>
          <a:blip r:embed="rId3"/>
          <a:stretch>
            <a:fillRect/>
          </a:stretch>
        </p:blipFill>
        <p:spPr>
          <a:xfrm>
            <a:off x="423451" y="961210"/>
            <a:ext cx="8331200" cy="3573138"/>
          </a:xfrm>
          <a:prstGeom prst="rect">
            <a:avLst/>
          </a:prstGeom>
        </p:spPr>
      </p:pic>
      <p:sp>
        <p:nvSpPr>
          <p:cNvPr id="20" name="Rectangle 19">
            <a:extLst>
              <a:ext uri="{FF2B5EF4-FFF2-40B4-BE49-F238E27FC236}">
                <a16:creationId xmlns:a16="http://schemas.microsoft.com/office/drawing/2014/main" id="{DF0F5832-3A5B-DC86-9B68-F6119C5CE720}"/>
              </a:ext>
            </a:extLst>
          </p:cNvPr>
          <p:cNvSpPr/>
          <p:nvPr/>
        </p:nvSpPr>
        <p:spPr>
          <a:xfrm>
            <a:off x="3951885" y="1188550"/>
            <a:ext cx="4517945" cy="171450"/>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21" name="Rectangle 20">
            <a:extLst>
              <a:ext uri="{FF2B5EF4-FFF2-40B4-BE49-F238E27FC236}">
                <a16:creationId xmlns:a16="http://schemas.microsoft.com/office/drawing/2014/main" id="{3FF48EF0-5CCB-9910-819F-D6AE66B1011B}"/>
              </a:ext>
            </a:extLst>
          </p:cNvPr>
          <p:cNvSpPr/>
          <p:nvPr/>
        </p:nvSpPr>
        <p:spPr>
          <a:xfrm>
            <a:off x="2642028" y="1862279"/>
            <a:ext cx="422368" cy="1949450"/>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22" name="Rectangle 21">
            <a:extLst>
              <a:ext uri="{FF2B5EF4-FFF2-40B4-BE49-F238E27FC236}">
                <a16:creationId xmlns:a16="http://schemas.microsoft.com/office/drawing/2014/main" id="{23D0D497-E066-10B8-27A3-F7489D42B59F}"/>
              </a:ext>
            </a:extLst>
          </p:cNvPr>
          <p:cNvSpPr/>
          <p:nvPr/>
        </p:nvSpPr>
        <p:spPr>
          <a:xfrm>
            <a:off x="5096873" y="1862280"/>
            <a:ext cx="411604" cy="1949450"/>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23" name="Rectangle 22">
            <a:extLst>
              <a:ext uri="{FF2B5EF4-FFF2-40B4-BE49-F238E27FC236}">
                <a16:creationId xmlns:a16="http://schemas.microsoft.com/office/drawing/2014/main" id="{0840DA9D-52E6-8717-F9B1-7F4281D844F0}"/>
              </a:ext>
            </a:extLst>
          </p:cNvPr>
          <p:cNvSpPr/>
          <p:nvPr/>
        </p:nvSpPr>
        <p:spPr>
          <a:xfrm>
            <a:off x="6950722" y="1862280"/>
            <a:ext cx="415479" cy="2005959"/>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24" name="Rectangle 23">
            <a:extLst>
              <a:ext uri="{FF2B5EF4-FFF2-40B4-BE49-F238E27FC236}">
                <a16:creationId xmlns:a16="http://schemas.microsoft.com/office/drawing/2014/main" id="{655BB891-F826-B66A-92B8-4331C7965ED8}"/>
              </a:ext>
            </a:extLst>
          </p:cNvPr>
          <p:cNvSpPr/>
          <p:nvPr/>
        </p:nvSpPr>
        <p:spPr>
          <a:xfrm>
            <a:off x="8188432" y="1918789"/>
            <a:ext cx="422368" cy="1949450"/>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25" name="Rectangle 24">
            <a:extLst>
              <a:ext uri="{FF2B5EF4-FFF2-40B4-BE49-F238E27FC236}">
                <a16:creationId xmlns:a16="http://schemas.microsoft.com/office/drawing/2014/main" id="{A755F1BC-E0EB-4BBB-B3F6-2E0E12797C34}"/>
              </a:ext>
            </a:extLst>
          </p:cNvPr>
          <p:cNvSpPr/>
          <p:nvPr/>
        </p:nvSpPr>
        <p:spPr>
          <a:xfrm>
            <a:off x="4495878" y="1892428"/>
            <a:ext cx="429987" cy="1949450"/>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26" name="Rectangle 25">
            <a:extLst>
              <a:ext uri="{FF2B5EF4-FFF2-40B4-BE49-F238E27FC236}">
                <a16:creationId xmlns:a16="http://schemas.microsoft.com/office/drawing/2014/main" id="{8506F9B7-DA78-E30C-D277-7F51BCF25F7B}"/>
              </a:ext>
            </a:extLst>
          </p:cNvPr>
          <p:cNvSpPr/>
          <p:nvPr/>
        </p:nvSpPr>
        <p:spPr>
          <a:xfrm>
            <a:off x="5717082" y="1862280"/>
            <a:ext cx="411409" cy="2005959"/>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27" name="Rectangle 26">
            <a:extLst>
              <a:ext uri="{FF2B5EF4-FFF2-40B4-BE49-F238E27FC236}">
                <a16:creationId xmlns:a16="http://schemas.microsoft.com/office/drawing/2014/main" id="{F78C4CF0-6679-437F-EDDE-87241D812041}"/>
              </a:ext>
            </a:extLst>
          </p:cNvPr>
          <p:cNvSpPr/>
          <p:nvPr/>
        </p:nvSpPr>
        <p:spPr>
          <a:xfrm>
            <a:off x="7560169" y="1862279"/>
            <a:ext cx="484412" cy="2005959"/>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28" name="Rectangle 27">
            <a:extLst>
              <a:ext uri="{FF2B5EF4-FFF2-40B4-BE49-F238E27FC236}">
                <a16:creationId xmlns:a16="http://schemas.microsoft.com/office/drawing/2014/main" id="{A218DE20-9BB7-31C4-98DC-769071AB8DCA}"/>
              </a:ext>
            </a:extLst>
          </p:cNvPr>
          <p:cNvSpPr/>
          <p:nvPr/>
        </p:nvSpPr>
        <p:spPr>
          <a:xfrm>
            <a:off x="3243023" y="1834046"/>
            <a:ext cx="422367" cy="2005958"/>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29" name="Rectangle 28">
            <a:extLst>
              <a:ext uri="{FF2B5EF4-FFF2-40B4-BE49-F238E27FC236}">
                <a16:creationId xmlns:a16="http://schemas.microsoft.com/office/drawing/2014/main" id="{A4875625-8445-84AC-D4F7-9CD6ED40386D}"/>
              </a:ext>
            </a:extLst>
          </p:cNvPr>
          <p:cNvSpPr/>
          <p:nvPr/>
        </p:nvSpPr>
        <p:spPr>
          <a:xfrm>
            <a:off x="2009382" y="1834046"/>
            <a:ext cx="422368" cy="1949450"/>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31" name="Rectangle 30">
            <a:extLst>
              <a:ext uri="{FF2B5EF4-FFF2-40B4-BE49-F238E27FC236}">
                <a16:creationId xmlns:a16="http://schemas.microsoft.com/office/drawing/2014/main" id="{6F418115-DED2-6B72-5524-5747D9714B40}"/>
              </a:ext>
            </a:extLst>
          </p:cNvPr>
          <p:cNvSpPr/>
          <p:nvPr/>
        </p:nvSpPr>
        <p:spPr>
          <a:xfrm>
            <a:off x="1397429" y="1808101"/>
            <a:ext cx="422368" cy="1949450"/>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32" name="Rectangle 31">
            <a:extLst>
              <a:ext uri="{FF2B5EF4-FFF2-40B4-BE49-F238E27FC236}">
                <a16:creationId xmlns:a16="http://schemas.microsoft.com/office/drawing/2014/main" id="{99293BB1-EC07-A04D-774D-DB1DED57D88C}"/>
              </a:ext>
            </a:extLst>
          </p:cNvPr>
          <p:cNvSpPr/>
          <p:nvPr/>
        </p:nvSpPr>
        <p:spPr>
          <a:xfrm>
            <a:off x="3846575" y="1889568"/>
            <a:ext cx="429987" cy="1949450"/>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33" name="Rectangle 32">
            <a:extLst>
              <a:ext uri="{FF2B5EF4-FFF2-40B4-BE49-F238E27FC236}">
                <a16:creationId xmlns:a16="http://schemas.microsoft.com/office/drawing/2014/main" id="{0639288A-884C-2101-9A2B-A445318DA990}"/>
              </a:ext>
            </a:extLst>
          </p:cNvPr>
          <p:cNvSpPr/>
          <p:nvPr/>
        </p:nvSpPr>
        <p:spPr>
          <a:xfrm>
            <a:off x="6337096" y="1808101"/>
            <a:ext cx="411409" cy="2005959"/>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34" name="Rectangle 33">
            <a:extLst>
              <a:ext uri="{FF2B5EF4-FFF2-40B4-BE49-F238E27FC236}">
                <a16:creationId xmlns:a16="http://schemas.microsoft.com/office/drawing/2014/main" id="{51DB1EFB-DDD1-0256-F1FA-C900029B6A52}"/>
              </a:ext>
            </a:extLst>
          </p:cNvPr>
          <p:cNvSpPr/>
          <p:nvPr/>
        </p:nvSpPr>
        <p:spPr>
          <a:xfrm>
            <a:off x="3740598" y="1786883"/>
            <a:ext cx="1767879" cy="206246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51" name="Rectangle 50">
            <a:extLst>
              <a:ext uri="{FF2B5EF4-FFF2-40B4-BE49-F238E27FC236}">
                <a16:creationId xmlns:a16="http://schemas.microsoft.com/office/drawing/2014/main" id="{C64C85D3-F912-83FC-AB16-B6D8EB8F10C4}"/>
              </a:ext>
            </a:extLst>
          </p:cNvPr>
          <p:cNvSpPr/>
          <p:nvPr/>
        </p:nvSpPr>
        <p:spPr>
          <a:xfrm>
            <a:off x="5601022" y="1777537"/>
            <a:ext cx="1767879" cy="206246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52" name="Rectangle 51">
            <a:extLst>
              <a:ext uri="{FF2B5EF4-FFF2-40B4-BE49-F238E27FC236}">
                <a16:creationId xmlns:a16="http://schemas.microsoft.com/office/drawing/2014/main" id="{A3EFD074-34A4-3D42-1F09-2E3577776C85}"/>
              </a:ext>
            </a:extLst>
          </p:cNvPr>
          <p:cNvSpPr/>
          <p:nvPr/>
        </p:nvSpPr>
        <p:spPr>
          <a:xfrm>
            <a:off x="7454621" y="1786882"/>
            <a:ext cx="1156179" cy="206246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nvGrpSpPr>
          <p:cNvPr id="125" name="Group 124">
            <a:extLst>
              <a:ext uri="{FF2B5EF4-FFF2-40B4-BE49-F238E27FC236}">
                <a16:creationId xmlns:a16="http://schemas.microsoft.com/office/drawing/2014/main" id="{F1A3AC26-EB92-B13B-A548-0B1F84C150B5}"/>
              </a:ext>
            </a:extLst>
          </p:cNvPr>
          <p:cNvGrpSpPr/>
          <p:nvPr/>
        </p:nvGrpSpPr>
        <p:grpSpPr>
          <a:xfrm>
            <a:off x="425650" y="964131"/>
            <a:ext cx="8331200" cy="3573138"/>
            <a:chOff x="404201" y="1143630"/>
            <a:chExt cx="8331200" cy="3573138"/>
          </a:xfrm>
        </p:grpSpPr>
        <p:pic>
          <p:nvPicPr>
            <p:cNvPr id="126" name="Picture 125">
              <a:extLst>
                <a:ext uri="{FF2B5EF4-FFF2-40B4-BE49-F238E27FC236}">
                  <a16:creationId xmlns:a16="http://schemas.microsoft.com/office/drawing/2014/main" id="{91583B4F-46B1-B8D5-9013-36CA0AA7FF37}"/>
                </a:ext>
              </a:extLst>
            </p:cNvPr>
            <p:cNvPicPr>
              <a:picLocks noChangeAspect="1"/>
            </p:cNvPicPr>
            <p:nvPr/>
          </p:nvPicPr>
          <p:blipFill>
            <a:blip r:embed="rId3"/>
            <a:stretch>
              <a:fillRect/>
            </a:stretch>
          </p:blipFill>
          <p:spPr>
            <a:xfrm>
              <a:off x="404201" y="1143630"/>
              <a:ext cx="8331200" cy="3573138"/>
            </a:xfrm>
            <a:prstGeom prst="rect">
              <a:avLst/>
            </a:prstGeom>
          </p:spPr>
        </p:pic>
        <p:sp>
          <p:nvSpPr>
            <p:cNvPr id="127" name="Rectangle 126">
              <a:extLst>
                <a:ext uri="{FF2B5EF4-FFF2-40B4-BE49-F238E27FC236}">
                  <a16:creationId xmlns:a16="http://schemas.microsoft.com/office/drawing/2014/main" id="{7D918504-61FC-1290-C77B-BD0BF49AFC52}"/>
                </a:ext>
              </a:extLst>
            </p:cNvPr>
            <p:cNvSpPr/>
            <p:nvPr/>
          </p:nvSpPr>
          <p:spPr>
            <a:xfrm>
              <a:off x="3932635" y="1370970"/>
              <a:ext cx="4517945" cy="171450"/>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128" name="Rectangle 127">
              <a:extLst>
                <a:ext uri="{FF2B5EF4-FFF2-40B4-BE49-F238E27FC236}">
                  <a16:creationId xmlns:a16="http://schemas.microsoft.com/office/drawing/2014/main" id="{22BBBEDB-F3CB-6269-0F25-7010DAB0F929}"/>
                </a:ext>
              </a:extLst>
            </p:cNvPr>
            <p:cNvSpPr/>
            <p:nvPr/>
          </p:nvSpPr>
          <p:spPr>
            <a:xfrm>
              <a:off x="1267146" y="2044699"/>
              <a:ext cx="1778000" cy="1949450"/>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129" name="Rectangle 128">
              <a:extLst>
                <a:ext uri="{FF2B5EF4-FFF2-40B4-BE49-F238E27FC236}">
                  <a16:creationId xmlns:a16="http://schemas.microsoft.com/office/drawing/2014/main" id="{832B78BC-2199-52D7-26B2-F955632E6FA5}"/>
                </a:ext>
              </a:extLst>
            </p:cNvPr>
            <p:cNvSpPr/>
            <p:nvPr/>
          </p:nvSpPr>
          <p:spPr>
            <a:xfrm>
              <a:off x="5077623" y="2044700"/>
              <a:ext cx="411604" cy="1949450"/>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130" name="Rectangle 129">
              <a:extLst>
                <a:ext uri="{FF2B5EF4-FFF2-40B4-BE49-F238E27FC236}">
                  <a16:creationId xmlns:a16="http://schemas.microsoft.com/office/drawing/2014/main" id="{006364AF-65EE-E467-F5B6-1D599BB3A6BD}"/>
                </a:ext>
              </a:extLst>
            </p:cNvPr>
            <p:cNvSpPr/>
            <p:nvPr/>
          </p:nvSpPr>
          <p:spPr>
            <a:xfrm>
              <a:off x="6931472" y="2044700"/>
              <a:ext cx="415479" cy="2005959"/>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131" name="Rectangle 130">
              <a:extLst>
                <a:ext uri="{FF2B5EF4-FFF2-40B4-BE49-F238E27FC236}">
                  <a16:creationId xmlns:a16="http://schemas.microsoft.com/office/drawing/2014/main" id="{4CC39A74-A87C-3249-AEED-450D69ACCB68}"/>
                </a:ext>
              </a:extLst>
            </p:cNvPr>
            <p:cNvSpPr/>
            <p:nvPr/>
          </p:nvSpPr>
          <p:spPr>
            <a:xfrm>
              <a:off x="8169182" y="2101209"/>
              <a:ext cx="422368" cy="1949450"/>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132" name="Rectangle 131">
              <a:extLst>
                <a:ext uri="{FF2B5EF4-FFF2-40B4-BE49-F238E27FC236}">
                  <a16:creationId xmlns:a16="http://schemas.microsoft.com/office/drawing/2014/main" id="{13576807-D9A6-4ECC-3E9A-69D28E5F29CF}"/>
                </a:ext>
              </a:extLst>
            </p:cNvPr>
            <p:cNvSpPr/>
            <p:nvPr/>
          </p:nvSpPr>
          <p:spPr>
            <a:xfrm>
              <a:off x="3719514" y="2074848"/>
              <a:ext cx="1187102" cy="1949450"/>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133" name="Rectangle 132">
              <a:extLst>
                <a:ext uri="{FF2B5EF4-FFF2-40B4-BE49-F238E27FC236}">
                  <a16:creationId xmlns:a16="http://schemas.microsoft.com/office/drawing/2014/main" id="{E6BC7413-5F7C-DB21-10EE-8BACDEA00322}"/>
                </a:ext>
              </a:extLst>
            </p:cNvPr>
            <p:cNvSpPr/>
            <p:nvPr/>
          </p:nvSpPr>
          <p:spPr>
            <a:xfrm>
              <a:off x="5562600" y="2044700"/>
              <a:ext cx="1187101" cy="2005959"/>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134" name="Rectangle 133">
              <a:extLst>
                <a:ext uri="{FF2B5EF4-FFF2-40B4-BE49-F238E27FC236}">
                  <a16:creationId xmlns:a16="http://schemas.microsoft.com/office/drawing/2014/main" id="{C952C49A-CC19-6776-603F-E19DE74959ED}"/>
                </a:ext>
              </a:extLst>
            </p:cNvPr>
            <p:cNvSpPr/>
            <p:nvPr/>
          </p:nvSpPr>
          <p:spPr>
            <a:xfrm>
              <a:off x="7420326" y="2044699"/>
              <a:ext cx="605005" cy="2005959"/>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135" name="Rectangle 134">
              <a:extLst>
                <a:ext uri="{FF2B5EF4-FFF2-40B4-BE49-F238E27FC236}">
                  <a16:creationId xmlns:a16="http://schemas.microsoft.com/office/drawing/2014/main" id="{3EBA52BC-B6A0-29E3-910E-94EEE7EAF6CD}"/>
                </a:ext>
              </a:extLst>
            </p:cNvPr>
            <p:cNvSpPr/>
            <p:nvPr/>
          </p:nvSpPr>
          <p:spPr>
            <a:xfrm>
              <a:off x="3223773" y="2016466"/>
              <a:ext cx="422367" cy="2005958"/>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grpSp>
      <p:grpSp>
        <p:nvGrpSpPr>
          <p:cNvPr id="58" name="Group 57">
            <a:extLst>
              <a:ext uri="{FF2B5EF4-FFF2-40B4-BE49-F238E27FC236}">
                <a16:creationId xmlns:a16="http://schemas.microsoft.com/office/drawing/2014/main" id="{11DB1F02-BF63-A201-578F-99970EBB6A10}"/>
              </a:ext>
            </a:extLst>
          </p:cNvPr>
          <p:cNvGrpSpPr/>
          <p:nvPr/>
        </p:nvGrpSpPr>
        <p:grpSpPr>
          <a:xfrm>
            <a:off x="421252" y="958289"/>
            <a:ext cx="8331200" cy="3573138"/>
            <a:chOff x="404201" y="1144092"/>
            <a:chExt cx="8331200" cy="3573138"/>
          </a:xfrm>
        </p:grpSpPr>
        <p:pic>
          <p:nvPicPr>
            <p:cNvPr id="59" name="Picture 58">
              <a:extLst>
                <a:ext uri="{FF2B5EF4-FFF2-40B4-BE49-F238E27FC236}">
                  <a16:creationId xmlns:a16="http://schemas.microsoft.com/office/drawing/2014/main" id="{9FF14730-AA46-28B8-5DA5-63871F410977}"/>
                </a:ext>
              </a:extLst>
            </p:cNvPr>
            <p:cNvPicPr>
              <a:picLocks noChangeAspect="1"/>
            </p:cNvPicPr>
            <p:nvPr/>
          </p:nvPicPr>
          <p:blipFill>
            <a:blip r:embed="rId3"/>
            <a:stretch>
              <a:fillRect/>
            </a:stretch>
          </p:blipFill>
          <p:spPr>
            <a:xfrm>
              <a:off x="404201" y="1144092"/>
              <a:ext cx="8331200" cy="3573138"/>
            </a:xfrm>
            <a:prstGeom prst="rect">
              <a:avLst/>
            </a:prstGeom>
          </p:spPr>
        </p:pic>
        <p:sp>
          <p:nvSpPr>
            <p:cNvPr id="60" name="Rectangle 59">
              <a:extLst>
                <a:ext uri="{FF2B5EF4-FFF2-40B4-BE49-F238E27FC236}">
                  <a16:creationId xmlns:a16="http://schemas.microsoft.com/office/drawing/2014/main" id="{9B14F518-63A6-93E5-8A84-EF4E9F77EDDA}"/>
                </a:ext>
              </a:extLst>
            </p:cNvPr>
            <p:cNvSpPr/>
            <p:nvPr/>
          </p:nvSpPr>
          <p:spPr>
            <a:xfrm>
              <a:off x="3932635" y="1371432"/>
              <a:ext cx="4517945" cy="171450"/>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61" name="Rectangle 60">
              <a:extLst>
                <a:ext uri="{FF2B5EF4-FFF2-40B4-BE49-F238E27FC236}">
                  <a16:creationId xmlns:a16="http://schemas.microsoft.com/office/drawing/2014/main" id="{D220EF36-3B83-8697-3E2C-A14A998D548F}"/>
                </a:ext>
              </a:extLst>
            </p:cNvPr>
            <p:cNvSpPr/>
            <p:nvPr/>
          </p:nvSpPr>
          <p:spPr>
            <a:xfrm>
              <a:off x="2622778" y="2045161"/>
              <a:ext cx="422368" cy="1949450"/>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62" name="Rectangle 61">
              <a:extLst>
                <a:ext uri="{FF2B5EF4-FFF2-40B4-BE49-F238E27FC236}">
                  <a16:creationId xmlns:a16="http://schemas.microsoft.com/office/drawing/2014/main" id="{A7EDDCFD-CA16-23F3-58DB-691AA3467D80}"/>
                </a:ext>
              </a:extLst>
            </p:cNvPr>
            <p:cNvSpPr/>
            <p:nvPr/>
          </p:nvSpPr>
          <p:spPr>
            <a:xfrm>
              <a:off x="5077623" y="2045162"/>
              <a:ext cx="411604" cy="1949450"/>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63" name="Rectangle 62">
              <a:extLst>
                <a:ext uri="{FF2B5EF4-FFF2-40B4-BE49-F238E27FC236}">
                  <a16:creationId xmlns:a16="http://schemas.microsoft.com/office/drawing/2014/main" id="{74915844-674D-31B0-D93E-D1343B682DE0}"/>
                </a:ext>
              </a:extLst>
            </p:cNvPr>
            <p:cNvSpPr/>
            <p:nvPr/>
          </p:nvSpPr>
          <p:spPr>
            <a:xfrm>
              <a:off x="6931472" y="2045162"/>
              <a:ext cx="415479" cy="2005959"/>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64" name="Rectangle 63">
              <a:extLst>
                <a:ext uri="{FF2B5EF4-FFF2-40B4-BE49-F238E27FC236}">
                  <a16:creationId xmlns:a16="http://schemas.microsoft.com/office/drawing/2014/main" id="{733CEBAC-6BAD-C3A2-4EA4-C389A1CCA517}"/>
                </a:ext>
              </a:extLst>
            </p:cNvPr>
            <p:cNvSpPr/>
            <p:nvPr/>
          </p:nvSpPr>
          <p:spPr>
            <a:xfrm>
              <a:off x="8169182" y="2101671"/>
              <a:ext cx="422368" cy="1949450"/>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65" name="Rectangle 64">
              <a:extLst>
                <a:ext uri="{FF2B5EF4-FFF2-40B4-BE49-F238E27FC236}">
                  <a16:creationId xmlns:a16="http://schemas.microsoft.com/office/drawing/2014/main" id="{2429AD2C-81CF-5755-E781-DA0EA8664BA4}"/>
                </a:ext>
              </a:extLst>
            </p:cNvPr>
            <p:cNvSpPr/>
            <p:nvPr/>
          </p:nvSpPr>
          <p:spPr>
            <a:xfrm>
              <a:off x="4476628" y="2075310"/>
              <a:ext cx="429987" cy="1949450"/>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66" name="Rectangle 65">
              <a:extLst>
                <a:ext uri="{FF2B5EF4-FFF2-40B4-BE49-F238E27FC236}">
                  <a16:creationId xmlns:a16="http://schemas.microsoft.com/office/drawing/2014/main" id="{2BD93F80-C009-6C93-4472-2D7189AE4098}"/>
                </a:ext>
              </a:extLst>
            </p:cNvPr>
            <p:cNvSpPr/>
            <p:nvPr/>
          </p:nvSpPr>
          <p:spPr>
            <a:xfrm>
              <a:off x="5697832" y="2045162"/>
              <a:ext cx="411409" cy="2005959"/>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67" name="Rectangle 66">
              <a:extLst>
                <a:ext uri="{FF2B5EF4-FFF2-40B4-BE49-F238E27FC236}">
                  <a16:creationId xmlns:a16="http://schemas.microsoft.com/office/drawing/2014/main" id="{F78F8CBD-28AB-C6A1-592B-8136B67FBE61}"/>
                </a:ext>
              </a:extLst>
            </p:cNvPr>
            <p:cNvSpPr/>
            <p:nvPr/>
          </p:nvSpPr>
          <p:spPr>
            <a:xfrm>
              <a:off x="7540919" y="2045161"/>
              <a:ext cx="484412" cy="2005959"/>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68" name="Rectangle 67">
              <a:extLst>
                <a:ext uri="{FF2B5EF4-FFF2-40B4-BE49-F238E27FC236}">
                  <a16:creationId xmlns:a16="http://schemas.microsoft.com/office/drawing/2014/main" id="{AD7B8E5D-5BE5-05F2-DBA2-203E48DEB488}"/>
                </a:ext>
              </a:extLst>
            </p:cNvPr>
            <p:cNvSpPr/>
            <p:nvPr/>
          </p:nvSpPr>
          <p:spPr>
            <a:xfrm>
              <a:off x="3223773" y="2016928"/>
              <a:ext cx="422367" cy="2005958"/>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69" name="Rectangle 68">
              <a:extLst>
                <a:ext uri="{FF2B5EF4-FFF2-40B4-BE49-F238E27FC236}">
                  <a16:creationId xmlns:a16="http://schemas.microsoft.com/office/drawing/2014/main" id="{7148C8B5-C9BC-1913-DE2C-98AC1F779F9B}"/>
                </a:ext>
              </a:extLst>
            </p:cNvPr>
            <p:cNvSpPr/>
            <p:nvPr/>
          </p:nvSpPr>
          <p:spPr>
            <a:xfrm>
              <a:off x="1990132" y="2016928"/>
              <a:ext cx="422368" cy="1949450"/>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70" name="Rectangle 69">
              <a:extLst>
                <a:ext uri="{FF2B5EF4-FFF2-40B4-BE49-F238E27FC236}">
                  <a16:creationId xmlns:a16="http://schemas.microsoft.com/office/drawing/2014/main" id="{CBAE420E-0C8F-5CDB-BE07-2FFFEAC77EB9}"/>
                </a:ext>
              </a:extLst>
            </p:cNvPr>
            <p:cNvSpPr/>
            <p:nvPr/>
          </p:nvSpPr>
          <p:spPr>
            <a:xfrm>
              <a:off x="1378179" y="1990983"/>
              <a:ext cx="422368" cy="1949450"/>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71" name="Rectangle 70">
              <a:extLst>
                <a:ext uri="{FF2B5EF4-FFF2-40B4-BE49-F238E27FC236}">
                  <a16:creationId xmlns:a16="http://schemas.microsoft.com/office/drawing/2014/main" id="{7ACC1ED7-2EA6-A6C6-057B-6299C6B2419E}"/>
                </a:ext>
              </a:extLst>
            </p:cNvPr>
            <p:cNvSpPr/>
            <p:nvPr/>
          </p:nvSpPr>
          <p:spPr>
            <a:xfrm>
              <a:off x="3827325" y="2072450"/>
              <a:ext cx="429987" cy="1949450"/>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72" name="Rectangle 71">
              <a:extLst>
                <a:ext uri="{FF2B5EF4-FFF2-40B4-BE49-F238E27FC236}">
                  <a16:creationId xmlns:a16="http://schemas.microsoft.com/office/drawing/2014/main" id="{50EF212A-E237-43C7-AC0A-8E33393E16EA}"/>
                </a:ext>
              </a:extLst>
            </p:cNvPr>
            <p:cNvSpPr/>
            <p:nvPr/>
          </p:nvSpPr>
          <p:spPr>
            <a:xfrm>
              <a:off x="6317846" y="1990983"/>
              <a:ext cx="411409" cy="2005959"/>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grpSp>
      <p:cxnSp>
        <p:nvCxnSpPr>
          <p:cNvPr id="53" name="Straight Arrow Connector 52">
            <a:extLst>
              <a:ext uri="{FF2B5EF4-FFF2-40B4-BE49-F238E27FC236}">
                <a16:creationId xmlns:a16="http://schemas.microsoft.com/office/drawing/2014/main" id="{0C53577C-1FB3-B20D-4C0B-9D6BEE5C21F0}"/>
              </a:ext>
            </a:extLst>
          </p:cNvPr>
          <p:cNvCxnSpPr>
            <a:cxnSpLocks/>
          </p:cNvCxnSpPr>
          <p:nvPr/>
        </p:nvCxnSpPr>
        <p:spPr>
          <a:xfrm flipV="1">
            <a:off x="1402097" y="1931885"/>
            <a:ext cx="1724008" cy="473889"/>
          </a:xfrm>
          <a:prstGeom prst="straightConnector1">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72643F38-1868-CE5B-88F1-160D71A23A38}"/>
              </a:ext>
            </a:extLst>
          </p:cNvPr>
          <p:cNvSpPr txBox="1"/>
          <p:nvPr/>
        </p:nvSpPr>
        <p:spPr>
          <a:xfrm>
            <a:off x="2529829" y="3217650"/>
            <a:ext cx="1080000" cy="646331"/>
          </a:xfrm>
          <a:prstGeom prst="rect">
            <a:avLst/>
          </a:prstGeom>
          <a:solidFill>
            <a:schemeClr val="accent2"/>
          </a:solidFill>
          <a:ln>
            <a:solidFill>
              <a:schemeClr val="accent2"/>
            </a:solidFill>
          </a:ln>
        </p:spPr>
        <p:txBody>
          <a:bodyPr wrap="square" lIns="91440" tIns="45720" rIns="91440" bIns="45720" rtlCol="0" anchor="t">
            <a:spAutoFit/>
          </a:bodyPr>
          <a:lstStyle/>
          <a:p>
            <a:pPr algn="ctr"/>
            <a:r>
              <a:rPr lang="en-US" dirty="0">
                <a:solidFill>
                  <a:schemeClr val="bg1"/>
                </a:solidFill>
                <a:latin typeface="+mj-lt"/>
                <a:ea typeface="Cambria" panose="02040503050406030204" pitchFamily="18" charset="0"/>
              </a:rPr>
              <a:t>30.81% increase</a:t>
            </a:r>
            <a:endParaRPr lang="en-US" b="1" dirty="0">
              <a:solidFill>
                <a:schemeClr val="bg1"/>
              </a:solidFill>
              <a:latin typeface="+mj-lt"/>
              <a:ea typeface="Cambria" panose="02040503050406030204" pitchFamily="18" charset="0"/>
            </a:endParaRPr>
          </a:p>
        </p:txBody>
      </p:sp>
      <p:cxnSp>
        <p:nvCxnSpPr>
          <p:cNvPr id="73" name="Straight Arrow Connector 72">
            <a:extLst>
              <a:ext uri="{FF2B5EF4-FFF2-40B4-BE49-F238E27FC236}">
                <a16:creationId xmlns:a16="http://schemas.microsoft.com/office/drawing/2014/main" id="{D1E1C12B-8C3F-B0FF-2A99-184C4146A61A}"/>
              </a:ext>
            </a:extLst>
          </p:cNvPr>
          <p:cNvCxnSpPr>
            <a:cxnSpLocks/>
          </p:cNvCxnSpPr>
          <p:nvPr/>
        </p:nvCxnSpPr>
        <p:spPr>
          <a:xfrm flipV="1">
            <a:off x="3855295" y="2095498"/>
            <a:ext cx="1145644" cy="975529"/>
          </a:xfrm>
          <a:prstGeom prst="straightConnector1">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765B5265-F29E-3B98-B879-29C990AD1BD5}"/>
              </a:ext>
            </a:extLst>
          </p:cNvPr>
          <p:cNvCxnSpPr>
            <a:cxnSpLocks/>
          </p:cNvCxnSpPr>
          <p:nvPr/>
        </p:nvCxnSpPr>
        <p:spPr>
          <a:xfrm flipV="1">
            <a:off x="5700961" y="2518415"/>
            <a:ext cx="1140409" cy="910681"/>
          </a:xfrm>
          <a:prstGeom prst="straightConnector1">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34A0E592-7702-5246-0D92-37A004B673DD}"/>
              </a:ext>
            </a:extLst>
          </p:cNvPr>
          <p:cNvCxnSpPr>
            <a:cxnSpLocks/>
          </p:cNvCxnSpPr>
          <p:nvPr/>
        </p:nvCxnSpPr>
        <p:spPr>
          <a:xfrm flipV="1">
            <a:off x="7532571" y="3395469"/>
            <a:ext cx="587083" cy="392038"/>
          </a:xfrm>
          <a:prstGeom prst="straightConnector1">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80" name="TextBox 79">
            <a:extLst>
              <a:ext uri="{FF2B5EF4-FFF2-40B4-BE49-F238E27FC236}">
                <a16:creationId xmlns:a16="http://schemas.microsoft.com/office/drawing/2014/main" id="{68834FE4-5AAD-CE92-716E-8998EFB2DDDD}"/>
              </a:ext>
            </a:extLst>
          </p:cNvPr>
          <p:cNvSpPr txBox="1"/>
          <p:nvPr/>
        </p:nvSpPr>
        <p:spPr>
          <a:xfrm>
            <a:off x="1347801" y="4521700"/>
            <a:ext cx="6682004" cy="369332"/>
          </a:xfrm>
          <a:prstGeom prst="rect">
            <a:avLst/>
          </a:prstGeom>
          <a:solidFill>
            <a:schemeClr val="accent2"/>
          </a:solidFill>
          <a:ln>
            <a:solidFill>
              <a:schemeClr val="accent2"/>
            </a:solidFill>
          </a:ln>
        </p:spPr>
        <p:txBody>
          <a:bodyPr wrap="square" lIns="91440" tIns="45720" rIns="91440" bIns="45720" rtlCol="0" anchor="t">
            <a:spAutoFit/>
          </a:bodyPr>
          <a:lstStyle/>
          <a:p>
            <a:pPr algn="ctr"/>
            <a:r>
              <a:rPr lang="en-US" dirty="0">
                <a:solidFill>
                  <a:schemeClr val="bg1"/>
                </a:solidFill>
                <a:latin typeface="+mj-lt"/>
                <a:ea typeface="Cambria" panose="02040503050406030204" pitchFamily="18" charset="0"/>
              </a:rPr>
              <a:t>Similar trend in success rate increase in all tested MAJX operations</a:t>
            </a:r>
            <a:endParaRPr lang="en-US" b="1" dirty="0">
              <a:solidFill>
                <a:schemeClr val="bg1"/>
              </a:solidFill>
              <a:latin typeface="+mj-lt"/>
              <a:ea typeface="Cambria" panose="02040503050406030204" pitchFamily="18" charset="0"/>
            </a:endParaRPr>
          </a:p>
        </p:txBody>
      </p:sp>
      <p:sp>
        <p:nvSpPr>
          <p:cNvPr id="3" name="TextBox 2">
            <a:extLst>
              <a:ext uri="{FF2B5EF4-FFF2-40B4-BE49-F238E27FC236}">
                <a16:creationId xmlns:a16="http://schemas.microsoft.com/office/drawing/2014/main" id="{9E46E404-E3F0-69A4-47D6-B225F206BFB0}"/>
              </a:ext>
            </a:extLst>
          </p:cNvPr>
          <p:cNvSpPr txBox="1"/>
          <p:nvPr/>
        </p:nvSpPr>
        <p:spPr>
          <a:xfrm>
            <a:off x="4387941" y="3217650"/>
            <a:ext cx="1080000" cy="646331"/>
          </a:xfrm>
          <a:prstGeom prst="rect">
            <a:avLst/>
          </a:prstGeom>
          <a:solidFill>
            <a:schemeClr val="accent2"/>
          </a:solidFill>
          <a:ln>
            <a:solidFill>
              <a:schemeClr val="accent2"/>
            </a:solidFill>
          </a:ln>
        </p:spPr>
        <p:txBody>
          <a:bodyPr wrap="square" lIns="91440" tIns="45720" rIns="91440" bIns="45720" rtlCol="0" anchor="t">
            <a:spAutoFit/>
          </a:bodyPr>
          <a:lstStyle/>
          <a:p>
            <a:pPr algn="ctr"/>
            <a:r>
              <a:rPr lang="en-US" dirty="0">
                <a:solidFill>
                  <a:schemeClr val="bg1"/>
                </a:solidFill>
                <a:latin typeface="+mj-lt"/>
                <a:ea typeface="Cambria" panose="02040503050406030204" pitchFamily="18" charset="0"/>
              </a:rPr>
              <a:t>56.27% increase</a:t>
            </a:r>
            <a:endParaRPr lang="en-US" b="1" dirty="0">
              <a:solidFill>
                <a:schemeClr val="bg1"/>
              </a:solidFill>
              <a:latin typeface="+mj-lt"/>
              <a:ea typeface="Cambria" panose="02040503050406030204" pitchFamily="18" charset="0"/>
            </a:endParaRPr>
          </a:p>
        </p:txBody>
      </p:sp>
      <p:sp>
        <p:nvSpPr>
          <p:cNvPr id="4" name="TextBox 3">
            <a:extLst>
              <a:ext uri="{FF2B5EF4-FFF2-40B4-BE49-F238E27FC236}">
                <a16:creationId xmlns:a16="http://schemas.microsoft.com/office/drawing/2014/main" id="{D9A7645B-8CC0-986C-D0DB-38746E3C1EE9}"/>
              </a:ext>
            </a:extLst>
          </p:cNvPr>
          <p:cNvSpPr txBox="1"/>
          <p:nvPr/>
        </p:nvSpPr>
        <p:spPr>
          <a:xfrm>
            <a:off x="6270667" y="3217650"/>
            <a:ext cx="1080000" cy="646331"/>
          </a:xfrm>
          <a:prstGeom prst="rect">
            <a:avLst/>
          </a:prstGeom>
          <a:solidFill>
            <a:schemeClr val="accent2"/>
          </a:solidFill>
          <a:ln>
            <a:solidFill>
              <a:schemeClr val="accent2"/>
            </a:solidFill>
          </a:ln>
        </p:spPr>
        <p:txBody>
          <a:bodyPr wrap="square" lIns="91440" tIns="45720" rIns="91440" bIns="45720" rtlCol="0" anchor="t">
            <a:spAutoFit/>
          </a:bodyPr>
          <a:lstStyle/>
          <a:p>
            <a:pPr algn="ctr"/>
            <a:r>
              <a:rPr lang="en-US" dirty="0">
                <a:solidFill>
                  <a:schemeClr val="bg1"/>
                </a:solidFill>
                <a:latin typeface="+mj-lt"/>
                <a:ea typeface="Cambria" panose="02040503050406030204" pitchFamily="18" charset="0"/>
              </a:rPr>
              <a:t>35.15% increase</a:t>
            </a:r>
            <a:endParaRPr lang="en-US" b="1" dirty="0">
              <a:solidFill>
                <a:schemeClr val="bg1"/>
              </a:solidFill>
              <a:latin typeface="+mj-lt"/>
              <a:ea typeface="Cambria" panose="02040503050406030204" pitchFamily="18" charset="0"/>
            </a:endParaRPr>
          </a:p>
        </p:txBody>
      </p:sp>
      <p:sp>
        <p:nvSpPr>
          <p:cNvPr id="5" name="TextBox 4">
            <a:extLst>
              <a:ext uri="{FF2B5EF4-FFF2-40B4-BE49-F238E27FC236}">
                <a16:creationId xmlns:a16="http://schemas.microsoft.com/office/drawing/2014/main" id="{44C60862-C48D-55D5-4B24-109D5E477690}"/>
              </a:ext>
            </a:extLst>
          </p:cNvPr>
          <p:cNvSpPr txBox="1"/>
          <p:nvPr/>
        </p:nvSpPr>
        <p:spPr>
          <a:xfrm>
            <a:off x="7489805" y="1765071"/>
            <a:ext cx="1080000" cy="646331"/>
          </a:xfrm>
          <a:prstGeom prst="rect">
            <a:avLst/>
          </a:prstGeom>
          <a:solidFill>
            <a:schemeClr val="accent2"/>
          </a:solidFill>
          <a:ln>
            <a:solidFill>
              <a:schemeClr val="accent2"/>
            </a:solidFill>
          </a:ln>
        </p:spPr>
        <p:txBody>
          <a:bodyPr wrap="square" lIns="91440" tIns="45720" rIns="91440" bIns="45720" rtlCol="0" anchor="t">
            <a:spAutoFit/>
          </a:bodyPr>
          <a:lstStyle/>
          <a:p>
            <a:pPr algn="ctr"/>
            <a:r>
              <a:rPr lang="en-US" dirty="0">
                <a:solidFill>
                  <a:schemeClr val="bg1"/>
                </a:solidFill>
                <a:latin typeface="+mj-lt"/>
                <a:ea typeface="Cambria" panose="02040503050406030204" pitchFamily="18" charset="0"/>
              </a:rPr>
              <a:t>13.11% increase</a:t>
            </a:r>
            <a:endParaRPr lang="en-US" b="1" dirty="0">
              <a:solidFill>
                <a:schemeClr val="bg1"/>
              </a:solidFill>
              <a:latin typeface="+mj-lt"/>
              <a:ea typeface="Cambria" panose="02040503050406030204" pitchFamily="18" charset="0"/>
            </a:endParaRPr>
          </a:p>
        </p:txBody>
      </p:sp>
      <p:sp>
        <p:nvSpPr>
          <p:cNvPr id="99" name="TextBox 98">
            <a:extLst>
              <a:ext uri="{FF2B5EF4-FFF2-40B4-BE49-F238E27FC236}">
                <a16:creationId xmlns:a16="http://schemas.microsoft.com/office/drawing/2014/main" id="{8C79E686-8D48-BDAD-FC79-326F79D9EF4D}"/>
              </a:ext>
            </a:extLst>
          </p:cNvPr>
          <p:cNvSpPr txBox="1"/>
          <p:nvPr/>
        </p:nvSpPr>
        <p:spPr>
          <a:xfrm>
            <a:off x="1347801" y="4954717"/>
            <a:ext cx="6682004" cy="369332"/>
          </a:xfrm>
          <a:prstGeom prst="rect">
            <a:avLst/>
          </a:prstGeom>
          <a:solidFill>
            <a:schemeClr val="accent1"/>
          </a:solidFill>
          <a:ln>
            <a:solidFill>
              <a:schemeClr val="accent1"/>
            </a:solidFill>
          </a:ln>
        </p:spPr>
        <p:txBody>
          <a:bodyPr wrap="square" lIns="91440" tIns="45720" rIns="91440" bIns="45720" rtlCol="0" anchor="t">
            <a:spAutoFit/>
          </a:bodyPr>
          <a:lstStyle/>
          <a:p>
            <a:pPr algn="ctr"/>
            <a:r>
              <a:rPr lang="en-US" dirty="0">
                <a:solidFill>
                  <a:schemeClr val="bg1"/>
                </a:solidFill>
                <a:latin typeface="+mj-lt"/>
                <a:ea typeface="Cambria" panose="02040503050406030204" pitchFamily="18" charset="0"/>
              </a:rPr>
              <a:t>Final average success rate MAJ3 (MAJ5): 99.68% (93.49%)</a:t>
            </a:r>
            <a:endParaRPr lang="en-US" b="1" dirty="0">
              <a:solidFill>
                <a:schemeClr val="bg1"/>
              </a:solidFill>
              <a:latin typeface="+mj-lt"/>
              <a:ea typeface="Cambria" panose="02040503050406030204" pitchFamily="18" charset="0"/>
            </a:endParaRPr>
          </a:p>
        </p:txBody>
      </p:sp>
    </p:spTree>
    <p:extLst>
      <p:ext uri="{BB962C8B-B14F-4D97-AF65-F5344CB8AC3E}">
        <p14:creationId xmlns:p14="http://schemas.microsoft.com/office/powerpoint/2010/main" val="3267280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58"/>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25"/>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2"/>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29"/>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31"/>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fade">
                                      <p:cBhvr>
                                        <p:cTn id="28" dur="500"/>
                                        <p:tgtEl>
                                          <p:spTgt spid="53"/>
                                        </p:tgtEl>
                                      </p:cBhvr>
                                    </p:animEffect>
                                  </p:childTnLst>
                                </p:cTn>
                              </p:par>
                            </p:childTnLst>
                          </p:cTn>
                        </p:par>
                        <p:par>
                          <p:cTn id="29" fill="hold">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56"/>
                                        </p:tgtEl>
                                        <p:attrNameLst>
                                          <p:attrName>style.visibility</p:attrName>
                                        </p:attrNameLst>
                                      </p:cBhvr>
                                      <p:to>
                                        <p:strVal val="visible"/>
                                      </p:to>
                                    </p:set>
                                    <p:animEffect transition="in" filter="fade">
                                      <p:cBhvr>
                                        <p:cTn id="32" dur="250"/>
                                        <p:tgtEl>
                                          <p:spTgt spid="56"/>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1" nodeType="clickEffect">
                                  <p:stCondLst>
                                    <p:cond delay="0"/>
                                  </p:stCondLst>
                                  <p:childTnLst>
                                    <p:set>
                                      <p:cBhvr>
                                        <p:cTn id="36" dur="1" fill="hold">
                                          <p:stCondLst>
                                            <p:cond delay="0"/>
                                          </p:stCondLst>
                                        </p:cTn>
                                        <p:tgtEl>
                                          <p:spTgt spid="34"/>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51"/>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52"/>
                                        </p:tgtEl>
                                        <p:attrNameLst>
                                          <p:attrName>style.visibility</p:attrName>
                                        </p:attrNameLst>
                                      </p:cBhvr>
                                      <p:to>
                                        <p:strVal val="hidden"/>
                                      </p:to>
                                    </p:set>
                                  </p:childTnLst>
                                </p:cTn>
                              </p:par>
                            </p:childTnLst>
                          </p:cTn>
                        </p:par>
                        <p:par>
                          <p:cTn id="41" fill="hold">
                            <p:stCondLst>
                              <p:cond delay="0"/>
                            </p:stCondLst>
                            <p:childTnLst>
                              <p:par>
                                <p:cTn id="42" presetID="10" presetClass="entr" presetSubtype="0" fill="hold" nodeType="afterEffect">
                                  <p:stCondLst>
                                    <p:cond delay="0"/>
                                  </p:stCondLst>
                                  <p:childTnLst>
                                    <p:set>
                                      <p:cBhvr>
                                        <p:cTn id="43" dur="1" fill="hold">
                                          <p:stCondLst>
                                            <p:cond delay="0"/>
                                          </p:stCondLst>
                                        </p:cTn>
                                        <p:tgtEl>
                                          <p:spTgt spid="73"/>
                                        </p:tgtEl>
                                        <p:attrNameLst>
                                          <p:attrName>style.visibility</p:attrName>
                                        </p:attrNameLst>
                                      </p:cBhvr>
                                      <p:to>
                                        <p:strVal val="visible"/>
                                      </p:to>
                                    </p:set>
                                    <p:animEffect transition="in" filter="fade">
                                      <p:cBhvr>
                                        <p:cTn id="44" dur="500"/>
                                        <p:tgtEl>
                                          <p:spTgt spid="73"/>
                                        </p:tgtEl>
                                      </p:cBhvr>
                                    </p:animEffect>
                                  </p:childTnLst>
                                </p:cTn>
                              </p:par>
                            </p:childTnLst>
                          </p:cTn>
                        </p:par>
                        <p:par>
                          <p:cTn id="45" fill="hold">
                            <p:stCondLst>
                              <p:cond delay="500"/>
                            </p:stCondLst>
                            <p:childTnLst>
                              <p:par>
                                <p:cTn id="46" presetID="10" presetClass="entr" presetSubtype="0" fill="hold" grpId="0" nodeType="after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fade">
                                      <p:cBhvr>
                                        <p:cTn id="48" dur="500"/>
                                        <p:tgtEl>
                                          <p:spTgt spid="3"/>
                                        </p:tgtEl>
                                      </p:cBhvr>
                                    </p:animEffect>
                                  </p:childTnLst>
                                </p:cTn>
                              </p:par>
                              <p:par>
                                <p:cTn id="49" presetID="10" presetClass="entr" presetSubtype="0" fill="hold" nodeType="withEffect">
                                  <p:stCondLst>
                                    <p:cond delay="0"/>
                                  </p:stCondLst>
                                  <p:childTnLst>
                                    <p:set>
                                      <p:cBhvr>
                                        <p:cTn id="50" dur="1" fill="hold">
                                          <p:stCondLst>
                                            <p:cond delay="0"/>
                                          </p:stCondLst>
                                        </p:cTn>
                                        <p:tgtEl>
                                          <p:spTgt spid="75"/>
                                        </p:tgtEl>
                                        <p:attrNameLst>
                                          <p:attrName>style.visibility</p:attrName>
                                        </p:attrNameLst>
                                      </p:cBhvr>
                                      <p:to>
                                        <p:strVal val="visible"/>
                                      </p:to>
                                    </p:set>
                                    <p:animEffect transition="in" filter="fade">
                                      <p:cBhvr>
                                        <p:cTn id="51" dur="500"/>
                                        <p:tgtEl>
                                          <p:spTgt spid="75"/>
                                        </p:tgtEl>
                                      </p:cBhvr>
                                    </p:animEffect>
                                  </p:childTnLst>
                                </p:cTn>
                              </p:par>
                            </p:childTnLst>
                          </p:cTn>
                        </p:par>
                        <p:par>
                          <p:cTn id="52" fill="hold">
                            <p:stCondLst>
                              <p:cond delay="1000"/>
                            </p:stCondLst>
                            <p:childTnLst>
                              <p:par>
                                <p:cTn id="53" presetID="10" presetClass="entr" presetSubtype="0" fill="hold" grpId="0" nodeType="afterEffect">
                                  <p:stCondLst>
                                    <p:cond delay="0"/>
                                  </p:stCondLst>
                                  <p:childTnLst>
                                    <p:set>
                                      <p:cBhvr>
                                        <p:cTn id="54" dur="1" fill="hold">
                                          <p:stCondLst>
                                            <p:cond delay="0"/>
                                          </p:stCondLst>
                                        </p:cTn>
                                        <p:tgtEl>
                                          <p:spTgt spid="4"/>
                                        </p:tgtEl>
                                        <p:attrNameLst>
                                          <p:attrName>style.visibility</p:attrName>
                                        </p:attrNameLst>
                                      </p:cBhvr>
                                      <p:to>
                                        <p:strVal val="visible"/>
                                      </p:to>
                                    </p:set>
                                    <p:animEffect transition="in" filter="fade">
                                      <p:cBhvr>
                                        <p:cTn id="55" dur="500"/>
                                        <p:tgtEl>
                                          <p:spTgt spid="4"/>
                                        </p:tgtEl>
                                      </p:cBhvr>
                                    </p:animEffect>
                                  </p:childTnLst>
                                </p:cTn>
                              </p:par>
                              <p:par>
                                <p:cTn id="56" presetID="10" presetClass="entr" presetSubtype="0" fill="hold" nodeType="withEffect">
                                  <p:stCondLst>
                                    <p:cond delay="0"/>
                                  </p:stCondLst>
                                  <p:childTnLst>
                                    <p:set>
                                      <p:cBhvr>
                                        <p:cTn id="57" dur="1" fill="hold">
                                          <p:stCondLst>
                                            <p:cond delay="0"/>
                                          </p:stCondLst>
                                        </p:cTn>
                                        <p:tgtEl>
                                          <p:spTgt spid="78"/>
                                        </p:tgtEl>
                                        <p:attrNameLst>
                                          <p:attrName>style.visibility</p:attrName>
                                        </p:attrNameLst>
                                      </p:cBhvr>
                                      <p:to>
                                        <p:strVal val="visible"/>
                                      </p:to>
                                    </p:set>
                                    <p:animEffect transition="in" filter="fade">
                                      <p:cBhvr>
                                        <p:cTn id="58" dur="500"/>
                                        <p:tgtEl>
                                          <p:spTgt spid="78"/>
                                        </p:tgtEl>
                                      </p:cBhvr>
                                    </p:animEffect>
                                  </p:childTnLst>
                                </p:cTn>
                              </p:par>
                            </p:childTnLst>
                          </p:cTn>
                        </p:par>
                        <p:par>
                          <p:cTn id="59" fill="hold">
                            <p:stCondLst>
                              <p:cond delay="1500"/>
                            </p:stCondLst>
                            <p:childTnLst>
                              <p:par>
                                <p:cTn id="60" presetID="10" presetClass="entr" presetSubtype="0" fill="hold" grpId="0" nodeType="afterEffect">
                                  <p:stCondLst>
                                    <p:cond delay="0"/>
                                  </p:stCondLst>
                                  <p:childTnLst>
                                    <p:set>
                                      <p:cBhvr>
                                        <p:cTn id="61" dur="1" fill="hold">
                                          <p:stCondLst>
                                            <p:cond delay="0"/>
                                          </p:stCondLst>
                                        </p:cTn>
                                        <p:tgtEl>
                                          <p:spTgt spid="5"/>
                                        </p:tgtEl>
                                        <p:attrNameLst>
                                          <p:attrName>style.visibility</p:attrName>
                                        </p:attrNameLst>
                                      </p:cBhvr>
                                      <p:to>
                                        <p:strVal val="visible"/>
                                      </p:to>
                                    </p:set>
                                    <p:animEffect transition="in" filter="fade">
                                      <p:cBhvr>
                                        <p:cTn id="62" dur="500"/>
                                        <p:tgtEl>
                                          <p:spTgt spid="5"/>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80"/>
                                        </p:tgtEl>
                                        <p:attrNameLst>
                                          <p:attrName>style.visibility</p:attrName>
                                        </p:attrNameLst>
                                      </p:cBhvr>
                                      <p:to>
                                        <p:strVal val="visible"/>
                                      </p:to>
                                    </p:set>
                                    <p:animEffect transition="in" filter="fade">
                                      <p:cBhvr>
                                        <p:cTn id="67" dur="500"/>
                                        <p:tgtEl>
                                          <p:spTgt spid="80"/>
                                        </p:tgtEl>
                                      </p:cBhvr>
                                    </p:animEffect>
                                  </p:childTnLst>
                                </p:cTn>
                              </p:par>
                            </p:childTnLst>
                          </p:cTn>
                        </p:par>
                        <p:par>
                          <p:cTn id="68" fill="hold">
                            <p:stCondLst>
                              <p:cond delay="500"/>
                            </p:stCondLst>
                            <p:childTnLst>
                              <p:par>
                                <p:cTn id="69" presetID="10" presetClass="entr" presetSubtype="0" fill="hold" grpId="0" nodeType="afterEffect">
                                  <p:stCondLst>
                                    <p:cond delay="0"/>
                                  </p:stCondLst>
                                  <p:childTnLst>
                                    <p:set>
                                      <p:cBhvr>
                                        <p:cTn id="70" dur="1" fill="hold">
                                          <p:stCondLst>
                                            <p:cond delay="0"/>
                                          </p:stCondLst>
                                        </p:cTn>
                                        <p:tgtEl>
                                          <p:spTgt spid="99"/>
                                        </p:tgtEl>
                                        <p:attrNameLst>
                                          <p:attrName>style.visibility</p:attrName>
                                        </p:attrNameLst>
                                      </p:cBhvr>
                                      <p:to>
                                        <p:strVal val="visible"/>
                                      </p:to>
                                    </p:set>
                                    <p:animEffect transition="in" filter="fade">
                                      <p:cBhvr>
                                        <p:cTn id="71" dur="750"/>
                                        <p:tgtEl>
                                          <p:spTgt spid="99"/>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1" grpId="0" animBg="1"/>
      <p:bldP spid="29" grpId="0" animBg="1"/>
      <p:bldP spid="31" grpId="0" animBg="1"/>
      <p:bldP spid="34" grpId="0" animBg="1"/>
      <p:bldP spid="34" grpId="1" animBg="1"/>
      <p:bldP spid="51" grpId="0" animBg="1"/>
      <p:bldP spid="51" grpId="1" animBg="1"/>
      <p:bldP spid="52" grpId="0" animBg="1"/>
      <p:bldP spid="52" grpId="1" animBg="1"/>
      <p:bldP spid="56" grpId="0" animBg="1"/>
      <p:bldP spid="80" grpId="0" animBg="1"/>
      <p:bldP spid="3" grpId="0" animBg="1"/>
      <p:bldP spid="4" grpId="0" animBg="1"/>
      <p:bldP spid="5" grpId="0" animBg="1"/>
      <p:bldP spid="99"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454AD-0F65-FF46-014B-05AFD8D10662}"/>
              </a:ext>
            </a:extLst>
          </p:cNvPr>
          <p:cNvSpPr>
            <a:spLocks noGrp="1"/>
          </p:cNvSpPr>
          <p:nvPr>
            <p:ph type="title"/>
          </p:nvPr>
        </p:nvSpPr>
        <p:spPr/>
        <p:txBody>
          <a:bodyPr/>
          <a:lstStyle/>
          <a:p>
            <a:r>
              <a:rPr lang="en-US" sz="3200" dirty="0"/>
              <a:t>Leveraging Simultaneous Many-Row Activation</a:t>
            </a:r>
            <a:endParaRPr lang="en-CH" sz="3200" dirty="0"/>
          </a:p>
        </p:txBody>
      </p:sp>
      <p:grpSp>
        <p:nvGrpSpPr>
          <p:cNvPr id="15" name="Grup 16">
            <a:extLst>
              <a:ext uri="{FF2B5EF4-FFF2-40B4-BE49-F238E27FC236}">
                <a16:creationId xmlns:a16="http://schemas.microsoft.com/office/drawing/2014/main" id="{35A3D41E-58AD-D310-1AA2-FF73EB61DE99}"/>
              </a:ext>
            </a:extLst>
          </p:cNvPr>
          <p:cNvGrpSpPr/>
          <p:nvPr/>
        </p:nvGrpSpPr>
        <p:grpSpPr>
          <a:xfrm>
            <a:off x="256064" y="1257278"/>
            <a:ext cx="8639809" cy="1260000"/>
            <a:chOff x="-290762" y="1987973"/>
            <a:chExt cx="9354374" cy="868680"/>
          </a:xfrm>
          <a:solidFill>
            <a:schemeClr val="accent2">
              <a:lumMod val="20000"/>
              <a:lumOff val="80000"/>
            </a:schemeClr>
          </a:solidFill>
        </p:grpSpPr>
        <p:sp>
          <p:nvSpPr>
            <p:cNvPr id="16" name="İçerik Yer Tutucusu 2">
              <a:extLst>
                <a:ext uri="{FF2B5EF4-FFF2-40B4-BE49-F238E27FC236}">
                  <a16:creationId xmlns:a16="http://schemas.microsoft.com/office/drawing/2014/main" id="{0676EA87-D59C-4D6C-1507-3DEF3456A145}"/>
                </a:ext>
              </a:extLst>
            </p:cNvPr>
            <p:cNvSpPr txBox="1">
              <a:spLocks/>
            </p:cNvSpPr>
            <p:nvPr/>
          </p:nvSpPr>
          <p:spPr>
            <a:xfrm>
              <a:off x="755649" y="1987973"/>
              <a:ext cx="8307963" cy="868680"/>
            </a:xfrm>
            <a:prstGeom prst="rect">
              <a:avLst/>
            </a:prstGeom>
            <a:solidFill>
              <a:schemeClr val="accent1">
                <a:lumMod val="20000"/>
                <a:lumOff val="80000"/>
              </a:schemeClr>
            </a:solidFill>
          </p:spPr>
          <p:txBody>
            <a:bodyPr anchor="ctr">
              <a:normAutofit/>
            </a:bodyP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black"/>
                  </a:solidFill>
                  <a:effectLst/>
                  <a:uLnTx/>
                  <a:uFillTx/>
                  <a:latin typeface="Aptos Display"/>
                  <a:ea typeface="+mn-ea"/>
                  <a:cs typeface="+mn-cs"/>
                </a:rPr>
                <a:t>Perform</a:t>
              </a:r>
              <a:r>
                <a:rPr kumimoji="0" lang="en-US" sz="3200" b="1" i="0" u="none" strike="noStrike" kern="1200" cap="none" spc="0" normalizeH="0" baseline="0" noProof="0" dirty="0">
                  <a:ln>
                    <a:noFill/>
                  </a:ln>
                  <a:solidFill>
                    <a:srgbClr val="F07F09">
                      <a:lumMod val="75000"/>
                    </a:srgbClr>
                  </a:solidFill>
                  <a:effectLst/>
                  <a:uLnTx/>
                  <a:uFillTx/>
                  <a:latin typeface="Aptos Display"/>
                  <a:ea typeface="+mn-ea"/>
                  <a:cs typeface="+mn-cs"/>
                </a:rPr>
                <a:t> MAJX (where X&gt;3) </a:t>
              </a:r>
              <a:r>
                <a:rPr kumimoji="0" lang="en-US" sz="3200" b="0" i="0" u="none" strike="noStrike" kern="1200" cap="none" spc="0" normalizeH="0" baseline="0" noProof="0" dirty="0">
                  <a:ln>
                    <a:noFill/>
                  </a:ln>
                  <a:solidFill>
                    <a:prstClr val="black"/>
                  </a:solidFill>
                  <a:effectLst/>
                  <a:uLnTx/>
                  <a:uFillTx/>
                  <a:latin typeface="Aptos Display"/>
                  <a:ea typeface="+mn-ea"/>
                  <a:cs typeface="+mn-cs"/>
                </a:rPr>
                <a:t>operations</a:t>
              </a:r>
              <a:endParaRPr kumimoji="0" lang="en-US" sz="3200" b="1" i="0" u="none" strike="noStrike" kern="1200" cap="none" spc="0" normalizeH="0" baseline="0" noProof="0" dirty="0">
                <a:ln>
                  <a:noFill/>
                </a:ln>
                <a:solidFill>
                  <a:srgbClr val="F07F09"/>
                </a:solidFill>
                <a:effectLst/>
                <a:uLnTx/>
                <a:uFillTx/>
                <a:latin typeface="Aptos Display"/>
                <a:ea typeface="+mn-ea"/>
                <a:cs typeface="+mn-cs"/>
              </a:endParaRPr>
            </a:p>
          </p:txBody>
        </p:sp>
        <p:sp>
          <p:nvSpPr>
            <p:cNvPr id="17" name="İçerik Yer Tutucusu 2">
              <a:extLst>
                <a:ext uri="{FF2B5EF4-FFF2-40B4-BE49-F238E27FC236}">
                  <a16:creationId xmlns:a16="http://schemas.microsoft.com/office/drawing/2014/main" id="{B66164B0-5848-6ED8-6D16-4C379E304A1E}"/>
                </a:ext>
              </a:extLst>
            </p:cNvPr>
            <p:cNvSpPr txBox="1">
              <a:spLocks/>
            </p:cNvSpPr>
            <p:nvPr/>
          </p:nvSpPr>
          <p:spPr>
            <a:xfrm>
              <a:off x="-290762" y="1987973"/>
              <a:ext cx="1046413" cy="868680"/>
            </a:xfrm>
            <a:prstGeom prst="rect">
              <a:avLst/>
            </a:prstGeom>
            <a:solidFill>
              <a:schemeClr val="accent1">
                <a:lumMod val="20000"/>
                <a:lumOff val="80000"/>
              </a:schemeClr>
            </a:solidFill>
          </p:spPr>
          <p:txBody>
            <a:bodyPr anchor="ct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6600" b="0" i="0" u="none" strike="noStrike" kern="1200" cap="none" spc="0" normalizeH="0" baseline="0" noProof="0" dirty="0">
                  <a:ln>
                    <a:noFill/>
                  </a:ln>
                  <a:solidFill>
                    <a:srgbClr val="F07F09">
                      <a:lumMod val="75000"/>
                    </a:srgbClr>
                  </a:solidFill>
                  <a:effectLst/>
                  <a:uLnTx/>
                  <a:uFillTx/>
                  <a:latin typeface="Aptos Black" panose="020B0004020202020204" pitchFamily="34" charset="0"/>
                  <a:ea typeface="+mn-ea"/>
                  <a:cs typeface="Segoe UI" panose="020B0502040204020203" pitchFamily="34" charset="0"/>
                </a:rPr>
                <a:t>1</a:t>
              </a:r>
              <a:endParaRPr kumimoji="0" lang="en-US" sz="3200" b="0" i="0" u="none" strike="noStrike" kern="1200" cap="none" spc="0" normalizeH="0" baseline="0" noProof="0" dirty="0">
                <a:ln>
                  <a:noFill/>
                </a:ln>
                <a:solidFill>
                  <a:srgbClr val="F07F09">
                    <a:lumMod val="75000"/>
                  </a:srgbClr>
                </a:solidFill>
                <a:effectLst/>
                <a:uLnTx/>
                <a:uFillTx/>
                <a:latin typeface="Aptos Black" panose="020B0004020202020204" pitchFamily="34" charset="0"/>
                <a:ea typeface="+mn-ea"/>
                <a:cs typeface="+mn-cs"/>
              </a:endParaRPr>
            </a:p>
          </p:txBody>
        </p:sp>
      </p:grpSp>
      <p:grpSp>
        <p:nvGrpSpPr>
          <p:cNvPr id="18" name="Grup 16">
            <a:extLst>
              <a:ext uri="{FF2B5EF4-FFF2-40B4-BE49-F238E27FC236}">
                <a16:creationId xmlns:a16="http://schemas.microsoft.com/office/drawing/2014/main" id="{5BFC001C-CE95-A692-8A45-422EAA4529CA}"/>
              </a:ext>
            </a:extLst>
          </p:cNvPr>
          <p:cNvGrpSpPr/>
          <p:nvPr/>
        </p:nvGrpSpPr>
        <p:grpSpPr>
          <a:xfrm>
            <a:off x="256064" y="3158490"/>
            <a:ext cx="8639809" cy="1260000"/>
            <a:chOff x="-290762" y="1987973"/>
            <a:chExt cx="9354374" cy="868680"/>
          </a:xfrm>
          <a:solidFill>
            <a:schemeClr val="accent2">
              <a:lumMod val="20000"/>
              <a:lumOff val="80000"/>
            </a:schemeClr>
          </a:solidFill>
        </p:grpSpPr>
        <p:sp>
          <p:nvSpPr>
            <p:cNvPr id="19" name="İçerik Yer Tutucusu 2">
              <a:extLst>
                <a:ext uri="{FF2B5EF4-FFF2-40B4-BE49-F238E27FC236}">
                  <a16:creationId xmlns:a16="http://schemas.microsoft.com/office/drawing/2014/main" id="{2E7AAF98-D387-8D2F-D450-9EBADDA7F6F3}"/>
                </a:ext>
              </a:extLst>
            </p:cNvPr>
            <p:cNvSpPr txBox="1">
              <a:spLocks/>
            </p:cNvSpPr>
            <p:nvPr/>
          </p:nvSpPr>
          <p:spPr>
            <a:xfrm>
              <a:off x="755649" y="1987973"/>
              <a:ext cx="8307963" cy="868680"/>
            </a:xfrm>
            <a:prstGeom prst="rect">
              <a:avLst/>
            </a:prstGeom>
            <a:solidFill>
              <a:schemeClr val="accent1">
                <a:lumMod val="20000"/>
                <a:lumOff val="80000"/>
              </a:schemeClr>
            </a:solidFill>
          </p:spPr>
          <p:txBody>
            <a:bodyPr anchor="ctr">
              <a:noAutofit/>
            </a:bodyP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F07F09">
                      <a:lumMod val="75000"/>
                    </a:srgbClr>
                  </a:solidFill>
                  <a:effectLst/>
                  <a:uLnTx/>
                  <a:uFillTx/>
                  <a:latin typeface="Aptos Display"/>
                  <a:ea typeface="+mn-ea"/>
                  <a:cs typeface="+mn-cs"/>
                </a:rPr>
                <a:t>Increase the robustness </a:t>
              </a:r>
              <a:r>
                <a:rPr kumimoji="0" lang="en-US" sz="3200" b="0" i="0" u="none" strike="noStrike" kern="1200" cap="none" spc="0" normalizeH="0" baseline="0" noProof="0" dirty="0">
                  <a:ln>
                    <a:noFill/>
                  </a:ln>
                  <a:solidFill>
                    <a:prstClr val="black"/>
                  </a:solidFill>
                  <a:effectLst/>
                  <a:uLnTx/>
                  <a:uFillTx/>
                  <a:latin typeface="Aptos Display"/>
                  <a:ea typeface="+mn-ea"/>
                  <a:cs typeface="+mn-cs"/>
                </a:rPr>
                <a:t>of MAJX operations</a:t>
              </a:r>
              <a:endParaRPr kumimoji="0" lang="en-US" sz="3200" b="1" i="0" u="none" strike="noStrike" kern="1200" cap="none" spc="0" normalizeH="0" baseline="0" noProof="0" dirty="0">
                <a:ln>
                  <a:noFill/>
                </a:ln>
                <a:solidFill>
                  <a:srgbClr val="F07F09"/>
                </a:solidFill>
                <a:effectLst/>
                <a:uLnTx/>
                <a:uFillTx/>
                <a:latin typeface="Aptos Display"/>
                <a:ea typeface="+mn-ea"/>
                <a:cs typeface="+mn-cs"/>
              </a:endParaRPr>
            </a:p>
          </p:txBody>
        </p:sp>
        <p:sp>
          <p:nvSpPr>
            <p:cNvPr id="20" name="İçerik Yer Tutucusu 2">
              <a:extLst>
                <a:ext uri="{FF2B5EF4-FFF2-40B4-BE49-F238E27FC236}">
                  <a16:creationId xmlns:a16="http://schemas.microsoft.com/office/drawing/2014/main" id="{810EFD94-1859-4AFE-45CE-28BE01B8A63E}"/>
                </a:ext>
              </a:extLst>
            </p:cNvPr>
            <p:cNvSpPr txBox="1">
              <a:spLocks/>
            </p:cNvSpPr>
            <p:nvPr/>
          </p:nvSpPr>
          <p:spPr>
            <a:xfrm>
              <a:off x="-290762" y="1987973"/>
              <a:ext cx="1046413" cy="868680"/>
            </a:xfrm>
            <a:prstGeom prst="rect">
              <a:avLst/>
            </a:prstGeom>
            <a:solidFill>
              <a:schemeClr val="accent1">
                <a:lumMod val="20000"/>
                <a:lumOff val="80000"/>
              </a:schemeClr>
            </a:solidFill>
          </p:spPr>
          <p:txBody>
            <a:bodyPr anchor="ct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6600" b="0" i="0" u="none" strike="noStrike" kern="1200" cap="none" spc="0" normalizeH="0" baseline="0" noProof="0" dirty="0">
                  <a:ln>
                    <a:noFill/>
                  </a:ln>
                  <a:solidFill>
                    <a:srgbClr val="F07F09">
                      <a:lumMod val="75000"/>
                    </a:srgbClr>
                  </a:solidFill>
                  <a:effectLst/>
                  <a:uLnTx/>
                  <a:uFillTx/>
                  <a:latin typeface="Aptos Black" panose="020B0004020202020204" pitchFamily="34" charset="0"/>
                  <a:ea typeface="+mn-ea"/>
                  <a:cs typeface="Segoe UI" panose="020B0502040204020203" pitchFamily="34" charset="0"/>
                </a:rPr>
                <a:t>2</a:t>
              </a:r>
              <a:endParaRPr kumimoji="0" lang="en-US" sz="3200" b="0" i="0" u="none" strike="noStrike" kern="1200" cap="none" spc="0" normalizeH="0" baseline="0" noProof="0" dirty="0">
                <a:ln>
                  <a:noFill/>
                </a:ln>
                <a:solidFill>
                  <a:srgbClr val="F07F09">
                    <a:lumMod val="75000"/>
                  </a:srgbClr>
                </a:solidFill>
                <a:effectLst/>
                <a:uLnTx/>
                <a:uFillTx/>
                <a:latin typeface="Aptos Black" panose="020B0004020202020204" pitchFamily="34" charset="0"/>
                <a:ea typeface="+mn-ea"/>
                <a:cs typeface="+mn-cs"/>
              </a:endParaRPr>
            </a:p>
          </p:txBody>
        </p:sp>
      </p:grpSp>
      <p:grpSp>
        <p:nvGrpSpPr>
          <p:cNvPr id="21" name="Grup 16">
            <a:extLst>
              <a:ext uri="{FF2B5EF4-FFF2-40B4-BE49-F238E27FC236}">
                <a16:creationId xmlns:a16="http://schemas.microsoft.com/office/drawing/2014/main" id="{2E8AB90D-819A-91C4-4413-EF44E6BEC334}"/>
              </a:ext>
            </a:extLst>
          </p:cNvPr>
          <p:cNvGrpSpPr/>
          <p:nvPr/>
        </p:nvGrpSpPr>
        <p:grpSpPr>
          <a:xfrm>
            <a:off x="256064" y="5059702"/>
            <a:ext cx="8639809" cy="1260000"/>
            <a:chOff x="-290762" y="1987973"/>
            <a:chExt cx="9354374" cy="868680"/>
          </a:xfrm>
          <a:solidFill>
            <a:schemeClr val="accent2">
              <a:lumMod val="20000"/>
              <a:lumOff val="80000"/>
            </a:schemeClr>
          </a:solidFill>
        </p:grpSpPr>
        <p:sp>
          <p:nvSpPr>
            <p:cNvPr id="22" name="İçerik Yer Tutucusu 2">
              <a:extLst>
                <a:ext uri="{FF2B5EF4-FFF2-40B4-BE49-F238E27FC236}">
                  <a16:creationId xmlns:a16="http://schemas.microsoft.com/office/drawing/2014/main" id="{24DBCF03-AE26-0E2A-5C87-06C77C7107E2}"/>
                </a:ext>
              </a:extLst>
            </p:cNvPr>
            <p:cNvSpPr txBox="1">
              <a:spLocks/>
            </p:cNvSpPr>
            <p:nvPr/>
          </p:nvSpPr>
          <p:spPr>
            <a:xfrm>
              <a:off x="755649" y="1987973"/>
              <a:ext cx="8307963" cy="868680"/>
            </a:xfrm>
            <a:prstGeom prst="rect">
              <a:avLst/>
            </a:prstGeom>
            <a:solidFill>
              <a:schemeClr val="accent1">
                <a:lumMod val="20000"/>
                <a:lumOff val="80000"/>
              </a:schemeClr>
            </a:solidFill>
          </p:spPr>
          <p:txBody>
            <a:bodyPr anchor="ctr">
              <a:normAutofit/>
            </a:bodyP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black"/>
                  </a:solidFill>
                  <a:effectLst/>
                  <a:uLnTx/>
                  <a:uFillTx/>
                  <a:latin typeface="Aptos Display"/>
                  <a:ea typeface="+mn-ea"/>
                  <a:cs typeface="+mn-cs"/>
                </a:rPr>
                <a:t>Copy </a:t>
              </a:r>
              <a:r>
                <a:rPr kumimoji="0" lang="en-US" sz="3200" b="1" i="0" u="none" strike="noStrike" kern="1200" cap="none" spc="0" normalizeH="0" baseline="0" noProof="0" dirty="0">
                  <a:ln>
                    <a:noFill/>
                  </a:ln>
                  <a:solidFill>
                    <a:srgbClr val="F07F09">
                      <a:lumMod val="75000"/>
                    </a:srgbClr>
                  </a:solidFill>
                  <a:effectLst/>
                  <a:uLnTx/>
                  <a:uFillTx/>
                  <a:latin typeface="Aptos Display"/>
                  <a:ea typeface="+mn-ea"/>
                  <a:cs typeface="+mn-cs"/>
                </a:rPr>
                <a:t>one row’s content </a:t>
              </a:r>
              <a:r>
                <a:rPr kumimoji="0" lang="en-US" sz="3200" b="0" i="0" u="none" strike="noStrike" kern="1200" cap="none" spc="0" normalizeH="0" baseline="0" noProof="0" dirty="0">
                  <a:ln>
                    <a:noFill/>
                  </a:ln>
                  <a:solidFill>
                    <a:prstClr val="black"/>
                  </a:solidFill>
                  <a:effectLst/>
                  <a:uLnTx/>
                  <a:uFillTx/>
                  <a:latin typeface="Aptos Display"/>
                  <a:ea typeface="+mn-ea"/>
                  <a:cs typeface="+mn-cs"/>
                </a:rPr>
                <a:t>to </a:t>
              </a:r>
              <a:r>
                <a:rPr kumimoji="0" lang="en-US" sz="3200" b="1" i="0" u="none" strike="noStrike" kern="1200" cap="none" spc="0" normalizeH="0" baseline="0" noProof="0" dirty="0">
                  <a:ln>
                    <a:noFill/>
                  </a:ln>
                  <a:solidFill>
                    <a:srgbClr val="F07F09">
                      <a:lumMod val="75000"/>
                    </a:srgbClr>
                  </a:solidFill>
                  <a:effectLst/>
                  <a:uLnTx/>
                  <a:uFillTx/>
                  <a:latin typeface="Aptos Display"/>
                  <a:ea typeface="+mn-ea"/>
                  <a:cs typeface="+mn-cs"/>
                </a:rPr>
                <a:t>multiple rows</a:t>
              </a:r>
              <a:endParaRPr kumimoji="0" lang="en-US" sz="3200" b="1" i="0" u="none" strike="noStrike" kern="1200" cap="none" spc="0" normalizeH="0" baseline="0" noProof="0" dirty="0">
                <a:ln>
                  <a:noFill/>
                </a:ln>
                <a:solidFill>
                  <a:srgbClr val="F07F09"/>
                </a:solidFill>
                <a:effectLst/>
                <a:uLnTx/>
                <a:uFillTx/>
                <a:latin typeface="Aptos Display"/>
                <a:ea typeface="+mn-ea"/>
                <a:cs typeface="+mn-cs"/>
              </a:endParaRPr>
            </a:p>
          </p:txBody>
        </p:sp>
        <p:sp>
          <p:nvSpPr>
            <p:cNvPr id="23" name="İçerik Yer Tutucusu 2">
              <a:extLst>
                <a:ext uri="{FF2B5EF4-FFF2-40B4-BE49-F238E27FC236}">
                  <a16:creationId xmlns:a16="http://schemas.microsoft.com/office/drawing/2014/main" id="{90E25364-8ABF-A3CA-4DE4-9935901DACBA}"/>
                </a:ext>
              </a:extLst>
            </p:cNvPr>
            <p:cNvSpPr txBox="1">
              <a:spLocks/>
            </p:cNvSpPr>
            <p:nvPr/>
          </p:nvSpPr>
          <p:spPr>
            <a:xfrm>
              <a:off x="-290762" y="1987973"/>
              <a:ext cx="1046413" cy="868680"/>
            </a:xfrm>
            <a:prstGeom prst="rect">
              <a:avLst/>
            </a:prstGeom>
            <a:solidFill>
              <a:schemeClr val="accent1">
                <a:lumMod val="20000"/>
                <a:lumOff val="80000"/>
              </a:schemeClr>
            </a:solidFill>
          </p:spPr>
          <p:txBody>
            <a:bodyPr anchor="ct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6600" b="0" i="0" u="none" strike="noStrike" kern="1200" cap="none" spc="0" normalizeH="0" baseline="0" noProof="0" dirty="0">
                  <a:ln>
                    <a:noFill/>
                  </a:ln>
                  <a:solidFill>
                    <a:srgbClr val="F07F09">
                      <a:lumMod val="75000"/>
                    </a:srgbClr>
                  </a:solidFill>
                  <a:effectLst/>
                  <a:uLnTx/>
                  <a:uFillTx/>
                  <a:latin typeface="Aptos Black" panose="020B0004020202020204" pitchFamily="34" charset="0"/>
                  <a:ea typeface="+mn-ea"/>
                  <a:cs typeface="Segoe UI" panose="020B0502040204020203" pitchFamily="34" charset="0"/>
                </a:rPr>
                <a:t>3</a:t>
              </a:r>
              <a:endParaRPr kumimoji="0" lang="en-US" sz="3200" b="0" i="0" u="none" strike="noStrike" kern="1200" cap="none" spc="0" normalizeH="0" baseline="0" noProof="0" dirty="0">
                <a:ln>
                  <a:noFill/>
                </a:ln>
                <a:solidFill>
                  <a:srgbClr val="F07F09">
                    <a:lumMod val="75000"/>
                  </a:srgbClr>
                </a:solidFill>
                <a:effectLst/>
                <a:uLnTx/>
                <a:uFillTx/>
                <a:latin typeface="Aptos Black" panose="020B0004020202020204" pitchFamily="34" charset="0"/>
                <a:ea typeface="+mn-ea"/>
                <a:cs typeface="+mn-cs"/>
              </a:endParaRPr>
            </a:p>
          </p:txBody>
        </p:sp>
      </p:grpSp>
      <p:sp>
        <p:nvSpPr>
          <p:cNvPr id="3" name="Rectangle 2">
            <a:extLst>
              <a:ext uri="{FF2B5EF4-FFF2-40B4-BE49-F238E27FC236}">
                <a16:creationId xmlns:a16="http://schemas.microsoft.com/office/drawing/2014/main" id="{0F118382-E9D5-5648-1D66-CF255850B402}"/>
              </a:ext>
            </a:extLst>
          </p:cNvPr>
          <p:cNvSpPr/>
          <p:nvPr/>
        </p:nvSpPr>
        <p:spPr>
          <a:xfrm>
            <a:off x="165702" y="1104590"/>
            <a:ext cx="8832916" cy="3505510"/>
          </a:xfrm>
          <a:prstGeom prst="rect">
            <a:avLst/>
          </a:prstGeom>
          <a:solidFill>
            <a:schemeClr val="bg1">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mn-ea"/>
              <a:cs typeface="+mn-cs"/>
            </a:endParaRPr>
          </a:p>
        </p:txBody>
      </p:sp>
    </p:spTree>
    <p:extLst>
      <p:ext uri="{BB962C8B-B14F-4D97-AF65-F5344CB8AC3E}">
        <p14:creationId xmlns:p14="http://schemas.microsoft.com/office/powerpoint/2010/main" val="50935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454AD-0F65-FF46-014B-05AFD8D10662}"/>
              </a:ext>
            </a:extLst>
          </p:cNvPr>
          <p:cNvSpPr>
            <a:spLocks noGrp="1"/>
          </p:cNvSpPr>
          <p:nvPr>
            <p:ph type="title"/>
          </p:nvPr>
        </p:nvSpPr>
        <p:spPr/>
        <p:txBody>
          <a:bodyPr/>
          <a:lstStyle/>
          <a:p>
            <a:r>
              <a:rPr lang="en-US" sz="3200" dirty="0"/>
              <a:t>In-DRAM Multiple Row Copy (Multi-</a:t>
            </a:r>
            <a:r>
              <a:rPr lang="en-US" sz="3200" dirty="0" err="1"/>
              <a:t>RowCopy</a:t>
            </a:r>
            <a:r>
              <a:rPr lang="en-US" sz="3200" dirty="0"/>
              <a:t>)</a:t>
            </a:r>
            <a:endParaRPr lang="en-CH" sz="3200" dirty="0"/>
          </a:p>
        </p:txBody>
      </p:sp>
      <p:sp>
        <p:nvSpPr>
          <p:cNvPr id="3" name="Dikdörtgen 251">
            <a:extLst>
              <a:ext uri="{FF2B5EF4-FFF2-40B4-BE49-F238E27FC236}">
                <a16:creationId xmlns:a16="http://schemas.microsoft.com/office/drawing/2014/main" id="{39FF59DA-299E-DAEC-AB9D-3A23EE355699}"/>
              </a:ext>
            </a:extLst>
          </p:cNvPr>
          <p:cNvSpPr/>
          <p:nvPr/>
        </p:nvSpPr>
        <p:spPr>
          <a:xfrm>
            <a:off x="1331539" y="3191828"/>
            <a:ext cx="2260600" cy="2997201"/>
          </a:xfrm>
          <a:prstGeom prst="roundRect">
            <a:avLst>
              <a:gd name="adj" fmla="val 4605"/>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lumMod val="50000"/>
                  <a:lumOff val="50000"/>
                </a:prstClr>
              </a:solidFill>
              <a:effectLst/>
              <a:uLnTx/>
              <a:uFillTx/>
              <a:latin typeface="Aptos Display"/>
              <a:ea typeface="Cambria" panose="02040503050406030204" pitchFamily="18" charset="0"/>
              <a:cs typeface="Cascadia Mono" panose="020B0609020000020004" pitchFamily="49" charset="0"/>
            </a:endParaRPr>
          </a:p>
        </p:txBody>
      </p:sp>
      <p:cxnSp>
        <p:nvCxnSpPr>
          <p:cNvPr id="8" name="Düz Bağlayıcı 440">
            <a:extLst>
              <a:ext uri="{FF2B5EF4-FFF2-40B4-BE49-F238E27FC236}">
                <a16:creationId xmlns:a16="http://schemas.microsoft.com/office/drawing/2014/main" id="{F1EB0CF8-27C9-AA7D-43C6-F3B67E776545}"/>
              </a:ext>
            </a:extLst>
          </p:cNvPr>
          <p:cNvCxnSpPr>
            <a:cxnSpLocks/>
          </p:cNvCxnSpPr>
          <p:nvPr/>
        </p:nvCxnSpPr>
        <p:spPr>
          <a:xfrm flipH="1">
            <a:off x="1923366" y="3426242"/>
            <a:ext cx="3745" cy="2125263"/>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 name="Düz Bağlayıcı 440">
            <a:extLst>
              <a:ext uri="{FF2B5EF4-FFF2-40B4-BE49-F238E27FC236}">
                <a16:creationId xmlns:a16="http://schemas.microsoft.com/office/drawing/2014/main" id="{CE24C724-E757-EE10-7CE6-9E7A1015360C}"/>
              </a:ext>
            </a:extLst>
          </p:cNvPr>
          <p:cNvCxnSpPr>
            <a:cxnSpLocks/>
          </p:cNvCxnSpPr>
          <p:nvPr/>
        </p:nvCxnSpPr>
        <p:spPr>
          <a:xfrm>
            <a:off x="2523071" y="3823003"/>
            <a:ext cx="3359" cy="1728501"/>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0" name="Düz Bağlayıcı 440">
            <a:extLst>
              <a:ext uri="{FF2B5EF4-FFF2-40B4-BE49-F238E27FC236}">
                <a16:creationId xmlns:a16="http://schemas.microsoft.com/office/drawing/2014/main" id="{ED88DC49-6710-D6D2-D658-44EA1B7F7221}"/>
              </a:ext>
            </a:extLst>
          </p:cNvPr>
          <p:cNvCxnSpPr>
            <a:cxnSpLocks/>
          </p:cNvCxnSpPr>
          <p:nvPr/>
        </p:nvCxnSpPr>
        <p:spPr>
          <a:xfrm>
            <a:off x="3119032" y="3823003"/>
            <a:ext cx="10462" cy="1728501"/>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1" name="Düz Bağlayıcı 440">
            <a:extLst>
              <a:ext uri="{FF2B5EF4-FFF2-40B4-BE49-F238E27FC236}">
                <a16:creationId xmlns:a16="http://schemas.microsoft.com/office/drawing/2014/main" id="{0DCF6616-E390-41BA-4318-E6D8FC6168F0}"/>
              </a:ext>
            </a:extLst>
          </p:cNvPr>
          <p:cNvCxnSpPr>
            <a:cxnSpLocks/>
          </p:cNvCxnSpPr>
          <p:nvPr/>
        </p:nvCxnSpPr>
        <p:spPr>
          <a:xfrm>
            <a:off x="1421130" y="4156964"/>
            <a:ext cx="205199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4" name="Düz Bağlayıcı 440">
            <a:extLst>
              <a:ext uri="{FF2B5EF4-FFF2-40B4-BE49-F238E27FC236}">
                <a16:creationId xmlns:a16="http://schemas.microsoft.com/office/drawing/2014/main" id="{2B45900C-11D9-6E81-FA1E-91441AB9E8A1}"/>
              </a:ext>
            </a:extLst>
          </p:cNvPr>
          <p:cNvCxnSpPr>
            <a:cxnSpLocks/>
          </p:cNvCxnSpPr>
          <p:nvPr/>
        </p:nvCxnSpPr>
        <p:spPr>
          <a:xfrm>
            <a:off x="1927109" y="3326467"/>
            <a:ext cx="0" cy="396762"/>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5" name="Düz Bağlayıcı 440">
            <a:extLst>
              <a:ext uri="{FF2B5EF4-FFF2-40B4-BE49-F238E27FC236}">
                <a16:creationId xmlns:a16="http://schemas.microsoft.com/office/drawing/2014/main" id="{CC0871EB-4518-C76A-0DE5-7BB42434113E}"/>
              </a:ext>
            </a:extLst>
          </p:cNvPr>
          <p:cNvCxnSpPr>
            <a:cxnSpLocks/>
          </p:cNvCxnSpPr>
          <p:nvPr/>
        </p:nvCxnSpPr>
        <p:spPr>
          <a:xfrm>
            <a:off x="2523071" y="3326467"/>
            <a:ext cx="0" cy="396762"/>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6" name="Düz Bağlayıcı 440">
            <a:extLst>
              <a:ext uri="{FF2B5EF4-FFF2-40B4-BE49-F238E27FC236}">
                <a16:creationId xmlns:a16="http://schemas.microsoft.com/office/drawing/2014/main" id="{DF2CED00-231D-BEB1-242E-EB74DFC0F242}"/>
              </a:ext>
            </a:extLst>
          </p:cNvPr>
          <p:cNvCxnSpPr>
            <a:cxnSpLocks/>
          </p:cNvCxnSpPr>
          <p:nvPr/>
        </p:nvCxnSpPr>
        <p:spPr>
          <a:xfrm>
            <a:off x="3119032" y="3326467"/>
            <a:ext cx="0" cy="396762"/>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7" name="Düz Bağlayıcı 440">
            <a:extLst>
              <a:ext uri="{FF2B5EF4-FFF2-40B4-BE49-F238E27FC236}">
                <a16:creationId xmlns:a16="http://schemas.microsoft.com/office/drawing/2014/main" id="{AC15A5D9-FD5E-E816-DC79-C08EA7AD04FC}"/>
              </a:ext>
            </a:extLst>
          </p:cNvPr>
          <p:cNvCxnSpPr>
            <a:cxnSpLocks/>
          </p:cNvCxnSpPr>
          <p:nvPr/>
        </p:nvCxnSpPr>
        <p:spPr>
          <a:xfrm>
            <a:off x="1421130" y="3624623"/>
            <a:ext cx="205199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9" name="Düz Bağlayıcı 440">
            <a:extLst>
              <a:ext uri="{FF2B5EF4-FFF2-40B4-BE49-F238E27FC236}">
                <a16:creationId xmlns:a16="http://schemas.microsoft.com/office/drawing/2014/main" id="{FFB9590C-3301-D8DD-29BC-5C3BCA50E4A3}"/>
              </a:ext>
            </a:extLst>
          </p:cNvPr>
          <p:cNvCxnSpPr>
            <a:cxnSpLocks/>
          </p:cNvCxnSpPr>
          <p:nvPr/>
        </p:nvCxnSpPr>
        <p:spPr>
          <a:xfrm>
            <a:off x="3119032" y="3326467"/>
            <a:ext cx="0" cy="396762"/>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0" name="Düz Bağlayıcı 440">
            <a:extLst>
              <a:ext uri="{FF2B5EF4-FFF2-40B4-BE49-F238E27FC236}">
                <a16:creationId xmlns:a16="http://schemas.microsoft.com/office/drawing/2014/main" id="{4B572C5B-0E4B-6418-0314-7445284B523C}"/>
              </a:ext>
            </a:extLst>
          </p:cNvPr>
          <p:cNvCxnSpPr>
            <a:cxnSpLocks/>
          </p:cNvCxnSpPr>
          <p:nvPr/>
        </p:nvCxnSpPr>
        <p:spPr>
          <a:xfrm>
            <a:off x="1421130" y="4689304"/>
            <a:ext cx="205199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21" name="Oval 20">
            <a:extLst>
              <a:ext uri="{FF2B5EF4-FFF2-40B4-BE49-F238E27FC236}">
                <a16:creationId xmlns:a16="http://schemas.microsoft.com/office/drawing/2014/main" id="{0AEF5602-0B8D-A098-FC6C-68F5CD637AFE}"/>
              </a:ext>
            </a:extLst>
          </p:cNvPr>
          <p:cNvSpPr/>
          <p:nvPr/>
        </p:nvSpPr>
        <p:spPr>
          <a:xfrm>
            <a:off x="1728860" y="4490922"/>
            <a:ext cx="396503" cy="396762"/>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mn-cs"/>
            </a:endParaRPr>
          </a:p>
        </p:txBody>
      </p:sp>
      <p:sp>
        <p:nvSpPr>
          <p:cNvPr id="22" name="Oval 21">
            <a:extLst>
              <a:ext uri="{FF2B5EF4-FFF2-40B4-BE49-F238E27FC236}">
                <a16:creationId xmlns:a16="http://schemas.microsoft.com/office/drawing/2014/main" id="{F36A86B6-608C-B5B8-4C18-A3E8E89EF948}"/>
              </a:ext>
            </a:extLst>
          </p:cNvPr>
          <p:cNvSpPr/>
          <p:nvPr/>
        </p:nvSpPr>
        <p:spPr>
          <a:xfrm>
            <a:off x="2324819" y="4490922"/>
            <a:ext cx="396503" cy="396762"/>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mn-cs"/>
            </a:endParaRPr>
          </a:p>
        </p:txBody>
      </p:sp>
      <p:sp>
        <p:nvSpPr>
          <p:cNvPr id="23" name="Oval 22">
            <a:extLst>
              <a:ext uri="{FF2B5EF4-FFF2-40B4-BE49-F238E27FC236}">
                <a16:creationId xmlns:a16="http://schemas.microsoft.com/office/drawing/2014/main" id="{4A0EE558-DA0B-0684-653C-C32094B4C35B}"/>
              </a:ext>
            </a:extLst>
          </p:cNvPr>
          <p:cNvSpPr/>
          <p:nvPr/>
        </p:nvSpPr>
        <p:spPr>
          <a:xfrm>
            <a:off x="2920780" y="4490922"/>
            <a:ext cx="396503" cy="396762"/>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mn-cs"/>
            </a:endParaRPr>
          </a:p>
        </p:txBody>
      </p:sp>
      <p:cxnSp>
        <p:nvCxnSpPr>
          <p:cNvPr id="24" name="Düz Bağlayıcı 440">
            <a:extLst>
              <a:ext uri="{FF2B5EF4-FFF2-40B4-BE49-F238E27FC236}">
                <a16:creationId xmlns:a16="http://schemas.microsoft.com/office/drawing/2014/main" id="{1387AADE-B393-9B81-47F4-2F6143672B29}"/>
              </a:ext>
            </a:extLst>
          </p:cNvPr>
          <p:cNvCxnSpPr>
            <a:cxnSpLocks/>
          </p:cNvCxnSpPr>
          <p:nvPr/>
        </p:nvCxnSpPr>
        <p:spPr>
          <a:xfrm>
            <a:off x="1421130" y="5221643"/>
            <a:ext cx="205199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5CB80717-BCB6-D365-363F-2FFFA159C5A9}"/>
              </a:ext>
            </a:extLst>
          </p:cNvPr>
          <p:cNvSpPr/>
          <p:nvPr/>
        </p:nvSpPr>
        <p:spPr>
          <a:xfrm>
            <a:off x="1728860" y="5023261"/>
            <a:ext cx="396503" cy="396762"/>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d</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26" name="Oval 25">
            <a:extLst>
              <a:ext uri="{FF2B5EF4-FFF2-40B4-BE49-F238E27FC236}">
                <a16:creationId xmlns:a16="http://schemas.microsoft.com/office/drawing/2014/main" id="{6692530E-D58C-A26D-6804-81692AC47AA6}"/>
              </a:ext>
            </a:extLst>
          </p:cNvPr>
          <p:cNvSpPr/>
          <p:nvPr/>
        </p:nvSpPr>
        <p:spPr>
          <a:xfrm>
            <a:off x="2324819" y="5023261"/>
            <a:ext cx="396503" cy="396762"/>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27" name="Oval 26">
            <a:extLst>
              <a:ext uri="{FF2B5EF4-FFF2-40B4-BE49-F238E27FC236}">
                <a16:creationId xmlns:a16="http://schemas.microsoft.com/office/drawing/2014/main" id="{4E8BF970-1717-60F9-FD28-7521B95793C0}"/>
              </a:ext>
            </a:extLst>
          </p:cNvPr>
          <p:cNvSpPr/>
          <p:nvPr/>
        </p:nvSpPr>
        <p:spPr>
          <a:xfrm>
            <a:off x="2920780" y="5023261"/>
            <a:ext cx="396503" cy="396762"/>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t</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cxnSp>
        <p:nvCxnSpPr>
          <p:cNvPr id="29" name="Straight Connector 267">
            <a:extLst>
              <a:ext uri="{FF2B5EF4-FFF2-40B4-BE49-F238E27FC236}">
                <a16:creationId xmlns:a16="http://schemas.microsoft.com/office/drawing/2014/main" id="{29ACA168-58F7-9EE1-167D-CF4309D84D3B}"/>
              </a:ext>
            </a:extLst>
          </p:cNvPr>
          <p:cNvCxnSpPr>
            <a:cxnSpLocks/>
          </p:cNvCxnSpPr>
          <p:nvPr/>
        </p:nvCxnSpPr>
        <p:spPr>
          <a:xfrm>
            <a:off x="1927110" y="3269300"/>
            <a:ext cx="0" cy="2272542"/>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cxnSp>
        <p:nvCxnSpPr>
          <p:cNvPr id="30" name="Straight Connector 268">
            <a:extLst>
              <a:ext uri="{FF2B5EF4-FFF2-40B4-BE49-F238E27FC236}">
                <a16:creationId xmlns:a16="http://schemas.microsoft.com/office/drawing/2014/main" id="{6FCEA31F-E3E7-502C-937B-5FAB11D9AC17}"/>
              </a:ext>
            </a:extLst>
          </p:cNvPr>
          <p:cNvCxnSpPr>
            <a:cxnSpLocks/>
          </p:cNvCxnSpPr>
          <p:nvPr/>
        </p:nvCxnSpPr>
        <p:spPr>
          <a:xfrm>
            <a:off x="2527180" y="3269300"/>
            <a:ext cx="0" cy="2272542"/>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cxnSp>
        <p:nvCxnSpPr>
          <p:cNvPr id="31" name="Straight Connector 269">
            <a:extLst>
              <a:ext uri="{FF2B5EF4-FFF2-40B4-BE49-F238E27FC236}">
                <a16:creationId xmlns:a16="http://schemas.microsoft.com/office/drawing/2014/main" id="{0A5B809F-380F-B494-116C-05C9D296177F}"/>
              </a:ext>
            </a:extLst>
          </p:cNvPr>
          <p:cNvCxnSpPr>
            <a:cxnSpLocks/>
          </p:cNvCxnSpPr>
          <p:nvPr/>
        </p:nvCxnSpPr>
        <p:spPr>
          <a:xfrm>
            <a:off x="3133238" y="3269300"/>
            <a:ext cx="0" cy="2272542"/>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sp>
        <p:nvSpPr>
          <p:cNvPr id="33" name="Dikdörtgen 256">
            <a:extLst>
              <a:ext uri="{FF2B5EF4-FFF2-40B4-BE49-F238E27FC236}">
                <a16:creationId xmlns:a16="http://schemas.microsoft.com/office/drawing/2014/main" id="{2770302F-441A-64C3-16A7-E3039261BDF5}"/>
              </a:ext>
            </a:extLst>
          </p:cNvPr>
          <p:cNvSpPr/>
          <p:nvPr/>
        </p:nvSpPr>
        <p:spPr>
          <a:xfrm>
            <a:off x="2331924" y="5559171"/>
            <a:ext cx="358739" cy="512232"/>
          </a:xfrm>
          <a:prstGeom prst="roundRect">
            <a:avLst/>
          </a:pr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Cascadia Mono" panose="020B0609020000020004" pitchFamily="49" charset="0"/>
              </a:rPr>
              <a:t>r</a:t>
            </a:r>
          </a:p>
        </p:txBody>
      </p:sp>
      <p:sp>
        <p:nvSpPr>
          <p:cNvPr id="34" name="Dikdörtgen 256">
            <a:extLst>
              <a:ext uri="{FF2B5EF4-FFF2-40B4-BE49-F238E27FC236}">
                <a16:creationId xmlns:a16="http://schemas.microsoft.com/office/drawing/2014/main" id="{E9B474A9-B553-1B68-C211-5755FB5418F7}"/>
              </a:ext>
            </a:extLst>
          </p:cNvPr>
          <p:cNvSpPr/>
          <p:nvPr/>
        </p:nvSpPr>
        <p:spPr>
          <a:xfrm>
            <a:off x="2935388" y="5555600"/>
            <a:ext cx="358739" cy="512232"/>
          </a:xfrm>
          <a:prstGeom prst="roundRect">
            <a:avLst/>
          </a:pr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Cascadia Mono" panose="020B0609020000020004" pitchFamily="49" charset="0"/>
              </a:rPr>
              <a:t>c</a:t>
            </a:r>
          </a:p>
        </p:txBody>
      </p:sp>
      <p:sp>
        <p:nvSpPr>
          <p:cNvPr id="35" name="Dikdörtgen 256">
            <a:extLst>
              <a:ext uri="{FF2B5EF4-FFF2-40B4-BE49-F238E27FC236}">
                <a16:creationId xmlns:a16="http://schemas.microsoft.com/office/drawing/2014/main" id="{BD979A71-F932-1016-19AC-A7E6561D5DBB}"/>
              </a:ext>
            </a:extLst>
          </p:cNvPr>
          <p:cNvSpPr/>
          <p:nvPr/>
        </p:nvSpPr>
        <p:spPr>
          <a:xfrm>
            <a:off x="1728860" y="5559171"/>
            <a:ext cx="358739" cy="512232"/>
          </a:xfrm>
          <a:prstGeom prst="roundRect">
            <a:avLst/>
          </a:pr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Cascadia Mono" panose="020B0609020000020004" pitchFamily="49" charset="0"/>
              </a:rPr>
              <a:t>s</a:t>
            </a:r>
          </a:p>
        </p:txBody>
      </p:sp>
      <p:sp>
        <p:nvSpPr>
          <p:cNvPr id="36" name="Dikdörtgen 256">
            <a:extLst>
              <a:ext uri="{FF2B5EF4-FFF2-40B4-BE49-F238E27FC236}">
                <a16:creationId xmlns:a16="http://schemas.microsoft.com/office/drawing/2014/main" id="{C6527870-0E73-470B-4331-A64640197741}"/>
              </a:ext>
            </a:extLst>
          </p:cNvPr>
          <p:cNvSpPr/>
          <p:nvPr/>
        </p:nvSpPr>
        <p:spPr>
          <a:xfrm>
            <a:off x="2347062" y="5551505"/>
            <a:ext cx="358739" cy="518108"/>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Cascadia Mono" panose="020B0609020000020004" pitchFamily="49" charset="0"/>
            </a:endParaRPr>
          </a:p>
        </p:txBody>
      </p:sp>
      <p:sp>
        <p:nvSpPr>
          <p:cNvPr id="50" name="Dikdörtgen 256">
            <a:extLst>
              <a:ext uri="{FF2B5EF4-FFF2-40B4-BE49-F238E27FC236}">
                <a16:creationId xmlns:a16="http://schemas.microsoft.com/office/drawing/2014/main" id="{84745546-B9B0-DA51-611E-907070914FA0}"/>
              </a:ext>
            </a:extLst>
          </p:cNvPr>
          <p:cNvSpPr/>
          <p:nvPr/>
        </p:nvSpPr>
        <p:spPr>
          <a:xfrm>
            <a:off x="2950126" y="5551505"/>
            <a:ext cx="358739" cy="518108"/>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Cascadia Mono" panose="020B0609020000020004" pitchFamily="49" charset="0"/>
            </a:endParaRPr>
          </a:p>
        </p:txBody>
      </p:sp>
      <p:sp>
        <p:nvSpPr>
          <p:cNvPr id="51" name="Dikdörtgen 256">
            <a:extLst>
              <a:ext uri="{FF2B5EF4-FFF2-40B4-BE49-F238E27FC236}">
                <a16:creationId xmlns:a16="http://schemas.microsoft.com/office/drawing/2014/main" id="{1DFA44B3-9DF6-FC77-87D1-A45B48A04F33}"/>
              </a:ext>
            </a:extLst>
          </p:cNvPr>
          <p:cNvSpPr/>
          <p:nvPr/>
        </p:nvSpPr>
        <p:spPr>
          <a:xfrm>
            <a:off x="1743998" y="5551505"/>
            <a:ext cx="358739" cy="518108"/>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Cascadia Mono" panose="020B0609020000020004" pitchFamily="49" charset="0"/>
            </a:endParaRPr>
          </a:p>
        </p:txBody>
      </p:sp>
      <p:sp>
        <p:nvSpPr>
          <p:cNvPr id="12" name="Content Placeholder 2">
            <a:extLst>
              <a:ext uri="{FF2B5EF4-FFF2-40B4-BE49-F238E27FC236}">
                <a16:creationId xmlns:a16="http://schemas.microsoft.com/office/drawing/2014/main" id="{50BD7684-23B2-CA11-13CF-86EA3E379C72}"/>
              </a:ext>
            </a:extLst>
          </p:cNvPr>
          <p:cNvSpPr txBox="1">
            <a:spLocks/>
          </p:cNvSpPr>
          <p:nvPr/>
        </p:nvSpPr>
        <p:spPr>
          <a:xfrm>
            <a:off x="611188" y="1041200"/>
            <a:ext cx="7989716" cy="1279756"/>
          </a:xfrm>
          <a:prstGeom prst="roundRect">
            <a:avLst>
              <a:gd name="adj" fmla="val 7998"/>
            </a:avLst>
          </a:prstGeom>
          <a:solidFill>
            <a:schemeClr val="accent1">
              <a:lumMod val="20000"/>
              <a:lumOff val="80000"/>
            </a:schemeClr>
          </a:solidFill>
          <a:ln w="38100">
            <a:solidFill>
              <a:schemeClr val="accent1">
                <a:lumMod val="7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Aptos Display"/>
                <a:ea typeface="+mn-ea"/>
                <a:cs typeface="+mn-cs"/>
              </a:rPr>
              <a:t>Simultaneously activate many rows to </a:t>
            </a:r>
            <a:br>
              <a:rPr kumimoji="0" lang="en-US" sz="2800" b="0" i="0" u="none" strike="noStrike" kern="1200" cap="none" spc="0" normalizeH="0" baseline="0" noProof="0" dirty="0">
                <a:ln>
                  <a:noFill/>
                </a:ln>
                <a:solidFill>
                  <a:prstClr val="black"/>
                </a:solidFill>
                <a:effectLst/>
                <a:uLnTx/>
                <a:uFillTx/>
                <a:latin typeface="Aptos Display"/>
                <a:ea typeface="+mn-ea"/>
                <a:cs typeface="+mn-cs"/>
              </a:rPr>
            </a:br>
            <a:r>
              <a:rPr kumimoji="0" lang="en-US" sz="2800" b="0" i="0" u="none" strike="noStrike" kern="1200" cap="none" spc="0" normalizeH="0" baseline="0" noProof="0" dirty="0">
                <a:ln>
                  <a:noFill/>
                </a:ln>
                <a:solidFill>
                  <a:prstClr val="black"/>
                </a:solidFill>
                <a:effectLst/>
                <a:uLnTx/>
                <a:uFillTx/>
                <a:latin typeface="Aptos Display"/>
                <a:ea typeface="+mn-ea"/>
                <a:cs typeface="+mn-cs"/>
              </a:rPr>
              <a:t>copy </a:t>
            </a:r>
            <a:r>
              <a:rPr kumimoji="0" lang="en-US" sz="2800" b="1" i="0" u="none" strike="noStrike" kern="1200" cap="none" spc="0" normalizeH="0" baseline="0" noProof="0" dirty="0">
                <a:ln>
                  <a:noFill/>
                </a:ln>
                <a:solidFill>
                  <a:srgbClr val="F07F09">
                    <a:lumMod val="75000"/>
                  </a:srgbClr>
                </a:solidFill>
                <a:effectLst/>
                <a:uLnTx/>
                <a:uFillTx/>
                <a:latin typeface="Aptos Display"/>
                <a:ea typeface="+mn-ea"/>
                <a:cs typeface="+mn-cs"/>
              </a:rPr>
              <a:t>one row’s content </a:t>
            </a:r>
            <a:r>
              <a:rPr kumimoji="0" lang="en-US" sz="2800" b="0" i="0" u="none" strike="noStrike" kern="1200" cap="none" spc="0" normalizeH="0" baseline="0" noProof="0" dirty="0">
                <a:ln>
                  <a:noFill/>
                </a:ln>
                <a:solidFill>
                  <a:prstClr val="black"/>
                </a:solidFill>
                <a:effectLst/>
                <a:uLnTx/>
                <a:uFillTx/>
                <a:latin typeface="Aptos Display"/>
                <a:ea typeface="+mn-ea"/>
                <a:cs typeface="+mn-cs"/>
              </a:rPr>
              <a:t>to </a:t>
            </a:r>
            <a:r>
              <a:rPr kumimoji="0" lang="en-US" sz="2800" b="1" i="0" u="none" strike="noStrike" kern="1200" cap="none" spc="0" normalizeH="0" baseline="0" noProof="0" dirty="0">
                <a:ln>
                  <a:noFill/>
                </a:ln>
                <a:solidFill>
                  <a:srgbClr val="F07F09">
                    <a:lumMod val="75000"/>
                  </a:srgbClr>
                </a:solidFill>
                <a:effectLst/>
                <a:uLnTx/>
                <a:uFillTx/>
                <a:latin typeface="Aptos Display"/>
                <a:ea typeface="+mn-ea"/>
                <a:cs typeface="+mn-cs"/>
              </a:rPr>
              <a:t>multiple destination rows </a:t>
            </a:r>
            <a:endParaRPr kumimoji="0" lang="en-US" sz="2800" b="0" i="0" u="none" strike="noStrike" kern="1200" cap="none" spc="0" normalizeH="0" baseline="0" noProof="0" dirty="0">
              <a:ln>
                <a:noFill/>
              </a:ln>
              <a:solidFill>
                <a:prstClr val="black"/>
              </a:solidFill>
              <a:effectLst/>
              <a:uLnTx/>
              <a:uFillTx/>
              <a:latin typeface="Aptos Display"/>
              <a:ea typeface="+mn-ea"/>
              <a:cs typeface="+mn-cs"/>
            </a:endParaRPr>
          </a:p>
        </p:txBody>
      </p:sp>
      <p:cxnSp>
        <p:nvCxnSpPr>
          <p:cNvPr id="37" name="Düz Bağlayıcı 440">
            <a:extLst>
              <a:ext uri="{FF2B5EF4-FFF2-40B4-BE49-F238E27FC236}">
                <a16:creationId xmlns:a16="http://schemas.microsoft.com/office/drawing/2014/main" id="{02F590CF-E41A-7010-F6FD-9BF42487427A}"/>
              </a:ext>
            </a:extLst>
          </p:cNvPr>
          <p:cNvCxnSpPr>
            <a:cxnSpLocks/>
          </p:cNvCxnSpPr>
          <p:nvPr/>
        </p:nvCxnSpPr>
        <p:spPr>
          <a:xfrm>
            <a:off x="1421130" y="3626854"/>
            <a:ext cx="2051999"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39" name="Oval 38">
            <a:extLst>
              <a:ext uri="{FF2B5EF4-FFF2-40B4-BE49-F238E27FC236}">
                <a16:creationId xmlns:a16="http://schemas.microsoft.com/office/drawing/2014/main" id="{2D73144C-E59F-E70D-A2B0-1A45A45B945C}"/>
              </a:ext>
            </a:extLst>
          </p:cNvPr>
          <p:cNvSpPr/>
          <p:nvPr/>
        </p:nvSpPr>
        <p:spPr>
          <a:xfrm>
            <a:off x="1728860" y="3426242"/>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d</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40" name="Oval 39">
            <a:extLst>
              <a:ext uri="{FF2B5EF4-FFF2-40B4-BE49-F238E27FC236}">
                <a16:creationId xmlns:a16="http://schemas.microsoft.com/office/drawing/2014/main" id="{89C43787-3061-DEAF-EF6F-BECE4E8484FE}"/>
              </a:ext>
            </a:extLst>
          </p:cNvPr>
          <p:cNvSpPr/>
          <p:nvPr/>
        </p:nvSpPr>
        <p:spPr>
          <a:xfrm>
            <a:off x="2324819" y="3426242"/>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41" name="Oval 40">
            <a:extLst>
              <a:ext uri="{FF2B5EF4-FFF2-40B4-BE49-F238E27FC236}">
                <a16:creationId xmlns:a16="http://schemas.microsoft.com/office/drawing/2014/main" id="{86B420A3-3481-7014-5CB9-461B9C77BC7A}"/>
              </a:ext>
            </a:extLst>
          </p:cNvPr>
          <p:cNvSpPr/>
          <p:nvPr/>
        </p:nvSpPr>
        <p:spPr>
          <a:xfrm>
            <a:off x="2920780" y="3426242"/>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t</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cxnSp>
        <p:nvCxnSpPr>
          <p:cNvPr id="42" name="Düz Bağlayıcı 440">
            <a:extLst>
              <a:ext uri="{FF2B5EF4-FFF2-40B4-BE49-F238E27FC236}">
                <a16:creationId xmlns:a16="http://schemas.microsoft.com/office/drawing/2014/main" id="{CB08611F-8BBD-9367-9A02-224DF94E0942}"/>
              </a:ext>
            </a:extLst>
          </p:cNvPr>
          <p:cNvCxnSpPr>
            <a:cxnSpLocks/>
          </p:cNvCxnSpPr>
          <p:nvPr/>
        </p:nvCxnSpPr>
        <p:spPr>
          <a:xfrm>
            <a:off x="1421129" y="4144263"/>
            <a:ext cx="2051999"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43" name="Oval 42">
            <a:extLst>
              <a:ext uri="{FF2B5EF4-FFF2-40B4-BE49-F238E27FC236}">
                <a16:creationId xmlns:a16="http://schemas.microsoft.com/office/drawing/2014/main" id="{AA37C265-D1FC-9874-B940-872F28EE95A7}"/>
              </a:ext>
            </a:extLst>
          </p:cNvPr>
          <p:cNvSpPr/>
          <p:nvPr/>
        </p:nvSpPr>
        <p:spPr>
          <a:xfrm>
            <a:off x="1728860" y="3958582"/>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44" name="Oval 43">
            <a:extLst>
              <a:ext uri="{FF2B5EF4-FFF2-40B4-BE49-F238E27FC236}">
                <a16:creationId xmlns:a16="http://schemas.microsoft.com/office/drawing/2014/main" id="{F7EDE38A-EEC5-FD26-874D-C3B69569791B}"/>
              </a:ext>
            </a:extLst>
          </p:cNvPr>
          <p:cNvSpPr/>
          <p:nvPr/>
        </p:nvSpPr>
        <p:spPr>
          <a:xfrm>
            <a:off x="2324819" y="3958582"/>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r</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45" name="Oval 44">
            <a:extLst>
              <a:ext uri="{FF2B5EF4-FFF2-40B4-BE49-F238E27FC236}">
                <a16:creationId xmlns:a16="http://schemas.microsoft.com/office/drawing/2014/main" id="{6CD06447-4F38-C428-823D-2A6B8B529C18}"/>
              </a:ext>
            </a:extLst>
          </p:cNvPr>
          <p:cNvSpPr/>
          <p:nvPr/>
        </p:nvSpPr>
        <p:spPr>
          <a:xfrm>
            <a:off x="2920780" y="3958582"/>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c</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46" name="Rounded Rectangle 73">
            <a:extLst>
              <a:ext uri="{FF2B5EF4-FFF2-40B4-BE49-F238E27FC236}">
                <a16:creationId xmlns:a16="http://schemas.microsoft.com/office/drawing/2014/main" id="{92DD2CB3-9E82-E0DB-5C97-5053B28B43E0}"/>
              </a:ext>
            </a:extLst>
          </p:cNvPr>
          <p:cNvSpPr/>
          <p:nvPr/>
        </p:nvSpPr>
        <p:spPr>
          <a:xfrm>
            <a:off x="1331539" y="2458857"/>
            <a:ext cx="2260600" cy="590066"/>
          </a:xfrm>
          <a:prstGeom prst="roundRect">
            <a:avLst/>
          </a:prstGeom>
          <a:noFill/>
          <a:ln>
            <a:noFill/>
          </a:ln>
        </p:spPr>
        <p:style>
          <a:lnRef idx="2">
            <a:schemeClr val="dk1"/>
          </a:lnRef>
          <a:fillRef idx="1">
            <a:schemeClr val="lt1"/>
          </a:fillRef>
          <a:effectRef idx="0">
            <a:schemeClr val="dk1"/>
          </a:effectRef>
          <a:fontRef idx="minor">
            <a:schemeClr val="dk1"/>
          </a:fontRef>
        </p:style>
        <p:txBody>
          <a:bodyPr lIns="2743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err="1">
                <a:ln>
                  <a:noFill/>
                </a:ln>
                <a:solidFill>
                  <a:prstClr val="black"/>
                </a:solidFill>
                <a:effectLst/>
                <a:uLnTx/>
                <a:uFillTx/>
                <a:latin typeface="Aptos Display"/>
                <a:ea typeface="+mn-ea"/>
                <a:cs typeface="+mn-cs"/>
              </a:rPr>
              <a:t>RowClone</a:t>
            </a:r>
            <a:endParaRPr kumimoji="0" lang="en-US" sz="2500" b="1" i="0" u="none" strike="noStrike" kern="1200" cap="none" spc="0" normalizeH="0" baseline="0" noProof="0" dirty="0">
              <a:ln>
                <a:noFill/>
              </a:ln>
              <a:solidFill>
                <a:prstClr val="black"/>
              </a:solidFill>
              <a:effectLst/>
              <a:uLnTx/>
              <a:uFillTx/>
              <a:latin typeface="Aptos Display"/>
              <a:ea typeface="+mn-ea"/>
              <a:cs typeface="+mn-cs"/>
            </a:endParaRPr>
          </a:p>
        </p:txBody>
      </p:sp>
      <p:cxnSp>
        <p:nvCxnSpPr>
          <p:cNvPr id="47" name="Curved Connector 64">
            <a:extLst>
              <a:ext uri="{FF2B5EF4-FFF2-40B4-BE49-F238E27FC236}">
                <a16:creationId xmlns:a16="http://schemas.microsoft.com/office/drawing/2014/main" id="{EE22A4ED-67F6-CCA7-5202-AB3012419D00}"/>
              </a:ext>
            </a:extLst>
          </p:cNvPr>
          <p:cNvCxnSpPr>
            <a:cxnSpLocks/>
          </p:cNvCxnSpPr>
          <p:nvPr/>
        </p:nvCxnSpPr>
        <p:spPr>
          <a:xfrm flipV="1">
            <a:off x="3308865" y="3624623"/>
            <a:ext cx="8418" cy="2185936"/>
          </a:xfrm>
          <a:prstGeom prst="curvedConnector3">
            <a:avLst>
              <a:gd name="adj1" fmla="val 7017106"/>
            </a:avLst>
          </a:prstGeom>
          <a:ln w="57150">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48" name="Curved Connector 64">
            <a:extLst>
              <a:ext uri="{FF2B5EF4-FFF2-40B4-BE49-F238E27FC236}">
                <a16:creationId xmlns:a16="http://schemas.microsoft.com/office/drawing/2014/main" id="{FF935F64-B9DB-39A0-812F-38168F2E2BAF}"/>
              </a:ext>
            </a:extLst>
          </p:cNvPr>
          <p:cNvCxnSpPr>
            <a:cxnSpLocks/>
          </p:cNvCxnSpPr>
          <p:nvPr/>
        </p:nvCxnSpPr>
        <p:spPr>
          <a:xfrm rot="10800000" flipH="1" flipV="1">
            <a:off x="1728860" y="4156963"/>
            <a:ext cx="15138" cy="1653596"/>
          </a:xfrm>
          <a:prstGeom prst="curvedConnector3">
            <a:avLst>
              <a:gd name="adj1" fmla="val -4156745"/>
            </a:avLst>
          </a:prstGeom>
          <a:ln w="57150">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nvGrpSpPr>
          <p:cNvPr id="32" name="Group 31">
            <a:extLst>
              <a:ext uri="{FF2B5EF4-FFF2-40B4-BE49-F238E27FC236}">
                <a16:creationId xmlns:a16="http://schemas.microsoft.com/office/drawing/2014/main" id="{1F7B1C1F-B3BA-AA57-601D-3EB768554418}"/>
              </a:ext>
            </a:extLst>
          </p:cNvPr>
          <p:cNvGrpSpPr/>
          <p:nvPr/>
        </p:nvGrpSpPr>
        <p:grpSpPr>
          <a:xfrm>
            <a:off x="1726104" y="3423129"/>
            <a:ext cx="1588423" cy="396762"/>
            <a:chOff x="1579377" y="3168676"/>
            <a:chExt cx="1588423" cy="396762"/>
          </a:xfrm>
        </p:grpSpPr>
        <p:sp>
          <p:nvSpPr>
            <p:cNvPr id="13" name="Oval 12">
              <a:extLst>
                <a:ext uri="{FF2B5EF4-FFF2-40B4-BE49-F238E27FC236}">
                  <a16:creationId xmlns:a16="http://schemas.microsoft.com/office/drawing/2014/main" id="{4FC38743-940C-ED2E-2B1B-3BF12326E05F}"/>
                </a:ext>
              </a:extLst>
            </p:cNvPr>
            <p:cNvSpPr/>
            <p:nvPr/>
          </p:nvSpPr>
          <p:spPr>
            <a:xfrm>
              <a:off x="1579377"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8" name="Oval 17">
              <a:extLst>
                <a:ext uri="{FF2B5EF4-FFF2-40B4-BE49-F238E27FC236}">
                  <a16:creationId xmlns:a16="http://schemas.microsoft.com/office/drawing/2014/main" id="{59DCA462-0530-9A13-7816-ED0787CC83BD}"/>
                </a:ext>
              </a:extLst>
            </p:cNvPr>
            <p:cNvSpPr/>
            <p:nvPr/>
          </p:nvSpPr>
          <p:spPr>
            <a:xfrm>
              <a:off x="2175336"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r</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28" name="Oval 27">
              <a:extLst>
                <a:ext uri="{FF2B5EF4-FFF2-40B4-BE49-F238E27FC236}">
                  <a16:creationId xmlns:a16="http://schemas.microsoft.com/office/drawing/2014/main" id="{F7CBCCC9-468D-AB5F-FA8F-471CE5BF7F22}"/>
                </a:ext>
              </a:extLst>
            </p:cNvPr>
            <p:cNvSpPr/>
            <p:nvPr/>
          </p:nvSpPr>
          <p:spPr>
            <a:xfrm>
              <a:off x="2771297"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c</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grpSp>
      <p:grpSp>
        <p:nvGrpSpPr>
          <p:cNvPr id="103" name="Group 102">
            <a:extLst>
              <a:ext uri="{FF2B5EF4-FFF2-40B4-BE49-F238E27FC236}">
                <a16:creationId xmlns:a16="http://schemas.microsoft.com/office/drawing/2014/main" id="{E5532C55-F351-3867-617B-01A728E3D0C0}"/>
              </a:ext>
            </a:extLst>
          </p:cNvPr>
          <p:cNvGrpSpPr/>
          <p:nvPr/>
        </p:nvGrpSpPr>
        <p:grpSpPr>
          <a:xfrm>
            <a:off x="5276306" y="3190703"/>
            <a:ext cx="2260600" cy="2997201"/>
            <a:chOff x="5276306" y="3190703"/>
            <a:chExt cx="2260600" cy="2997201"/>
          </a:xfrm>
        </p:grpSpPr>
        <p:sp>
          <p:nvSpPr>
            <p:cNvPr id="87" name="Dikdörtgen 251">
              <a:extLst>
                <a:ext uri="{FF2B5EF4-FFF2-40B4-BE49-F238E27FC236}">
                  <a16:creationId xmlns:a16="http://schemas.microsoft.com/office/drawing/2014/main" id="{BBDA72CF-7C81-4024-5613-BE1D2450C09E}"/>
                </a:ext>
              </a:extLst>
            </p:cNvPr>
            <p:cNvSpPr/>
            <p:nvPr/>
          </p:nvSpPr>
          <p:spPr>
            <a:xfrm>
              <a:off x="5276306" y="3190703"/>
              <a:ext cx="2260600" cy="2997201"/>
            </a:xfrm>
            <a:prstGeom prst="roundRect">
              <a:avLst>
                <a:gd name="adj" fmla="val 4605"/>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lumMod val="50000"/>
                    <a:lumOff val="50000"/>
                  </a:prstClr>
                </a:solidFill>
                <a:effectLst/>
                <a:uLnTx/>
                <a:uFillTx/>
                <a:latin typeface="Aptos Display"/>
                <a:ea typeface="Cambria" panose="02040503050406030204" pitchFamily="18" charset="0"/>
                <a:cs typeface="Cascadia Mono" panose="020B0609020000020004" pitchFamily="49" charset="0"/>
              </a:endParaRPr>
            </a:p>
          </p:txBody>
        </p:sp>
        <p:cxnSp>
          <p:nvCxnSpPr>
            <p:cNvPr id="88" name="Düz Bağlayıcı 440">
              <a:extLst>
                <a:ext uri="{FF2B5EF4-FFF2-40B4-BE49-F238E27FC236}">
                  <a16:creationId xmlns:a16="http://schemas.microsoft.com/office/drawing/2014/main" id="{B5C2C70A-4D78-6B47-8BE8-6E1061B5409A}"/>
                </a:ext>
              </a:extLst>
            </p:cNvPr>
            <p:cNvCxnSpPr>
              <a:cxnSpLocks/>
            </p:cNvCxnSpPr>
            <p:nvPr/>
          </p:nvCxnSpPr>
          <p:spPr>
            <a:xfrm flipH="1">
              <a:off x="5868133" y="3425117"/>
              <a:ext cx="3745" cy="2125263"/>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89" name="Düz Bağlayıcı 440">
              <a:extLst>
                <a:ext uri="{FF2B5EF4-FFF2-40B4-BE49-F238E27FC236}">
                  <a16:creationId xmlns:a16="http://schemas.microsoft.com/office/drawing/2014/main" id="{91C417C7-A440-5EA7-9875-D7695F73B249}"/>
                </a:ext>
              </a:extLst>
            </p:cNvPr>
            <p:cNvCxnSpPr>
              <a:cxnSpLocks/>
            </p:cNvCxnSpPr>
            <p:nvPr/>
          </p:nvCxnSpPr>
          <p:spPr>
            <a:xfrm>
              <a:off x="6467838" y="3821878"/>
              <a:ext cx="3359" cy="1728501"/>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0" name="Düz Bağlayıcı 440">
              <a:extLst>
                <a:ext uri="{FF2B5EF4-FFF2-40B4-BE49-F238E27FC236}">
                  <a16:creationId xmlns:a16="http://schemas.microsoft.com/office/drawing/2014/main" id="{0F52479F-36F5-6127-D539-CECDD02C70B4}"/>
                </a:ext>
              </a:extLst>
            </p:cNvPr>
            <p:cNvCxnSpPr>
              <a:cxnSpLocks/>
            </p:cNvCxnSpPr>
            <p:nvPr/>
          </p:nvCxnSpPr>
          <p:spPr>
            <a:xfrm>
              <a:off x="7063799" y="3821878"/>
              <a:ext cx="10462" cy="1728501"/>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1" name="Düz Bağlayıcı 440">
              <a:extLst>
                <a:ext uri="{FF2B5EF4-FFF2-40B4-BE49-F238E27FC236}">
                  <a16:creationId xmlns:a16="http://schemas.microsoft.com/office/drawing/2014/main" id="{D5936A1C-2751-129D-1021-B3943F5C3E87}"/>
                </a:ext>
              </a:extLst>
            </p:cNvPr>
            <p:cNvCxnSpPr>
              <a:cxnSpLocks/>
            </p:cNvCxnSpPr>
            <p:nvPr/>
          </p:nvCxnSpPr>
          <p:spPr>
            <a:xfrm>
              <a:off x="5365897" y="4155839"/>
              <a:ext cx="205199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2" name="Düz Bağlayıcı 440">
              <a:extLst>
                <a:ext uri="{FF2B5EF4-FFF2-40B4-BE49-F238E27FC236}">
                  <a16:creationId xmlns:a16="http://schemas.microsoft.com/office/drawing/2014/main" id="{9983657C-7755-38AE-117B-CE9B4AC6EECB}"/>
                </a:ext>
              </a:extLst>
            </p:cNvPr>
            <p:cNvCxnSpPr>
              <a:cxnSpLocks/>
            </p:cNvCxnSpPr>
            <p:nvPr/>
          </p:nvCxnSpPr>
          <p:spPr>
            <a:xfrm>
              <a:off x="5871876" y="3325342"/>
              <a:ext cx="0" cy="396762"/>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3" name="Düz Bağlayıcı 440">
              <a:extLst>
                <a:ext uri="{FF2B5EF4-FFF2-40B4-BE49-F238E27FC236}">
                  <a16:creationId xmlns:a16="http://schemas.microsoft.com/office/drawing/2014/main" id="{48961490-8D7C-9A53-26CD-090552387BE3}"/>
                </a:ext>
              </a:extLst>
            </p:cNvPr>
            <p:cNvCxnSpPr>
              <a:cxnSpLocks/>
            </p:cNvCxnSpPr>
            <p:nvPr/>
          </p:nvCxnSpPr>
          <p:spPr>
            <a:xfrm>
              <a:off x="6467838" y="3325342"/>
              <a:ext cx="0" cy="396762"/>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4" name="Düz Bağlayıcı 440">
              <a:extLst>
                <a:ext uri="{FF2B5EF4-FFF2-40B4-BE49-F238E27FC236}">
                  <a16:creationId xmlns:a16="http://schemas.microsoft.com/office/drawing/2014/main" id="{C2E2C256-5009-92C4-E5D1-606DE90C5CA8}"/>
                </a:ext>
              </a:extLst>
            </p:cNvPr>
            <p:cNvCxnSpPr>
              <a:cxnSpLocks/>
            </p:cNvCxnSpPr>
            <p:nvPr/>
          </p:nvCxnSpPr>
          <p:spPr>
            <a:xfrm>
              <a:off x="7063799" y="3325342"/>
              <a:ext cx="0" cy="396762"/>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5" name="Düz Bağlayıcı 440">
              <a:extLst>
                <a:ext uri="{FF2B5EF4-FFF2-40B4-BE49-F238E27FC236}">
                  <a16:creationId xmlns:a16="http://schemas.microsoft.com/office/drawing/2014/main" id="{0CA7A304-4A74-267C-A4E7-520EAC9E9CBC}"/>
                </a:ext>
              </a:extLst>
            </p:cNvPr>
            <p:cNvCxnSpPr>
              <a:cxnSpLocks/>
            </p:cNvCxnSpPr>
            <p:nvPr/>
          </p:nvCxnSpPr>
          <p:spPr>
            <a:xfrm>
              <a:off x="5365897" y="3623498"/>
              <a:ext cx="205199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6" name="Düz Bağlayıcı 440">
              <a:extLst>
                <a:ext uri="{FF2B5EF4-FFF2-40B4-BE49-F238E27FC236}">
                  <a16:creationId xmlns:a16="http://schemas.microsoft.com/office/drawing/2014/main" id="{D89FDF38-894B-6F44-6463-B2BB74E4E0F7}"/>
                </a:ext>
              </a:extLst>
            </p:cNvPr>
            <p:cNvCxnSpPr>
              <a:cxnSpLocks/>
            </p:cNvCxnSpPr>
            <p:nvPr/>
          </p:nvCxnSpPr>
          <p:spPr>
            <a:xfrm>
              <a:off x="7063799" y="3325342"/>
              <a:ext cx="0" cy="396762"/>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7" name="Düz Bağlayıcı 440">
              <a:extLst>
                <a:ext uri="{FF2B5EF4-FFF2-40B4-BE49-F238E27FC236}">
                  <a16:creationId xmlns:a16="http://schemas.microsoft.com/office/drawing/2014/main" id="{6B394F12-7911-537C-547E-A842990BDC1C}"/>
                </a:ext>
              </a:extLst>
            </p:cNvPr>
            <p:cNvCxnSpPr>
              <a:cxnSpLocks/>
            </p:cNvCxnSpPr>
            <p:nvPr/>
          </p:nvCxnSpPr>
          <p:spPr>
            <a:xfrm>
              <a:off x="5365897" y="4688179"/>
              <a:ext cx="205199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01" name="Düz Bağlayıcı 440">
              <a:extLst>
                <a:ext uri="{FF2B5EF4-FFF2-40B4-BE49-F238E27FC236}">
                  <a16:creationId xmlns:a16="http://schemas.microsoft.com/office/drawing/2014/main" id="{828DAE9D-3311-1689-EFBD-4E4FC9F1DB76}"/>
                </a:ext>
              </a:extLst>
            </p:cNvPr>
            <p:cNvCxnSpPr>
              <a:cxnSpLocks/>
            </p:cNvCxnSpPr>
            <p:nvPr/>
          </p:nvCxnSpPr>
          <p:spPr>
            <a:xfrm>
              <a:off x="5365897" y="5220518"/>
              <a:ext cx="205199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05" name="Straight Connector 267">
              <a:extLst>
                <a:ext uri="{FF2B5EF4-FFF2-40B4-BE49-F238E27FC236}">
                  <a16:creationId xmlns:a16="http://schemas.microsoft.com/office/drawing/2014/main" id="{EF580DF9-1108-9C96-DEBE-DBDB4CF684CE}"/>
                </a:ext>
              </a:extLst>
            </p:cNvPr>
            <p:cNvCxnSpPr>
              <a:cxnSpLocks/>
            </p:cNvCxnSpPr>
            <p:nvPr/>
          </p:nvCxnSpPr>
          <p:spPr>
            <a:xfrm>
              <a:off x="5871877" y="3268175"/>
              <a:ext cx="0" cy="2272542"/>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cxnSp>
          <p:nvCxnSpPr>
            <p:cNvPr id="106" name="Straight Connector 268">
              <a:extLst>
                <a:ext uri="{FF2B5EF4-FFF2-40B4-BE49-F238E27FC236}">
                  <a16:creationId xmlns:a16="http://schemas.microsoft.com/office/drawing/2014/main" id="{5FA199CB-327E-9DA5-F25A-0602AC87A45E}"/>
                </a:ext>
              </a:extLst>
            </p:cNvPr>
            <p:cNvCxnSpPr>
              <a:cxnSpLocks/>
            </p:cNvCxnSpPr>
            <p:nvPr/>
          </p:nvCxnSpPr>
          <p:spPr>
            <a:xfrm>
              <a:off x="6471947" y="3268175"/>
              <a:ext cx="0" cy="2272542"/>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cxnSp>
          <p:nvCxnSpPr>
            <p:cNvPr id="107" name="Straight Connector 269">
              <a:extLst>
                <a:ext uri="{FF2B5EF4-FFF2-40B4-BE49-F238E27FC236}">
                  <a16:creationId xmlns:a16="http://schemas.microsoft.com/office/drawing/2014/main" id="{B31169B4-21A6-7F50-C00D-15730D0EB017}"/>
                </a:ext>
              </a:extLst>
            </p:cNvPr>
            <p:cNvCxnSpPr>
              <a:cxnSpLocks/>
            </p:cNvCxnSpPr>
            <p:nvPr/>
          </p:nvCxnSpPr>
          <p:spPr>
            <a:xfrm>
              <a:off x="7078005" y="3268175"/>
              <a:ext cx="0" cy="2272542"/>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sp>
          <p:nvSpPr>
            <p:cNvPr id="108" name="Dikdörtgen 256">
              <a:extLst>
                <a:ext uri="{FF2B5EF4-FFF2-40B4-BE49-F238E27FC236}">
                  <a16:creationId xmlns:a16="http://schemas.microsoft.com/office/drawing/2014/main" id="{FDC27EEB-3FF7-12B5-5564-0D46815CE463}"/>
                </a:ext>
              </a:extLst>
            </p:cNvPr>
            <p:cNvSpPr/>
            <p:nvPr/>
          </p:nvSpPr>
          <p:spPr>
            <a:xfrm>
              <a:off x="6276691" y="5558046"/>
              <a:ext cx="358739" cy="512232"/>
            </a:xfrm>
            <a:prstGeom prst="roundRect">
              <a:avLst/>
            </a:pr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Cascadia Mono" panose="020B0609020000020004" pitchFamily="49" charset="0"/>
                </a:rPr>
                <a:t>r</a:t>
              </a:r>
            </a:p>
          </p:txBody>
        </p:sp>
        <p:sp>
          <p:nvSpPr>
            <p:cNvPr id="109" name="Dikdörtgen 256">
              <a:extLst>
                <a:ext uri="{FF2B5EF4-FFF2-40B4-BE49-F238E27FC236}">
                  <a16:creationId xmlns:a16="http://schemas.microsoft.com/office/drawing/2014/main" id="{6E8C5A0F-5C49-2823-B5A3-CC1DC83BEC89}"/>
                </a:ext>
              </a:extLst>
            </p:cNvPr>
            <p:cNvSpPr/>
            <p:nvPr/>
          </p:nvSpPr>
          <p:spPr>
            <a:xfrm>
              <a:off x="6880155" y="5554475"/>
              <a:ext cx="358739" cy="512232"/>
            </a:xfrm>
            <a:prstGeom prst="roundRect">
              <a:avLst/>
            </a:pr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Cascadia Mono" panose="020B0609020000020004" pitchFamily="49" charset="0"/>
                </a:rPr>
                <a:t>c</a:t>
              </a:r>
            </a:p>
          </p:txBody>
        </p:sp>
        <p:sp>
          <p:nvSpPr>
            <p:cNvPr id="110" name="Dikdörtgen 256">
              <a:extLst>
                <a:ext uri="{FF2B5EF4-FFF2-40B4-BE49-F238E27FC236}">
                  <a16:creationId xmlns:a16="http://schemas.microsoft.com/office/drawing/2014/main" id="{83B93A07-4B6E-34F4-E1DA-4ED7C94E0002}"/>
                </a:ext>
              </a:extLst>
            </p:cNvPr>
            <p:cNvSpPr/>
            <p:nvPr/>
          </p:nvSpPr>
          <p:spPr>
            <a:xfrm>
              <a:off x="5673627" y="5558046"/>
              <a:ext cx="358739" cy="512232"/>
            </a:xfrm>
            <a:prstGeom prst="roundRect">
              <a:avLst/>
            </a:pr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Cascadia Mono" panose="020B0609020000020004" pitchFamily="49" charset="0"/>
                </a:rPr>
                <a:t>s</a:t>
              </a:r>
            </a:p>
          </p:txBody>
        </p:sp>
        <p:sp>
          <p:nvSpPr>
            <p:cNvPr id="111" name="Dikdörtgen 256">
              <a:extLst>
                <a:ext uri="{FF2B5EF4-FFF2-40B4-BE49-F238E27FC236}">
                  <a16:creationId xmlns:a16="http://schemas.microsoft.com/office/drawing/2014/main" id="{9521A420-D0A0-3188-62EA-5749477EECEC}"/>
                </a:ext>
              </a:extLst>
            </p:cNvPr>
            <p:cNvSpPr/>
            <p:nvPr/>
          </p:nvSpPr>
          <p:spPr>
            <a:xfrm>
              <a:off x="6291829" y="5550380"/>
              <a:ext cx="358739" cy="518108"/>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Cascadia Mono" panose="020B0609020000020004" pitchFamily="49" charset="0"/>
              </a:endParaRPr>
            </a:p>
          </p:txBody>
        </p:sp>
        <p:sp>
          <p:nvSpPr>
            <p:cNvPr id="112" name="Dikdörtgen 256">
              <a:extLst>
                <a:ext uri="{FF2B5EF4-FFF2-40B4-BE49-F238E27FC236}">
                  <a16:creationId xmlns:a16="http://schemas.microsoft.com/office/drawing/2014/main" id="{F06BCF41-422D-2A94-822C-3811A473B5EA}"/>
                </a:ext>
              </a:extLst>
            </p:cNvPr>
            <p:cNvSpPr/>
            <p:nvPr/>
          </p:nvSpPr>
          <p:spPr>
            <a:xfrm>
              <a:off x="6894893" y="5550380"/>
              <a:ext cx="358739" cy="518108"/>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Cascadia Mono" panose="020B0609020000020004" pitchFamily="49" charset="0"/>
              </a:endParaRPr>
            </a:p>
          </p:txBody>
        </p:sp>
        <p:sp>
          <p:nvSpPr>
            <p:cNvPr id="113" name="Dikdörtgen 256">
              <a:extLst>
                <a:ext uri="{FF2B5EF4-FFF2-40B4-BE49-F238E27FC236}">
                  <a16:creationId xmlns:a16="http://schemas.microsoft.com/office/drawing/2014/main" id="{C327CA44-6C79-F0CF-6C19-20C3DF42D170}"/>
                </a:ext>
              </a:extLst>
            </p:cNvPr>
            <p:cNvSpPr/>
            <p:nvPr/>
          </p:nvSpPr>
          <p:spPr>
            <a:xfrm>
              <a:off x="5688765" y="5550380"/>
              <a:ext cx="358739" cy="518108"/>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Cambria" panose="02040503050406030204" pitchFamily="18" charset="0"/>
                <a:cs typeface="Cascadia Mono" panose="020B0609020000020004" pitchFamily="49" charset="0"/>
              </a:endParaRPr>
            </a:p>
          </p:txBody>
        </p:sp>
        <p:cxnSp>
          <p:nvCxnSpPr>
            <p:cNvPr id="114" name="Curved Connector 64">
              <a:extLst>
                <a:ext uri="{FF2B5EF4-FFF2-40B4-BE49-F238E27FC236}">
                  <a16:creationId xmlns:a16="http://schemas.microsoft.com/office/drawing/2014/main" id="{A7B4B84B-8AD5-13D6-4F20-8C2F314FB810}"/>
                </a:ext>
              </a:extLst>
            </p:cNvPr>
            <p:cNvCxnSpPr>
              <a:cxnSpLocks/>
              <a:endCxn id="113" idx="1"/>
            </p:cNvCxnSpPr>
            <p:nvPr/>
          </p:nvCxnSpPr>
          <p:spPr>
            <a:xfrm rot="10800000" flipH="1" flipV="1">
              <a:off x="5673627" y="4155838"/>
              <a:ext cx="15138" cy="1653596"/>
            </a:xfrm>
            <a:prstGeom prst="curvedConnector3">
              <a:avLst>
                <a:gd name="adj1" fmla="val -4156745"/>
              </a:avLst>
            </a:prstGeom>
            <a:ln w="57150">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58" name="Düz Bağlayıcı 440">
              <a:extLst>
                <a:ext uri="{FF2B5EF4-FFF2-40B4-BE49-F238E27FC236}">
                  <a16:creationId xmlns:a16="http://schemas.microsoft.com/office/drawing/2014/main" id="{F7B04682-E52D-CCBE-1426-2DA6054BBC16}"/>
                </a:ext>
              </a:extLst>
            </p:cNvPr>
            <p:cNvCxnSpPr>
              <a:cxnSpLocks/>
            </p:cNvCxnSpPr>
            <p:nvPr/>
          </p:nvCxnSpPr>
          <p:spPr>
            <a:xfrm>
              <a:off x="5380606" y="4166251"/>
              <a:ext cx="2051999"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59" name="Oval 58">
              <a:extLst>
                <a:ext uri="{FF2B5EF4-FFF2-40B4-BE49-F238E27FC236}">
                  <a16:creationId xmlns:a16="http://schemas.microsoft.com/office/drawing/2014/main" id="{69C0E0BF-6779-8D51-B9CA-D43980E26D1B}"/>
                </a:ext>
              </a:extLst>
            </p:cNvPr>
            <p:cNvSpPr/>
            <p:nvPr/>
          </p:nvSpPr>
          <p:spPr>
            <a:xfrm>
              <a:off x="5673627" y="3957457"/>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60" name="Oval 59">
              <a:extLst>
                <a:ext uri="{FF2B5EF4-FFF2-40B4-BE49-F238E27FC236}">
                  <a16:creationId xmlns:a16="http://schemas.microsoft.com/office/drawing/2014/main" id="{F474C900-7597-DDC5-E389-68FAC37224C3}"/>
                </a:ext>
              </a:extLst>
            </p:cNvPr>
            <p:cNvSpPr/>
            <p:nvPr/>
          </p:nvSpPr>
          <p:spPr>
            <a:xfrm>
              <a:off x="6269586" y="3957457"/>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r</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61" name="Oval 60">
              <a:extLst>
                <a:ext uri="{FF2B5EF4-FFF2-40B4-BE49-F238E27FC236}">
                  <a16:creationId xmlns:a16="http://schemas.microsoft.com/office/drawing/2014/main" id="{AD8C1B39-653C-FB20-17DD-02CBCC24309D}"/>
                </a:ext>
              </a:extLst>
            </p:cNvPr>
            <p:cNvSpPr/>
            <p:nvPr/>
          </p:nvSpPr>
          <p:spPr>
            <a:xfrm>
              <a:off x="6865547" y="3957457"/>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c</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grpSp>
      <p:grpSp>
        <p:nvGrpSpPr>
          <p:cNvPr id="102" name="Group 101">
            <a:extLst>
              <a:ext uri="{FF2B5EF4-FFF2-40B4-BE49-F238E27FC236}">
                <a16:creationId xmlns:a16="http://schemas.microsoft.com/office/drawing/2014/main" id="{7285CD7B-00A0-B27F-0C51-4DB7BBE578B8}"/>
              </a:ext>
            </a:extLst>
          </p:cNvPr>
          <p:cNvGrpSpPr/>
          <p:nvPr/>
        </p:nvGrpSpPr>
        <p:grpSpPr>
          <a:xfrm>
            <a:off x="5341976" y="3622762"/>
            <a:ext cx="2073164" cy="1597756"/>
            <a:chOff x="-565110" y="2359701"/>
            <a:chExt cx="2073164" cy="1597756"/>
          </a:xfrm>
        </p:grpSpPr>
        <p:cxnSp>
          <p:nvCxnSpPr>
            <p:cNvPr id="62" name="Düz Bağlayıcı 440">
              <a:extLst>
                <a:ext uri="{FF2B5EF4-FFF2-40B4-BE49-F238E27FC236}">
                  <a16:creationId xmlns:a16="http://schemas.microsoft.com/office/drawing/2014/main" id="{7AE2F6F1-6136-899F-A04F-7B4CCB6615F8}"/>
                </a:ext>
              </a:extLst>
            </p:cNvPr>
            <p:cNvCxnSpPr>
              <a:cxnSpLocks/>
            </p:cNvCxnSpPr>
            <p:nvPr/>
          </p:nvCxnSpPr>
          <p:spPr>
            <a:xfrm>
              <a:off x="-558654" y="3403162"/>
              <a:ext cx="2051999"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66" name="Düz Bağlayıcı 440">
              <a:extLst>
                <a:ext uri="{FF2B5EF4-FFF2-40B4-BE49-F238E27FC236}">
                  <a16:creationId xmlns:a16="http://schemas.microsoft.com/office/drawing/2014/main" id="{B93170BA-779D-67B3-4BB6-A949D6547806}"/>
                </a:ext>
              </a:extLst>
            </p:cNvPr>
            <p:cNvCxnSpPr>
              <a:cxnSpLocks/>
            </p:cNvCxnSpPr>
            <p:nvPr/>
          </p:nvCxnSpPr>
          <p:spPr>
            <a:xfrm>
              <a:off x="-565110" y="3957457"/>
              <a:ext cx="2051999"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86" name="Düz Bağlayıcı 440">
              <a:extLst>
                <a:ext uri="{FF2B5EF4-FFF2-40B4-BE49-F238E27FC236}">
                  <a16:creationId xmlns:a16="http://schemas.microsoft.com/office/drawing/2014/main" id="{A34B60EE-EAD5-0268-7D4A-D2933F539709}"/>
                </a:ext>
              </a:extLst>
            </p:cNvPr>
            <p:cNvCxnSpPr>
              <a:cxnSpLocks/>
            </p:cNvCxnSpPr>
            <p:nvPr/>
          </p:nvCxnSpPr>
          <p:spPr>
            <a:xfrm>
              <a:off x="-543945" y="2359701"/>
              <a:ext cx="2051999"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grpSp>
      <p:sp>
        <p:nvSpPr>
          <p:cNvPr id="104" name="Oval 103">
            <a:extLst>
              <a:ext uri="{FF2B5EF4-FFF2-40B4-BE49-F238E27FC236}">
                <a16:creationId xmlns:a16="http://schemas.microsoft.com/office/drawing/2014/main" id="{DE725742-52A0-9EEE-50F6-DC7019FBBDF8}"/>
              </a:ext>
            </a:extLst>
          </p:cNvPr>
          <p:cNvSpPr/>
          <p:nvPr/>
        </p:nvSpPr>
        <p:spPr>
          <a:xfrm>
            <a:off x="5673627" y="4498775"/>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d</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29" name="Oval 128">
            <a:extLst>
              <a:ext uri="{FF2B5EF4-FFF2-40B4-BE49-F238E27FC236}">
                <a16:creationId xmlns:a16="http://schemas.microsoft.com/office/drawing/2014/main" id="{046C5930-9C71-0766-AE3B-0FD0E1367794}"/>
              </a:ext>
            </a:extLst>
          </p:cNvPr>
          <p:cNvSpPr/>
          <p:nvPr/>
        </p:nvSpPr>
        <p:spPr>
          <a:xfrm>
            <a:off x="6269586" y="4498775"/>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30" name="Oval 129">
            <a:extLst>
              <a:ext uri="{FF2B5EF4-FFF2-40B4-BE49-F238E27FC236}">
                <a16:creationId xmlns:a16="http://schemas.microsoft.com/office/drawing/2014/main" id="{567C58F9-CC50-F09D-F435-5D549F632337}"/>
              </a:ext>
            </a:extLst>
          </p:cNvPr>
          <p:cNvSpPr/>
          <p:nvPr/>
        </p:nvSpPr>
        <p:spPr>
          <a:xfrm>
            <a:off x="6865547" y="4498775"/>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t</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31" name="Oval 130">
            <a:extLst>
              <a:ext uri="{FF2B5EF4-FFF2-40B4-BE49-F238E27FC236}">
                <a16:creationId xmlns:a16="http://schemas.microsoft.com/office/drawing/2014/main" id="{1AA75434-4051-307B-5CF3-F1D99D0FD14D}"/>
              </a:ext>
            </a:extLst>
          </p:cNvPr>
          <p:cNvSpPr/>
          <p:nvPr/>
        </p:nvSpPr>
        <p:spPr>
          <a:xfrm>
            <a:off x="5688235" y="5013363"/>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d</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33" name="Oval 132">
            <a:extLst>
              <a:ext uri="{FF2B5EF4-FFF2-40B4-BE49-F238E27FC236}">
                <a16:creationId xmlns:a16="http://schemas.microsoft.com/office/drawing/2014/main" id="{771608FB-6108-F178-70C3-1DEA81106FB0}"/>
              </a:ext>
            </a:extLst>
          </p:cNvPr>
          <p:cNvSpPr/>
          <p:nvPr/>
        </p:nvSpPr>
        <p:spPr>
          <a:xfrm>
            <a:off x="6284194" y="5013363"/>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34" name="Oval 133">
            <a:extLst>
              <a:ext uri="{FF2B5EF4-FFF2-40B4-BE49-F238E27FC236}">
                <a16:creationId xmlns:a16="http://schemas.microsoft.com/office/drawing/2014/main" id="{9990340A-7584-7AC0-684C-398429B78727}"/>
              </a:ext>
            </a:extLst>
          </p:cNvPr>
          <p:cNvSpPr/>
          <p:nvPr/>
        </p:nvSpPr>
        <p:spPr>
          <a:xfrm>
            <a:off x="6880155" y="5013363"/>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t</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35" name="Oval 134">
            <a:extLst>
              <a:ext uri="{FF2B5EF4-FFF2-40B4-BE49-F238E27FC236}">
                <a16:creationId xmlns:a16="http://schemas.microsoft.com/office/drawing/2014/main" id="{D85E51C5-DA9A-5A5E-272E-EC68D1CA5354}"/>
              </a:ext>
            </a:extLst>
          </p:cNvPr>
          <p:cNvSpPr/>
          <p:nvPr/>
        </p:nvSpPr>
        <p:spPr>
          <a:xfrm>
            <a:off x="5673627" y="3438251"/>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d</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36" name="Oval 135">
            <a:extLst>
              <a:ext uri="{FF2B5EF4-FFF2-40B4-BE49-F238E27FC236}">
                <a16:creationId xmlns:a16="http://schemas.microsoft.com/office/drawing/2014/main" id="{9FA62A36-FF7E-ADF2-56F7-4E6EC929719A}"/>
              </a:ext>
            </a:extLst>
          </p:cNvPr>
          <p:cNvSpPr/>
          <p:nvPr/>
        </p:nvSpPr>
        <p:spPr>
          <a:xfrm>
            <a:off x="6269586" y="3438251"/>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37" name="Oval 136">
            <a:extLst>
              <a:ext uri="{FF2B5EF4-FFF2-40B4-BE49-F238E27FC236}">
                <a16:creationId xmlns:a16="http://schemas.microsoft.com/office/drawing/2014/main" id="{5FA14BF1-4DCA-3928-9ED8-FF626994A3B4}"/>
              </a:ext>
            </a:extLst>
          </p:cNvPr>
          <p:cNvSpPr/>
          <p:nvPr/>
        </p:nvSpPr>
        <p:spPr>
          <a:xfrm>
            <a:off x="6865547" y="3438251"/>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t</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38" name="Rounded Rectangle 73">
            <a:extLst>
              <a:ext uri="{FF2B5EF4-FFF2-40B4-BE49-F238E27FC236}">
                <a16:creationId xmlns:a16="http://schemas.microsoft.com/office/drawing/2014/main" id="{4C56627E-AE89-8320-6E8D-D3160D509EF3}"/>
              </a:ext>
            </a:extLst>
          </p:cNvPr>
          <p:cNvSpPr/>
          <p:nvPr/>
        </p:nvSpPr>
        <p:spPr>
          <a:xfrm>
            <a:off x="4992385" y="2505633"/>
            <a:ext cx="2927350" cy="590066"/>
          </a:xfrm>
          <a:prstGeom prst="roundRect">
            <a:avLst/>
          </a:prstGeom>
          <a:noFill/>
          <a:ln>
            <a:noFill/>
          </a:ln>
        </p:spPr>
        <p:style>
          <a:lnRef idx="2">
            <a:schemeClr val="dk1"/>
          </a:lnRef>
          <a:fillRef idx="1">
            <a:schemeClr val="lt1"/>
          </a:fillRef>
          <a:effectRef idx="0">
            <a:schemeClr val="dk1"/>
          </a:effectRef>
          <a:fontRef idx="minor">
            <a:schemeClr val="dk1"/>
          </a:fontRef>
        </p:style>
        <p:txBody>
          <a:bodyPr lIns="2743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Aptos Display"/>
                <a:ea typeface="+mn-ea"/>
                <a:cs typeface="+mn-cs"/>
              </a:rPr>
              <a:t>Multi-</a:t>
            </a:r>
            <a:r>
              <a:rPr kumimoji="0" lang="en-US" sz="2500" b="1" i="0" u="none" strike="noStrike" kern="1200" cap="none" spc="0" normalizeH="0" baseline="0" noProof="0" dirty="0" err="1">
                <a:ln>
                  <a:noFill/>
                </a:ln>
                <a:solidFill>
                  <a:prstClr val="black"/>
                </a:solidFill>
                <a:effectLst/>
                <a:uLnTx/>
                <a:uFillTx/>
                <a:latin typeface="Aptos Display"/>
                <a:ea typeface="+mn-ea"/>
                <a:cs typeface="+mn-cs"/>
              </a:rPr>
              <a:t>RowCopy</a:t>
            </a:r>
            <a:endParaRPr kumimoji="0" lang="en-US" sz="2500" b="1" i="0" u="none" strike="noStrike" kern="1200" cap="none" spc="0" normalizeH="0" baseline="0" noProof="0" dirty="0">
              <a:ln>
                <a:noFill/>
              </a:ln>
              <a:solidFill>
                <a:prstClr val="black"/>
              </a:solidFill>
              <a:effectLst/>
              <a:uLnTx/>
              <a:uFillTx/>
              <a:latin typeface="Aptos Display"/>
              <a:ea typeface="+mn-ea"/>
              <a:cs typeface="+mn-cs"/>
            </a:endParaRPr>
          </a:p>
        </p:txBody>
      </p:sp>
      <p:cxnSp>
        <p:nvCxnSpPr>
          <p:cNvPr id="139" name="Curved Connector 64">
            <a:extLst>
              <a:ext uri="{FF2B5EF4-FFF2-40B4-BE49-F238E27FC236}">
                <a16:creationId xmlns:a16="http://schemas.microsoft.com/office/drawing/2014/main" id="{A17DC4AE-7C26-990A-6809-908EBEF49A02}"/>
              </a:ext>
            </a:extLst>
          </p:cNvPr>
          <p:cNvCxnSpPr>
            <a:cxnSpLocks/>
          </p:cNvCxnSpPr>
          <p:nvPr/>
        </p:nvCxnSpPr>
        <p:spPr>
          <a:xfrm flipV="1">
            <a:off x="7283326" y="3622341"/>
            <a:ext cx="8418" cy="2185936"/>
          </a:xfrm>
          <a:prstGeom prst="curvedConnector3">
            <a:avLst>
              <a:gd name="adj1" fmla="val 7017106"/>
            </a:avLst>
          </a:prstGeom>
          <a:ln w="57150">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40" name="Curved Connector 64">
            <a:extLst>
              <a:ext uri="{FF2B5EF4-FFF2-40B4-BE49-F238E27FC236}">
                <a16:creationId xmlns:a16="http://schemas.microsoft.com/office/drawing/2014/main" id="{0FF8017F-470E-C07A-D9BE-18A1364D3393}"/>
              </a:ext>
            </a:extLst>
          </p:cNvPr>
          <p:cNvCxnSpPr>
            <a:cxnSpLocks/>
          </p:cNvCxnSpPr>
          <p:nvPr/>
        </p:nvCxnSpPr>
        <p:spPr>
          <a:xfrm flipV="1">
            <a:off x="7283326" y="4695999"/>
            <a:ext cx="8418" cy="1112278"/>
          </a:xfrm>
          <a:prstGeom prst="curvedConnector3">
            <a:avLst>
              <a:gd name="adj1" fmla="val 9681480"/>
            </a:avLst>
          </a:prstGeom>
          <a:ln w="57150">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41" name="Curved Connector 64">
            <a:extLst>
              <a:ext uri="{FF2B5EF4-FFF2-40B4-BE49-F238E27FC236}">
                <a16:creationId xmlns:a16="http://schemas.microsoft.com/office/drawing/2014/main" id="{A4C77649-94DB-79AF-E9CA-CD0691D75C5E}"/>
              </a:ext>
            </a:extLst>
          </p:cNvPr>
          <p:cNvCxnSpPr>
            <a:cxnSpLocks/>
          </p:cNvCxnSpPr>
          <p:nvPr/>
        </p:nvCxnSpPr>
        <p:spPr>
          <a:xfrm flipV="1">
            <a:off x="7268588" y="5210587"/>
            <a:ext cx="37764" cy="598847"/>
          </a:xfrm>
          <a:prstGeom prst="curvedConnector3">
            <a:avLst>
              <a:gd name="adj1" fmla="val 3058161"/>
            </a:avLst>
          </a:prstGeom>
          <a:ln w="57150">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nvGrpSpPr>
          <p:cNvPr id="154" name="Group 153">
            <a:extLst>
              <a:ext uri="{FF2B5EF4-FFF2-40B4-BE49-F238E27FC236}">
                <a16:creationId xmlns:a16="http://schemas.microsoft.com/office/drawing/2014/main" id="{5097C2DE-3AA5-E0A5-091E-DE96E11C8FB3}"/>
              </a:ext>
            </a:extLst>
          </p:cNvPr>
          <p:cNvGrpSpPr/>
          <p:nvPr/>
        </p:nvGrpSpPr>
        <p:grpSpPr>
          <a:xfrm>
            <a:off x="5671559" y="3429000"/>
            <a:ext cx="1597029" cy="1983463"/>
            <a:chOff x="5671559" y="3429000"/>
            <a:chExt cx="1597029" cy="1983463"/>
          </a:xfrm>
        </p:grpSpPr>
        <p:grpSp>
          <p:nvGrpSpPr>
            <p:cNvPr id="142" name="Group 141">
              <a:extLst>
                <a:ext uri="{FF2B5EF4-FFF2-40B4-BE49-F238E27FC236}">
                  <a16:creationId xmlns:a16="http://schemas.microsoft.com/office/drawing/2014/main" id="{3BAA2BE1-0C3E-E36D-A04E-0E7272F7E886}"/>
                </a:ext>
              </a:extLst>
            </p:cNvPr>
            <p:cNvGrpSpPr/>
            <p:nvPr/>
          </p:nvGrpSpPr>
          <p:grpSpPr>
            <a:xfrm>
              <a:off x="5671559" y="4489054"/>
              <a:ext cx="1588423" cy="396762"/>
              <a:chOff x="1579377" y="3168676"/>
              <a:chExt cx="1588423" cy="396762"/>
            </a:xfrm>
          </p:grpSpPr>
          <p:sp>
            <p:nvSpPr>
              <p:cNvPr id="143" name="Oval 142">
                <a:extLst>
                  <a:ext uri="{FF2B5EF4-FFF2-40B4-BE49-F238E27FC236}">
                    <a16:creationId xmlns:a16="http://schemas.microsoft.com/office/drawing/2014/main" id="{151A723C-FE50-C9FA-C02F-377DD2EA6DBE}"/>
                  </a:ext>
                </a:extLst>
              </p:cNvPr>
              <p:cNvSpPr/>
              <p:nvPr/>
            </p:nvSpPr>
            <p:spPr>
              <a:xfrm>
                <a:off x="1579377"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44" name="Oval 143">
                <a:extLst>
                  <a:ext uri="{FF2B5EF4-FFF2-40B4-BE49-F238E27FC236}">
                    <a16:creationId xmlns:a16="http://schemas.microsoft.com/office/drawing/2014/main" id="{73833CC0-BD4F-F003-B9F6-6464C6FB00A6}"/>
                  </a:ext>
                </a:extLst>
              </p:cNvPr>
              <p:cNvSpPr/>
              <p:nvPr/>
            </p:nvSpPr>
            <p:spPr>
              <a:xfrm>
                <a:off x="2175336"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r</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45" name="Oval 144">
                <a:extLst>
                  <a:ext uri="{FF2B5EF4-FFF2-40B4-BE49-F238E27FC236}">
                    <a16:creationId xmlns:a16="http://schemas.microsoft.com/office/drawing/2014/main" id="{06E1026F-9BA5-C760-49D2-AE08E5256280}"/>
                  </a:ext>
                </a:extLst>
              </p:cNvPr>
              <p:cNvSpPr/>
              <p:nvPr/>
            </p:nvSpPr>
            <p:spPr>
              <a:xfrm>
                <a:off x="2771297"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c</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grpSp>
        <p:grpSp>
          <p:nvGrpSpPr>
            <p:cNvPr id="146" name="Group 145">
              <a:extLst>
                <a:ext uri="{FF2B5EF4-FFF2-40B4-BE49-F238E27FC236}">
                  <a16:creationId xmlns:a16="http://schemas.microsoft.com/office/drawing/2014/main" id="{C9DA7848-CB58-76B5-F460-D0E1D0A07172}"/>
                </a:ext>
              </a:extLst>
            </p:cNvPr>
            <p:cNvGrpSpPr/>
            <p:nvPr/>
          </p:nvGrpSpPr>
          <p:grpSpPr>
            <a:xfrm>
              <a:off x="5680165" y="5015701"/>
              <a:ext cx="1588423" cy="396762"/>
              <a:chOff x="1579377" y="3168676"/>
              <a:chExt cx="1588423" cy="396762"/>
            </a:xfrm>
          </p:grpSpPr>
          <p:sp>
            <p:nvSpPr>
              <p:cNvPr id="147" name="Oval 146">
                <a:extLst>
                  <a:ext uri="{FF2B5EF4-FFF2-40B4-BE49-F238E27FC236}">
                    <a16:creationId xmlns:a16="http://schemas.microsoft.com/office/drawing/2014/main" id="{F95A6C75-64DD-CF5E-1E0A-C3B5CFCCAF85}"/>
                  </a:ext>
                </a:extLst>
              </p:cNvPr>
              <p:cNvSpPr/>
              <p:nvPr/>
            </p:nvSpPr>
            <p:spPr>
              <a:xfrm>
                <a:off x="1579377"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48" name="Oval 147">
                <a:extLst>
                  <a:ext uri="{FF2B5EF4-FFF2-40B4-BE49-F238E27FC236}">
                    <a16:creationId xmlns:a16="http://schemas.microsoft.com/office/drawing/2014/main" id="{0E98A64E-5EFB-C5C4-5B2F-6A89F8D1D407}"/>
                  </a:ext>
                </a:extLst>
              </p:cNvPr>
              <p:cNvSpPr/>
              <p:nvPr/>
            </p:nvSpPr>
            <p:spPr>
              <a:xfrm>
                <a:off x="2175336"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r</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49" name="Oval 148">
                <a:extLst>
                  <a:ext uri="{FF2B5EF4-FFF2-40B4-BE49-F238E27FC236}">
                    <a16:creationId xmlns:a16="http://schemas.microsoft.com/office/drawing/2014/main" id="{EF31A96E-E468-2420-49F1-89DBB0F2230C}"/>
                  </a:ext>
                </a:extLst>
              </p:cNvPr>
              <p:cNvSpPr/>
              <p:nvPr/>
            </p:nvSpPr>
            <p:spPr>
              <a:xfrm>
                <a:off x="2771297"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c</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grpSp>
        <p:grpSp>
          <p:nvGrpSpPr>
            <p:cNvPr id="150" name="Group 149">
              <a:extLst>
                <a:ext uri="{FF2B5EF4-FFF2-40B4-BE49-F238E27FC236}">
                  <a16:creationId xmlns:a16="http://schemas.microsoft.com/office/drawing/2014/main" id="{340E8AD9-304A-4551-8C11-525CBE874B99}"/>
                </a:ext>
              </a:extLst>
            </p:cNvPr>
            <p:cNvGrpSpPr/>
            <p:nvPr/>
          </p:nvGrpSpPr>
          <p:grpSpPr>
            <a:xfrm>
              <a:off x="5671559" y="3429000"/>
              <a:ext cx="1588423" cy="396762"/>
              <a:chOff x="1579377" y="3168676"/>
              <a:chExt cx="1588423" cy="396762"/>
            </a:xfrm>
          </p:grpSpPr>
          <p:sp>
            <p:nvSpPr>
              <p:cNvPr id="151" name="Oval 150">
                <a:extLst>
                  <a:ext uri="{FF2B5EF4-FFF2-40B4-BE49-F238E27FC236}">
                    <a16:creationId xmlns:a16="http://schemas.microsoft.com/office/drawing/2014/main" id="{BB7F0A63-992A-AAC7-76B4-61595DE44C3C}"/>
                  </a:ext>
                </a:extLst>
              </p:cNvPr>
              <p:cNvSpPr/>
              <p:nvPr/>
            </p:nvSpPr>
            <p:spPr>
              <a:xfrm>
                <a:off x="1579377"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s</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52" name="Oval 151">
                <a:extLst>
                  <a:ext uri="{FF2B5EF4-FFF2-40B4-BE49-F238E27FC236}">
                    <a16:creationId xmlns:a16="http://schemas.microsoft.com/office/drawing/2014/main" id="{1C0DE3C8-B903-D2AE-349F-C2E10D307EF4}"/>
                  </a:ext>
                </a:extLst>
              </p:cNvPr>
              <p:cNvSpPr/>
              <p:nvPr/>
            </p:nvSpPr>
            <p:spPr>
              <a:xfrm>
                <a:off x="2175336"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r</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sp>
            <p:nvSpPr>
              <p:cNvPr id="153" name="Oval 152">
                <a:extLst>
                  <a:ext uri="{FF2B5EF4-FFF2-40B4-BE49-F238E27FC236}">
                    <a16:creationId xmlns:a16="http://schemas.microsoft.com/office/drawing/2014/main" id="{C1A246CF-2EF6-ACF1-5BA3-CA19BAFC1630}"/>
                  </a:ext>
                </a:extLst>
              </p:cNvPr>
              <p:cNvSpPr/>
              <p:nvPr/>
            </p:nvSpPr>
            <p:spPr>
              <a:xfrm>
                <a:off x="2771297" y="31686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c</a:t>
                </a:r>
                <a:endParaRPr kumimoji="0" lang="en-CH"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endParaRPr>
              </a:p>
            </p:txBody>
          </p:sp>
        </p:grpSp>
      </p:grpSp>
      <p:sp>
        <p:nvSpPr>
          <p:cNvPr id="4" name="TextBox 3">
            <a:extLst>
              <a:ext uri="{FF2B5EF4-FFF2-40B4-BE49-F238E27FC236}">
                <a16:creationId xmlns:a16="http://schemas.microsoft.com/office/drawing/2014/main" id="{FFC1F878-51B7-4D79-7BE7-86B46DA116FF}"/>
              </a:ext>
            </a:extLst>
          </p:cNvPr>
          <p:cNvSpPr txBox="1"/>
          <p:nvPr/>
        </p:nvSpPr>
        <p:spPr>
          <a:xfrm>
            <a:off x="3642444" y="6488668"/>
            <a:ext cx="238642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7030A0"/>
                </a:solidFill>
                <a:effectLst/>
                <a:uLnTx/>
                <a:uFillTx/>
                <a:latin typeface="Aptos Display"/>
                <a:ea typeface="Cambria" panose="02040503050406030204" pitchFamily="18" charset="0"/>
                <a:cs typeface="+mn-cs"/>
              </a:rPr>
              <a:t>[Seshadri+ MICRO’13]</a:t>
            </a:r>
          </a:p>
        </p:txBody>
      </p:sp>
    </p:spTree>
    <p:extLst>
      <p:ext uri="{BB962C8B-B14F-4D97-AF65-F5344CB8AC3E}">
        <p14:creationId xmlns:p14="http://schemas.microsoft.com/office/powerpoint/2010/main" val="1140516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3"/>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4"/>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4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nodeType="clickEffect">
                                  <p:stCondLst>
                                    <p:cond delay="0"/>
                                  </p:stCondLst>
                                  <p:childTnLst>
                                    <p:set>
                                      <p:cBhvr>
                                        <p:cTn id="70" dur="1" fill="hold">
                                          <p:stCondLst>
                                            <p:cond delay="0"/>
                                          </p:stCondLst>
                                        </p:cTn>
                                        <p:tgtEl>
                                          <p:spTgt spid="42"/>
                                        </p:tgtEl>
                                        <p:attrNameLst>
                                          <p:attrName>style.visibility</p:attrName>
                                        </p:attrNameLst>
                                      </p:cBhvr>
                                      <p:to>
                                        <p:strVal val="visible"/>
                                      </p:to>
                                    </p:set>
                                    <p:animEffect transition="in" filter="wipe(left)">
                                      <p:cBhvr>
                                        <p:cTn id="71" dur="500"/>
                                        <p:tgtEl>
                                          <p:spTgt spid="42"/>
                                        </p:tgtEl>
                                      </p:cBhvr>
                                    </p:animEffect>
                                  </p:childTnLst>
                                </p:cTn>
                              </p:par>
                            </p:childTnLst>
                          </p:cTn>
                        </p:par>
                        <p:par>
                          <p:cTn id="72" fill="hold">
                            <p:stCondLst>
                              <p:cond delay="500"/>
                            </p:stCondLst>
                            <p:childTnLst>
                              <p:par>
                                <p:cTn id="73" presetID="22" presetClass="entr" presetSubtype="1" fill="hold" nodeType="after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wipe(up)">
                                      <p:cBhvr>
                                        <p:cTn id="75" dur="500"/>
                                        <p:tgtEl>
                                          <p:spTgt spid="29"/>
                                        </p:tgtEl>
                                      </p:cBhvr>
                                    </p:animEffect>
                                  </p:childTnLst>
                                </p:cTn>
                              </p:par>
                              <p:par>
                                <p:cTn id="76" presetID="22" presetClass="entr" presetSubtype="1" fill="hold" nodeType="withEffect">
                                  <p:stCondLst>
                                    <p:cond delay="0"/>
                                  </p:stCondLst>
                                  <p:childTnLst>
                                    <p:set>
                                      <p:cBhvr>
                                        <p:cTn id="77" dur="1" fill="hold">
                                          <p:stCondLst>
                                            <p:cond delay="0"/>
                                          </p:stCondLst>
                                        </p:cTn>
                                        <p:tgtEl>
                                          <p:spTgt spid="30"/>
                                        </p:tgtEl>
                                        <p:attrNameLst>
                                          <p:attrName>style.visibility</p:attrName>
                                        </p:attrNameLst>
                                      </p:cBhvr>
                                      <p:to>
                                        <p:strVal val="visible"/>
                                      </p:to>
                                    </p:set>
                                    <p:animEffect transition="in" filter="wipe(up)">
                                      <p:cBhvr>
                                        <p:cTn id="78" dur="500"/>
                                        <p:tgtEl>
                                          <p:spTgt spid="30"/>
                                        </p:tgtEl>
                                      </p:cBhvr>
                                    </p:animEffect>
                                  </p:childTnLst>
                                </p:cTn>
                              </p:par>
                              <p:par>
                                <p:cTn id="79" presetID="22" presetClass="entr" presetSubtype="1" fill="hold" nodeType="withEffect">
                                  <p:stCondLst>
                                    <p:cond delay="0"/>
                                  </p:stCondLst>
                                  <p:childTnLst>
                                    <p:set>
                                      <p:cBhvr>
                                        <p:cTn id="80" dur="1" fill="hold">
                                          <p:stCondLst>
                                            <p:cond delay="0"/>
                                          </p:stCondLst>
                                        </p:cTn>
                                        <p:tgtEl>
                                          <p:spTgt spid="31"/>
                                        </p:tgtEl>
                                        <p:attrNameLst>
                                          <p:attrName>style.visibility</p:attrName>
                                        </p:attrNameLst>
                                      </p:cBhvr>
                                      <p:to>
                                        <p:strVal val="visible"/>
                                      </p:to>
                                    </p:set>
                                    <p:animEffect transition="in" filter="wipe(up)">
                                      <p:cBhvr>
                                        <p:cTn id="81" dur="500"/>
                                        <p:tgtEl>
                                          <p:spTgt spid="31"/>
                                        </p:tgtEl>
                                      </p:cBhvr>
                                    </p:animEffect>
                                  </p:childTnLst>
                                </p:cTn>
                              </p:par>
                            </p:childTnLst>
                          </p:cTn>
                        </p:par>
                        <p:par>
                          <p:cTn id="82" fill="hold">
                            <p:stCondLst>
                              <p:cond delay="1000"/>
                            </p:stCondLst>
                            <p:childTnLst>
                              <p:par>
                                <p:cTn id="83" presetID="10" presetClass="entr" presetSubtype="0" fill="hold" nodeType="afterEffect">
                                  <p:stCondLst>
                                    <p:cond delay="0"/>
                                  </p:stCondLst>
                                  <p:childTnLst>
                                    <p:set>
                                      <p:cBhvr>
                                        <p:cTn id="84" dur="1" fill="hold">
                                          <p:stCondLst>
                                            <p:cond delay="0"/>
                                          </p:stCondLst>
                                        </p:cTn>
                                        <p:tgtEl>
                                          <p:spTgt spid="48"/>
                                        </p:tgtEl>
                                        <p:attrNameLst>
                                          <p:attrName>style.visibility</p:attrName>
                                        </p:attrNameLst>
                                      </p:cBhvr>
                                      <p:to>
                                        <p:strVal val="visible"/>
                                      </p:to>
                                    </p:set>
                                    <p:animEffect transition="in" filter="fade">
                                      <p:cBhvr>
                                        <p:cTn id="85" dur="500"/>
                                        <p:tgtEl>
                                          <p:spTgt spid="48"/>
                                        </p:tgtEl>
                                      </p:cBhvr>
                                    </p:animEffect>
                                  </p:childTnLst>
                                </p:cTn>
                              </p:par>
                            </p:childTnLst>
                          </p:cTn>
                        </p:par>
                        <p:par>
                          <p:cTn id="86" fill="hold">
                            <p:stCondLst>
                              <p:cond delay="1500"/>
                            </p:stCondLst>
                            <p:childTnLst>
                              <p:par>
                                <p:cTn id="87" presetID="22" presetClass="entr" presetSubtype="1" fill="hold" grpId="0" nodeType="afterEffect">
                                  <p:stCondLst>
                                    <p:cond delay="0"/>
                                  </p:stCondLst>
                                  <p:childTnLst>
                                    <p:set>
                                      <p:cBhvr>
                                        <p:cTn id="88" dur="1" fill="hold">
                                          <p:stCondLst>
                                            <p:cond delay="0"/>
                                          </p:stCondLst>
                                        </p:cTn>
                                        <p:tgtEl>
                                          <p:spTgt spid="33"/>
                                        </p:tgtEl>
                                        <p:attrNameLst>
                                          <p:attrName>style.visibility</p:attrName>
                                        </p:attrNameLst>
                                      </p:cBhvr>
                                      <p:to>
                                        <p:strVal val="visible"/>
                                      </p:to>
                                    </p:set>
                                    <p:animEffect transition="in" filter="wipe(up)">
                                      <p:cBhvr>
                                        <p:cTn id="89" dur="500"/>
                                        <p:tgtEl>
                                          <p:spTgt spid="33"/>
                                        </p:tgtEl>
                                      </p:cBhvr>
                                    </p:animEffect>
                                  </p:childTnLst>
                                </p:cTn>
                              </p:par>
                              <p:par>
                                <p:cTn id="90" presetID="22" presetClass="entr" presetSubtype="1" fill="hold" grpId="0"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wipe(up)">
                                      <p:cBhvr>
                                        <p:cTn id="92" dur="500"/>
                                        <p:tgtEl>
                                          <p:spTgt spid="35"/>
                                        </p:tgtEl>
                                      </p:cBhvr>
                                    </p:animEffect>
                                  </p:childTnLst>
                                </p:cTn>
                              </p:par>
                              <p:par>
                                <p:cTn id="93" presetID="22" presetClass="entr" presetSubtype="1" fill="hold" grpId="0" nodeType="withEffect">
                                  <p:stCondLst>
                                    <p:cond delay="0"/>
                                  </p:stCondLst>
                                  <p:childTnLst>
                                    <p:set>
                                      <p:cBhvr>
                                        <p:cTn id="94" dur="1" fill="hold">
                                          <p:stCondLst>
                                            <p:cond delay="0"/>
                                          </p:stCondLst>
                                        </p:cTn>
                                        <p:tgtEl>
                                          <p:spTgt spid="34"/>
                                        </p:tgtEl>
                                        <p:attrNameLst>
                                          <p:attrName>style.visibility</p:attrName>
                                        </p:attrNameLst>
                                      </p:cBhvr>
                                      <p:to>
                                        <p:strVal val="visible"/>
                                      </p:to>
                                    </p:set>
                                    <p:animEffect transition="in" filter="wipe(up)">
                                      <p:cBhvr>
                                        <p:cTn id="95" dur="500"/>
                                        <p:tgtEl>
                                          <p:spTgt spid="34"/>
                                        </p:tgtEl>
                                      </p:cBhvr>
                                    </p:animEffect>
                                  </p:childTnLst>
                                </p:cTn>
                              </p:par>
                            </p:childTnLst>
                          </p:cTn>
                        </p:par>
                      </p:childTnLst>
                    </p:cTn>
                  </p:par>
                  <p:par>
                    <p:cTn id="96" fill="hold">
                      <p:stCondLst>
                        <p:cond delay="indefinite"/>
                      </p:stCondLst>
                      <p:childTnLst>
                        <p:par>
                          <p:cTn id="97" fill="hold">
                            <p:stCondLst>
                              <p:cond delay="0"/>
                            </p:stCondLst>
                            <p:childTnLst>
                              <p:par>
                                <p:cTn id="98" presetID="22" presetClass="entr" presetSubtype="8" fill="hold" nodeType="clickEffect">
                                  <p:stCondLst>
                                    <p:cond delay="0"/>
                                  </p:stCondLst>
                                  <p:childTnLst>
                                    <p:set>
                                      <p:cBhvr>
                                        <p:cTn id="99" dur="1" fill="hold">
                                          <p:stCondLst>
                                            <p:cond delay="0"/>
                                          </p:stCondLst>
                                        </p:cTn>
                                        <p:tgtEl>
                                          <p:spTgt spid="37"/>
                                        </p:tgtEl>
                                        <p:attrNameLst>
                                          <p:attrName>style.visibility</p:attrName>
                                        </p:attrNameLst>
                                      </p:cBhvr>
                                      <p:to>
                                        <p:strVal val="visible"/>
                                      </p:to>
                                    </p:set>
                                    <p:animEffect transition="in" filter="wipe(left)">
                                      <p:cBhvr>
                                        <p:cTn id="100" dur="500"/>
                                        <p:tgtEl>
                                          <p:spTgt spid="37"/>
                                        </p:tgtEl>
                                      </p:cBhvr>
                                    </p:animEffect>
                                  </p:childTnLst>
                                </p:cTn>
                              </p:par>
                            </p:childTnLst>
                          </p:cTn>
                        </p:par>
                        <p:par>
                          <p:cTn id="101" fill="hold">
                            <p:stCondLst>
                              <p:cond delay="500"/>
                            </p:stCondLst>
                            <p:childTnLst>
                              <p:par>
                                <p:cTn id="102" presetID="10" presetClass="entr" presetSubtype="0" fill="hold" nodeType="afterEffect">
                                  <p:stCondLst>
                                    <p:cond delay="0"/>
                                  </p:stCondLst>
                                  <p:childTnLst>
                                    <p:set>
                                      <p:cBhvr>
                                        <p:cTn id="103" dur="1" fill="hold">
                                          <p:stCondLst>
                                            <p:cond delay="0"/>
                                          </p:stCondLst>
                                        </p:cTn>
                                        <p:tgtEl>
                                          <p:spTgt spid="47"/>
                                        </p:tgtEl>
                                        <p:attrNameLst>
                                          <p:attrName>style.visibility</p:attrName>
                                        </p:attrNameLst>
                                      </p:cBhvr>
                                      <p:to>
                                        <p:strVal val="visible"/>
                                      </p:to>
                                    </p:set>
                                    <p:animEffect transition="in" filter="fade">
                                      <p:cBhvr>
                                        <p:cTn id="104" dur="500"/>
                                        <p:tgtEl>
                                          <p:spTgt spid="47"/>
                                        </p:tgtEl>
                                      </p:cBhvr>
                                    </p:animEffect>
                                  </p:childTnLst>
                                </p:cTn>
                              </p:par>
                            </p:childTnLst>
                          </p:cTn>
                        </p:par>
                        <p:par>
                          <p:cTn id="105" fill="hold">
                            <p:stCondLst>
                              <p:cond delay="1000"/>
                            </p:stCondLst>
                            <p:childTnLst>
                              <p:par>
                                <p:cTn id="106" presetID="10" presetClass="entr" presetSubtype="0" fill="hold" nodeType="afterEffect">
                                  <p:stCondLst>
                                    <p:cond delay="0"/>
                                  </p:stCondLst>
                                  <p:childTnLst>
                                    <p:set>
                                      <p:cBhvr>
                                        <p:cTn id="107" dur="1" fill="hold">
                                          <p:stCondLst>
                                            <p:cond delay="0"/>
                                          </p:stCondLst>
                                        </p:cTn>
                                        <p:tgtEl>
                                          <p:spTgt spid="32"/>
                                        </p:tgtEl>
                                        <p:attrNameLst>
                                          <p:attrName>style.visibility</p:attrName>
                                        </p:attrNameLst>
                                      </p:cBhvr>
                                      <p:to>
                                        <p:strVal val="visible"/>
                                      </p:to>
                                    </p:set>
                                    <p:animEffect transition="in" filter="fade">
                                      <p:cBhvr>
                                        <p:cTn id="108" dur="500"/>
                                        <p:tgtEl>
                                          <p:spTgt spid="32"/>
                                        </p:tgtEl>
                                      </p:cBhvr>
                                    </p:animEffec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grpId="0" nodeType="clickEffect">
                                  <p:stCondLst>
                                    <p:cond delay="0"/>
                                  </p:stCondLst>
                                  <p:childTnLst>
                                    <p:set>
                                      <p:cBhvr>
                                        <p:cTn id="112" dur="1" fill="hold">
                                          <p:stCondLst>
                                            <p:cond delay="0"/>
                                          </p:stCondLst>
                                        </p:cTn>
                                        <p:tgtEl>
                                          <p:spTgt spid="138"/>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103"/>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104"/>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129"/>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130"/>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131"/>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133"/>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134"/>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135"/>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136"/>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137"/>
                                        </p:tgtEl>
                                        <p:attrNameLst>
                                          <p:attrName>style.visibility</p:attrName>
                                        </p:attrNameLst>
                                      </p:cBhvr>
                                      <p:to>
                                        <p:strVal val="visible"/>
                                      </p:to>
                                    </p:set>
                                  </p:childTnLst>
                                </p:cTn>
                              </p:par>
                            </p:childTnLst>
                          </p:cTn>
                        </p:par>
                      </p:childTnLst>
                    </p:cTn>
                  </p:par>
                  <p:par>
                    <p:cTn id="133" fill="hold">
                      <p:stCondLst>
                        <p:cond delay="indefinite"/>
                      </p:stCondLst>
                      <p:childTnLst>
                        <p:par>
                          <p:cTn id="134" fill="hold">
                            <p:stCondLst>
                              <p:cond delay="0"/>
                            </p:stCondLst>
                            <p:childTnLst>
                              <p:par>
                                <p:cTn id="135" presetID="22" presetClass="entr" presetSubtype="8" fill="hold" nodeType="clickEffect">
                                  <p:stCondLst>
                                    <p:cond delay="0"/>
                                  </p:stCondLst>
                                  <p:childTnLst>
                                    <p:set>
                                      <p:cBhvr>
                                        <p:cTn id="136" dur="1" fill="hold">
                                          <p:stCondLst>
                                            <p:cond delay="0"/>
                                          </p:stCondLst>
                                        </p:cTn>
                                        <p:tgtEl>
                                          <p:spTgt spid="102"/>
                                        </p:tgtEl>
                                        <p:attrNameLst>
                                          <p:attrName>style.visibility</p:attrName>
                                        </p:attrNameLst>
                                      </p:cBhvr>
                                      <p:to>
                                        <p:strVal val="visible"/>
                                      </p:to>
                                    </p:set>
                                    <p:animEffect transition="in" filter="wipe(left)">
                                      <p:cBhvr>
                                        <p:cTn id="137" dur="500"/>
                                        <p:tgtEl>
                                          <p:spTgt spid="102"/>
                                        </p:tgtEl>
                                      </p:cBhvr>
                                    </p:animEffect>
                                  </p:childTnLst>
                                </p:cTn>
                              </p:par>
                            </p:childTnLst>
                          </p:cTn>
                        </p:par>
                      </p:childTnLst>
                    </p:cTn>
                  </p:par>
                  <p:par>
                    <p:cTn id="138" fill="hold">
                      <p:stCondLst>
                        <p:cond delay="indefinite"/>
                      </p:stCondLst>
                      <p:childTnLst>
                        <p:par>
                          <p:cTn id="139" fill="hold">
                            <p:stCondLst>
                              <p:cond delay="0"/>
                            </p:stCondLst>
                            <p:childTnLst>
                              <p:par>
                                <p:cTn id="140" presetID="10" presetClass="entr" presetSubtype="0" fill="hold" nodeType="clickEffect">
                                  <p:stCondLst>
                                    <p:cond delay="0"/>
                                  </p:stCondLst>
                                  <p:childTnLst>
                                    <p:set>
                                      <p:cBhvr>
                                        <p:cTn id="141" dur="1" fill="hold">
                                          <p:stCondLst>
                                            <p:cond delay="0"/>
                                          </p:stCondLst>
                                        </p:cTn>
                                        <p:tgtEl>
                                          <p:spTgt spid="139"/>
                                        </p:tgtEl>
                                        <p:attrNameLst>
                                          <p:attrName>style.visibility</p:attrName>
                                        </p:attrNameLst>
                                      </p:cBhvr>
                                      <p:to>
                                        <p:strVal val="visible"/>
                                      </p:to>
                                    </p:set>
                                    <p:animEffect transition="in" filter="fade">
                                      <p:cBhvr>
                                        <p:cTn id="142" dur="500"/>
                                        <p:tgtEl>
                                          <p:spTgt spid="139"/>
                                        </p:tgtEl>
                                      </p:cBhvr>
                                    </p:animEffect>
                                  </p:childTnLst>
                                </p:cTn>
                              </p:par>
                              <p:par>
                                <p:cTn id="143" presetID="10" presetClass="entr" presetSubtype="0" fill="hold" nodeType="withEffect">
                                  <p:stCondLst>
                                    <p:cond delay="0"/>
                                  </p:stCondLst>
                                  <p:childTnLst>
                                    <p:set>
                                      <p:cBhvr>
                                        <p:cTn id="144" dur="1" fill="hold">
                                          <p:stCondLst>
                                            <p:cond delay="0"/>
                                          </p:stCondLst>
                                        </p:cTn>
                                        <p:tgtEl>
                                          <p:spTgt spid="140"/>
                                        </p:tgtEl>
                                        <p:attrNameLst>
                                          <p:attrName>style.visibility</p:attrName>
                                        </p:attrNameLst>
                                      </p:cBhvr>
                                      <p:to>
                                        <p:strVal val="visible"/>
                                      </p:to>
                                    </p:set>
                                    <p:animEffect transition="in" filter="fade">
                                      <p:cBhvr>
                                        <p:cTn id="145" dur="500"/>
                                        <p:tgtEl>
                                          <p:spTgt spid="140"/>
                                        </p:tgtEl>
                                      </p:cBhvr>
                                    </p:animEffect>
                                  </p:childTnLst>
                                </p:cTn>
                              </p:par>
                              <p:par>
                                <p:cTn id="146" presetID="10" presetClass="entr" presetSubtype="0" fill="hold" nodeType="withEffect">
                                  <p:stCondLst>
                                    <p:cond delay="0"/>
                                  </p:stCondLst>
                                  <p:childTnLst>
                                    <p:set>
                                      <p:cBhvr>
                                        <p:cTn id="147" dur="1" fill="hold">
                                          <p:stCondLst>
                                            <p:cond delay="0"/>
                                          </p:stCondLst>
                                        </p:cTn>
                                        <p:tgtEl>
                                          <p:spTgt spid="141"/>
                                        </p:tgtEl>
                                        <p:attrNameLst>
                                          <p:attrName>style.visibility</p:attrName>
                                        </p:attrNameLst>
                                      </p:cBhvr>
                                      <p:to>
                                        <p:strVal val="visible"/>
                                      </p:to>
                                    </p:set>
                                    <p:animEffect transition="in" filter="fade">
                                      <p:cBhvr>
                                        <p:cTn id="148" dur="500"/>
                                        <p:tgtEl>
                                          <p:spTgt spid="141"/>
                                        </p:tgtEl>
                                      </p:cBhvr>
                                    </p:animEffect>
                                  </p:childTnLst>
                                </p:cTn>
                              </p:par>
                            </p:childTnLst>
                          </p:cTn>
                        </p:par>
                        <p:par>
                          <p:cTn id="149" fill="hold">
                            <p:stCondLst>
                              <p:cond delay="500"/>
                            </p:stCondLst>
                            <p:childTnLst>
                              <p:par>
                                <p:cTn id="150" presetID="10" presetClass="entr" presetSubtype="0" fill="hold" nodeType="afterEffect">
                                  <p:stCondLst>
                                    <p:cond delay="0"/>
                                  </p:stCondLst>
                                  <p:childTnLst>
                                    <p:set>
                                      <p:cBhvr>
                                        <p:cTn id="151" dur="1" fill="hold">
                                          <p:stCondLst>
                                            <p:cond delay="0"/>
                                          </p:stCondLst>
                                        </p:cTn>
                                        <p:tgtEl>
                                          <p:spTgt spid="154"/>
                                        </p:tgtEl>
                                        <p:attrNameLst>
                                          <p:attrName>style.visibility</p:attrName>
                                        </p:attrNameLst>
                                      </p:cBhvr>
                                      <p:to>
                                        <p:strVal val="visible"/>
                                      </p:to>
                                    </p:set>
                                    <p:animEffect transition="in" filter="fade">
                                      <p:cBhvr>
                                        <p:cTn id="152" dur="500"/>
                                        <p:tgtEl>
                                          <p:spTgt spid="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1" grpId="0" animBg="1"/>
      <p:bldP spid="22" grpId="0" animBg="1"/>
      <p:bldP spid="23" grpId="0" animBg="1"/>
      <p:bldP spid="25" grpId="0" animBg="1"/>
      <p:bldP spid="26" grpId="0" animBg="1"/>
      <p:bldP spid="27" grpId="0" animBg="1"/>
      <p:bldP spid="33" grpId="0" animBg="1"/>
      <p:bldP spid="34" grpId="0" animBg="1"/>
      <p:bldP spid="35" grpId="0" animBg="1"/>
      <p:bldP spid="36" grpId="0" animBg="1"/>
      <p:bldP spid="50" grpId="0" animBg="1"/>
      <p:bldP spid="51" grpId="0" animBg="1"/>
      <p:bldP spid="12" grpId="0" animBg="1"/>
      <p:bldP spid="39" grpId="0" animBg="1"/>
      <p:bldP spid="40" grpId="0" animBg="1"/>
      <p:bldP spid="41" grpId="0" animBg="1"/>
      <p:bldP spid="43" grpId="0" animBg="1"/>
      <p:bldP spid="44" grpId="0" animBg="1"/>
      <p:bldP spid="45" grpId="0" animBg="1"/>
      <p:bldP spid="46" grpId="0"/>
      <p:bldP spid="104" grpId="0" animBg="1"/>
      <p:bldP spid="129" grpId="0" animBg="1"/>
      <p:bldP spid="130" grpId="0" animBg="1"/>
      <p:bldP spid="131" grpId="0" animBg="1"/>
      <p:bldP spid="133" grpId="0" animBg="1"/>
      <p:bldP spid="134" grpId="0" animBg="1"/>
      <p:bldP spid="135" grpId="0" animBg="1"/>
      <p:bldP spid="136" grpId="0" animBg="1"/>
      <p:bldP spid="137" grpId="0" animBg="1"/>
      <p:bldP spid="138" grpId="0"/>
      <p:bldP spid="4"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8927F-FB9C-CD14-5DB2-9AE85F635900}"/>
              </a:ext>
            </a:extLst>
          </p:cNvPr>
          <p:cNvSpPr>
            <a:spLocks noGrp="1"/>
          </p:cNvSpPr>
          <p:nvPr>
            <p:ph type="title"/>
          </p:nvPr>
        </p:nvSpPr>
        <p:spPr/>
        <p:txBody>
          <a:bodyPr/>
          <a:lstStyle/>
          <a:p>
            <a:r>
              <a:rPr lang="en-US" dirty="0"/>
              <a:t>Robustness of Multi-</a:t>
            </a:r>
            <a:r>
              <a:rPr lang="en-US" dirty="0" err="1"/>
              <a:t>RowCopy</a:t>
            </a:r>
            <a:endParaRPr lang="en-CH" dirty="0"/>
          </a:p>
        </p:txBody>
      </p:sp>
      <p:grpSp>
        <p:nvGrpSpPr>
          <p:cNvPr id="12" name="Group 11">
            <a:extLst>
              <a:ext uri="{FF2B5EF4-FFF2-40B4-BE49-F238E27FC236}">
                <a16:creationId xmlns:a16="http://schemas.microsoft.com/office/drawing/2014/main" id="{EFBDD18C-49DA-1CCA-61EB-50EAD3E8EB60}"/>
              </a:ext>
            </a:extLst>
          </p:cNvPr>
          <p:cNvGrpSpPr/>
          <p:nvPr/>
        </p:nvGrpSpPr>
        <p:grpSpPr>
          <a:xfrm>
            <a:off x="1952943" y="1379220"/>
            <a:ext cx="4469314" cy="2639864"/>
            <a:chOff x="1979613" y="1581150"/>
            <a:chExt cx="4469314" cy="2639864"/>
          </a:xfrm>
        </p:grpSpPr>
        <p:grpSp>
          <p:nvGrpSpPr>
            <p:cNvPr id="10" name="Group 9">
              <a:extLst>
                <a:ext uri="{FF2B5EF4-FFF2-40B4-BE49-F238E27FC236}">
                  <a16:creationId xmlns:a16="http://schemas.microsoft.com/office/drawing/2014/main" id="{01F5D587-AB0C-C818-9F2F-FE5115BE058A}"/>
                </a:ext>
              </a:extLst>
            </p:cNvPr>
            <p:cNvGrpSpPr/>
            <p:nvPr/>
          </p:nvGrpSpPr>
          <p:grpSpPr>
            <a:xfrm>
              <a:off x="2343150" y="1651000"/>
              <a:ext cx="3981450" cy="2305050"/>
              <a:chOff x="3028950" y="2216150"/>
              <a:chExt cx="2489200" cy="1524000"/>
            </a:xfrm>
          </p:grpSpPr>
          <p:pic>
            <p:nvPicPr>
              <p:cNvPr id="7" name="Picture 6">
                <a:extLst>
                  <a:ext uri="{FF2B5EF4-FFF2-40B4-BE49-F238E27FC236}">
                    <a16:creationId xmlns:a16="http://schemas.microsoft.com/office/drawing/2014/main" id="{6D0BD7B1-1F77-101C-63DC-0C90BDB12550}"/>
                  </a:ext>
                </a:extLst>
              </p:cNvPr>
              <p:cNvPicPr>
                <a:picLocks noChangeAspect="1"/>
              </p:cNvPicPr>
              <p:nvPr/>
            </p:nvPicPr>
            <p:blipFill rotWithShape="1">
              <a:blip r:embed="rId3"/>
              <a:srcRect l="30934" t="55951" r="46991" b="7422"/>
              <a:stretch/>
            </p:blipFill>
            <p:spPr>
              <a:xfrm>
                <a:off x="3499644" y="2216150"/>
                <a:ext cx="2018506" cy="1524000"/>
              </a:xfrm>
              <a:prstGeom prst="rect">
                <a:avLst/>
              </a:prstGeom>
            </p:spPr>
          </p:pic>
          <p:pic>
            <p:nvPicPr>
              <p:cNvPr id="8" name="Picture 7">
                <a:extLst>
                  <a:ext uri="{FF2B5EF4-FFF2-40B4-BE49-F238E27FC236}">
                    <a16:creationId xmlns:a16="http://schemas.microsoft.com/office/drawing/2014/main" id="{37B5A9E0-A5E4-A3F9-7398-085906CC3596}"/>
                  </a:ext>
                </a:extLst>
              </p:cNvPr>
              <p:cNvPicPr>
                <a:picLocks noChangeAspect="1"/>
              </p:cNvPicPr>
              <p:nvPr/>
            </p:nvPicPr>
            <p:blipFill rotWithShape="1">
              <a:blip r:embed="rId3"/>
              <a:srcRect l="4329" t="56428" r="89977" b="7422"/>
              <a:stretch/>
            </p:blipFill>
            <p:spPr>
              <a:xfrm>
                <a:off x="3028950" y="2235994"/>
                <a:ext cx="520700" cy="1504156"/>
              </a:xfrm>
              <a:prstGeom prst="rect">
                <a:avLst/>
              </a:prstGeom>
            </p:spPr>
          </p:pic>
        </p:grpSp>
        <p:pic>
          <p:nvPicPr>
            <p:cNvPr id="9" name="Picture 8">
              <a:extLst>
                <a:ext uri="{FF2B5EF4-FFF2-40B4-BE49-F238E27FC236}">
                  <a16:creationId xmlns:a16="http://schemas.microsoft.com/office/drawing/2014/main" id="{02ECF518-C86D-49BE-133F-BE23BFB24D47}"/>
                </a:ext>
              </a:extLst>
            </p:cNvPr>
            <p:cNvPicPr>
              <a:picLocks noChangeAspect="1"/>
            </p:cNvPicPr>
            <p:nvPr/>
          </p:nvPicPr>
          <p:blipFill rotWithShape="1">
            <a:blip r:embed="rId3"/>
            <a:srcRect l="371" t="16120" r="96418" b="28481"/>
            <a:stretch/>
          </p:blipFill>
          <p:spPr>
            <a:xfrm>
              <a:off x="1979613" y="1581150"/>
              <a:ext cx="293687" cy="2305050"/>
            </a:xfrm>
            <a:prstGeom prst="rect">
              <a:avLst/>
            </a:prstGeom>
          </p:spPr>
        </p:pic>
        <p:pic>
          <p:nvPicPr>
            <p:cNvPr id="11" name="Picture 10">
              <a:extLst>
                <a:ext uri="{FF2B5EF4-FFF2-40B4-BE49-F238E27FC236}">
                  <a16:creationId xmlns:a16="http://schemas.microsoft.com/office/drawing/2014/main" id="{B84AEEA7-61DE-61D5-EDCA-F7B2A896F673}"/>
                </a:ext>
              </a:extLst>
            </p:cNvPr>
            <p:cNvPicPr>
              <a:picLocks noChangeAspect="1"/>
            </p:cNvPicPr>
            <p:nvPr/>
          </p:nvPicPr>
          <p:blipFill rotWithShape="1">
            <a:blip r:embed="rId3"/>
            <a:srcRect l="31627" t="92732" r="28037" b="1621"/>
            <a:stretch/>
          </p:blipFill>
          <p:spPr>
            <a:xfrm>
              <a:off x="2759577" y="3986064"/>
              <a:ext cx="3689350" cy="234950"/>
            </a:xfrm>
            <a:prstGeom prst="rect">
              <a:avLst/>
            </a:prstGeom>
          </p:spPr>
        </p:pic>
      </p:grpSp>
      <p:sp>
        <p:nvSpPr>
          <p:cNvPr id="13" name="Rectangle 274">
            <a:extLst>
              <a:ext uri="{FF2B5EF4-FFF2-40B4-BE49-F238E27FC236}">
                <a16:creationId xmlns:a16="http://schemas.microsoft.com/office/drawing/2014/main" id="{592A1B32-6D7E-6B46-E0FC-FCA0403AF076}"/>
              </a:ext>
            </a:extLst>
          </p:cNvPr>
          <p:cNvSpPr/>
          <p:nvPr/>
        </p:nvSpPr>
        <p:spPr>
          <a:xfrm>
            <a:off x="0" y="5102332"/>
            <a:ext cx="9144000" cy="1009506"/>
          </a:xfrm>
          <a:prstGeom prst="rect">
            <a:avLst/>
          </a:prstGeom>
          <a:solidFill>
            <a:schemeClr val="accent3">
              <a:lumMod val="20000"/>
              <a:lumOff val="8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B587C"/>
                </a:solidFill>
                <a:effectLst/>
                <a:uLnTx/>
                <a:uFillTx/>
                <a:latin typeface="Aptos Display"/>
                <a:ea typeface="+mn-ea"/>
                <a:cs typeface="+mn-cs"/>
              </a:rPr>
              <a:t>COTS DRAM chips can copy one row’s content </a:t>
            </a:r>
            <a:br>
              <a:rPr kumimoji="0" lang="en-US" sz="2800" b="1" i="0" u="none" strike="noStrike" kern="1200" cap="none" spc="0" normalizeH="0" baseline="0" noProof="0" dirty="0">
                <a:ln>
                  <a:noFill/>
                </a:ln>
                <a:solidFill>
                  <a:srgbClr val="1B587C"/>
                </a:solidFill>
                <a:effectLst/>
                <a:uLnTx/>
                <a:uFillTx/>
                <a:latin typeface="Aptos Display"/>
                <a:ea typeface="+mn-ea"/>
                <a:cs typeface="+mn-cs"/>
              </a:rPr>
            </a:br>
            <a:r>
              <a:rPr kumimoji="0" lang="en-US" sz="2800" b="1" i="0" u="none" strike="noStrike" kern="1200" cap="none" spc="0" normalizeH="0" baseline="0" noProof="0" dirty="0">
                <a:ln>
                  <a:noFill/>
                </a:ln>
                <a:solidFill>
                  <a:srgbClr val="1B587C"/>
                </a:solidFill>
                <a:effectLst/>
                <a:uLnTx/>
                <a:uFillTx/>
                <a:latin typeface="Aptos Display"/>
                <a:ea typeface="+mn-ea"/>
                <a:cs typeface="+mn-cs"/>
              </a:rPr>
              <a:t>to up to 31 rows with a very high success rate</a:t>
            </a:r>
          </a:p>
        </p:txBody>
      </p:sp>
      <p:sp>
        <p:nvSpPr>
          <p:cNvPr id="3" name="Rectangle 2">
            <a:extLst>
              <a:ext uri="{FF2B5EF4-FFF2-40B4-BE49-F238E27FC236}">
                <a16:creationId xmlns:a16="http://schemas.microsoft.com/office/drawing/2014/main" id="{C26A2775-3C99-BF69-B27C-43DC6F9BD13A}"/>
              </a:ext>
            </a:extLst>
          </p:cNvPr>
          <p:cNvSpPr/>
          <p:nvPr/>
        </p:nvSpPr>
        <p:spPr>
          <a:xfrm>
            <a:off x="3139907" y="1549033"/>
            <a:ext cx="3065130" cy="161198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mn-ea"/>
              <a:cs typeface="+mn-cs"/>
            </a:endParaRPr>
          </a:p>
        </p:txBody>
      </p:sp>
      <p:sp>
        <p:nvSpPr>
          <p:cNvPr id="4" name="Rectangle 3">
            <a:extLst>
              <a:ext uri="{FF2B5EF4-FFF2-40B4-BE49-F238E27FC236}">
                <a16:creationId xmlns:a16="http://schemas.microsoft.com/office/drawing/2014/main" id="{1CF32AA3-A7A5-31F3-6A7E-BC3E8563EAC5}"/>
              </a:ext>
            </a:extLst>
          </p:cNvPr>
          <p:cNvSpPr/>
          <p:nvPr/>
        </p:nvSpPr>
        <p:spPr>
          <a:xfrm>
            <a:off x="2732906" y="3260980"/>
            <a:ext cx="3689349" cy="99902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mn-ea"/>
              <a:cs typeface="+mn-cs"/>
            </a:endParaRPr>
          </a:p>
        </p:txBody>
      </p:sp>
      <p:grpSp>
        <p:nvGrpSpPr>
          <p:cNvPr id="5" name="Group 4">
            <a:extLst>
              <a:ext uri="{FF2B5EF4-FFF2-40B4-BE49-F238E27FC236}">
                <a16:creationId xmlns:a16="http://schemas.microsoft.com/office/drawing/2014/main" id="{89C45287-B863-153F-8BCA-4E722A3D33C1}"/>
              </a:ext>
            </a:extLst>
          </p:cNvPr>
          <p:cNvGrpSpPr/>
          <p:nvPr/>
        </p:nvGrpSpPr>
        <p:grpSpPr>
          <a:xfrm>
            <a:off x="1952941" y="1379220"/>
            <a:ext cx="4469314" cy="2639864"/>
            <a:chOff x="1979613" y="1581150"/>
            <a:chExt cx="4469314" cy="2639864"/>
          </a:xfrm>
        </p:grpSpPr>
        <p:grpSp>
          <p:nvGrpSpPr>
            <p:cNvPr id="6" name="Group 5">
              <a:extLst>
                <a:ext uri="{FF2B5EF4-FFF2-40B4-BE49-F238E27FC236}">
                  <a16:creationId xmlns:a16="http://schemas.microsoft.com/office/drawing/2014/main" id="{7DAFC7FD-8A2B-4DF0-F3B1-50ECB3ADF059}"/>
                </a:ext>
              </a:extLst>
            </p:cNvPr>
            <p:cNvGrpSpPr/>
            <p:nvPr/>
          </p:nvGrpSpPr>
          <p:grpSpPr>
            <a:xfrm>
              <a:off x="2343150" y="1651000"/>
              <a:ext cx="3981450" cy="2305050"/>
              <a:chOff x="3028950" y="2216150"/>
              <a:chExt cx="2489200" cy="1524000"/>
            </a:xfrm>
          </p:grpSpPr>
          <p:pic>
            <p:nvPicPr>
              <p:cNvPr id="16" name="Picture 15">
                <a:extLst>
                  <a:ext uri="{FF2B5EF4-FFF2-40B4-BE49-F238E27FC236}">
                    <a16:creationId xmlns:a16="http://schemas.microsoft.com/office/drawing/2014/main" id="{9D61F215-DA80-0A1D-78D8-986869E454FF}"/>
                  </a:ext>
                </a:extLst>
              </p:cNvPr>
              <p:cNvPicPr>
                <a:picLocks noChangeAspect="1"/>
              </p:cNvPicPr>
              <p:nvPr/>
            </p:nvPicPr>
            <p:blipFill rotWithShape="1">
              <a:blip r:embed="rId3"/>
              <a:srcRect l="30934" t="55951" r="46991" b="7422"/>
              <a:stretch/>
            </p:blipFill>
            <p:spPr>
              <a:xfrm>
                <a:off x="3499644" y="2216150"/>
                <a:ext cx="2018506" cy="1524000"/>
              </a:xfrm>
              <a:prstGeom prst="rect">
                <a:avLst/>
              </a:prstGeom>
            </p:spPr>
          </p:pic>
          <p:pic>
            <p:nvPicPr>
              <p:cNvPr id="17" name="Picture 16">
                <a:extLst>
                  <a:ext uri="{FF2B5EF4-FFF2-40B4-BE49-F238E27FC236}">
                    <a16:creationId xmlns:a16="http://schemas.microsoft.com/office/drawing/2014/main" id="{D5A0EDE6-B6E7-62C7-3358-43BCB062DA6E}"/>
                  </a:ext>
                </a:extLst>
              </p:cNvPr>
              <p:cNvPicPr>
                <a:picLocks noChangeAspect="1"/>
              </p:cNvPicPr>
              <p:nvPr/>
            </p:nvPicPr>
            <p:blipFill rotWithShape="1">
              <a:blip r:embed="rId3"/>
              <a:srcRect l="4329" t="56428" r="89977" b="7422"/>
              <a:stretch/>
            </p:blipFill>
            <p:spPr>
              <a:xfrm>
                <a:off x="3028950" y="2235994"/>
                <a:ext cx="520700" cy="1504156"/>
              </a:xfrm>
              <a:prstGeom prst="rect">
                <a:avLst/>
              </a:prstGeom>
            </p:spPr>
          </p:pic>
        </p:grpSp>
        <p:pic>
          <p:nvPicPr>
            <p:cNvPr id="14" name="Picture 13">
              <a:extLst>
                <a:ext uri="{FF2B5EF4-FFF2-40B4-BE49-F238E27FC236}">
                  <a16:creationId xmlns:a16="http://schemas.microsoft.com/office/drawing/2014/main" id="{DA0717E1-C0CE-6300-67BE-5FFC998CFB29}"/>
                </a:ext>
              </a:extLst>
            </p:cNvPr>
            <p:cNvPicPr>
              <a:picLocks noChangeAspect="1"/>
            </p:cNvPicPr>
            <p:nvPr/>
          </p:nvPicPr>
          <p:blipFill rotWithShape="1">
            <a:blip r:embed="rId3"/>
            <a:srcRect l="371" t="16120" r="96418" b="28481"/>
            <a:stretch/>
          </p:blipFill>
          <p:spPr>
            <a:xfrm>
              <a:off x="1979613" y="1581150"/>
              <a:ext cx="293687" cy="2305050"/>
            </a:xfrm>
            <a:prstGeom prst="rect">
              <a:avLst/>
            </a:prstGeom>
          </p:spPr>
        </p:pic>
        <p:pic>
          <p:nvPicPr>
            <p:cNvPr id="15" name="Picture 14">
              <a:extLst>
                <a:ext uri="{FF2B5EF4-FFF2-40B4-BE49-F238E27FC236}">
                  <a16:creationId xmlns:a16="http://schemas.microsoft.com/office/drawing/2014/main" id="{D13A1610-85B9-62CD-E998-1145BE7EDF10}"/>
                </a:ext>
              </a:extLst>
            </p:cNvPr>
            <p:cNvPicPr>
              <a:picLocks noChangeAspect="1"/>
            </p:cNvPicPr>
            <p:nvPr/>
          </p:nvPicPr>
          <p:blipFill rotWithShape="1">
            <a:blip r:embed="rId3"/>
            <a:srcRect l="31627" t="92732" r="28037" b="1621"/>
            <a:stretch/>
          </p:blipFill>
          <p:spPr>
            <a:xfrm>
              <a:off x="2759577" y="3986064"/>
              <a:ext cx="3689350" cy="234950"/>
            </a:xfrm>
            <a:prstGeom prst="rect">
              <a:avLst/>
            </a:prstGeom>
          </p:spPr>
        </p:pic>
      </p:grpSp>
      <p:sp>
        <p:nvSpPr>
          <p:cNvPr id="18" name="TextBox 17">
            <a:extLst>
              <a:ext uri="{FF2B5EF4-FFF2-40B4-BE49-F238E27FC236}">
                <a16:creationId xmlns:a16="http://schemas.microsoft.com/office/drawing/2014/main" id="{63CB337E-1C8F-1472-285C-46B58C22C16F}"/>
              </a:ext>
            </a:extLst>
          </p:cNvPr>
          <p:cNvSpPr txBox="1"/>
          <p:nvPr/>
        </p:nvSpPr>
        <p:spPr>
          <a:xfrm>
            <a:off x="3265434" y="4348547"/>
            <a:ext cx="2624291" cy="400110"/>
          </a:xfrm>
          <a:prstGeom prst="rect">
            <a:avLst/>
          </a:prstGeom>
          <a:solidFill>
            <a:schemeClr val="accent2"/>
          </a:solidFill>
          <a:ln>
            <a:solidFill>
              <a:schemeClr val="accent2"/>
            </a:solidFill>
          </a:ln>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mn-cs"/>
              </a:rPr>
              <a:t>Average: &gt;99.98%</a:t>
            </a:r>
          </a:p>
        </p:txBody>
      </p:sp>
      <p:cxnSp>
        <p:nvCxnSpPr>
          <p:cNvPr id="21" name="Elbow Connector 3">
            <a:extLst>
              <a:ext uri="{FF2B5EF4-FFF2-40B4-BE49-F238E27FC236}">
                <a16:creationId xmlns:a16="http://schemas.microsoft.com/office/drawing/2014/main" id="{6C72AC8E-344D-A9EA-F1B5-9A2ACE255AB4}"/>
              </a:ext>
            </a:extLst>
          </p:cNvPr>
          <p:cNvCxnSpPr>
            <a:cxnSpLocks/>
            <a:stCxn id="22" idx="3"/>
            <a:endCxn id="18" idx="3"/>
          </p:cNvCxnSpPr>
          <p:nvPr/>
        </p:nvCxnSpPr>
        <p:spPr>
          <a:xfrm flipH="1">
            <a:off x="5889725" y="1669868"/>
            <a:ext cx="408202" cy="2878734"/>
          </a:xfrm>
          <a:prstGeom prst="bentConnector3">
            <a:avLst>
              <a:gd name="adj1" fmla="val -56002"/>
            </a:avLst>
          </a:prstGeom>
          <a:ln w="76200">
            <a:solidFill>
              <a:schemeClr val="accent2"/>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FD557B3D-FC66-E7E9-2A15-B82A1004EC57}"/>
              </a:ext>
            </a:extLst>
          </p:cNvPr>
          <p:cNvSpPr/>
          <p:nvPr/>
        </p:nvSpPr>
        <p:spPr>
          <a:xfrm>
            <a:off x="3139906" y="1466341"/>
            <a:ext cx="3158021" cy="407054"/>
          </a:xfrm>
          <a:prstGeom prst="rect">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Display"/>
              <a:ea typeface="+mn-ea"/>
              <a:cs typeface="+mn-cs"/>
            </a:endParaRPr>
          </a:p>
        </p:txBody>
      </p:sp>
    </p:spTree>
    <p:extLst>
      <p:ext uri="{BB962C8B-B14F-4D97-AF65-F5344CB8AC3E}">
        <p14:creationId xmlns:p14="http://schemas.microsoft.com/office/powerpoint/2010/main" val="3002521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250"/>
                                        <p:tgtEl>
                                          <p:spTgt spid="22"/>
                                        </p:tgtEl>
                                      </p:cBhvr>
                                    </p:animEffect>
                                  </p:childTnLst>
                                </p:cTn>
                              </p:par>
                            </p:childTnLst>
                          </p:cTn>
                        </p:par>
                        <p:par>
                          <p:cTn id="24" fill="hold">
                            <p:stCondLst>
                              <p:cond delay="250"/>
                            </p:stCondLst>
                            <p:childTnLst>
                              <p:par>
                                <p:cTn id="25" presetID="10" presetClass="entr" presetSubtype="0"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250"/>
                                        <p:tgtEl>
                                          <p:spTgt spid="21"/>
                                        </p:tgtEl>
                                      </p:cBhvr>
                                    </p:animEffect>
                                  </p:childTnLst>
                                </p:cTn>
                              </p:par>
                            </p:childTnLst>
                          </p:cTn>
                        </p:par>
                        <p:par>
                          <p:cTn id="28" fill="hold">
                            <p:stCondLst>
                              <p:cond delay="500"/>
                            </p:stCondLst>
                            <p:childTnLst>
                              <p:par>
                                <p:cTn id="29" presetID="10" presetClass="entr" presetSubtype="0"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250"/>
                                        <p:tgtEl>
                                          <p:spTgt spid="18"/>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3" grpId="0" animBg="1"/>
      <p:bldP spid="4" grpId="0" animBg="1"/>
      <p:bldP spid="18" grpId="0" animBg="1"/>
      <p:bldP spid="22"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CD2DA-C305-11BA-CF91-FEFDF9CB7731}"/>
              </a:ext>
            </a:extLst>
          </p:cNvPr>
          <p:cNvSpPr>
            <a:spLocks noGrp="1"/>
          </p:cNvSpPr>
          <p:nvPr>
            <p:ph type="title"/>
          </p:nvPr>
        </p:nvSpPr>
        <p:spPr/>
        <p:txBody>
          <a:bodyPr/>
          <a:lstStyle/>
          <a:p>
            <a:r>
              <a:rPr lang="en-US" dirty="0"/>
              <a:t>Available on </a:t>
            </a:r>
            <a:r>
              <a:rPr lang="en-US" dirty="0" err="1"/>
              <a:t>arXiv</a:t>
            </a:r>
            <a:endParaRPr lang="en-CH" dirty="0"/>
          </a:p>
        </p:txBody>
      </p:sp>
      <p:pic>
        <p:nvPicPr>
          <p:cNvPr id="5" name="Picture 4">
            <a:extLst>
              <a:ext uri="{FF2B5EF4-FFF2-40B4-BE49-F238E27FC236}">
                <a16:creationId xmlns:a16="http://schemas.microsoft.com/office/drawing/2014/main" id="{35A2A843-2AC9-C13D-60E7-B75C5EC50285}"/>
              </a:ext>
            </a:extLst>
          </p:cNvPr>
          <p:cNvPicPr>
            <a:picLocks noChangeAspect="1"/>
          </p:cNvPicPr>
          <p:nvPr/>
        </p:nvPicPr>
        <p:blipFill>
          <a:blip r:embed="rId3"/>
          <a:stretch>
            <a:fillRect/>
          </a:stretch>
        </p:blipFill>
        <p:spPr>
          <a:xfrm>
            <a:off x="1218134" y="1207930"/>
            <a:ext cx="6809276" cy="4442140"/>
          </a:xfrm>
          <a:prstGeom prst="rect">
            <a:avLst/>
          </a:prstGeom>
          <a:solidFill>
            <a:srgbClr val="FFFFFF">
              <a:shade val="85000"/>
            </a:srgbClr>
          </a:solidFill>
          <a:ln w="28575" cap="sq">
            <a:solidFill>
              <a:schemeClr val="tx1"/>
            </a:solidFill>
            <a:miter lim="800000"/>
          </a:ln>
          <a:effectLst/>
          <a:scene3d>
            <a:camera prst="orthographicFront"/>
            <a:lightRig rig="twoPt" dir="t">
              <a:rot lat="0" lon="0" rev="7200000"/>
            </a:lightRig>
          </a:scene3d>
          <a:sp3d>
            <a:bevelT w="25400" h="19050"/>
            <a:contourClr>
              <a:srgbClr val="FFFFFF"/>
            </a:contourClr>
          </a:sp3d>
        </p:spPr>
      </p:pic>
      <p:sp>
        <p:nvSpPr>
          <p:cNvPr id="6" name="Content Placeholder 2" descr=" 5">
            <a:extLst>
              <a:ext uri="{FF2B5EF4-FFF2-40B4-BE49-F238E27FC236}">
                <a16:creationId xmlns:a16="http://schemas.microsoft.com/office/drawing/2014/main" id="{44DA710C-D068-A1DB-FCC7-973CC7423580}"/>
              </a:ext>
            </a:extLst>
          </p:cNvPr>
          <p:cNvSpPr txBox="1">
            <a:spLocks/>
          </p:cNvSpPr>
          <p:nvPr/>
        </p:nvSpPr>
        <p:spPr>
          <a:xfrm>
            <a:off x="-2199" y="5968201"/>
            <a:ext cx="9144000" cy="4833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600"/>
              </a:spcAft>
              <a:buClrTx/>
              <a:buSzTx/>
              <a:buFont typeface="Arial" pitchFamily="34" charset="0"/>
              <a:buNone/>
              <a:tabLst/>
              <a:defRPr/>
            </a:pPr>
            <a:r>
              <a:rPr kumimoji="0" lang="en-GB" sz="2800" b="1" i="0" u="sng" strike="noStrike" kern="1200" cap="none" spc="0" normalizeH="0" baseline="0" noProof="0" dirty="0">
                <a:ln>
                  <a:noFill/>
                </a:ln>
                <a:solidFill>
                  <a:srgbClr val="0070C0"/>
                </a:solidFill>
                <a:effectLst/>
                <a:uLnTx/>
                <a:uFillTx/>
                <a:latin typeface="Aptos Display"/>
                <a:ea typeface="Cambria"/>
                <a:cs typeface="+mn-cs"/>
              </a:rPr>
              <a:t>https://arxiv.org/pdf/2405.06081</a:t>
            </a:r>
            <a:endParaRPr kumimoji="0" lang="en-US" sz="1800" b="1" i="0" u="sng" strike="noStrike" kern="1200" cap="none" spc="0" normalizeH="0" baseline="0" noProof="0" dirty="0">
              <a:ln>
                <a:noFill/>
              </a:ln>
              <a:solidFill>
                <a:srgbClr val="0070C0"/>
              </a:solidFill>
              <a:effectLst/>
              <a:uLnTx/>
              <a:uFillTx/>
              <a:latin typeface="Aptos Display"/>
              <a:ea typeface="+mn-ea"/>
              <a:cs typeface="+mn-cs"/>
            </a:endParaRPr>
          </a:p>
        </p:txBody>
      </p:sp>
    </p:spTree>
    <p:extLst>
      <p:ext uri="{BB962C8B-B14F-4D97-AF65-F5344CB8AC3E}">
        <p14:creationId xmlns:p14="http://schemas.microsoft.com/office/powerpoint/2010/main" val="254056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E0566-F54E-C89E-C4E9-8D1DE8995615}"/>
              </a:ext>
            </a:extLst>
          </p:cNvPr>
          <p:cNvSpPr>
            <a:spLocks noGrp="1"/>
          </p:cNvSpPr>
          <p:nvPr>
            <p:ph type="title"/>
          </p:nvPr>
        </p:nvSpPr>
        <p:spPr/>
        <p:txBody>
          <a:bodyPr/>
          <a:lstStyle/>
          <a:p>
            <a:r>
              <a:rPr lang="en-US" sz="3200" dirty="0"/>
              <a:t>Our Work is Open Source and Artifact Evaluated</a:t>
            </a:r>
            <a:endParaRPr lang="en-CH" sz="3200" dirty="0"/>
          </a:p>
        </p:txBody>
      </p:sp>
      <p:pic>
        <p:nvPicPr>
          <p:cNvPr id="7" name="Picture 6" descr="A blue and white logo&#10;&#10;Description automatically generated">
            <a:extLst>
              <a:ext uri="{FF2B5EF4-FFF2-40B4-BE49-F238E27FC236}">
                <a16:creationId xmlns:a16="http://schemas.microsoft.com/office/drawing/2014/main" id="{1F9046EC-2F8A-117E-762E-6890A2FAAD09}"/>
              </a:ext>
            </a:extLst>
          </p:cNvPr>
          <p:cNvPicPr>
            <a:picLocks noChangeAspect="1"/>
          </p:cNvPicPr>
          <p:nvPr/>
        </p:nvPicPr>
        <p:blipFill>
          <a:blip r:embed="rId3"/>
          <a:stretch>
            <a:fillRect/>
          </a:stretch>
        </p:blipFill>
        <p:spPr>
          <a:xfrm>
            <a:off x="1153480" y="845028"/>
            <a:ext cx="2248343" cy="1050505"/>
          </a:xfrm>
          <a:prstGeom prst="rect">
            <a:avLst/>
          </a:prstGeom>
        </p:spPr>
      </p:pic>
      <p:pic>
        <p:nvPicPr>
          <p:cNvPr id="9" name="Picture 8" descr="A blue and white logo&#10;&#10;Description automatically generated">
            <a:extLst>
              <a:ext uri="{FF2B5EF4-FFF2-40B4-BE49-F238E27FC236}">
                <a16:creationId xmlns:a16="http://schemas.microsoft.com/office/drawing/2014/main" id="{8A38F9D4-19D0-1838-09E3-3CED72C95211}"/>
              </a:ext>
            </a:extLst>
          </p:cNvPr>
          <p:cNvPicPr>
            <a:picLocks noChangeAspect="1"/>
          </p:cNvPicPr>
          <p:nvPr/>
        </p:nvPicPr>
        <p:blipFill>
          <a:blip r:embed="rId4"/>
          <a:stretch>
            <a:fillRect/>
          </a:stretch>
        </p:blipFill>
        <p:spPr>
          <a:xfrm>
            <a:off x="5508625" y="935820"/>
            <a:ext cx="2100431" cy="972647"/>
          </a:xfrm>
          <a:prstGeom prst="rect">
            <a:avLst/>
          </a:prstGeom>
        </p:spPr>
      </p:pic>
      <p:pic>
        <p:nvPicPr>
          <p:cNvPr id="12" name="Picture 11">
            <a:extLst>
              <a:ext uri="{FF2B5EF4-FFF2-40B4-BE49-F238E27FC236}">
                <a16:creationId xmlns:a16="http://schemas.microsoft.com/office/drawing/2014/main" id="{ED8E1572-68FF-158F-5932-FC332F71EA4D}"/>
              </a:ext>
            </a:extLst>
          </p:cNvPr>
          <p:cNvPicPr>
            <a:picLocks noChangeAspect="1"/>
          </p:cNvPicPr>
          <p:nvPr/>
        </p:nvPicPr>
        <p:blipFill>
          <a:blip r:embed="rId5"/>
          <a:stretch>
            <a:fillRect/>
          </a:stretch>
        </p:blipFill>
        <p:spPr>
          <a:xfrm>
            <a:off x="818094" y="2184185"/>
            <a:ext cx="7503413" cy="3424879"/>
          </a:xfrm>
          <a:prstGeom prst="rect">
            <a:avLst/>
          </a:prstGeom>
          <a:ln w="28575">
            <a:solidFill>
              <a:schemeClr val="tx1"/>
            </a:solidFill>
          </a:ln>
          <a:effectLst/>
        </p:spPr>
      </p:pic>
      <p:sp>
        <p:nvSpPr>
          <p:cNvPr id="13" name="Content Placeholder 2" descr=" 5">
            <a:extLst>
              <a:ext uri="{FF2B5EF4-FFF2-40B4-BE49-F238E27FC236}">
                <a16:creationId xmlns:a16="http://schemas.microsoft.com/office/drawing/2014/main" id="{32E82A66-22DC-6EC2-78EC-166DCF800138}"/>
              </a:ext>
            </a:extLst>
          </p:cNvPr>
          <p:cNvSpPr txBox="1">
            <a:spLocks/>
          </p:cNvSpPr>
          <p:nvPr/>
        </p:nvSpPr>
        <p:spPr>
          <a:xfrm>
            <a:off x="-2200" y="5825961"/>
            <a:ext cx="9144000" cy="98844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600"/>
              </a:spcAft>
              <a:buClrTx/>
              <a:buSzTx/>
              <a:buFont typeface="Arial" pitchFamily="34" charset="0"/>
              <a:buNone/>
              <a:tabLst/>
              <a:defRPr/>
            </a:pPr>
            <a:r>
              <a:rPr kumimoji="0" lang="en-GB" sz="2800" b="1" i="0" u="sng" strike="noStrike" kern="1200" cap="none" spc="0" normalizeH="0" baseline="0" noProof="0" dirty="0">
                <a:ln>
                  <a:noFill/>
                </a:ln>
                <a:solidFill>
                  <a:srgbClr val="0070C0"/>
                </a:solidFill>
                <a:effectLst/>
                <a:uLnTx/>
                <a:uFillTx/>
                <a:latin typeface="Aptos Display"/>
                <a:ea typeface="Cambria"/>
                <a:cs typeface="+mn-cs"/>
              </a:rPr>
              <a:t>https://github.com/CMU-SAFARI/SiMRA-DRAM</a:t>
            </a:r>
            <a:endParaRPr kumimoji="0" lang="en-US" sz="1800" b="1" i="0" u="sng" strike="noStrike" kern="1200" cap="none" spc="0" normalizeH="0" baseline="0" noProof="0" dirty="0">
              <a:ln>
                <a:noFill/>
              </a:ln>
              <a:solidFill>
                <a:srgbClr val="0070C0"/>
              </a:solidFill>
              <a:effectLst/>
              <a:uLnTx/>
              <a:uFillTx/>
              <a:latin typeface="Aptos Display"/>
              <a:ea typeface="+mn-ea"/>
              <a:cs typeface="+mn-cs"/>
            </a:endParaRPr>
          </a:p>
        </p:txBody>
      </p:sp>
    </p:spTree>
    <p:extLst>
      <p:ext uri="{BB962C8B-B14F-4D97-AF65-F5344CB8AC3E}">
        <p14:creationId xmlns:p14="http://schemas.microsoft.com/office/powerpoint/2010/main" val="1672123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2"/>
                                        </p:tgtEl>
                                        <p:attrNameLst>
                                          <p:attrName>style.visibility</p:attrName>
                                        </p:attrNameLst>
                                      </p:cBhvr>
                                      <p:to>
                                        <p:strVal val="visible"/>
                                      </p:to>
                                    </p:se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descr="A qr code with a cat&#10;&#10;Description automatically generated">
            <a:extLst>
              <a:ext uri="{FF2B5EF4-FFF2-40B4-BE49-F238E27FC236}">
                <a16:creationId xmlns:a16="http://schemas.microsoft.com/office/drawing/2014/main" id="{16C7A562-0BB5-377D-7713-F6AFFE0A7325}"/>
              </a:ext>
            </a:extLst>
          </p:cNvPr>
          <p:cNvPicPr>
            <a:picLocks noChangeAspect="1"/>
          </p:cNvPicPr>
          <p:nvPr/>
        </p:nvPicPr>
        <p:blipFill>
          <a:blip r:embed="rId3"/>
          <a:stretch>
            <a:fillRect/>
          </a:stretch>
        </p:blipFill>
        <p:spPr>
          <a:xfrm>
            <a:off x="6162159" y="3322702"/>
            <a:ext cx="1440000" cy="1440000"/>
          </a:xfrm>
          <a:prstGeom prst="rect">
            <a:avLst/>
          </a:prstGeom>
        </p:spPr>
      </p:pic>
      <p:sp>
        <p:nvSpPr>
          <p:cNvPr id="10" name="Title 1">
            <a:extLst>
              <a:ext uri="{FF2B5EF4-FFF2-40B4-BE49-F238E27FC236}">
                <a16:creationId xmlns:a16="http://schemas.microsoft.com/office/drawing/2014/main" id="{33F9358D-7A3F-0145-9E14-1952B598FB88}"/>
              </a:ext>
            </a:extLst>
          </p:cNvPr>
          <p:cNvSpPr txBox="1">
            <a:spLocks/>
          </p:cNvSpPr>
          <p:nvPr/>
        </p:nvSpPr>
        <p:spPr>
          <a:xfrm>
            <a:off x="-22032" y="-10913"/>
            <a:ext cx="9174845" cy="2962508"/>
          </a:xfrm>
          <a:prstGeom prst="rect">
            <a:avLst/>
          </a:prstGeom>
          <a:solidFill>
            <a:schemeClr val="accent5">
              <a:lumMod val="75000"/>
            </a:schemeClr>
          </a:solidFill>
          <a:ln>
            <a:no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b="1">
              <a:solidFill>
                <a:srgbClr val="70AD47"/>
              </a:solidFill>
              <a:cs typeface="Segoe UI" panose="020B0502040204020203" pitchFamily="34" charset="0"/>
            </a:endParaRPr>
          </a:p>
        </p:txBody>
      </p:sp>
      <p:sp>
        <p:nvSpPr>
          <p:cNvPr id="102" name="Title 1"/>
          <p:cNvSpPr>
            <a:spLocks noGrp="1"/>
          </p:cNvSpPr>
          <p:nvPr>
            <p:ph type="ctrTitle" idx="4294967295"/>
          </p:nvPr>
        </p:nvSpPr>
        <p:spPr>
          <a:xfrm>
            <a:off x="0" y="415925"/>
            <a:ext cx="9144000" cy="2051050"/>
          </a:xfrm>
          <a:prstGeom prst="rect">
            <a:avLst/>
          </a:prstGeom>
          <a:noFill/>
        </p:spPr>
        <p:txBody>
          <a:bodyPr anchor="ctr">
            <a:noAutofit/>
          </a:bodyPr>
          <a:lstStyle/>
          <a:p>
            <a:pPr algn="ctr">
              <a:lnSpc>
                <a:spcPct val="100000"/>
              </a:lnSpc>
            </a:pPr>
            <a:r>
              <a:rPr lang="en-US" sz="4400" b="1" i="1" dirty="0">
                <a:solidFill>
                  <a:schemeClr val="bg1"/>
                </a:solidFill>
              </a:rPr>
              <a:t>Simultaneous Many-Row Activation </a:t>
            </a:r>
            <a:br>
              <a:rPr lang="en-US" sz="4400" b="1" i="1" dirty="0">
                <a:solidFill>
                  <a:schemeClr val="bg1"/>
                </a:solidFill>
              </a:rPr>
            </a:br>
            <a:r>
              <a:rPr lang="en-US" sz="4400" b="1" i="1" dirty="0">
                <a:solidFill>
                  <a:schemeClr val="bg1"/>
                </a:solidFill>
              </a:rPr>
              <a:t>in Off-the-Shelf DRAM Chips</a:t>
            </a:r>
            <a:br>
              <a:rPr lang="en-US" sz="3400" b="1" i="1" dirty="0">
                <a:solidFill>
                  <a:schemeClr val="bg1"/>
                </a:solidFill>
                <a:cs typeface="Segoe UI" panose="020B0502040204020203" pitchFamily="34" charset="0"/>
              </a:rPr>
            </a:br>
            <a:r>
              <a:rPr lang="en-US" sz="3400" b="1" i="1" dirty="0">
                <a:solidFill>
                  <a:schemeClr val="bg1"/>
                </a:solidFill>
                <a:cs typeface="Segoe UI" panose="020B0502040204020203" pitchFamily="34" charset="0"/>
              </a:rPr>
              <a:t>Experimental Characterization and Analysis</a:t>
            </a:r>
          </a:p>
        </p:txBody>
      </p:sp>
      <p:pic>
        <p:nvPicPr>
          <p:cNvPr id="2" name="Graphic 1">
            <a:extLst>
              <a:ext uri="{FF2B5EF4-FFF2-40B4-BE49-F238E27FC236}">
                <a16:creationId xmlns:a16="http://schemas.microsoft.com/office/drawing/2014/main" id="{A8D0A158-8543-F34A-37CD-AF310E4E953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7366" y="6098730"/>
            <a:ext cx="2875694" cy="553229"/>
          </a:xfrm>
          <a:prstGeom prst="rect">
            <a:avLst/>
          </a:prstGeom>
        </p:spPr>
      </p:pic>
      <p:pic>
        <p:nvPicPr>
          <p:cNvPr id="3" name="Picture 2">
            <a:extLst>
              <a:ext uri="{FF2B5EF4-FFF2-40B4-BE49-F238E27FC236}">
                <a16:creationId xmlns:a16="http://schemas.microsoft.com/office/drawing/2014/main" id="{192F8336-FBF0-5408-5FB7-D81F1C3126D9}"/>
              </a:ext>
            </a:extLst>
          </p:cNvPr>
          <p:cNvPicPr>
            <a:picLocks noChangeAspect="1"/>
          </p:cNvPicPr>
          <p:nvPr/>
        </p:nvPicPr>
        <p:blipFill rotWithShape="1">
          <a:blip r:embed="rId5"/>
          <a:srcRect l="11820" t="33599" r="12247" b="30996"/>
          <a:stretch/>
        </p:blipFill>
        <p:spPr>
          <a:xfrm>
            <a:off x="5778421" y="6098730"/>
            <a:ext cx="3215631" cy="553229"/>
          </a:xfrm>
          <a:prstGeom prst="rect">
            <a:avLst/>
          </a:prstGeom>
        </p:spPr>
      </p:pic>
      <p:pic>
        <p:nvPicPr>
          <p:cNvPr id="19" name="Picture 18" descr="A qr code with a white background&#10;&#10;Description automatically generated">
            <a:extLst>
              <a:ext uri="{FF2B5EF4-FFF2-40B4-BE49-F238E27FC236}">
                <a16:creationId xmlns:a16="http://schemas.microsoft.com/office/drawing/2014/main" id="{20C0EC63-DEF1-E84B-3EFA-C1805A6F0278}"/>
              </a:ext>
            </a:extLst>
          </p:cNvPr>
          <p:cNvPicPr>
            <a:picLocks noChangeAspect="1"/>
          </p:cNvPicPr>
          <p:nvPr/>
        </p:nvPicPr>
        <p:blipFill>
          <a:blip r:embed="rId6"/>
          <a:stretch>
            <a:fillRect/>
          </a:stretch>
        </p:blipFill>
        <p:spPr>
          <a:xfrm>
            <a:off x="1554733" y="3345469"/>
            <a:ext cx="1440000" cy="1440000"/>
          </a:xfrm>
          <a:prstGeom prst="rect">
            <a:avLst/>
          </a:prstGeom>
        </p:spPr>
      </p:pic>
      <p:grpSp>
        <p:nvGrpSpPr>
          <p:cNvPr id="27" name="Group 26">
            <a:extLst>
              <a:ext uri="{FF2B5EF4-FFF2-40B4-BE49-F238E27FC236}">
                <a16:creationId xmlns:a16="http://schemas.microsoft.com/office/drawing/2014/main" id="{D05F5742-3555-9358-685F-645B61CB335C}"/>
              </a:ext>
            </a:extLst>
          </p:cNvPr>
          <p:cNvGrpSpPr/>
          <p:nvPr/>
        </p:nvGrpSpPr>
        <p:grpSpPr>
          <a:xfrm>
            <a:off x="1462001" y="2936246"/>
            <a:ext cx="1620000" cy="461665"/>
            <a:chOff x="1585213" y="5065656"/>
            <a:chExt cx="1800000" cy="538219"/>
          </a:xfrm>
        </p:grpSpPr>
        <p:sp>
          <p:nvSpPr>
            <p:cNvPr id="20" name="Rectangle: Rounded Corners 19">
              <a:extLst>
                <a:ext uri="{FF2B5EF4-FFF2-40B4-BE49-F238E27FC236}">
                  <a16:creationId xmlns:a16="http://schemas.microsoft.com/office/drawing/2014/main" id="{9A60C643-91EA-9C4A-D717-755BC489DE5B}"/>
                </a:ext>
              </a:extLst>
            </p:cNvPr>
            <p:cNvSpPr/>
            <p:nvPr/>
          </p:nvSpPr>
          <p:spPr>
            <a:xfrm>
              <a:off x="1585213" y="5129225"/>
              <a:ext cx="1800000" cy="413512"/>
            </a:xfrm>
            <a:prstGeom prst="roundRect">
              <a:avLst/>
            </a:prstGeom>
            <a:solidFill>
              <a:schemeClr val="accent5"/>
            </a:solidFill>
            <a:ln w="19050">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21" name="TextBox 20">
              <a:extLst>
                <a:ext uri="{FF2B5EF4-FFF2-40B4-BE49-F238E27FC236}">
                  <a16:creationId xmlns:a16="http://schemas.microsoft.com/office/drawing/2014/main" id="{0ECB57B6-4B9D-323F-AA98-C4F2C3BCEDB5}"/>
                </a:ext>
              </a:extLst>
            </p:cNvPr>
            <p:cNvSpPr txBox="1"/>
            <p:nvPr/>
          </p:nvSpPr>
          <p:spPr>
            <a:xfrm>
              <a:off x="1585213" y="5065656"/>
              <a:ext cx="1800000" cy="538219"/>
            </a:xfrm>
            <a:prstGeom prst="rect">
              <a:avLst/>
            </a:prstGeom>
            <a:noFill/>
          </p:spPr>
          <p:txBody>
            <a:bodyPr wrap="square" rtlCol="0" anchor="ctr">
              <a:spAutoFit/>
            </a:bodyPr>
            <a:lstStyle/>
            <a:p>
              <a:pPr algn="ctr"/>
              <a:r>
                <a:rPr lang="en-US" sz="2400" b="1" dirty="0">
                  <a:solidFill>
                    <a:schemeClr val="bg1"/>
                  </a:solidFill>
                  <a:latin typeface="+mj-lt"/>
                </a:rPr>
                <a:t>Paper</a:t>
              </a:r>
            </a:p>
          </p:txBody>
        </p:sp>
      </p:grpSp>
      <p:grpSp>
        <p:nvGrpSpPr>
          <p:cNvPr id="26" name="Group 25">
            <a:extLst>
              <a:ext uri="{FF2B5EF4-FFF2-40B4-BE49-F238E27FC236}">
                <a16:creationId xmlns:a16="http://schemas.microsoft.com/office/drawing/2014/main" id="{101C0C91-4505-8349-22D5-D44BC68114C3}"/>
              </a:ext>
            </a:extLst>
          </p:cNvPr>
          <p:cNvGrpSpPr/>
          <p:nvPr/>
        </p:nvGrpSpPr>
        <p:grpSpPr>
          <a:xfrm>
            <a:off x="6061999" y="2936246"/>
            <a:ext cx="1620000" cy="461665"/>
            <a:chOff x="5317878" y="5086326"/>
            <a:chExt cx="1800000" cy="538219"/>
          </a:xfrm>
        </p:grpSpPr>
        <p:sp>
          <p:nvSpPr>
            <p:cNvPr id="22" name="Rectangle: Rounded Corners 21">
              <a:extLst>
                <a:ext uri="{FF2B5EF4-FFF2-40B4-BE49-F238E27FC236}">
                  <a16:creationId xmlns:a16="http://schemas.microsoft.com/office/drawing/2014/main" id="{7389C178-D8A8-94DA-36E0-F13C17C7A6A2}"/>
                </a:ext>
              </a:extLst>
            </p:cNvPr>
            <p:cNvSpPr/>
            <p:nvPr/>
          </p:nvSpPr>
          <p:spPr>
            <a:xfrm>
              <a:off x="5317878" y="5149895"/>
              <a:ext cx="1800000" cy="413512"/>
            </a:xfrm>
            <a:prstGeom prst="roundRect">
              <a:avLst/>
            </a:prstGeom>
            <a:solidFill>
              <a:schemeClr val="accent5"/>
            </a:solidFill>
            <a:ln w="19050">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23" name="TextBox 22">
              <a:extLst>
                <a:ext uri="{FF2B5EF4-FFF2-40B4-BE49-F238E27FC236}">
                  <a16:creationId xmlns:a16="http://schemas.microsoft.com/office/drawing/2014/main" id="{6F23B4AD-92BD-E8CB-1DAD-5F62392C96C1}"/>
                </a:ext>
              </a:extLst>
            </p:cNvPr>
            <p:cNvSpPr txBox="1"/>
            <p:nvPr/>
          </p:nvSpPr>
          <p:spPr>
            <a:xfrm>
              <a:off x="5317878" y="5086326"/>
              <a:ext cx="1800000" cy="538219"/>
            </a:xfrm>
            <a:prstGeom prst="rect">
              <a:avLst/>
            </a:prstGeom>
            <a:noFill/>
          </p:spPr>
          <p:txBody>
            <a:bodyPr wrap="square" rtlCol="0" anchor="ctr">
              <a:spAutoFit/>
            </a:bodyPr>
            <a:lstStyle/>
            <a:p>
              <a:pPr algn="ctr"/>
              <a:r>
                <a:rPr lang="en-US" sz="2400" b="1" dirty="0">
                  <a:solidFill>
                    <a:schemeClr val="bg1"/>
                  </a:solidFill>
                  <a:latin typeface="+mj-lt"/>
                </a:rPr>
                <a:t>GitHub</a:t>
              </a:r>
            </a:p>
          </p:txBody>
        </p:sp>
      </p:grpSp>
      <p:sp>
        <p:nvSpPr>
          <p:cNvPr id="4" name="Subtitle 2">
            <a:extLst>
              <a:ext uri="{FF2B5EF4-FFF2-40B4-BE49-F238E27FC236}">
                <a16:creationId xmlns:a16="http://schemas.microsoft.com/office/drawing/2014/main" id="{69D689FA-D599-8A1B-8601-5620CBBF5002}"/>
              </a:ext>
            </a:extLst>
          </p:cNvPr>
          <p:cNvSpPr txBox="1">
            <a:spLocks/>
          </p:cNvSpPr>
          <p:nvPr/>
        </p:nvSpPr>
        <p:spPr>
          <a:xfrm>
            <a:off x="0" y="5659289"/>
            <a:ext cx="9144000" cy="415925"/>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latin typeface="+mj-lt"/>
                <a:cs typeface="Cambria"/>
              </a:rPr>
              <a:t>Juan Gómez–Luna    </a:t>
            </a:r>
            <a:r>
              <a:rPr lang="en-US" sz="2400" dirty="0">
                <a:latin typeface="+mj-lt"/>
              </a:rPr>
              <a:t>Mohammad Sadr    </a:t>
            </a:r>
            <a:r>
              <a:rPr lang="en-US" sz="2400" dirty="0">
                <a:latin typeface="+mj-lt"/>
                <a:cs typeface="Cambria"/>
              </a:rPr>
              <a:t>Onur </a:t>
            </a:r>
            <a:r>
              <a:rPr lang="en-US" sz="2400" dirty="0" err="1">
                <a:latin typeface="+mj-lt"/>
                <a:cs typeface="Cambria"/>
              </a:rPr>
              <a:t>Mutlu</a:t>
            </a:r>
            <a:endParaRPr lang="en-US" sz="2400" dirty="0">
              <a:latin typeface="+mj-lt"/>
              <a:cs typeface="Cambria"/>
            </a:endParaRPr>
          </a:p>
        </p:txBody>
      </p:sp>
      <p:sp>
        <p:nvSpPr>
          <p:cNvPr id="5" name="Subtitle 2">
            <a:extLst>
              <a:ext uri="{FF2B5EF4-FFF2-40B4-BE49-F238E27FC236}">
                <a16:creationId xmlns:a16="http://schemas.microsoft.com/office/drawing/2014/main" id="{1D63C456-D130-8F08-4579-A3E1B0DB7CC5}"/>
              </a:ext>
            </a:extLst>
          </p:cNvPr>
          <p:cNvSpPr txBox="1">
            <a:spLocks/>
          </p:cNvSpPr>
          <p:nvPr/>
        </p:nvSpPr>
        <p:spPr>
          <a:xfrm>
            <a:off x="6724" y="4370821"/>
            <a:ext cx="9144000" cy="415811"/>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tr-TR" sz="2400" b="1" dirty="0">
                <a:latin typeface="+mj-lt"/>
                <a:cs typeface="Segoe UI" panose="020B0502040204020203" pitchFamily="34" charset="0"/>
              </a:rPr>
              <a:t>İ</a:t>
            </a:r>
            <a:r>
              <a:rPr lang="en-US" sz="2400" b="1" dirty="0" err="1">
                <a:latin typeface="+mj-lt"/>
                <a:cs typeface="Segoe UI" panose="020B0502040204020203" pitchFamily="34" charset="0"/>
              </a:rPr>
              <a:t>smail</a:t>
            </a:r>
            <a:r>
              <a:rPr lang="en-US" sz="2400" b="1" dirty="0">
                <a:latin typeface="+mj-lt"/>
                <a:cs typeface="Segoe UI" panose="020B0502040204020203" pitchFamily="34" charset="0"/>
              </a:rPr>
              <a:t> Emir Yüksel    </a:t>
            </a:r>
          </a:p>
        </p:txBody>
      </p:sp>
      <p:sp>
        <p:nvSpPr>
          <p:cNvPr id="6" name="Subtitle 2">
            <a:extLst>
              <a:ext uri="{FF2B5EF4-FFF2-40B4-BE49-F238E27FC236}">
                <a16:creationId xmlns:a16="http://schemas.microsoft.com/office/drawing/2014/main" id="{E6C02BC9-95C6-B102-7E56-79466BF8B882}"/>
              </a:ext>
            </a:extLst>
          </p:cNvPr>
          <p:cNvSpPr txBox="1">
            <a:spLocks/>
          </p:cNvSpPr>
          <p:nvPr/>
        </p:nvSpPr>
        <p:spPr>
          <a:xfrm>
            <a:off x="6724" y="4788051"/>
            <a:ext cx="9144000" cy="434201"/>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latin typeface="+mj-lt"/>
                <a:cs typeface="Cambria"/>
              </a:rPr>
              <a:t>Yahya C. Tu</a:t>
            </a:r>
            <a:r>
              <a:rPr lang="tr-TR" sz="2400" dirty="0">
                <a:latin typeface="+mj-lt"/>
                <a:cs typeface="Cambria"/>
              </a:rPr>
              <a:t>ğ</a:t>
            </a:r>
            <a:r>
              <a:rPr lang="en-US" sz="2400" dirty="0" err="1">
                <a:latin typeface="+mj-lt"/>
                <a:cs typeface="Cambria"/>
              </a:rPr>
              <a:t>rul</a:t>
            </a:r>
            <a:r>
              <a:rPr lang="en-US" sz="2400" dirty="0">
                <a:latin typeface="+mj-lt"/>
                <a:cs typeface="Cambria"/>
              </a:rPr>
              <a:t>    F. Nisa </a:t>
            </a:r>
            <a:r>
              <a:rPr lang="en-US" sz="2400" dirty="0" err="1">
                <a:latin typeface="+mj-lt"/>
                <a:cs typeface="Cambria"/>
              </a:rPr>
              <a:t>Bostancı</a:t>
            </a:r>
            <a:r>
              <a:rPr lang="en-US" sz="2400" dirty="0">
                <a:latin typeface="+mj-lt"/>
                <a:cs typeface="Cambria"/>
              </a:rPr>
              <a:t>    </a:t>
            </a:r>
            <a:r>
              <a:rPr lang="en-US" sz="2400" dirty="0">
                <a:latin typeface="+mj-lt"/>
              </a:rPr>
              <a:t>Geraldo F. </a:t>
            </a:r>
            <a:r>
              <a:rPr lang="en-US" sz="2400" noProof="1">
                <a:latin typeface="+mj-lt"/>
              </a:rPr>
              <a:t>Oliveira </a:t>
            </a:r>
            <a:endParaRPr lang="en-US" sz="2400" dirty="0">
              <a:latin typeface="+mj-lt"/>
              <a:cs typeface="Cambria"/>
            </a:endParaRPr>
          </a:p>
        </p:txBody>
      </p:sp>
      <p:sp>
        <p:nvSpPr>
          <p:cNvPr id="7" name="Subtitle 2">
            <a:extLst>
              <a:ext uri="{FF2B5EF4-FFF2-40B4-BE49-F238E27FC236}">
                <a16:creationId xmlns:a16="http://schemas.microsoft.com/office/drawing/2014/main" id="{5EEC3309-E568-139A-D3C1-7D1524A099CB}"/>
              </a:ext>
            </a:extLst>
          </p:cNvPr>
          <p:cNvSpPr txBox="1">
            <a:spLocks/>
          </p:cNvSpPr>
          <p:nvPr/>
        </p:nvSpPr>
        <p:spPr>
          <a:xfrm>
            <a:off x="0" y="5223671"/>
            <a:ext cx="9144000" cy="434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latin typeface="+mj-lt"/>
              </a:rPr>
              <a:t> A. </a:t>
            </a:r>
            <a:r>
              <a:rPr lang="en-US" sz="2400" dirty="0" err="1">
                <a:latin typeface="+mj-lt"/>
              </a:rPr>
              <a:t>Giray</a:t>
            </a:r>
            <a:r>
              <a:rPr lang="en-US" sz="2400" dirty="0">
                <a:latin typeface="+mj-lt"/>
              </a:rPr>
              <a:t> Ya</a:t>
            </a:r>
            <a:r>
              <a:rPr lang="tr-TR" sz="2400" dirty="0">
                <a:latin typeface="+mj-lt"/>
              </a:rPr>
              <a:t>ğ</a:t>
            </a:r>
            <a:r>
              <a:rPr lang="en-US" sz="2400" dirty="0" err="1">
                <a:latin typeface="+mj-lt"/>
              </a:rPr>
              <a:t>lıkçı</a:t>
            </a:r>
            <a:r>
              <a:rPr lang="en-US" sz="2400" dirty="0">
                <a:latin typeface="+mj-lt"/>
              </a:rPr>
              <a:t>    </a:t>
            </a:r>
            <a:r>
              <a:rPr lang="en-US" sz="2400" dirty="0" err="1">
                <a:latin typeface="+mj-lt"/>
                <a:cs typeface="Cambria"/>
              </a:rPr>
              <a:t>Ataberk</a:t>
            </a:r>
            <a:r>
              <a:rPr lang="en-US" sz="2400" dirty="0">
                <a:latin typeface="+mj-lt"/>
                <a:cs typeface="Cambria"/>
              </a:rPr>
              <a:t> </a:t>
            </a:r>
            <a:r>
              <a:rPr lang="en-US" sz="2400" dirty="0" err="1">
                <a:latin typeface="+mj-lt"/>
                <a:cs typeface="Cambria"/>
              </a:rPr>
              <a:t>Olgun</a:t>
            </a:r>
            <a:r>
              <a:rPr lang="en-US" sz="2400" dirty="0">
                <a:latin typeface="+mj-lt"/>
                <a:cs typeface="Cambria"/>
              </a:rPr>
              <a:t>    Melina </a:t>
            </a:r>
            <a:r>
              <a:rPr lang="en-US" sz="2400" dirty="0" err="1">
                <a:latin typeface="+mj-lt"/>
                <a:cs typeface="Cambria"/>
              </a:rPr>
              <a:t>Soysal</a:t>
            </a:r>
            <a:r>
              <a:rPr lang="en-US" sz="2400" dirty="0">
                <a:latin typeface="+mj-lt"/>
                <a:cs typeface="Cambria"/>
              </a:rPr>
              <a:t>    </a:t>
            </a:r>
            <a:r>
              <a:rPr lang="en-US" sz="2400" noProof="1">
                <a:latin typeface="+mj-lt"/>
              </a:rPr>
              <a:t>Haocong</a:t>
            </a:r>
            <a:r>
              <a:rPr lang="en-US" sz="2400" dirty="0">
                <a:latin typeface="+mj-lt"/>
              </a:rPr>
              <a:t> Luo </a:t>
            </a:r>
          </a:p>
        </p:txBody>
      </p:sp>
    </p:spTree>
    <p:extLst>
      <p:ext uri="{BB962C8B-B14F-4D97-AF65-F5344CB8AC3E}">
        <p14:creationId xmlns:p14="http://schemas.microsoft.com/office/powerpoint/2010/main" val="217637847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009DC-77FC-694A-61AE-A5956262A16E}"/>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70D71006-7424-11E5-88D2-9E562963A074}"/>
              </a:ext>
            </a:extLst>
          </p:cNvPr>
          <p:cNvSpPr txBox="1">
            <a:spLocks/>
          </p:cNvSpPr>
          <p:nvPr/>
        </p:nvSpPr>
        <p:spPr>
          <a:xfrm>
            <a:off x="-22032" y="-10913"/>
            <a:ext cx="9174845" cy="2962508"/>
          </a:xfrm>
          <a:prstGeom prst="rect">
            <a:avLst/>
          </a:prstGeom>
          <a:solidFill>
            <a:schemeClr val="accent5">
              <a:lumMod val="75000"/>
            </a:schemeClr>
          </a:solidFill>
          <a:ln>
            <a:no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b="1" dirty="0">
              <a:solidFill>
                <a:srgbClr val="70AD47"/>
              </a:solidFill>
              <a:cs typeface="Segoe UI" panose="020B0502040204020203" pitchFamily="34" charset="0"/>
            </a:endParaRPr>
          </a:p>
        </p:txBody>
      </p:sp>
      <p:sp>
        <p:nvSpPr>
          <p:cNvPr id="102" name="Title 1">
            <a:extLst>
              <a:ext uri="{FF2B5EF4-FFF2-40B4-BE49-F238E27FC236}">
                <a16:creationId xmlns:a16="http://schemas.microsoft.com/office/drawing/2014/main" id="{942C998D-1F89-4962-BEEC-C3396D14CAA2}"/>
              </a:ext>
            </a:extLst>
          </p:cNvPr>
          <p:cNvSpPr>
            <a:spLocks noGrp="1"/>
          </p:cNvSpPr>
          <p:nvPr>
            <p:ph type="ctrTitle" idx="4294967295"/>
          </p:nvPr>
        </p:nvSpPr>
        <p:spPr>
          <a:xfrm>
            <a:off x="0" y="415925"/>
            <a:ext cx="9144000" cy="2051050"/>
          </a:xfrm>
          <a:prstGeom prst="rect">
            <a:avLst/>
          </a:prstGeom>
          <a:noFill/>
        </p:spPr>
        <p:txBody>
          <a:bodyPr anchor="ctr">
            <a:noAutofit/>
          </a:bodyPr>
          <a:lstStyle/>
          <a:p>
            <a:pPr algn="ctr">
              <a:lnSpc>
                <a:spcPct val="100000"/>
              </a:lnSpc>
            </a:pPr>
            <a:r>
              <a:rPr lang="en-US" sz="4800" b="1" i="1" dirty="0" err="1">
                <a:solidFill>
                  <a:schemeClr val="bg1"/>
                </a:solidFill>
              </a:rPr>
              <a:t>PuDHammer</a:t>
            </a:r>
            <a:br>
              <a:rPr lang="en-US" sz="500" b="1" dirty="0">
                <a:solidFill>
                  <a:schemeClr val="bg1"/>
                </a:solidFill>
              </a:rPr>
            </a:br>
            <a:br>
              <a:rPr lang="en-US" sz="400" b="1" i="1" dirty="0">
                <a:solidFill>
                  <a:schemeClr val="bg1"/>
                </a:solidFill>
              </a:rPr>
            </a:br>
            <a:r>
              <a:rPr lang="en-US" sz="3200" b="1" i="1" dirty="0">
                <a:solidFill>
                  <a:schemeClr val="bg1"/>
                </a:solidFill>
              </a:rPr>
              <a:t>Experimental Analysis of Read Disturbance Effects of Processing-using-DRAM in Real DRAM Chips</a:t>
            </a:r>
            <a:endParaRPr lang="en-US" sz="3400" b="1" i="1" dirty="0">
              <a:solidFill>
                <a:schemeClr val="bg1"/>
              </a:solidFill>
              <a:cs typeface="Segoe UI" panose="020B0502040204020203" pitchFamily="34" charset="0"/>
            </a:endParaRPr>
          </a:p>
        </p:txBody>
      </p:sp>
      <p:pic>
        <p:nvPicPr>
          <p:cNvPr id="2" name="Graphic 1">
            <a:extLst>
              <a:ext uri="{FF2B5EF4-FFF2-40B4-BE49-F238E27FC236}">
                <a16:creationId xmlns:a16="http://schemas.microsoft.com/office/drawing/2014/main" id="{85228E5C-EEE5-BB13-402A-61A1DA79C94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7366" y="6098730"/>
            <a:ext cx="2875694" cy="553229"/>
          </a:xfrm>
          <a:prstGeom prst="rect">
            <a:avLst/>
          </a:prstGeom>
        </p:spPr>
      </p:pic>
      <p:pic>
        <p:nvPicPr>
          <p:cNvPr id="3" name="Picture 2">
            <a:extLst>
              <a:ext uri="{FF2B5EF4-FFF2-40B4-BE49-F238E27FC236}">
                <a16:creationId xmlns:a16="http://schemas.microsoft.com/office/drawing/2014/main" id="{93E3EED8-A957-BC51-26DC-F34BBA39978E}"/>
              </a:ext>
            </a:extLst>
          </p:cNvPr>
          <p:cNvPicPr>
            <a:picLocks noChangeAspect="1"/>
          </p:cNvPicPr>
          <p:nvPr/>
        </p:nvPicPr>
        <p:blipFill rotWithShape="1">
          <a:blip r:embed="rId4"/>
          <a:srcRect l="11820" t="33599" r="12247" b="30996"/>
          <a:stretch/>
        </p:blipFill>
        <p:spPr>
          <a:xfrm>
            <a:off x="5778421" y="6098730"/>
            <a:ext cx="3215631" cy="553229"/>
          </a:xfrm>
          <a:prstGeom prst="rect">
            <a:avLst/>
          </a:prstGeom>
        </p:spPr>
      </p:pic>
      <p:sp>
        <p:nvSpPr>
          <p:cNvPr id="4" name="Subtitle 2">
            <a:extLst>
              <a:ext uri="{FF2B5EF4-FFF2-40B4-BE49-F238E27FC236}">
                <a16:creationId xmlns:a16="http://schemas.microsoft.com/office/drawing/2014/main" id="{4CF6D2DA-5F28-DE9A-4D3B-08B821AD445B}"/>
              </a:ext>
            </a:extLst>
          </p:cNvPr>
          <p:cNvSpPr txBox="1">
            <a:spLocks/>
          </p:cNvSpPr>
          <p:nvPr/>
        </p:nvSpPr>
        <p:spPr>
          <a:xfrm>
            <a:off x="8813" y="3775523"/>
            <a:ext cx="9144000" cy="415811"/>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tr-TR" sz="2400" b="1" dirty="0">
                <a:latin typeface="+mj-lt"/>
                <a:cs typeface="Segoe UI" panose="020B0502040204020203" pitchFamily="34" charset="0"/>
              </a:rPr>
              <a:t>İ</a:t>
            </a:r>
            <a:r>
              <a:rPr lang="en-US" sz="2400" b="1" dirty="0" err="1">
                <a:latin typeface="+mj-lt"/>
                <a:cs typeface="Segoe UI" panose="020B0502040204020203" pitchFamily="34" charset="0"/>
              </a:rPr>
              <a:t>smail</a:t>
            </a:r>
            <a:r>
              <a:rPr lang="en-US" sz="2400" b="1" dirty="0">
                <a:latin typeface="+mj-lt"/>
                <a:cs typeface="Segoe UI" panose="020B0502040204020203" pitchFamily="34" charset="0"/>
              </a:rPr>
              <a:t> Emir Yüksel    </a:t>
            </a:r>
          </a:p>
        </p:txBody>
      </p:sp>
      <p:sp>
        <p:nvSpPr>
          <p:cNvPr id="5" name="Subtitle 2">
            <a:extLst>
              <a:ext uri="{FF2B5EF4-FFF2-40B4-BE49-F238E27FC236}">
                <a16:creationId xmlns:a16="http://schemas.microsoft.com/office/drawing/2014/main" id="{8734FD60-8F67-DD7A-87F4-6A1364613C08}"/>
              </a:ext>
            </a:extLst>
          </p:cNvPr>
          <p:cNvSpPr txBox="1">
            <a:spLocks/>
          </p:cNvSpPr>
          <p:nvPr/>
        </p:nvSpPr>
        <p:spPr>
          <a:xfrm>
            <a:off x="47688" y="4374371"/>
            <a:ext cx="9144000" cy="434201"/>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latin typeface="+mj-lt"/>
                <a:cs typeface="Cambria"/>
              </a:rPr>
              <a:t>Akash Sood   </a:t>
            </a:r>
            <a:r>
              <a:rPr lang="en-US" sz="2400" dirty="0" err="1">
                <a:latin typeface="+mj-lt"/>
                <a:cs typeface="Cambria"/>
              </a:rPr>
              <a:t>Ataberk</a:t>
            </a:r>
            <a:r>
              <a:rPr lang="en-US" sz="2400" dirty="0">
                <a:latin typeface="+mj-lt"/>
                <a:cs typeface="Cambria"/>
              </a:rPr>
              <a:t> Olgun   O</a:t>
            </a:r>
            <a:r>
              <a:rPr lang="tr-TR" sz="2400" dirty="0"/>
              <a:t>ğ</a:t>
            </a:r>
            <a:r>
              <a:rPr lang="en-US" sz="2400" dirty="0" err="1">
                <a:latin typeface="+mj-lt"/>
                <a:cs typeface="Cambria"/>
              </a:rPr>
              <a:t>uzhan</a:t>
            </a:r>
            <a:r>
              <a:rPr lang="en-US" sz="2400" dirty="0">
                <a:latin typeface="+mj-lt"/>
                <a:cs typeface="Cambria"/>
              </a:rPr>
              <a:t> Canpolat   </a:t>
            </a:r>
            <a:r>
              <a:rPr lang="en-US" sz="2400" noProof="1"/>
              <a:t>Haocong</a:t>
            </a:r>
            <a:r>
              <a:rPr lang="en-US" sz="2400" dirty="0"/>
              <a:t> Luo </a:t>
            </a:r>
            <a:endParaRPr lang="en-US" sz="2400" dirty="0">
              <a:latin typeface="+mj-lt"/>
              <a:cs typeface="Cambria"/>
            </a:endParaRPr>
          </a:p>
        </p:txBody>
      </p:sp>
      <p:sp>
        <p:nvSpPr>
          <p:cNvPr id="6" name="Subtitle 2">
            <a:extLst>
              <a:ext uri="{FF2B5EF4-FFF2-40B4-BE49-F238E27FC236}">
                <a16:creationId xmlns:a16="http://schemas.microsoft.com/office/drawing/2014/main" id="{DFF1B75E-2D50-62C4-BADF-155C54E347C2}"/>
              </a:ext>
            </a:extLst>
          </p:cNvPr>
          <p:cNvSpPr txBox="1">
            <a:spLocks/>
          </p:cNvSpPr>
          <p:nvPr/>
        </p:nvSpPr>
        <p:spPr>
          <a:xfrm>
            <a:off x="54412" y="4870777"/>
            <a:ext cx="9144000" cy="434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latin typeface="+mj-lt"/>
              </a:rPr>
              <a:t>Nisa </a:t>
            </a:r>
            <a:r>
              <a:rPr lang="en-US" sz="2400" dirty="0" err="1">
                <a:latin typeface="+mj-lt"/>
              </a:rPr>
              <a:t>Bostanc</a:t>
            </a:r>
            <a:r>
              <a:rPr lang="en-US" sz="2400" dirty="0" err="1"/>
              <a:t>ı</a:t>
            </a:r>
            <a:r>
              <a:rPr lang="en-US" sz="2400" dirty="0">
                <a:latin typeface="+mj-lt"/>
              </a:rPr>
              <a:t>   </a:t>
            </a:r>
            <a:r>
              <a:rPr lang="en-US" sz="2400" dirty="0"/>
              <a:t>Mohammad </a:t>
            </a:r>
            <a:r>
              <a:rPr lang="en-US" sz="2400" dirty="0" err="1"/>
              <a:t>Sadrosadati</a:t>
            </a:r>
            <a:r>
              <a:rPr lang="en-US" sz="2400" dirty="0"/>
              <a:t>   Giray Ya</a:t>
            </a:r>
            <a:r>
              <a:rPr lang="tr-TR" sz="2400" dirty="0"/>
              <a:t>ğ</a:t>
            </a:r>
            <a:r>
              <a:rPr lang="en-US" sz="2400" dirty="0" err="1"/>
              <a:t>lıkçı</a:t>
            </a:r>
            <a:r>
              <a:rPr lang="en-US" sz="2400" dirty="0"/>
              <a:t>   </a:t>
            </a:r>
            <a:r>
              <a:rPr lang="en-US" sz="2400" dirty="0">
                <a:cs typeface="Cambria"/>
              </a:rPr>
              <a:t>Onur Mutlu</a:t>
            </a:r>
          </a:p>
        </p:txBody>
      </p:sp>
    </p:spTree>
    <p:extLst>
      <p:ext uri="{BB962C8B-B14F-4D97-AF65-F5344CB8AC3E}">
        <p14:creationId xmlns:p14="http://schemas.microsoft.com/office/powerpoint/2010/main" val="319036428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0FE7DC-F449-275D-0EBB-E18A7A2E30BF}"/>
            </a:ext>
          </a:extLst>
        </p:cNvPr>
        <p:cNvGrpSpPr/>
        <p:nvPr/>
      </p:nvGrpSpPr>
      <p:grpSpPr>
        <a:xfrm>
          <a:off x="0" y="0"/>
          <a:ext cx="0" cy="0"/>
          <a:chOff x="0" y="0"/>
          <a:chExt cx="0" cy="0"/>
        </a:xfrm>
      </p:grpSpPr>
      <p:sp>
        <p:nvSpPr>
          <p:cNvPr id="8" name="Content Placeholder 2">
            <a:extLst>
              <a:ext uri="{FF2B5EF4-FFF2-40B4-BE49-F238E27FC236}">
                <a16:creationId xmlns:a16="http://schemas.microsoft.com/office/drawing/2014/main" id="{4B89A55D-24A1-08ED-AE60-334F883FB113}"/>
              </a:ext>
            </a:extLst>
          </p:cNvPr>
          <p:cNvSpPr txBox="1">
            <a:spLocks/>
          </p:cNvSpPr>
          <p:nvPr/>
        </p:nvSpPr>
        <p:spPr>
          <a:xfrm>
            <a:off x="-130728" y="3686754"/>
            <a:ext cx="9415603" cy="1884362"/>
          </a:xfrm>
          <a:prstGeom prst="roundRect">
            <a:avLst>
              <a:gd name="adj" fmla="val 2886"/>
            </a:avLst>
          </a:prstGeom>
          <a:solidFill>
            <a:schemeClr val="accent4">
              <a:lumMod val="20000"/>
              <a:lumOff val="80000"/>
            </a:schemeClr>
          </a:solidFill>
          <a:ln w="28575">
            <a:noFill/>
          </a:ln>
          <a:effectLst>
            <a:softEdge rad="0"/>
          </a:effectLst>
        </p:spPr>
        <p:txBody>
          <a:bodyP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H" sz="2800" b="1" dirty="0">
              <a:solidFill>
                <a:schemeClr val="accent4"/>
              </a:solidFill>
              <a:latin typeface="+mj-lt"/>
            </a:endParaRPr>
          </a:p>
        </p:txBody>
      </p:sp>
      <p:sp>
        <p:nvSpPr>
          <p:cNvPr id="7" name="Content Placeholder 2">
            <a:extLst>
              <a:ext uri="{FF2B5EF4-FFF2-40B4-BE49-F238E27FC236}">
                <a16:creationId xmlns:a16="http://schemas.microsoft.com/office/drawing/2014/main" id="{DF5E93BF-CDF6-0F2C-F754-EE55A626832D}"/>
              </a:ext>
            </a:extLst>
          </p:cNvPr>
          <p:cNvSpPr txBox="1">
            <a:spLocks/>
          </p:cNvSpPr>
          <p:nvPr/>
        </p:nvSpPr>
        <p:spPr>
          <a:xfrm>
            <a:off x="0" y="3686752"/>
            <a:ext cx="9144000" cy="1845824"/>
          </a:xfrm>
          <a:prstGeom prst="roundRect">
            <a:avLst>
              <a:gd name="adj" fmla="val 2886"/>
            </a:avLst>
          </a:prstGeom>
          <a:noFill/>
          <a:ln w="28575">
            <a:noFill/>
          </a:ln>
          <a:effectLst>
            <a:softEdge rad="0"/>
          </a:effectLst>
        </p:spPr>
        <p:txBody>
          <a:bodyP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Font typeface="Arial" panose="020B0604020202020204" pitchFamily="34" charset="0"/>
              <a:buNone/>
            </a:pPr>
            <a:r>
              <a:rPr lang="en-US" sz="2000" b="1" u="sng" dirty="0">
                <a:solidFill>
                  <a:schemeClr val="accent4"/>
                </a:solidFill>
                <a:latin typeface="+mj-lt"/>
              </a:rPr>
              <a:t>Experimental Study:</a:t>
            </a:r>
            <a:r>
              <a:rPr lang="en-US" sz="2000" b="1" dirty="0">
                <a:solidFill>
                  <a:schemeClr val="accent4"/>
                </a:solidFill>
                <a:latin typeface="+mj-lt"/>
              </a:rPr>
              <a:t> </a:t>
            </a:r>
            <a:r>
              <a:rPr lang="en-US" sz="2000" dirty="0">
                <a:solidFill>
                  <a:schemeClr val="accent4"/>
                </a:solidFill>
                <a:latin typeface="+mj-lt"/>
                <a:cs typeface="Segoe UI" panose="020B0502040204020203" pitchFamily="34" charset="0"/>
              </a:rPr>
              <a:t>316 COTS DDR4 chips </a:t>
            </a:r>
            <a:r>
              <a:rPr lang="en-US" sz="2000" dirty="0">
                <a:latin typeface="+mj-lt"/>
                <a:cs typeface="Segoe UI" panose="020B0502040204020203" pitchFamily="34" charset="0"/>
              </a:rPr>
              <a:t>from </a:t>
            </a:r>
            <a:r>
              <a:rPr lang="en-US" sz="2000" dirty="0">
                <a:solidFill>
                  <a:schemeClr val="accent4"/>
                </a:solidFill>
                <a:latin typeface="+mj-lt"/>
                <a:cs typeface="Segoe UI" panose="020B0502040204020203" pitchFamily="34" charset="0"/>
              </a:rPr>
              <a:t>four </a:t>
            </a:r>
            <a:r>
              <a:rPr lang="en-US" sz="2000" dirty="0">
                <a:latin typeface="+mj-lt"/>
                <a:cs typeface="Segoe UI" panose="020B0502040204020203" pitchFamily="34" charset="0"/>
              </a:rPr>
              <a:t>major manufacturers</a:t>
            </a:r>
            <a:r>
              <a:rPr lang="en-US" sz="2000" dirty="0">
                <a:latin typeface="+mj-lt"/>
              </a:rPr>
              <a:t> to study</a:t>
            </a:r>
            <a:br>
              <a:rPr lang="en-US" sz="2000" dirty="0">
                <a:solidFill>
                  <a:schemeClr val="accent4"/>
                </a:solidFill>
                <a:latin typeface="+mj-lt"/>
              </a:rPr>
            </a:br>
            <a:r>
              <a:rPr lang="en-US" sz="2000" dirty="0">
                <a:solidFill>
                  <a:schemeClr val="accent4"/>
                </a:solidFill>
                <a:latin typeface="+mj-lt"/>
              </a:rPr>
              <a:t>read disturbance effects of multiple-row activation, </a:t>
            </a:r>
            <a:r>
              <a:rPr lang="en-US" sz="2000" dirty="0">
                <a:latin typeface="+mj-lt"/>
              </a:rPr>
              <a:t>which we call </a:t>
            </a:r>
            <a:r>
              <a:rPr lang="en-US" sz="2000" dirty="0" err="1">
                <a:solidFill>
                  <a:schemeClr val="accent4"/>
                </a:solidFill>
                <a:latin typeface="+mj-lt"/>
              </a:rPr>
              <a:t>PuDHammer</a:t>
            </a:r>
            <a:endParaRPr lang="en-CH" sz="2000" dirty="0">
              <a:solidFill>
                <a:schemeClr val="accent4"/>
              </a:solidFill>
              <a:latin typeface="+mj-lt"/>
            </a:endParaRPr>
          </a:p>
          <a:p>
            <a:pPr>
              <a:spcBef>
                <a:spcPts val="600"/>
              </a:spcBef>
              <a:buClr>
                <a:schemeClr val="tx1"/>
              </a:buClr>
            </a:pPr>
            <a:r>
              <a:rPr lang="en-US" sz="2000" dirty="0" err="1">
                <a:latin typeface="+mj-lt"/>
              </a:rPr>
              <a:t>PuDHammer</a:t>
            </a:r>
            <a:r>
              <a:rPr lang="en-US" sz="2000" dirty="0">
                <a:latin typeface="+mj-lt"/>
              </a:rPr>
              <a:t> significantly </a:t>
            </a:r>
            <a:r>
              <a:rPr lang="en-US" sz="2000" dirty="0">
                <a:solidFill>
                  <a:schemeClr val="accent4"/>
                </a:solidFill>
                <a:latin typeface="+mj-lt"/>
              </a:rPr>
              <a:t>exacerbates</a:t>
            </a:r>
            <a:r>
              <a:rPr lang="en-US" sz="2000" dirty="0">
                <a:latin typeface="+mj-lt"/>
              </a:rPr>
              <a:t> DRAM read disturbance, </a:t>
            </a:r>
            <a:br>
              <a:rPr lang="en-US" sz="2000" dirty="0">
                <a:latin typeface="+mj-lt"/>
              </a:rPr>
            </a:br>
            <a:r>
              <a:rPr lang="en-US" sz="2000" dirty="0">
                <a:latin typeface="+mj-lt"/>
              </a:rPr>
              <a:t>causing up to </a:t>
            </a:r>
            <a:r>
              <a:rPr lang="en-US" sz="2000" dirty="0">
                <a:solidFill>
                  <a:schemeClr val="accent4"/>
                </a:solidFill>
                <a:latin typeface="+mj-lt"/>
              </a:rPr>
              <a:t>158.58x reduction </a:t>
            </a:r>
            <a:r>
              <a:rPr lang="en-US" sz="2000" dirty="0">
                <a:latin typeface="+mj-lt"/>
              </a:rPr>
              <a:t>in min. hammer count to induce first bitflip</a:t>
            </a:r>
          </a:p>
          <a:p>
            <a:pPr>
              <a:spcBef>
                <a:spcPts val="600"/>
              </a:spcBef>
              <a:buClr>
                <a:schemeClr val="tx1"/>
              </a:buClr>
            </a:pPr>
            <a:r>
              <a:rPr lang="en-US" sz="2000" dirty="0" err="1">
                <a:latin typeface="+mj-lt"/>
              </a:rPr>
              <a:t>PuDHammer</a:t>
            </a:r>
            <a:r>
              <a:rPr lang="en-US" sz="2000" dirty="0">
                <a:latin typeface="+mj-lt"/>
              </a:rPr>
              <a:t> bypasses in-DRAM </a:t>
            </a:r>
            <a:r>
              <a:rPr lang="en-US" sz="2000" dirty="0" err="1">
                <a:latin typeface="+mj-lt"/>
              </a:rPr>
              <a:t>RowHammer</a:t>
            </a:r>
            <a:r>
              <a:rPr lang="en-US" sz="2000" dirty="0">
                <a:latin typeface="+mj-lt"/>
              </a:rPr>
              <a:t> mitigation in DDR4 and </a:t>
            </a:r>
            <a:br>
              <a:rPr lang="en-US" sz="2000" dirty="0">
                <a:latin typeface="+mj-lt"/>
              </a:rPr>
            </a:br>
            <a:r>
              <a:rPr lang="en-US" sz="2000" dirty="0">
                <a:latin typeface="+mj-lt"/>
              </a:rPr>
              <a:t>induces </a:t>
            </a:r>
            <a:r>
              <a:rPr lang="en-US" sz="2000" dirty="0">
                <a:solidFill>
                  <a:schemeClr val="accent4"/>
                </a:solidFill>
                <a:latin typeface="+mj-lt"/>
              </a:rPr>
              <a:t>11340x</a:t>
            </a:r>
            <a:r>
              <a:rPr lang="en-US" sz="2000" dirty="0">
                <a:latin typeface="+mj-lt"/>
              </a:rPr>
              <a:t> more bitflips than </a:t>
            </a:r>
            <a:r>
              <a:rPr lang="en-US" sz="2000" dirty="0" err="1">
                <a:latin typeface="+mj-lt"/>
              </a:rPr>
              <a:t>RowHammer</a:t>
            </a:r>
            <a:endParaRPr lang="en-US" sz="2000" dirty="0">
              <a:solidFill>
                <a:schemeClr val="accent4"/>
              </a:solidFill>
              <a:latin typeface="+mj-lt"/>
            </a:endParaRPr>
          </a:p>
        </p:txBody>
      </p:sp>
      <p:sp>
        <p:nvSpPr>
          <p:cNvPr id="4" name="Content Placeholder 2">
            <a:extLst>
              <a:ext uri="{FF2B5EF4-FFF2-40B4-BE49-F238E27FC236}">
                <a16:creationId xmlns:a16="http://schemas.microsoft.com/office/drawing/2014/main" id="{1E3D517D-A9F7-A5A3-16FF-A719B2404A7F}"/>
              </a:ext>
            </a:extLst>
          </p:cNvPr>
          <p:cNvSpPr txBox="1">
            <a:spLocks/>
          </p:cNvSpPr>
          <p:nvPr/>
        </p:nvSpPr>
        <p:spPr>
          <a:xfrm>
            <a:off x="-130728" y="834880"/>
            <a:ext cx="9415603" cy="1680269"/>
          </a:xfrm>
          <a:prstGeom prst="roundRect">
            <a:avLst>
              <a:gd name="adj" fmla="val 6527"/>
            </a:avLst>
          </a:prstGeom>
          <a:solidFill>
            <a:schemeClr val="accent1">
              <a:lumMod val="20000"/>
              <a:lumOff val="80000"/>
            </a:schemeClr>
          </a:solidFill>
          <a:ln w="28575">
            <a:noFill/>
          </a:ln>
          <a:effectLst>
            <a:softEdge rad="0"/>
          </a:effectLst>
        </p:spPr>
        <p:txBody>
          <a:bodyP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H" sz="2800" dirty="0">
              <a:latin typeface="+mj-lt"/>
            </a:endParaRPr>
          </a:p>
        </p:txBody>
      </p:sp>
      <p:sp>
        <p:nvSpPr>
          <p:cNvPr id="2" name="Title 1">
            <a:extLst>
              <a:ext uri="{FF2B5EF4-FFF2-40B4-BE49-F238E27FC236}">
                <a16:creationId xmlns:a16="http://schemas.microsoft.com/office/drawing/2014/main" id="{3A98AD6B-7131-641A-0A04-6E71CB9578BE}"/>
              </a:ext>
            </a:extLst>
          </p:cNvPr>
          <p:cNvSpPr>
            <a:spLocks noGrp="1"/>
          </p:cNvSpPr>
          <p:nvPr>
            <p:ph type="title"/>
          </p:nvPr>
        </p:nvSpPr>
        <p:spPr>
          <a:xfrm>
            <a:off x="1" y="0"/>
            <a:ext cx="9063612" cy="770467"/>
          </a:xfrm>
        </p:spPr>
        <p:txBody>
          <a:bodyPr/>
          <a:lstStyle/>
          <a:p>
            <a:r>
              <a:rPr lang="en-US" sz="4800" dirty="0"/>
              <a:t>Executive Summary</a:t>
            </a:r>
            <a:endParaRPr lang="en-CH" sz="4800" dirty="0"/>
          </a:p>
        </p:txBody>
      </p:sp>
      <p:sp>
        <p:nvSpPr>
          <p:cNvPr id="3" name="Content Placeholder 2">
            <a:extLst>
              <a:ext uri="{FF2B5EF4-FFF2-40B4-BE49-F238E27FC236}">
                <a16:creationId xmlns:a16="http://schemas.microsoft.com/office/drawing/2014/main" id="{87AADA60-8D88-2F9D-6FC0-EEF8402673E9}"/>
              </a:ext>
            </a:extLst>
          </p:cNvPr>
          <p:cNvSpPr>
            <a:spLocks noGrp="1"/>
          </p:cNvSpPr>
          <p:nvPr>
            <p:ph idx="1"/>
          </p:nvPr>
        </p:nvSpPr>
        <p:spPr>
          <a:xfrm>
            <a:off x="0" y="834881"/>
            <a:ext cx="9144000" cy="1615854"/>
          </a:xfrm>
          <a:prstGeom prst="roundRect">
            <a:avLst>
              <a:gd name="adj" fmla="val 6527"/>
            </a:avLst>
          </a:prstGeom>
          <a:noFill/>
          <a:ln w="28575">
            <a:noFill/>
          </a:ln>
          <a:effectLst>
            <a:softEdge rad="0"/>
          </a:effectLst>
        </p:spPr>
        <p:txBody>
          <a:bodyPr/>
          <a:lstStyle/>
          <a:p>
            <a:pPr marL="0" indent="0">
              <a:spcBef>
                <a:spcPts val="600"/>
              </a:spcBef>
              <a:buNone/>
            </a:pPr>
            <a:r>
              <a:rPr lang="en-US" sz="2000" b="1" u="sng" dirty="0">
                <a:solidFill>
                  <a:schemeClr val="accent1">
                    <a:lumMod val="75000"/>
                  </a:schemeClr>
                </a:solidFill>
                <a:latin typeface="+mj-lt"/>
              </a:rPr>
              <a:t>Motivation:</a:t>
            </a:r>
            <a:r>
              <a:rPr lang="en-US" sz="2000" b="1" dirty="0">
                <a:solidFill>
                  <a:schemeClr val="accent1">
                    <a:lumMod val="75000"/>
                  </a:schemeClr>
                </a:solidFill>
                <a:latin typeface="+mj-lt"/>
              </a:rPr>
              <a:t> </a:t>
            </a:r>
            <a:r>
              <a:rPr lang="en-US" sz="2000" dirty="0">
                <a:solidFill>
                  <a:schemeClr val="accent1">
                    <a:lumMod val="75000"/>
                  </a:schemeClr>
                </a:solidFill>
                <a:latin typeface="+mj-lt"/>
              </a:rPr>
              <a:t>Processing-using-DRAM (PuD) </a:t>
            </a:r>
            <a:r>
              <a:rPr lang="en-US" sz="2000" dirty="0">
                <a:latin typeface="+mj-lt"/>
                <a:cs typeface="Segoe UI" panose="020B0502040204020203" pitchFamily="34" charset="0"/>
              </a:rPr>
              <a:t>alleviates </a:t>
            </a:r>
            <a:r>
              <a:rPr lang="en-US" sz="2000" dirty="0">
                <a:solidFill>
                  <a:schemeClr val="accent1">
                    <a:lumMod val="75000"/>
                  </a:schemeClr>
                </a:solidFill>
                <a:latin typeface="+mj-lt"/>
                <a:cs typeface="Segoe UI" panose="020B0502040204020203" pitchFamily="34" charset="0"/>
              </a:rPr>
              <a:t>data movement bottlenecks</a:t>
            </a:r>
          </a:p>
          <a:p>
            <a:pPr>
              <a:spcBef>
                <a:spcPts val="600"/>
              </a:spcBef>
              <a:buClr>
                <a:schemeClr val="tx1"/>
              </a:buClr>
            </a:pPr>
            <a:r>
              <a:rPr kumimoji="0" lang="en-US" sz="2000" i="0" u="none" strike="noStrike" kern="1200" cap="none" spc="0" normalizeH="0" baseline="0" noProof="0" dirty="0">
                <a:ln>
                  <a:noFill/>
                </a:ln>
                <a:effectLst/>
                <a:uLnTx/>
                <a:uFillTx/>
                <a:latin typeface="+mj-lt"/>
                <a:cs typeface="Segoe UI" panose="020B0502040204020203" pitchFamily="34" charset="0"/>
              </a:rPr>
              <a:t>DRAM </a:t>
            </a:r>
            <a:r>
              <a:rPr lang="en-US" sz="2000" dirty="0">
                <a:latin typeface="+mj-lt"/>
                <a:cs typeface="Segoe UI" panose="020B0502040204020203" pitchFamily="34" charset="0"/>
              </a:rPr>
              <a:t>can perform </a:t>
            </a:r>
            <a:r>
              <a:rPr lang="en-US" sz="2000" dirty="0">
                <a:solidFill>
                  <a:schemeClr val="accent1">
                    <a:lumMod val="75000"/>
                  </a:schemeClr>
                </a:solidFill>
                <a:latin typeface="+mj-lt"/>
                <a:cs typeface="Segoe UI" panose="020B0502040204020203" pitchFamily="34" charset="0"/>
              </a:rPr>
              <a:t>many</a:t>
            </a:r>
            <a:r>
              <a:rPr lang="en-US" sz="2000" dirty="0">
                <a:latin typeface="+mj-lt"/>
                <a:cs typeface="Segoe UI" panose="020B0502040204020203" pitchFamily="34" charset="0"/>
              </a:rPr>
              <a:t> </a:t>
            </a:r>
            <a:r>
              <a:rPr lang="en-US" sz="2000" dirty="0" err="1"/>
              <a:t>PuD</a:t>
            </a:r>
            <a:r>
              <a:rPr lang="en-US" sz="2000" b="1" dirty="0">
                <a:solidFill>
                  <a:schemeClr val="accent2"/>
                </a:solidFill>
                <a:latin typeface="+mj-lt"/>
                <a:cs typeface="Segoe UI" panose="020B0502040204020203" pitchFamily="34" charset="0"/>
              </a:rPr>
              <a:t> </a:t>
            </a:r>
            <a:r>
              <a:rPr lang="en-US" sz="2000" dirty="0">
                <a:latin typeface="+mj-lt"/>
                <a:cs typeface="Segoe UI" panose="020B0502040204020203" pitchFamily="34" charset="0"/>
              </a:rPr>
              <a:t>operations by activating </a:t>
            </a:r>
            <a:r>
              <a:rPr lang="en-US" sz="2000" dirty="0">
                <a:solidFill>
                  <a:schemeClr val="accent1">
                    <a:lumMod val="75000"/>
                  </a:schemeClr>
                </a:solidFill>
                <a:latin typeface="+mj-lt"/>
                <a:cs typeface="Segoe UI" panose="020B0502040204020203" pitchFamily="34" charset="0"/>
              </a:rPr>
              <a:t>multiple DRAM rows </a:t>
            </a:r>
            <a:br>
              <a:rPr lang="en-US" sz="2000" dirty="0">
                <a:latin typeface="+mj-lt"/>
                <a:cs typeface="Segoe UI" panose="020B0502040204020203" pitchFamily="34" charset="0"/>
              </a:rPr>
            </a:br>
            <a:r>
              <a:rPr lang="en-US" sz="2000" dirty="0">
                <a:latin typeface="+mj-lt"/>
                <a:cs typeface="Segoe UI" panose="020B0502040204020203" pitchFamily="34" charset="0"/>
              </a:rPr>
              <a:t>in quick succession or simultaneously (i.e., </a:t>
            </a:r>
            <a:r>
              <a:rPr lang="en-US" sz="2000" dirty="0">
                <a:solidFill>
                  <a:schemeClr val="accent1">
                    <a:lumMod val="75000"/>
                  </a:schemeClr>
                </a:solidFill>
                <a:latin typeface="+mj-lt"/>
                <a:cs typeface="Segoe UI" panose="020B0502040204020203" pitchFamily="34" charset="0"/>
              </a:rPr>
              <a:t>multiple-row activation</a:t>
            </a:r>
            <a:r>
              <a:rPr lang="en-US" sz="2000" dirty="0">
                <a:latin typeface="+mj-lt"/>
                <a:cs typeface="Segoe UI" panose="020B0502040204020203" pitchFamily="34" charset="0"/>
              </a:rPr>
              <a:t>)</a:t>
            </a:r>
          </a:p>
          <a:p>
            <a:pPr>
              <a:spcBef>
                <a:spcPts val="600"/>
              </a:spcBef>
              <a:buClr>
                <a:schemeClr val="tx1"/>
              </a:buClr>
            </a:pPr>
            <a:r>
              <a:rPr lang="en-US" sz="2000" dirty="0">
                <a:latin typeface="+mj-lt"/>
              </a:rPr>
              <a:t>Modern DRAM is subject to </a:t>
            </a:r>
            <a:r>
              <a:rPr lang="en-US" sz="2000" dirty="0">
                <a:solidFill>
                  <a:srgbClr val="B45F07"/>
                </a:solidFill>
                <a:latin typeface="+mj-lt"/>
              </a:rPr>
              <a:t>read disturbance </a:t>
            </a:r>
            <a:r>
              <a:rPr lang="en-US" sz="2000" dirty="0">
                <a:latin typeface="+mj-lt"/>
              </a:rPr>
              <a:t>(e.g., </a:t>
            </a:r>
            <a:r>
              <a:rPr lang="en-US" sz="2000" dirty="0" err="1">
                <a:latin typeface="+mj-lt"/>
              </a:rPr>
              <a:t>RowHammer</a:t>
            </a:r>
            <a:r>
              <a:rPr lang="en-US" sz="2000" dirty="0">
                <a:latin typeface="+mj-lt"/>
              </a:rPr>
              <a:t>)</a:t>
            </a:r>
          </a:p>
          <a:p>
            <a:pPr lvl="2">
              <a:spcBef>
                <a:spcPts val="600"/>
              </a:spcBef>
              <a:buClr>
                <a:schemeClr val="tx1"/>
              </a:buClr>
            </a:pPr>
            <a:r>
              <a:rPr lang="en-US" sz="2000" dirty="0">
                <a:latin typeface="+mj-lt"/>
              </a:rPr>
              <a:t>Repeatedly activating </a:t>
            </a:r>
            <a:r>
              <a:rPr lang="en-US" sz="2000" dirty="0">
                <a:solidFill>
                  <a:srgbClr val="B45F07"/>
                </a:solidFill>
                <a:latin typeface="+mj-lt"/>
              </a:rPr>
              <a:t>even a single </a:t>
            </a:r>
            <a:r>
              <a:rPr lang="en-US" sz="2000" dirty="0">
                <a:latin typeface="+mj-lt"/>
              </a:rPr>
              <a:t>row induces </a:t>
            </a:r>
            <a:r>
              <a:rPr lang="en-US" sz="2000" dirty="0">
                <a:solidFill>
                  <a:srgbClr val="B45F07"/>
                </a:solidFill>
                <a:latin typeface="+mj-lt"/>
              </a:rPr>
              <a:t>bitflips</a:t>
            </a:r>
            <a:r>
              <a:rPr lang="en-US" sz="2000" dirty="0">
                <a:latin typeface="+mj-lt"/>
              </a:rPr>
              <a:t> in </a:t>
            </a:r>
            <a:r>
              <a:rPr lang="en-US" sz="2000" dirty="0" err="1">
                <a:solidFill>
                  <a:srgbClr val="B45F07"/>
                </a:solidFill>
                <a:latin typeface="+mj-lt"/>
              </a:rPr>
              <a:t>unaccessed</a:t>
            </a:r>
            <a:r>
              <a:rPr lang="en-US" sz="2000" dirty="0">
                <a:latin typeface="+mj-lt"/>
              </a:rPr>
              <a:t> rows</a:t>
            </a:r>
          </a:p>
          <a:p>
            <a:pPr>
              <a:spcBef>
                <a:spcPts val="600"/>
              </a:spcBef>
              <a:buClr>
                <a:schemeClr val="tx1"/>
              </a:buClr>
            </a:pPr>
            <a:endParaRPr lang="en-CH" sz="2000" dirty="0">
              <a:latin typeface="+mj-lt"/>
            </a:endParaRPr>
          </a:p>
        </p:txBody>
      </p:sp>
      <p:sp>
        <p:nvSpPr>
          <p:cNvPr id="9" name="Content Placeholder 2">
            <a:extLst>
              <a:ext uri="{FF2B5EF4-FFF2-40B4-BE49-F238E27FC236}">
                <a16:creationId xmlns:a16="http://schemas.microsoft.com/office/drawing/2014/main" id="{D7ABB0D6-2218-2BB8-1563-476CE4E74248}"/>
              </a:ext>
            </a:extLst>
          </p:cNvPr>
          <p:cNvSpPr txBox="1">
            <a:spLocks/>
          </p:cNvSpPr>
          <p:nvPr/>
        </p:nvSpPr>
        <p:spPr>
          <a:xfrm>
            <a:off x="-130728" y="2613486"/>
            <a:ext cx="9415603" cy="434778"/>
          </a:xfrm>
          <a:prstGeom prst="roundRect">
            <a:avLst>
              <a:gd name="adj" fmla="val 6621"/>
            </a:avLst>
          </a:prstGeom>
          <a:solidFill>
            <a:schemeClr val="accent2">
              <a:lumMod val="20000"/>
              <a:lumOff val="80000"/>
            </a:schemeClr>
          </a:solidFill>
          <a:ln w="28575">
            <a:noFill/>
          </a:ln>
          <a:effectLst>
            <a:softEdge rad="0"/>
          </a:effectLst>
        </p:spPr>
        <p:txBody>
          <a:bodyP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H" sz="2800" b="1" u="sng" dirty="0">
              <a:solidFill>
                <a:schemeClr val="accent2"/>
              </a:solidFill>
              <a:latin typeface="+mj-lt"/>
            </a:endParaRPr>
          </a:p>
        </p:txBody>
      </p:sp>
      <p:sp>
        <p:nvSpPr>
          <p:cNvPr id="11" name="Content Placeholder 2">
            <a:extLst>
              <a:ext uri="{FF2B5EF4-FFF2-40B4-BE49-F238E27FC236}">
                <a16:creationId xmlns:a16="http://schemas.microsoft.com/office/drawing/2014/main" id="{D330175D-ECD7-C806-D5BF-71D93A134B24}"/>
              </a:ext>
            </a:extLst>
          </p:cNvPr>
          <p:cNvSpPr txBox="1">
            <a:spLocks/>
          </p:cNvSpPr>
          <p:nvPr/>
        </p:nvSpPr>
        <p:spPr>
          <a:xfrm>
            <a:off x="0" y="2613484"/>
            <a:ext cx="9144000" cy="425274"/>
          </a:xfrm>
          <a:prstGeom prst="roundRect">
            <a:avLst>
              <a:gd name="adj" fmla="val 6621"/>
            </a:avLst>
          </a:prstGeom>
          <a:noFill/>
          <a:ln w="28575">
            <a:noFill/>
          </a:ln>
          <a:effectLst>
            <a:softEdge rad="0"/>
          </a:effectLst>
        </p:spPr>
        <p:txBody>
          <a:bodyP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None/>
            </a:pPr>
            <a:r>
              <a:rPr lang="en-US" sz="2000" b="1" u="sng" dirty="0">
                <a:solidFill>
                  <a:schemeClr val="accent2"/>
                </a:solidFill>
                <a:latin typeface="+mj-lt"/>
              </a:rPr>
              <a:t>Problem:</a:t>
            </a:r>
            <a:r>
              <a:rPr lang="en-US" sz="2000" dirty="0">
                <a:solidFill>
                  <a:schemeClr val="accent3"/>
                </a:solidFill>
                <a:latin typeface="+mj-lt"/>
              </a:rPr>
              <a:t> </a:t>
            </a:r>
            <a:r>
              <a:rPr lang="en-US" sz="2000" dirty="0">
                <a:solidFill>
                  <a:schemeClr val="accent2"/>
                </a:solidFill>
                <a:latin typeface="+mj-lt"/>
              </a:rPr>
              <a:t>No prior work </a:t>
            </a:r>
            <a:r>
              <a:rPr lang="en-US" sz="2000" dirty="0">
                <a:latin typeface="+mj-lt"/>
              </a:rPr>
              <a:t>studies the read disturbance effects of multiple-row activation</a:t>
            </a:r>
            <a:endParaRPr lang="en-CH" b="1" u="sng" dirty="0">
              <a:solidFill>
                <a:schemeClr val="accent2"/>
              </a:solidFill>
              <a:latin typeface="+mj-lt"/>
            </a:endParaRPr>
          </a:p>
        </p:txBody>
      </p:sp>
      <p:sp>
        <p:nvSpPr>
          <p:cNvPr id="12" name="Content Placeholder 2">
            <a:extLst>
              <a:ext uri="{FF2B5EF4-FFF2-40B4-BE49-F238E27FC236}">
                <a16:creationId xmlns:a16="http://schemas.microsoft.com/office/drawing/2014/main" id="{8EA47374-64B2-4038-4A1E-9F956E9365DF}"/>
              </a:ext>
            </a:extLst>
          </p:cNvPr>
          <p:cNvSpPr txBox="1">
            <a:spLocks/>
          </p:cNvSpPr>
          <p:nvPr/>
        </p:nvSpPr>
        <p:spPr>
          <a:xfrm>
            <a:off x="-130728" y="3146601"/>
            <a:ext cx="9415603" cy="441816"/>
          </a:xfrm>
          <a:prstGeom prst="roundRect">
            <a:avLst>
              <a:gd name="adj" fmla="val 6621"/>
            </a:avLst>
          </a:prstGeom>
          <a:solidFill>
            <a:schemeClr val="accent3">
              <a:lumMod val="20000"/>
              <a:lumOff val="80000"/>
            </a:schemeClr>
          </a:solidFill>
          <a:ln w="28575">
            <a:noFill/>
          </a:ln>
          <a:effectLst>
            <a:softEdge rad="0"/>
          </a:effectLst>
        </p:spPr>
        <p:txBody>
          <a:bodyP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H" sz="2800" b="1" u="sng" dirty="0">
              <a:solidFill>
                <a:schemeClr val="accent2"/>
              </a:solidFill>
              <a:latin typeface="+mj-lt"/>
            </a:endParaRPr>
          </a:p>
        </p:txBody>
      </p:sp>
      <p:sp>
        <p:nvSpPr>
          <p:cNvPr id="13" name="Content Placeholder 2">
            <a:extLst>
              <a:ext uri="{FF2B5EF4-FFF2-40B4-BE49-F238E27FC236}">
                <a16:creationId xmlns:a16="http://schemas.microsoft.com/office/drawing/2014/main" id="{1FB2A5F5-4782-D00B-9A90-80E2B3FED57E}"/>
              </a:ext>
            </a:extLst>
          </p:cNvPr>
          <p:cNvSpPr txBox="1">
            <a:spLocks/>
          </p:cNvSpPr>
          <p:nvPr/>
        </p:nvSpPr>
        <p:spPr>
          <a:xfrm>
            <a:off x="0" y="3146599"/>
            <a:ext cx="9144000" cy="441817"/>
          </a:xfrm>
          <a:prstGeom prst="roundRect">
            <a:avLst>
              <a:gd name="adj" fmla="val 6621"/>
            </a:avLst>
          </a:prstGeom>
          <a:noFill/>
          <a:ln w="28575">
            <a:noFill/>
          </a:ln>
          <a:effectLst>
            <a:softEdge rad="0"/>
          </a:effectLst>
        </p:spPr>
        <p:txBody>
          <a:bodyP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None/>
            </a:pPr>
            <a:r>
              <a:rPr lang="en-US" sz="2000" b="1" u="sng" dirty="0">
                <a:solidFill>
                  <a:schemeClr val="accent3"/>
                </a:solidFill>
                <a:latin typeface="+mj-lt"/>
              </a:rPr>
              <a:t>Goal:</a:t>
            </a:r>
            <a:r>
              <a:rPr lang="en-US" sz="2000" dirty="0">
                <a:solidFill>
                  <a:schemeClr val="accent3"/>
                </a:solidFill>
                <a:latin typeface="+mj-lt"/>
              </a:rPr>
              <a:t> </a:t>
            </a:r>
            <a:r>
              <a:rPr lang="en-US" sz="2000" dirty="0">
                <a:latin typeface="+mj-lt"/>
              </a:rPr>
              <a:t>Understand and analyze read disturbance effects of </a:t>
            </a:r>
            <a:r>
              <a:rPr lang="en-US" sz="2000" dirty="0">
                <a:solidFill>
                  <a:schemeClr val="accent3"/>
                </a:solidFill>
                <a:latin typeface="+mj-lt"/>
              </a:rPr>
              <a:t>multiple-row activation</a:t>
            </a:r>
            <a:endParaRPr lang="en-US" sz="2000" dirty="0">
              <a:latin typeface="+mj-lt"/>
            </a:endParaRPr>
          </a:p>
        </p:txBody>
      </p:sp>
      <p:sp>
        <p:nvSpPr>
          <p:cNvPr id="14" name="Content Placeholder 2">
            <a:extLst>
              <a:ext uri="{FF2B5EF4-FFF2-40B4-BE49-F238E27FC236}">
                <a16:creationId xmlns:a16="http://schemas.microsoft.com/office/drawing/2014/main" id="{091FB0D7-B6B8-EC59-220C-99F0CAF9E1FF}"/>
              </a:ext>
            </a:extLst>
          </p:cNvPr>
          <p:cNvSpPr txBox="1">
            <a:spLocks/>
          </p:cNvSpPr>
          <p:nvPr/>
        </p:nvSpPr>
        <p:spPr>
          <a:xfrm>
            <a:off x="-130728" y="5669451"/>
            <a:ext cx="9415603" cy="786767"/>
          </a:xfrm>
          <a:prstGeom prst="roundRect">
            <a:avLst>
              <a:gd name="adj" fmla="val 6621"/>
            </a:avLst>
          </a:prstGeom>
          <a:solidFill>
            <a:schemeClr val="accent5">
              <a:lumMod val="20000"/>
              <a:lumOff val="80000"/>
            </a:schemeClr>
          </a:solidFill>
          <a:ln w="28575">
            <a:noFill/>
          </a:ln>
          <a:effectLst>
            <a:softEdge rad="0"/>
          </a:effectLst>
        </p:spPr>
        <p:txBody>
          <a:bodyP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H" sz="2800" b="1" u="sng" dirty="0">
              <a:solidFill>
                <a:schemeClr val="accent2"/>
              </a:solidFill>
              <a:latin typeface="+mj-lt"/>
            </a:endParaRPr>
          </a:p>
        </p:txBody>
      </p:sp>
      <p:sp>
        <p:nvSpPr>
          <p:cNvPr id="16" name="Content Placeholder 2">
            <a:extLst>
              <a:ext uri="{FF2B5EF4-FFF2-40B4-BE49-F238E27FC236}">
                <a16:creationId xmlns:a16="http://schemas.microsoft.com/office/drawing/2014/main" id="{B798EB43-0FBA-AFC8-24D3-15E4305532CE}"/>
              </a:ext>
            </a:extLst>
          </p:cNvPr>
          <p:cNvSpPr txBox="1">
            <a:spLocks/>
          </p:cNvSpPr>
          <p:nvPr/>
        </p:nvSpPr>
        <p:spPr>
          <a:xfrm>
            <a:off x="0" y="5669451"/>
            <a:ext cx="9144000" cy="786767"/>
          </a:xfrm>
          <a:prstGeom prst="roundRect">
            <a:avLst>
              <a:gd name="adj" fmla="val 6621"/>
            </a:avLst>
          </a:prstGeom>
          <a:noFill/>
          <a:ln w="28575">
            <a:noFill/>
          </a:ln>
          <a:effectLst>
            <a:softEdge rad="0"/>
          </a:effectLst>
        </p:spPr>
        <p:txBody>
          <a:bodyP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None/>
            </a:pPr>
            <a:r>
              <a:rPr lang="en-US" sz="2000" b="1" u="sng" dirty="0">
                <a:solidFill>
                  <a:schemeClr val="accent5"/>
                </a:solidFill>
                <a:latin typeface="+mj-lt"/>
              </a:rPr>
              <a:t>Mitigation:</a:t>
            </a:r>
            <a:r>
              <a:rPr lang="en-US" sz="2000" dirty="0">
                <a:solidFill>
                  <a:schemeClr val="accent3"/>
                </a:solidFill>
                <a:latin typeface="+mj-lt"/>
              </a:rPr>
              <a:t> </a:t>
            </a:r>
            <a:r>
              <a:rPr lang="en-US" sz="2000" dirty="0">
                <a:latin typeface="+mj-lt"/>
              </a:rPr>
              <a:t>We</a:t>
            </a:r>
            <a:r>
              <a:rPr lang="en-US" sz="2000" dirty="0">
                <a:solidFill>
                  <a:schemeClr val="accent3"/>
                </a:solidFill>
                <a:latin typeface="+mj-lt"/>
              </a:rPr>
              <a:t> </a:t>
            </a:r>
            <a:r>
              <a:rPr lang="en-US" sz="2000" dirty="0">
                <a:solidFill>
                  <a:schemeClr val="accent5"/>
                </a:solidFill>
                <a:latin typeface="+mj-lt"/>
              </a:rPr>
              <a:t>adapt Per Row Activation Counting (PRAC)</a:t>
            </a:r>
            <a:r>
              <a:rPr lang="en-US" sz="2000" dirty="0">
                <a:latin typeface="+mj-lt"/>
              </a:rPr>
              <a:t> for </a:t>
            </a:r>
            <a:r>
              <a:rPr lang="en-US" sz="2000" dirty="0" err="1">
                <a:latin typeface="+mj-lt"/>
              </a:rPr>
              <a:t>PuDHammer</a:t>
            </a:r>
            <a:endParaRPr lang="en-US" sz="2000" dirty="0">
              <a:latin typeface="+mj-lt"/>
            </a:endParaRPr>
          </a:p>
          <a:p>
            <a:pPr>
              <a:spcBef>
                <a:spcPts val="600"/>
              </a:spcBef>
            </a:pPr>
            <a:r>
              <a:rPr lang="en-US" sz="2000" dirty="0">
                <a:latin typeface="+mj-lt"/>
              </a:rPr>
              <a:t>Adapted PRAC solution incurs </a:t>
            </a:r>
            <a:r>
              <a:rPr lang="en-US" sz="2000" dirty="0">
                <a:solidFill>
                  <a:schemeClr val="accent5"/>
                </a:solidFill>
                <a:latin typeface="+mj-lt"/>
              </a:rPr>
              <a:t>an average system performance overhead </a:t>
            </a:r>
            <a:r>
              <a:rPr lang="en-US" sz="2000" dirty="0">
                <a:latin typeface="+mj-lt"/>
              </a:rPr>
              <a:t>of </a:t>
            </a:r>
            <a:r>
              <a:rPr lang="en-US" sz="2000" dirty="0">
                <a:solidFill>
                  <a:schemeClr val="accent5"/>
                </a:solidFill>
                <a:latin typeface="+mj-lt"/>
              </a:rPr>
              <a:t>48.26%</a:t>
            </a:r>
            <a:endParaRPr lang="en-CH" sz="2000" dirty="0">
              <a:latin typeface="+mj-lt"/>
            </a:endParaRPr>
          </a:p>
        </p:txBody>
      </p:sp>
    </p:spTree>
    <p:extLst>
      <p:ext uri="{BB962C8B-B14F-4D97-AF65-F5344CB8AC3E}">
        <p14:creationId xmlns:p14="http://schemas.microsoft.com/office/powerpoint/2010/main" val="3432908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
                                            <p:txEl>
                                              <p:pRg st="0" end="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7">
                                            <p:txEl>
                                              <p:pRg st="0" end="0"/>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6">
                                            <p:txEl>
                                              <p:pRg st="0" end="0"/>
                                            </p:txEl>
                                          </p:spTgt>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animBg="1"/>
      <p:bldP spid="9" grpId="0" animBg="1"/>
      <p:bldP spid="12" grpId="0" animBg="1"/>
      <p:bldP spid="13" grpId="0"/>
      <p:bldP spid="14" grpId="0" animBg="1"/>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2DBB65-067F-0DDF-39BB-922C6A21CADD}"/>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6E6F938C-5002-FCA2-6853-714759D2E271}"/>
              </a:ext>
            </a:extLst>
          </p:cNvPr>
          <p:cNvSpPr>
            <a:spLocks noGrp="1"/>
          </p:cNvSpPr>
          <p:nvPr>
            <p:ph type="title"/>
          </p:nvPr>
        </p:nvSpPr>
        <p:spPr/>
        <p:txBody>
          <a:bodyPr/>
          <a:lstStyle/>
          <a:p>
            <a:r>
              <a:rPr lang="en-US" dirty="0"/>
              <a:t>Processing-using-DRAM (</a:t>
            </a:r>
            <a:r>
              <a:rPr lang="en-US" dirty="0" err="1"/>
              <a:t>PuD</a:t>
            </a:r>
            <a:r>
              <a:rPr lang="en-US" dirty="0"/>
              <a:t>)</a:t>
            </a:r>
          </a:p>
        </p:txBody>
      </p:sp>
      <p:grpSp>
        <p:nvGrpSpPr>
          <p:cNvPr id="230" name="Group 3">
            <a:extLst>
              <a:ext uri="{FF2B5EF4-FFF2-40B4-BE49-F238E27FC236}">
                <a16:creationId xmlns:a16="http://schemas.microsoft.com/office/drawing/2014/main" id="{6C69CEE6-F8D1-F612-E252-49C4991CBD6B}"/>
              </a:ext>
            </a:extLst>
          </p:cNvPr>
          <p:cNvGrpSpPr/>
          <p:nvPr/>
        </p:nvGrpSpPr>
        <p:grpSpPr>
          <a:xfrm>
            <a:off x="385649" y="3544620"/>
            <a:ext cx="8268462" cy="2696066"/>
            <a:chOff x="416994" y="3429000"/>
            <a:chExt cx="8268462" cy="2696066"/>
          </a:xfrm>
        </p:grpSpPr>
        <p:sp>
          <p:nvSpPr>
            <p:cNvPr id="231" name="Rectangle 4">
              <a:extLst>
                <a:ext uri="{FF2B5EF4-FFF2-40B4-BE49-F238E27FC236}">
                  <a16:creationId xmlns:a16="http://schemas.microsoft.com/office/drawing/2014/main" id="{E79B4F94-D093-4551-3BCE-2ED44F319F1D}"/>
                </a:ext>
              </a:extLst>
            </p:cNvPr>
            <p:cNvSpPr/>
            <p:nvPr/>
          </p:nvSpPr>
          <p:spPr>
            <a:xfrm>
              <a:off x="6343592" y="3837207"/>
              <a:ext cx="2334238" cy="2281204"/>
            </a:xfrm>
            <a:prstGeom prst="rect">
              <a:avLst/>
            </a:prstGeom>
            <a:solidFill>
              <a:srgbClr val="E3F0D9"/>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sp>
          <p:nvSpPr>
            <p:cNvPr id="233" name="Rectangle 6">
              <a:extLst>
                <a:ext uri="{FF2B5EF4-FFF2-40B4-BE49-F238E27FC236}">
                  <a16:creationId xmlns:a16="http://schemas.microsoft.com/office/drawing/2014/main" id="{27616779-9DD0-DBC4-7196-80EFDCD1EC2C}"/>
                </a:ext>
              </a:extLst>
            </p:cNvPr>
            <p:cNvSpPr/>
            <p:nvPr/>
          </p:nvSpPr>
          <p:spPr>
            <a:xfrm>
              <a:off x="6358845" y="3537542"/>
              <a:ext cx="2326611" cy="293010"/>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prstClr val="black"/>
                  </a:solidFill>
                  <a:effectLst/>
                  <a:uLnTx/>
                  <a:uFillTx/>
                  <a:latin typeface="+mj-lt"/>
                  <a:cs typeface="Arial" panose="020B0604020202020204" pitchFamily="34" charset="0"/>
                </a:rPr>
                <a:t>DRAM Bank</a:t>
              </a:r>
            </a:p>
          </p:txBody>
        </p:sp>
        <p:grpSp>
          <p:nvGrpSpPr>
            <p:cNvPr id="234" name="Group 7">
              <a:extLst>
                <a:ext uri="{FF2B5EF4-FFF2-40B4-BE49-F238E27FC236}">
                  <a16:creationId xmlns:a16="http://schemas.microsoft.com/office/drawing/2014/main" id="{D9421DDC-143B-1191-28DE-F79C2B2BDCC8}"/>
                </a:ext>
              </a:extLst>
            </p:cNvPr>
            <p:cNvGrpSpPr/>
            <p:nvPr/>
          </p:nvGrpSpPr>
          <p:grpSpPr>
            <a:xfrm>
              <a:off x="416994" y="3429000"/>
              <a:ext cx="5915955" cy="2696066"/>
              <a:chOff x="416994" y="3429000"/>
              <a:chExt cx="5915955" cy="2696066"/>
            </a:xfrm>
          </p:grpSpPr>
          <p:cxnSp>
            <p:nvCxnSpPr>
              <p:cNvPr id="235" name="Straight Connector 8">
                <a:extLst>
                  <a:ext uri="{FF2B5EF4-FFF2-40B4-BE49-F238E27FC236}">
                    <a16:creationId xmlns:a16="http://schemas.microsoft.com/office/drawing/2014/main" id="{FAB792D0-8476-818F-65FC-1B174A76C257}"/>
                  </a:ext>
                </a:extLst>
              </p:cNvPr>
              <p:cNvCxnSpPr>
                <a:cxnSpLocks/>
                <a:stCxn id="268" idx="0"/>
              </p:cNvCxnSpPr>
              <p:nvPr/>
            </p:nvCxnSpPr>
            <p:spPr>
              <a:xfrm flipH="1" flipV="1">
                <a:off x="2417391" y="5605357"/>
                <a:ext cx="771000" cy="283721"/>
              </a:xfrm>
              <a:prstGeom prst="line">
                <a:avLst/>
              </a:prstGeom>
              <a:noFill/>
              <a:ln w="9525" cap="flat" cmpd="sng" algn="ctr">
                <a:solidFill>
                  <a:sysClr val="windowText" lastClr="000000"/>
                </a:solidFill>
                <a:prstDash val="dash"/>
                <a:miter lim="800000"/>
              </a:ln>
              <a:effectLst/>
            </p:spPr>
          </p:cxnSp>
          <p:cxnSp>
            <p:nvCxnSpPr>
              <p:cNvPr id="236" name="Straight Connector 9">
                <a:extLst>
                  <a:ext uri="{FF2B5EF4-FFF2-40B4-BE49-F238E27FC236}">
                    <a16:creationId xmlns:a16="http://schemas.microsoft.com/office/drawing/2014/main" id="{17E5AB3D-FFC0-4595-AEFA-C4ED705ECF2E}"/>
                  </a:ext>
                </a:extLst>
              </p:cNvPr>
              <p:cNvCxnSpPr>
                <a:cxnSpLocks/>
              </p:cNvCxnSpPr>
              <p:nvPr/>
            </p:nvCxnSpPr>
            <p:spPr>
              <a:xfrm flipH="1" flipV="1">
                <a:off x="2433261" y="4308595"/>
                <a:ext cx="1143796" cy="1471779"/>
              </a:xfrm>
              <a:prstGeom prst="line">
                <a:avLst/>
              </a:prstGeom>
              <a:noFill/>
              <a:ln w="9525" cap="flat" cmpd="sng" algn="ctr">
                <a:solidFill>
                  <a:sysClr val="windowText" lastClr="000000"/>
                </a:solidFill>
                <a:prstDash val="dash"/>
                <a:miter lim="800000"/>
              </a:ln>
              <a:effectLst/>
            </p:spPr>
          </p:cxnSp>
          <p:grpSp>
            <p:nvGrpSpPr>
              <p:cNvPr id="237" name="Group 10">
                <a:extLst>
                  <a:ext uri="{FF2B5EF4-FFF2-40B4-BE49-F238E27FC236}">
                    <a16:creationId xmlns:a16="http://schemas.microsoft.com/office/drawing/2014/main" id="{96C7CF3E-154A-448F-423E-F6442472BE4F}"/>
                  </a:ext>
                </a:extLst>
              </p:cNvPr>
              <p:cNvGrpSpPr/>
              <p:nvPr/>
            </p:nvGrpSpPr>
            <p:grpSpPr>
              <a:xfrm>
                <a:off x="3034303" y="3429000"/>
                <a:ext cx="3180072" cy="2575996"/>
                <a:chOff x="3104761" y="2702044"/>
                <a:chExt cx="2503107" cy="2027625"/>
              </a:xfrm>
            </p:grpSpPr>
            <p:grpSp>
              <p:nvGrpSpPr>
                <p:cNvPr id="267" name="Group 40">
                  <a:extLst>
                    <a:ext uri="{FF2B5EF4-FFF2-40B4-BE49-F238E27FC236}">
                      <a16:creationId xmlns:a16="http://schemas.microsoft.com/office/drawing/2014/main" id="{F834A32D-7A8D-1419-14DF-CA3132B42344}"/>
                    </a:ext>
                  </a:extLst>
                </p:cNvPr>
                <p:cNvGrpSpPr/>
                <p:nvPr/>
              </p:nvGrpSpPr>
              <p:grpSpPr>
                <a:xfrm>
                  <a:off x="3105186" y="3753062"/>
                  <a:ext cx="2163886" cy="976607"/>
                  <a:chOff x="1659954" y="548768"/>
                  <a:chExt cx="1668502" cy="753030"/>
                </a:xfrm>
              </p:grpSpPr>
              <p:sp>
                <p:nvSpPr>
                  <p:cNvPr id="359" name="Cube 132">
                    <a:extLst>
                      <a:ext uri="{FF2B5EF4-FFF2-40B4-BE49-F238E27FC236}">
                        <a16:creationId xmlns:a16="http://schemas.microsoft.com/office/drawing/2014/main" id="{68C1DF05-6123-F432-316D-4BB8445D2BA9}"/>
                      </a:ext>
                    </a:extLst>
                  </p:cNvPr>
                  <p:cNvSpPr/>
                  <p:nvPr/>
                </p:nvSpPr>
                <p:spPr>
                  <a:xfrm>
                    <a:off x="1659954" y="554219"/>
                    <a:ext cx="1668502" cy="747579"/>
                  </a:xfrm>
                  <a:prstGeom prst="cube">
                    <a:avLst>
                      <a:gd name="adj" fmla="val 95887"/>
                    </a:avLst>
                  </a:prstGeom>
                  <a:solidFill>
                    <a:sysClr val="window" lastClr="FFFFFF">
                      <a:lumMod val="50000"/>
                    </a:sys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ndParaRPr>
                  </a:p>
                </p:txBody>
              </p:sp>
              <p:grpSp>
                <p:nvGrpSpPr>
                  <p:cNvPr id="360" name="Group 133">
                    <a:extLst>
                      <a:ext uri="{FF2B5EF4-FFF2-40B4-BE49-F238E27FC236}">
                        <a16:creationId xmlns:a16="http://schemas.microsoft.com/office/drawing/2014/main" id="{2FCBC519-BE0E-4C20-4E26-AFE31C3D59D6}"/>
                      </a:ext>
                    </a:extLst>
                  </p:cNvPr>
                  <p:cNvGrpSpPr/>
                  <p:nvPr/>
                </p:nvGrpSpPr>
                <p:grpSpPr>
                  <a:xfrm>
                    <a:off x="1849990" y="548768"/>
                    <a:ext cx="1316493" cy="723135"/>
                    <a:chOff x="1849990" y="548768"/>
                    <a:chExt cx="1316493" cy="723135"/>
                  </a:xfrm>
                </p:grpSpPr>
                <p:cxnSp>
                  <p:nvCxnSpPr>
                    <p:cNvPr id="361" name="Straight Connector 134">
                      <a:extLst>
                        <a:ext uri="{FF2B5EF4-FFF2-40B4-BE49-F238E27FC236}">
                          <a16:creationId xmlns:a16="http://schemas.microsoft.com/office/drawing/2014/main" id="{4E2AE71D-3D2A-E826-D8CD-C3E9BD188702}"/>
                        </a:ext>
                      </a:extLst>
                    </p:cNvPr>
                    <p:cNvCxnSpPr>
                      <a:cxnSpLocks/>
                    </p:cNvCxnSpPr>
                    <p:nvPr/>
                  </p:nvCxnSpPr>
                  <p:spPr>
                    <a:xfrm flipV="1">
                      <a:off x="2132614" y="548768"/>
                      <a:ext cx="716832" cy="716831"/>
                    </a:xfrm>
                    <a:prstGeom prst="line">
                      <a:avLst/>
                    </a:prstGeom>
                    <a:noFill/>
                    <a:ln w="9525" cap="flat" cmpd="sng" algn="ctr">
                      <a:solidFill>
                        <a:sysClr val="windowText" lastClr="000000"/>
                      </a:solidFill>
                      <a:prstDash val="solid"/>
                      <a:miter lim="800000"/>
                    </a:ln>
                    <a:effectLst/>
                  </p:spPr>
                </p:cxnSp>
                <p:cxnSp>
                  <p:nvCxnSpPr>
                    <p:cNvPr id="362" name="Straight Connector 135">
                      <a:extLst>
                        <a:ext uri="{FF2B5EF4-FFF2-40B4-BE49-F238E27FC236}">
                          <a16:creationId xmlns:a16="http://schemas.microsoft.com/office/drawing/2014/main" id="{4EEC4B81-C57A-D605-B37D-182B7CF8C94C}"/>
                        </a:ext>
                      </a:extLst>
                    </p:cNvPr>
                    <p:cNvCxnSpPr>
                      <a:cxnSpLocks noChangeAspect="1"/>
                    </p:cNvCxnSpPr>
                    <p:nvPr/>
                  </p:nvCxnSpPr>
                  <p:spPr>
                    <a:xfrm flipV="1">
                      <a:off x="1901824" y="551559"/>
                      <a:ext cx="713232" cy="720344"/>
                    </a:xfrm>
                    <a:prstGeom prst="line">
                      <a:avLst/>
                    </a:prstGeom>
                    <a:noFill/>
                    <a:ln w="9525" cap="flat" cmpd="sng" algn="ctr">
                      <a:solidFill>
                        <a:sysClr val="windowText" lastClr="000000"/>
                      </a:solidFill>
                      <a:prstDash val="solid"/>
                      <a:miter lim="800000"/>
                    </a:ln>
                    <a:effectLst/>
                  </p:spPr>
                </p:cxnSp>
                <p:cxnSp>
                  <p:nvCxnSpPr>
                    <p:cNvPr id="363" name="Straight Connector 136">
                      <a:extLst>
                        <a:ext uri="{FF2B5EF4-FFF2-40B4-BE49-F238E27FC236}">
                          <a16:creationId xmlns:a16="http://schemas.microsoft.com/office/drawing/2014/main" id="{1B206582-4EF0-F66D-21C6-A44F77804850}"/>
                        </a:ext>
                      </a:extLst>
                    </p:cNvPr>
                    <p:cNvCxnSpPr>
                      <a:cxnSpLocks/>
                    </p:cNvCxnSpPr>
                    <p:nvPr/>
                  </p:nvCxnSpPr>
                  <p:spPr>
                    <a:xfrm flipV="1">
                      <a:off x="2382270" y="550407"/>
                      <a:ext cx="708109" cy="719060"/>
                    </a:xfrm>
                    <a:prstGeom prst="line">
                      <a:avLst/>
                    </a:prstGeom>
                    <a:noFill/>
                    <a:ln w="9525" cap="flat" cmpd="sng" algn="ctr">
                      <a:solidFill>
                        <a:sysClr val="windowText" lastClr="000000"/>
                      </a:solidFill>
                      <a:prstDash val="solid"/>
                      <a:miter lim="800000"/>
                    </a:ln>
                    <a:effectLst/>
                  </p:spPr>
                </p:cxnSp>
                <p:cxnSp>
                  <p:nvCxnSpPr>
                    <p:cNvPr id="364" name="Straight Connector 137">
                      <a:extLst>
                        <a:ext uri="{FF2B5EF4-FFF2-40B4-BE49-F238E27FC236}">
                          <a16:creationId xmlns:a16="http://schemas.microsoft.com/office/drawing/2014/main" id="{9C55F77A-DE2A-1F2D-1B63-726EF827C713}"/>
                        </a:ext>
                      </a:extLst>
                    </p:cNvPr>
                    <p:cNvCxnSpPr>
                      <a:cxnSpLocks/>
                    </p:cNvCxnSpPr>
                    <p:nvPr/>
                  </p:nvCxnSpPr>
                  <p:spPr>
                    <a:xfrm>
                      <a:off x="2044699" y="889000"/>
                      <a:ext cx="941832" cy="0"/>
                    </a:xfrm>
                    <a:prstGeom prst="line">
                      <a:avLst/>
                    </a:prstGeom>
                    <a:noFill/>
                    <a:ln w="9525" cap="flat" cmpd="sng" algn="ctr">
                      <a:solidFill>
                        <a:sysClr val="windowText" lastClr="000000"/>
                      </a:solidFill>
                      <a:prstDash val="solid"/>
                      <a:miter lim="800000"/>
                    </a:ln>
                    <a:effectLst/>
                  </p:spPr>
                </p:cxnSp>
                <p:cxnSp>
                  <p:nvCxnSpPr>
                    <p:cNvPr id="365" name="Straight Connector 138">
                      <a:extLst>
                        <a:ext uri="{FF2B5EF4-FFF2-40B4-BE49-F238E27FC236}">
                          <a16:creationId xmlns:a16="http://schemas.microsoft.com/office/drawing/2014/main" id="{8904E86B-3848-0E7F-5DFE-419A694F0B8D}"/>
                        </a:ext>
                      </a:extLst>
                    </p:cNvPr>
                    <p:cNvCxnSpPr>
                      <a:cxnSpLocks/>
                    </p:cNvCxnSpPr>
                    <p:nvPr/>
                  </p:nvCxnSpPr>
                  <p:spPr>
                    <a:xfrm>
                      <a:off x="1849990" y="1086348"/>
                      <a:ext cx="941832" cy="0"/>
                    </a:xfrm>
                    <a:prstGeom prst="line">
                      <a:avLst/>
                    </a:prstGeom>
                    <a:noFill/>
                    <a:ln w="9525" cap="flat" cmpd="sng" algn="ctr">
                      <a:solidFill>
                        <a:sysClr val="windowText" lastClr="000000"/>
                      </a:solidFill>
                      <a:prstDash val="solid"/>
                      <a:miter lim="800000"/>
                    </a:ln>
                    <a:effectLst/>
                  </p:spPr>
                </p:cxnSp>
                <p:cxnSp>
                  <p:nvCxnSpPr>
                    <p:cNvPr id="366" name="Straight Connector 139">
                      <a:extLst>
                        <a:ext uri="{FF2B5EF4-FFF2-40B4-BE49-F238E27FC236}">
                          <a16:creationId xmlns:a16="http://schemas.microsoft.com/office/drawing/2014/main" id="{78176D1B-313D-58E1-44A7-9BDB42147F1E}"/>
                        </a:ext>
                      </a:extLst>
                    </p:cNvPr>
                    <p:cNvCxnSpPr>
                      <a:cxnSpLocks/>
                    </p:cNvCxnSpPr>
                    <p:nvPr/>
                  </p:nvCxnSpPr>
                  <p:spPr>
                    <a:xfrm>
                      <a:off x="2224651" y="711698"/>
                      <a:ext cx="941832" cy="0"/>
                    </a:xfrm>
                    <a:prstGeom prst="line">
                      <a:avLst/>
                    </a:prstGeom>
                    <a:noFill/>
                    <a:ln w="9525" cap="flat" cmpd="sng" algn="ctr">
                      <a:solidFill>
                        <a:sysClr val="windowText" lastClr="000000"/>
                      </a:solidFill>
                      <a:prstDash val="solid"/>
                      <a:miter lim="800000"/>
                    </a:ln>
                    <a:effectLst/>
                  </p:spPr>
                </p:cxnSp>
              </p:grpSp>
            </p:grpSp>
            <p:sp>
              <p:nvSpPr>
                <p:cNvPr id="268" name="Parallelogram 123">
                  <a:extLst>
                    <a:ext uri="{FF2B5EF4-FFF2-40B4-BE49-F238E27FC236}">
                      <a16:creationId xmlns:a16="http://schemas.microsoft.com/office/drawing/2014/main" id="{025D9701-2EF1-27C7-512A-BEC76AEE76D6}"/>
                    </a:ext>
                  </a:extLst>
                </p:cNvPr>
                <p:cNvSpPr/>
                <p:nvPr/>
              </p:nvSpPr>
              <p:spPr>
                <a:xfrm rot="608511">
                  <a:off x="3240568" y="4474784"/>
                  <a:ext cx="289377" cy="190610"/>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ndParaRPr>
                </a:p>
              </p:txBody>
            </p:sp>
            <p:sp>
              <p:nvSpPr>
                <p:cNvPr id="269" name="Parallelogram 123">
                  <a:extLst>
                    <a:ext uri="{FF2B5EF4-FFF2-40B4-BE49-F238E27FC236}">
                      <a16:creationId xmlns:a16="http://schemas.microsoft.com/office/drawing/2014/main" id="{78FBC5D9-DAC6-5ECA-CE9C-79FBA6E1D469}"/>
                    </a:ext>
                  </a:extLst>
                </p:cNvPr>
                <p:cNvSpPr/>
                <p:nvPr/>
              </p:nvSpPr>
              <p:spPr>
                <a:xfrm rot="608511">
                  <a:off x="3488468" y="4220991"/>
                  <a:ext cx="289377" cy="190610"/>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ndParaRPr>
                </a:p>
              </p:txBody>
            </p:sp>
            <p:sp>
              <p:nvSpPr>
                <p:cNvPr id="270" name="Parallelogram 123">
                  <a:extLst>
                    <a:ext uri="{FF2B5EF4-FFF2-40B4-BE49-F238E27FC236}">
                      <a16:creationId xmlns:a16="http://schemas.microsoft.com/office/drawing/2014/main" id="{23252097-371A-06F3-701C-47A69AA07785}"/>
                    </a:ext>
                  </a:extLst>
                </p:cNvPr>
                <p:cNvSpPr/>
                <p:nvPr/>
              </p:nvSpPr>
              <p:spPr>
                <a:xfrm rot="608511">
                  <a:off x="3731774" y="3984286"/>
                  <a:ext cx="289377" cy="190610"/>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ndParaRPr>
                </a:p>
              </p:txBody>
            </p:sp>
            <p:sp>
              <p:nvSpPr>
                <p:cNvPr id="271" name="Parallelogram 123">
                  <a:extLst>
                    <a:ext uri="{FF2B5EF4-FFF2-40B4-BE49-F238E27FC236}">
                      <a16:creationId xmlns:a16="http://schemas.microsoft.com/office/drawing/2014/main" id="{4FC73AD3-C455-6954-4BE5-1EF0F4C11A2F}"/>
                    </a:ext>
                  </a:extLst>
                </p:cNvPr>
                <p:cNvSpPr/>
                <p:nvPr/>
              </p:nvSpPr>
              <p:spPr>
                <a:xfrm rot="608511">
                  <a:off x="3942615" y="3763435"/>
                  <a:ext cx="289377" cy="190610"/>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ndParaRPr>
                </a:p>
              </p:txBody>
            </p:sp>
            <p:grpSp>
              <p:nvGrpSpPr>
                <p:cNvPr id="272" name="Group 45">
                  <a:extLst>
                    <a:ext uri="{FF2B5EF4-FFF2-40B4-BE49-F238E27FC236}">
                      <a16:creationId xmlns:a16="http://schemas.microsoft.com/office/drawing/2014/main" id="{4593561E-462D-8BD8-D3E3-1103C0D2AF77}"/>
                    </a:ext>
                  </a:extLst>
                </p:cNvPr>
                <p:cNvGrpSpPr/>
                <p:nvPr/>
              </p:nvGrpSpPr>
              <p:grpSpPr>
                <a:xfrm>
                  <a:off x="3546692" y="3763436"/>
                  <a:ext cx="991424" cy="901958"/>
                  <a:chOff x="3077365" y="1725423"/>
                  <a:chExt cx="764455" cy="695471"/>
                </a:xfrm>
              </p:grpSpPr>
              <p:sp>
                <p:nvSpPr>
                  <p:cNvPr id="355" name="Parallelogram 123">
                    <a:extLst>
                      <a:ext uri="{FF2B5EF4-FFF2-40B4-BE49-F238E27FC236}">
                        <a16:creationId xmlns:a16="http://schemas.microsoft.com/office/drawing/2014/main" id="{E769E55E-E787-7E3B-6DB6-77777A11F369}"/>
                      </a:ext>
                    </a:extLst>
                  </p:cNvPr>
                  <p:cNvSpPr/>
                  <p:nvPr/>
                </p:nvSpPr>
                <p:spPr>
                  <a:xfrm rot="608511">
                    <a:off x="3077365" y="2273921"/>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ndParaRPr>
                  </a:p>
                </p:txBody>
              </p:sp>
              <p:sp>
                <p:nvSpPr>
                  <p:cNvPr id="356" name="Parallelogram 123">
                    <a:extLst>
                      <a:ext uri="{FF2B5EF4-FFF2-40B4-BE49-F238E27FC236}">
                        <a16:creationId xmlns:a16="http://schemas.microsoft.com/office/drawing/2014/main" id="{7B81CB86-78A0-17FA-DD3B-B5A149EB2C5C}"/>
                      </a:ext>
                    </a:extLst>
                  </p:cNvPr>
                  <p:cNvSpPr/>
                  <p:nvPr/>
                </p:nvSpPr>
                <p:spPr>
                  <a:xfrm rot="608511">
                    <a:off x="3268513" y="207823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ndParaRPr>
                  </a:p>
                </p:txBody>
              </p:sp>
              <p:sp>
                <p:nvSpPr>
                  <p:cNvPr id="357" name="Parallelogram 123">
                    <a:extLst>
                      <a:ext uri="{FF2B5EF4-FFF2-40B4-BE49-F238E27FC236}">
                        <a16:creationId xmlns:a16="http://schemas.microsoft.com/office/drawing/2014/main" id="{1C741E39-738E-A94B-EB10-450BDF65B941}"/>
                      </a:ext>
                    </a:extLst>
                  </p:cNvPr>
                  <p:cNvSpPr/>
                  <p:nvPr/>
                </p:nvSpPr>
                <p:spPr>
                  <a:xfrm rot="608511">
                    <a:off x="3456118" y="189571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ndParaRPr>
                  </a:p>
                </p:txBody>
              </p:sp>
              <p:sp>
                <p:nvSpPr>
                  <p:cNvPr id="358" name="Parallelogram 123">
                    <a:extLst>
                      <a:ext uri="{FF2B5EF4-FFF2-40B4-BE49-F238E27FC236}">
                        <a16:creationId xmlns:a16="http://schemas.microsoft.com/office/drawing/2014/main" id="{1896A655-FE27-5A70-9FCA-31F5A813B243}"/>
                      </a:ext>
                    </a:extLst>
                  </p:cNvPr>
                  <p:cNvSpPr/>
                  <p:nvPr/>
                </p:nvSpPr>
                <p:spPr>
                  <a:xfrm rot="608511">
                    <a:off x="3618691" y="1725423"/>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ndParaRPr>
                  </a:p>
                </p:txBody>
              </p:sp>
            </p:grpSp>
            <p:grpSp>
              <p:nvGrpSpPr>
                <p:cNvPr id="273" name="Group 46">
                  <a:extLst>
                    <a:ext uri="{FF2B5EF4-FFF2-40B4-BE49-F238E27FC236}">
                      <a16:creationId xmlns:a16="http://schemas.microsoft.com/office/drawing/2014/main" id="{CEAF490F-C38A-2EFF-2008-E77869D5E745}"/>
                    </a:ext>
                  </a:extLst>
                </p:cNvPr>
                <p:cNvGrpSpPr/>
                <p:nvPr/>
              </p:nvGrpSpPr>
              <p:grpSpPr>
                <a:xfrm>
                  <a:off x="3859547" y="3760684"/>
                  <a:ext cx="991424" cy="901958"/>
                  <a:chOff x="3077365" y="1725423"/>
                  <a:chExt cx="764455" cy="695471"/>
                </a:xfrm>
              </p:grpSpPr>
              <p:sp>
                <p:nvSpPr>
                  <p:cNvPr id="351" name="Parallelogram 123">
                    <a:extLst>
                      <a:ext uri="{FF2B5EF4-FFF2-40B4-BE49-F238E27FC236}">
                        <a16:creationId xmlns:a16="http://schemas.microsoft.com/office/drawing/2014/main" id="{30F16F58-9E8E-ED4C-16B6-7CB3CABD6B8C}"/>
                      </a:ext>
                    </a:extLst>
                  </p:cNvPr>
                  <p:cNvSpPr/>
                  <p:nvPr/>
                </p:nvSpPr>
                <p:spPr>
                  <a:xfrm rot="608511">
                    <a:off x="3077365" y="2273921"/>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ndParaRPr>
                  </a:p>
                </p:txBody>
              </p:sp>
              <p:sp>
                <p:nvSpPr>
                  <p:cNvPr id="352" name="Parallelogram 123">
                    <a:extLst>
                      <a:ext uri="{FF2B5EF4-FFF2-40B4-BE49-F238E27FC236}">
                        <a16:creationId xmlns:a16="http://schemas.microsoft.com/office/drawing/2014/main" id="{6B676D2B-AAF3-C4DB-FF36-404152D6E6BD}"/>
                      </a:ext>
                    </a:extLst>
                  </p:cNvPr>
                  <p:cNvSpPr/>
                  <p:nvPr/>
                </p:nvSpPr>
                <p:spPr>
                  <a:xfrm rot="608511">
                    <a:off x="3268513" y="207823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ndParaRPr>
                  </a:p>
                </p:txBody>
              </p:sp>
              <p:sp>
                <p:nvSpPr>
                  <p:cNvPr id="353" name="Parallelogram 123">
                    <a:extLst>
                      <a:ext uri="{FF2B5EF4-FFF2-40B4-BE49-F238E27FC236}">
                        <a16:creationId xmlns:a16="http://schemas.microsoft.com/office/drawing/2014/main" id="{B7486AD9-3734-2297-2259-9531BF90B26F}"/>
                      </a:ext>
                    </a:extLst>
                  </p:cNvPr>
                  <p:cNvSpPr/>
                  <p:nvPr/>
                </p:nvSpPr>
                <p:spPr>
                  <a:xfrm rot="608511">
                    <a:off x="3456118" y="189571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ndParaRPr>
                  </a:p>
                </p:txBody>
              </p:sp>
              <p:sp>
                <p:nvSpPr>
                  <p:cNvPr id="354" name="Parallelogram 123">
                    <a:extLst>
                      <a:ext uri="{FF2B5EF4-FFF2-40B4-BE49-F238E27FC236}">
                        <a16:creationId xmlns:a16="http://schemas.microsoft.com/office/drawing/2014/main" id="{ED8EB579-53D6-AD7C-925F-AE13150947D7}"/>
                      </a:ext>
                    </a:extLst>
                  </p:cNvPr>
                  <p:cNvSpPr/>
                  <p:nvPr/>
                </p:nvSpPr>
                <p:spPr>
                  <a:xfrm rot="608511">
                    <a:off x="3618691" y="1725423"/>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ndParaRPr>
                  </a:p>
                </p:txBody>
              </p:sp>
            </p:grpSp>
            <p:grpSp>
              <p:nvGrpSpPr>
                <p:cNvPr id="274" name="Group 47">
                  <a:extLst>
                    <a:ext uri="{FF2B5EF4-FFF2-40B4-BE49-F238E27FC236}">
                      <a16:creationId xmlns:a16="http://schemas.microsoft.com/office/drawing/2014/main" id="{D5528D11-5D29-F6B1-A255-883EB03216D8}"/>
                    </a:ext>
                  </a:extLst>
                </p:cNvPr>
                <p:cNvGrpSpPr/>
                <p:nvPr/>
              </p:nvGrpSpPr>
              <p:grpSpPr>
                <a:xfrm>
                  <a:off x="4161030" y="3767909"/>
                  <a:ext cx="991424" cy="901958"/>
                  <a:chOff x="3077365" y="1725423"/>
                  <a:chExt cx="764455" cy="695471"/>
                </a:xfrm>
              </p:grpSpPr>
              <p:sp>
                <p:nvSpPr>
                  <p:cNvPr id="347" name="Parallelogram 123">
                    <a:extLst>
                      <a:ext uri="{FF2B5EF4-FFF2-40B4-BE49-F238E27FC236}">
                        <a16:creationId xmlns:a16="http://schemas.microsoft.com/office/drawing/2014/main" id="{34CB1757-A13C-DC34-53E9-C85E0178F79B}"/>
                      </a:ext>
                    </a:extLst>
                  </p:cNvPr>
                  <p:cNvSpPr/>
                  <p:nvPr/>
                </p:nvSpPr>
                <p:spPr>
                  <a:xfrm rot="608511">
                    <a:off x="3077365" y="2273921"/>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ndParaRPr>
                  </a:p>
                </p:txBody>
              </p:sp>
              <p:sp>
                <p:nvSpPr>
                  <p:cNvPr id="348" name="Parallelogram 123">
                    <a:extLst>
                      <a:ext uri="{FF2B5EF4-FFF2-40B4-BE49-F238E27FC236}">
                        <a16:creationId xmlns:a16="http://schemas.microsoft.com/office/drawing/2014/main" id="{303655CD-83E9-00D3-336A-E2CB03C461AB}"/>
                      </a:ext>
                    </a:extLst>
                  </p:cNvPr>
                  <p:cNvSpPr/>
                  <p:nvPr/>
                </p:nvSpPr>
                <p:spPr>
                  <a:xfrm rot="608511">
                    <a:off x="3268513" y="207823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ndParaRPr>
                  </a:p>
                </p:txBody>
              </p:sp>
              <p:sp>
                <p:nvSpPr>
                  <p:cNvPr id="349" name="Parallelogram 123">
                    <a:extLst>
                      <a:ext uri="{FF2B5EF4-FFF2-40B4-BE49-F238E27FC236}">
                        <a16:creationId xmlns:a16="http://schemas.microsoft.com/office/drawing/2014/main" id="{9B875977-607F-0EF2-28EB-81D918B5F6EB}"/>
                      </a:ext>
                    </a:extLst>
                  </p:cNvPr>
                  <p:cNvSpPr/>
                  <p:nvPr/>
                </p:nvSpPr>
                <p:spPr>
                  <a:xfrm rot="608511">
                    <a:off x="3456118" y="189571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ndParaRPr>
                  </a:p>
                </p:txBody>
              </p:sp>
              <p:sp>
                <p:nvSpPr>
                  <p:cNvPr id="350" name="Parallelogram 123">
                    <a:extLst>
                      <a:ext uri="{FF2B5EF4-FFF2-40B4-BE49-F238E27FC236}">
                        <a16:creationId xmlns:a16="http://schemas.microsoft.com/office/drawing/2014/main" id="{9766AD6D-0AC6-8719-1015-2DCA12DEE662}"/>
                      </a:ext>
                    </a:extLst>
                  </p:cNvPr>
                  <p:cNvSpPr/>
                  <p:nvPr/>
                </p:nvSpPr>
                <p:spPr>
                  <a:xfrm rot="608511">
                    <a:off x="3618691" y="1725423"/>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ndParaRPr>
                  </a:p>
                </p:txBody>
              </p:sp>
            </p:grpSp>
            <p:sp>
              <p:nvSpPr>
                <p:cNvPr id="275" name="Can 48">
                  <a:extLst>
                    <a:ext uri="{FF2B5EF4-FFF2-40B4-BE49-F238E27FC236}">
                      <a16:creationId xmlns:a16="http://schemas.microsoft.com/office/drawing/2014/main" id="{8EBD9DBF-985A-63B7-7DBC-D159B95B1B0A}"/>
                    </a:ext>
                  </a:extLst>
                </p:cNvPr>
                <p:cNvSpPr/>
                <p:nvPr/>
              </p:nvSpPr>
              <p:spPr>
                <a:xfrm>
                  <a:off x="3352096" y="4307966"/>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ndParaRPr>
                </a:p>
              </p:txBody>
            </p:sp>
            <p:sp>
              <p:nvSpPr>
                <p:cNvPr id="276" name="Can 49">
                  <a:extLst>
                    <a:ext uri="{FF2B5EF4-FFF2-40B4-BE49-F238E27FC236}">
                      <a16:creationId xmlns:a16="http://schemas.microsoft.com/office/drawing/2014/main" id="{B1CADD1D-91CD-845B-4E11-4B51F21CDAE4}"/>
                    </a:ext>
                  </a:extLst>
                </p:cNvPr>
                <p:cNvSpPr/>
                <p:nvPr/>
              </p:nvSpPr>
              <p:spPr>
                <a:xfrm>
                  <a:off x="3636617" y="4316296"/>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ndParaRPr>
                </a:p>
              </p:txBody>
            </p:sp>
            <p:sp>
              <p:nvSpPr>
                <p:cNvPr id="277" name="Can 50">
                  <a:extLst>
                    <a:ext uri="{FF2B5EF4-FFF2-40B4-BE49-F238E27FC236}">
                      <a16:creationId xmlns:a16="http://schemas.microsoft.com/office/drawing/2014/main" id="{85907C27-3E9E-21DC-E34A-835508FF41FF}"/>
                    </a:ext>
                  </a:extLst>
                </p:cNvPr>
                <p:cNvSpPr/>
                <p:nvPr/>
              </p:nvSpPr>
              <p:spPr>
                <a:xfrm>
                  <a:off x="3602969" y="4032304"/>
                  <a:ext cx="64604" cy="280156"/>
                </a:xfrm>
                <a:prstGeom prst="can">
                  <a:avLst/>
                </a:prstGeom>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tileRect r="-100000" b="-10000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ndParaRPr>
                </a:p>
              </p:txBody>
            </p:sp>
            <p:sp>
              <p:nvSpPr>
                <p:cNvPr id="278" name="Can 51">
                  <a:extLst>
                    <a:ext uri="{FF2B5EF4-FFF2-40B4-BE49-F238E27FC236}">
                      <a16:creationId xmlns:a16="http://schemas.microsoft.com/office/drawing/2014/main" id="{62A42247-18CA-A3CA-0951-C531A89849C5}"/>
                    </a:ext>
                  </a:extLst>
                </p:cNvPr>
                <p:cNvSpPr/>
                <p:nvPr/>
              </p:nvSpPr>
              <p:spPr>
                <a:xfrm>
                  <a:off x="3899306" y="4037081"/>
                  <a:ext cx="64604" cy="280156"/>
                </a:xfrm>
                <a:prstGeom prst="can">
                  <a:avLst/>
                </a:prstGeom>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tileRect r="-100000" b="-10000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ndParaRPr>
                </a:p>
              </p:txBody>
            </p:sp>
            <p:sp>
              <p:nvSpPr>
                <p:cNvPr id="279" name="Can 52">
                  <a:extLst>
                    <a:ext uri="{FF2B5EF4-FFF2-40B4-BE49-F238E27FC236}">
                      <a16:creationId xmlns:a16="http://schemas.microsoft.com/office/drawing/2014/main" id="{94FDC23F-6D1A-43C7-F12F-166E14282DA7}"/>
                    </a:ext>
                  </a:extLst>
                </p:cNvPr>
                <p:cNvSpPr/>
                <p:nvPr/>
              </p:nvSpPr>
              <p:spPr>
                <a:xfrm>
                  <a:off x="4974605" y="3585377"/>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ndParaRPr>
                </a:p>
              </p:txBody>
            </p:sp>
            <p:sp>
              <p:nvSpPr>
                <p:cNvPr id="280" name="Can 53">
                  <a:extLst>
                    <a:ext uri="{FF2B5EF4-FFF2-40B4-BE49-F238E27FC236}">
                      <a16:creationId xmlns:a16="http://schemas.microsoft.com/office/drawing/2014/main" id="{FFBA9DBB-9131-3632-2FB2-549221399B63}"/>
                    </a:ext>
                  </a:extLst>
                </p:cNvPr>
                <p:cNvSpPr/>
                <p:nvPr/>
              </p:nvSpPr>
              <p:spPr>
                <a:xfrm>
                  <a:off x="4759284" y="3818204"/>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ndParaRPr>
                </a:p>
              </p:txBody>
            </p:sp>
            <p:sp>
              <p:nvSpPr>
                <p:cNvPr id="281" name="Can 54">
                  <a:extLst>
                    <a:ext uri="{FF2B5EF4-FFF2-40B4-BE49-F238E27FC236}">
                      <a16:creationId xmlns:a16="http://schemas.microsoft.com/office/drawing/2014/main" id="{118FD950-0FD5-CBD8-D241-6E27C3A1F511}"/>
                    </a:ext>
                  </a:extLst>
                </p:cNvPr>
                <p:cNvSpPr/>
                <p:nvPr/>
              </p:nvSpPr>
              <p:spPr>
                <a:xfrm>
                  <a:off x="4520498" y="4048475"/>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ndParaRPr>
                </a:p>
              </p:txBody>
            </p:sp>
            <p:sp>
              <p:nvSpPr>
                <p:cNvPr id="282" name="Can 55">
                  <a:extLst>
                    <a:ext uri="{FF2B5EF4-FFF2-40B4-BE49-F238E27FC236}">
                      <a16:creationId xmlns:a16="http://schemas.microsoft.com/office/drawing/2014/main" id="{8EC5FF68-01A9-A3D5-3737-668426F31F0F}"/>
                    </a:ext>
                  </a:extLst>
                </p:cNvPr>
                <p:cNvSpPr/>
                <p:nvPr/>
              </p:nvSpPr>
              <p:spPr>
                <a:xfrm>
                  <a:off x="3953091" y="4315468"/>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ndParaRPr>
                </a:p>
              </p:txBody>
            </p:sp>
            <p:sp>
              <p:nvSpPr>
                <p:cNvPr id="283" name="TextBox 56">
                  <a:extLst>
                    <a:ext uri="{FF2B5EF4-FFF2-40B4-BE49-F238E27FC236}">
                      <a16:creationId xmlns:a16="http://schemas.microsoft.com/office/drawing/2014/main" id="{F130099A-39BA-691A-0F25-FA81E1DD3100}"/>
                    </a:ext>
                  </a:extLst>
                </p:cNvPr>
                <p:cNvSpPr txBox="1"/>
                <p:nvPr/>
              </p:nvSpPr>
              <p:spPr>
                <a:xfrm>
                  <a:off x="3225189" y="2702044"/>
                  <a:ext cx="2382679" cy="387613"/>
                </a:xfrm>
                <a:prstGeom prst="rect">
                  <a:avLst/>
                </a:prstGeom>
                <a:noFill/>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prstClr val="black"/>
                      </a:solidFill>
                      <a:effectLst/>
                      <a:uLnTx/>
                      <a:uFillTx/>
                      <a:latin typeface="+mj-lt"/>
                      <a:cs typeface="Arial" panose="020B0604020202020204" pitchFamily="34" charset="0"/>
                    </a:rPr>
                    <a:t>DRAM</a:t>
                  </a:r>
                  <a:br>
                    <a:rPr kumimoji="0" lang="en-US" sz="1600" b="1" i="0" u="none" strike="noStrike" kern="0" cap="none" spc="0" normalizeH="0" baseline="0" noProof="0">
                      <a:ln>
                        <a:noFill/>
                      </a:ln>
                      <a:solidFill>
                        <a:prstClr val="black"/>
                      </a:solidFill>
                      <a:effectLst/>
                      <a:uLnTx/>
                      <a:uFillTx/>
                      <a:latin typeface="+mj-lt"/>
                      <a:cs typeface="Arial" panose="020B0604020202020204" pitchFamily="34" charset="0"/>
                    </a:rPr>
                  </a:br>
                  <a:r>
                    <a:rPr kumimoji="0" lang="en-US" sz="1600" b="1" i="0" u="none" strike="noStrike" kern="0" cap="none" spc="0" normalizeH="0" baseline="0" noProof="0">
                      <a:ln>
                        <a:noFill/>
                      </a:ln>
                      <a:solidFill>
                        <a:prstClr val="black"/>
                      </a:solidFill>
                      <a:effectLst/>
                      <a:uLnTx/>
                      <a:uFillTx/>
                      <a:latin typeface="+mj-lt"/>
                      <a:cs typeface="Arial" panose="020B0604020202020204" pitchFamily="34" charset="0"/>
                    </a:rPr>
                    <a:t>(e.g., 3D-Stacked Memory)</a:t>
                  </a:r>
                </a:p>
              </p:txBody>
            </p:sp>
            <p:sp>
              <p:nvSpPr>
                <p:cNvPr id="284" name="Can 57">
                  <a:extLst>
                    <a:ext uri="{FF2B5EF4-FFF2-40B4-BE49-F238E27FC236}">
                      <a16:creationId xmlns:a16="http://schemas.microsoft.com/office/drawing/2014/main" id="{A96C466A-4ABA-3BE0-4D14-7387CBCCF4E3}"/>
                    </a:ext>
                  </a:extLst>
                </p:cNvPr>
                <p:cNvSpPr/>
                <p:nvPr/>
              </p:nvSpPr>
              <p:spPr>
                <a:xfrm>
                  <a:off x="4272028" y="4415103"/>
                  <a:ext cx="73820" cy="169177"/>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ndParaRPr>
                </a:p>
              </p:txBody>
            </p:sp>
            <p:grpSp>
              <p:nvGrpSpPr>
                <p:cNvPr id="285" name="Group 58">
                  <a:extLst>
                    <a:ext uri="{FF2B5EF4-FFF2-40B4-BE49-F238E27FC236}">
                      <a16:creationId xmlns:a16="http://schemas.microsoft.com/office/drawing/2014/main" id="{D5052986-EDC9-C678-248B-7CC5ABE4831D}"/>
                    </a:ext>
                  </a:extLst>
                </p:cNvPr>
                <p:cNvGrpSpPr/>
                <p:nvPr/>
              </p:nvGrpSpPr>
              <p:grpSpPr>
                <a:xfrm>
                  <a:off x="3104761" y="3364172"/>
                  <a:ext cx="2163886" cy="1073780"/>
                  <a:chOff x="3552923" y="4813095"/>
                  <a:chExt cx="1668502" cy="827957"/>
                </a:xfrm>
              </p:grpSpPr>
              <p:grpSp>
                <p:nvGrpSpPr>
                  <p:cNvPr id="317" name="Group 90">
                    <a:extLst>
                      <a:ext uri="{FF2B5EF4-FFF2-40B4-BE49-F238E27FC236}">
                        <a16:creationId xmlns:a16="http://schemas.microsoft.com/office/drawing/2014/main" id="{13D2E014-AE6F-F2E6-86C4-3FDC86C4DF20}"/>
                      </a:ext>
                    </a:extLst>
                  </p:cNvPr>
                  <p:cNvGrpSpPr/>
                  <p:nvPr/>
                </p:nvGrpSpPr>
                <p:grpSpPr>
                  <a:xfrm>
                    <a:off x="3552923" y="4892971"/>
                    <a:ext cx="1668502" cy="748081"/>
                    <a:chOff x="3552923" y="4677071"/>
                    <a:chExt cx="1668502" cy="748081"/>
                  </a:xfrm>
                </p:grpSpPr>
                <p:sp>
                  <p:nvSpPr>
                    <p:cNvPr id="333" name="Cube 106">
                      <a:extLst>
                        <a:ext uri="{FF2B5EF4-FFF2-40B4-BE49-F238E27FC236}">
                          <a16:creationId xmlns:a16="http://schemas.microsoft.com/office/drawing/2014/main" id="{5AED0C4D-69FE-76EF-926C-E5E6EA1ACEC3}"/>
                        </a:ext>
                      </a:extLst>
                    </p:cNvPr>
                    <p:cNvSpPr/>
                    <p:nvPr/>
                  </p:nvSpPr>
                  <p:spPr>
                    <a:xfrm>
                      <a:off x="3552923" y="4677573"/>
                      <a:ext cx="1668502" cy="747579"/>
                    </a:xfrm>
                    <a:prstGeom prst="cube">
                      <a:avLst>
                        <a:gd name="adj" fmla="val 95887"/>
                      </a:avLst>
                    </a:prstGeom>
                    <a:solidFill>
                      <a:srgbClr val="9FBF92"/>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ndParaRPr>
                    </a:p>
                  </p:txBody>
                </p:sp>
                <p:cxnSp>
                  <p:nvCxnSpPr>
                    <p:cNvPr id="334" name="Straight Connector 107">
                      <a:extLst>
                        <a:ext uri="{FF2B5EF4-FFF2-40B4-BE49-F238E27FC236}">
                          <a16:creationId xmlns:a16="http://schemas.microsoft.com/office/drawing/2014/main" id="{84B7FB43-83E3-0F67-A19B-11EC8248052C}"/>
                        </a:ext>
                      </a:extLst>
                    </p:cNvPr>
                    <p:cNvCxnSpPr>
                      <a:cxnSpLocks/>
                      <a:stCxn id="333" idx="1"/>
                      <a:endCxn id="333" idx="0"/>
                    </p:cNvCxnSpPr>
                    <p:nvPr/>
                  </p:nvCxnSpPr>
                  <p:spPr>
                    <a:xfrm flipV="1">
                      <a:off x="4028758" y="4677573"/>
                      <a:ext cx="716832" cy="716831"/>
                    </a:xfrm>
                    <a:prstGeom prst="line">
                      <a:avLst/>
                    </a:prstGeom>
                    <a:noFill/>
                    <a:ln w="9525" cap="flat" cmpd="sng" algn="ctr">
                      <a:solidFill>
                        <a:sysClr val="windowText" lastClr="000000"/>
                      </a:solidFill>
                      <a:prstDash val="solid"/>
                      <a:miter lim="800000"/>
                    </a:ln>
                    <a:effectLst/>
                  </p:spPr>
                </p:cxnSp>
                <p:cxnSp>
                  <p:nvCxnSpPr>
                    <p:cNvPr id="335" name="Straight Connector 108">
                      <a:extLst>
                        <a:ext uri="{FF2B5EF4-FFF2-40B4-BE49-F238E27FC236}">
                          <a16:creationId xmlns:a16="http://schemas.microsoft.com/office/drawing/2014/main" id="{144F1D32-9DEF-4A91-B90C-774F3D6AFEDE}"/>
                        </a:ext>
                      </a:extLst>
                    </p:cNvPr>
                    <p:cNvCxnSpPr>
                      <a:cxnSpLocks/>
                    </p:cNvCxnSpPr>
                    <p:nvPr/>
                  </p:nvCxnSpPr>
                  <p:spPr>
                    <a:xfrm flipV="1">
                      <a:off x="3797968" y="4679123"/>
                      <a:ext cx="713232" cy="713232"/>
                    </a:xfrm>
                    <a:prstGeom prst="line">
                      <a:avLst/>
                    </a:prstGeom>
                    <a:noFill/>
                    <a:ln w="9525" cap="flat" cmpd="sng" algn="ctr">
                      <a:solidFill>
                        <a:sysClr val="windowText" lastClr="000000"/>
                      </a:solidFill>
                      <a:prstDash val="solid"/>
                      <a:miter lim="800000"/>
                    </a:ln>
                    <a:effectLst/>
                  </p:spPr>
                </p:cxnSp>
                <p:cxnSp>
                  <p:nvCxnSpPr>
                    <p:cNvPr id="336" name="Straight Connector 109">
                      <a:extLst>
                        <a:ext uri="{FF2B5EF4-FFF2-40B4-BE49-F238E27FC236}">
                          <a16:creationId xmlns:a16="http://schemas.microsoft.com/office/drawing/2014/main" id="{19CA9825-57C7-615B-5BF3-A4070362EC29}"/>
                        </a:ext>
                      </a:extLst>
                    </p:cNvPr>
                    <p:cNvCxnSpPr>
                      <a:cxnSpLocks/>
                    </p:cNvCxnSpPr>
                    <p:nvPr/>
                  </p:nvCxnSpPr>
                  <p:spPr>
                    <a:xfrm flipV="1">
                      <a:off x="4290077" y="4677071"/>
                      <a:ext cx="713232" cy="713232"/>
                    </a:xfrm>
                    <a:prstGeom prst="line">
                      <a:avLst/>
                    </a:prstGeom>
                    <a:noFill/>
                    <a:ln w="9525" cap="flat" cmpd="sng" algn="ctr">
                      <a:solidFill>
                        <a:sysClr val="windowText" lastClr="000000"/>
                      </a:solidFill>
                      <a:prstDash val="solid"/>
                      <a:miter lim="800000"/>
                    </a:ln>
                    <a:effectLst/>
                  </p:spPr>
                </p:cxnSp>
                <p:cxnSp>
                  <p:nvCxnSpPr>
                    <p:cNvPr id="337" name="Straight Connector 110">
                      <a:extLst>
                        <a:ext uri="{FF2B5EF4-FFF2-40B4-BE49-F238E27FC236}">
                          <a16:creationId xmlns:a16="http://schemas.microsoft.com/office/drawing/2014/main" id="{34A9ADB6-598E-33C2-7F4A-13E6AAB191DA}"/>
                        </a:ext>
                      </a:extLst>
                    </p:cNvPr>
                    <p:cNvCxnSpPr>
                      <a:cxnSpLocks/>
                    </p:cNvCxnSpPr>
                    <p:nvPr/>
                  </p:nvCxnSpPr>
                  <p:spPr>
                    <a:xfrm>
                      <a:off x="3937668" y="5007038"/>
                      <a:ext cx="950976" cy="0"/>
                    </a:xfrm>
                    <a:prstGeom prst="line">
                      <a:avLst/>
                    </a:prstGeom>
                    <a:noFill/>
                    <a:ln w="9525" cap="flat" cmpd="sng" algn="ctr">
                      <a:solidFill>
                        <a:sysClr val="windowText" lastClr="000000"/>
                      </a:solidFill>
                      <a:prstDash val="solid"/>
                      <a:miter lim="800000"/>
                    </a:ln>
                    <a:effectLst/>
                  </p:spPr>
                </p:cxnSp>
                <p:cxnSp>
                  <p:nvCxnSpPr>
                    <p:cNvPr id="338" name="Straight Connector 111">
                      <a:extLst>
                        <a:ext uri="{FF2B5EF4-FFF2-40B4-BE49-F238E27FC236}">
                          <a16:creationId xmlns:a16="http://schemas.microsoft.com/office/drawing/2014/main" id="{BCF49BCC-A858-E766-7A82-9D25EAD6DB75}"/>
                        </a:ext>
                      </a:extLst>
                    </p:cNvPr>
                    <p:cNvCxnSpPr>
                      <a:cxnSpLocks/>
                    </p:cNvCxnSpPr>
                    <p:nvPr/>
                  </p:nvCxnSpPr>
                  <p:spPr>
                    <a:xfrm>
                      <a:off x="3749309" y="5204386"/>
                      <a:ext cx="950976" cy="0"/>
                    </a:xfrm>
                    <a:prstGeom prst="line">
                      <a:avLst/>
                    </a:prstGeom>
                    <a:noFill/>
                    <a:ln w="9525" cap="flat" cmpd="sng" algn="ctr">
                      <a:solidFill>
                        <a:sysClr val="windowText" lastClr="000000"/>
                      </a:solidFill>
                      <a:prstDash val="solid"/>
                      <a:miter lim="800000"/>
                    </a:ln>
                    <a:effectLst/>
                  </p:spPr>
                </p:cxnSp>
                <p:cxnSp>
                  <p:nvCxnSpPr>
                    <p:cNvPr id="339" name="Straight Connector 112">
                      <a:extLst>
                        <a:ext uri="{FF2B5EF4-FFF2-40B4-BE49-F238E27FC236}">
                          <a16:creationId xmlns:a16="http://schemas.microsoft.com/office/drawing/2014/main" id="{9A413C73-D216-C0C9-637C-D831855D624B}"/>
                        </a:ext>
                      </a:extLst>
                    </p:cNvPr>
                    <p:cNvCxnSpPr>
                      <a:cxnSpLocks/>
                    </p:cNvCxnSpPr>
                    <p:nvPr/>
                  </p:nvCxnSpPr>
                  <p:spPr>
                    <a:xfrm>
                      <a:off x="4117620" y="4829736"/>
                      <a:ext cx="950976" cy="0"/>
                    </a:xfrm>
                    <a:prstGeom prst="line">
                      <a:avLst/>
                    </a:prstGeom>
                    <a:noFill/>
                    <a:ln w="9525" cap="flat" cmpd="sng" algn="ctr">
                      <a:solidFill>
                        <a:sysClr val="windowText" lastClr="000000"/>
                      </a:solidFill>
                      <a:prstDash val="solid"/>
                      <a:miter lim="800000"/>
                    </a:ln>
                    <a:effectLst/>
                  </p:spPr>
                </p:cxnSp>
                <p:grpSp>
                  <p:nvGrpSpPr>
                    <p:cNvPr id="340" name="Group 113">
                      <a:extLst>
                        <a:ext uri="{FF2B5EF4-FFF2-40B4-BE49-F238E27FC236}">
                          <a16:creationId xmlns:a16="http://schemas.microsoft.com/office/drawing/2014/main" id="{4183E99F-C03D-9761-AEFA-DE270E95443B}"/>
                        </a:ext>
                      </a:extLst>
                    </p:cNvPr>
                    <p:cNvGrpSpPr/>
                    <p:nvPr/>
                  </p:nvGrpSpPr>
                  <p:grpSpPr>
                    <a:xfrm>
                      <a:off x="3799799" y="4834553"/>
                      <a:ext cx="1269167" cy="587223"/>
                      <a:chOff x="3799799" y="4834553"/>
                      <a:chExt cx="1269167" cy="587223"/>
                    </a:xfrm>
                  </p:grpSpPr>
                  <p:cxnSp>
                    <p:nvCxnSpPr>
                      <p:cNvPr id="341" name="Straight Connector 114">
                        <a:extLst>
                          <a:ext uri="{FF2B5EF4-FFF2-40B4-BE49-F238E27FC236}">
                            <a16:creationId xmlns:a16="http://schemas.microsoft.com/office/drawing/2014/main" id="{EE89632B-A996-3E46-4F02-8DFA7B756959}"/>
                          </a:ext>
                        </a:extLst>
                      </p:cNvPr>
                      <p:cNvCxnSpPr/>
                      <p:nvPr/>
                    </p:nvCxnSpPr>
                    <p:spPr>
                      <a:xfrm>
                        <a:off x="3799799" y="5394344"/>
                        <a:ext cx="0" cy="27432"/>
                      </a:xfrm>
                      <a:prstGeom prst="line">
                        <a:avLst/>
                      </a:prstGeom>
                      <a:noFill/>
                      <a:ln w="9525" cap="flat" cmpd="sng" algn="ctr">
                        <a:solidFill>
                          <a:sysClr val="windowText" lastClr="000000"/>
                        </a:solidFill>
                        <a:prstDash val="solid"/>
                        <a:miter lim="800000"/>
                      </a:ln>
                      <a:effectLst/>
                    </p:spPr>
                  </p:cxnSp>
                  <p:cxnSp>
                    <p:nvCxnSpPr>
                      <p:cNvPr id="342" name="Straight Connector 115">
                        <a:extLst>
                          <a:ext uri="{FF2B5EF4-FFF2-40B4-BE49-F238E27FC236}">
                            <a16:creationId xmlns:a16="http://schemas.microsoft.com/office/drawing/2014/main" id="{6FCBBC23-DF11-6F8B-305F-BC739C1DE726}"/>
                          </a:ext>
                        </a:extLst>
                      </p:cNvPr>
                      <p:cNvCxnSpPr/>
                      <p:nvPr/>
                    </p:nvCxnSpPr>
                    <p:spPr>
                      <a:xfrm>
                        <a:off x="4031574" y="5394344"/>
                        <a:ext cx="0" cy="27432"/>
                      </a:xfrm>
                      <a:prstGeom prst="line">
                        <a:avLst/>
                      </a:prstGeom>
                      <a:noFill/>
                      <a:ln w="9525" cap="flat" cmpd="sng" algn="ctr">
                        <a:solidFill>
                          <a:sysClr val="windowText" lastClr="000000"/>
                        </a:solidFill>
                        <a:prstDash val="solid"/>
                        <a:miter lim="800000"/>
                      </a:ln>
                      <a:effectLst/>
                    </p:spPr>
                  </p:cxnSp>
                  <p:cxnSp>
                    <p:nvCxnSpPr>
                      <p:cNvPr id="343" name="Straight Connector 116">
                        <a:extLst>
                          <a:ext uri="{FF2B5EF4-FFF2-40B4-BE49-F238E27FC236}">
                            <a16:creationId xmlns:a16="http://schemas.microsoft.com/office/drawing/2014/main" id="{15935C7B-9A08-6EDA-4A00-E344346A7986}"/>
                          </a:ext>
                        </a:extLst>
                      </p:cNvPr>
                      <p:cNvCxnSpPr/>
                      <p:nvPr/>
                    </p:nvCxnSpPr>
                    <p:spPr>
                      <a:xfrm>
                        <a:off x="4291924" y="5394344"/>
                        <a:ext cx="0" cy="27432"/>
                      </a:xfrm>
                      <a:prstGeom prst="line">
                        <a:avLst/>
                      </a:prstGeom>
                      <a:noFill/>
                      <a:ln w="9525" cap="flat" cmpd="sng" algn="ctr">
                        <a:solidFill>
                          <a:sysClr val="windowText" lastClr="000000"/>
                        </a:solidFill>
                        <a:prstDash val="solid"/>
                        <a:miter lim="800000"/>
                      </a:ln>
                      <a:effectLst/>
                    </p:spPr>
                  </p:cxnSp>
                  <p:cxnSp>
                    <p:nvCxnSpPr>
                      <p:cNvPr id="344" name="Straight Connector 117">
                        <a:extLst>
                          <a:ext uri="{FF2B5EF4-FFF2-40B4-BE49-F238E27FC236}">
                            <a16:creationId xmlns:a16="http://schemas.microsoft.com/office/drawing/2014/main" id="{9261EB38-4AD6-15C5-0A53-0EE5A72358F8}"/>
                          </a:ext>
                        </a:extLst>
                      </p:cNvPr>
                      <p:cNvCxnSpPr/>
                      <p:nvPr/>
                    </p:nvCxnSpPr>
                    <p:spPr>
                      <a:xfrm>
                        <a:off x="4694316" y="5202853"/>
                        <a:ext cx="0" cy="27432"/>
                      </a:xfrm>
                      <a:prstGeom prst="line">
                        <a:avLst/>
                      </a:prstGeom>
                      <a:noFill/>
                      <a:ln w="9525" cap="flat" cmpd="sng" algn="ctr">
                        <a:solidFill>
                          <a:sysClr val="windowText" lastClr="000000"/>
                        </a:solidFill>
                        <a:prstDash val="solid"/>
                        <a:miter lim="800000"/>
                      </a:ln>
                      <a:effectLst/>
                    </p:spPr>
                  </p:cxnSp>
                  <p:cxnSp>
                    <p:nvCxnSpPr>
                      <p:cNvPr id="345" name="Straight Connector 118">
                        <a:extLst>
                          <a:ext uri="{FF2B5EF4-FFF2-40B4-BE49-F238E27FC236}">
                            <a16:creationId xmlns:a16="http://schemas.microsoft.com/office/drawing/2014/main" id="{75AA080C-843B-89BF-4B87-6AA8B1C46D42}"/>
                          </a:ext>
                        </a:extLst>
                      </p:cNvPr>
                      <p:cNvCxnSpPr/>
                      <p:nvPr/>
                    </p:nvCxnSpPr>
                    <p:spPr>
                      <a:xfrm>
                        <a:off x="4891166" y="5009178"/>
                        <a:ext cx="0" cy="27432"/>
                      </a:xfrm>
                      <a:prstGeom prst="line">
                        <a:avLst/>
                      </a:prstGeom>
                      <a:noFill/>
                      <a:ln w="9525" cap="flat" cmpd="sng" algn="ctr">
                        <a:solidFill>
                          <a:sysClr val="windowText" lastClr="000000"/>
                        </a:solidFill>
                        <a:prstDash val="solid"/>
                        <a:miter lim="800000"/>
                      </a:ln>
                      <a:effectLst/>
                    </p:spPr>
                  </p:cxnSp>
                  <p:cxnSp>
                    <p:nvCxnSpPr>
                      <p:cNvPr id="346" name="Straight Connector 119">
                        <a:extLst>
                          <a:ext uri="{FF2B5EF4-FFF2-40B4-BE49-F238E27FC236}">
                            <a16:creationId xmlns:a16="http://schemas.microsoft.com/office/drawing/2014/main" id="{6E738FC7-5E1B-B905-5609-9DACEC7B3430}"/>
                          </a:ext>
                        </a:extLst>
                      </p:cNvPr>
                      <p:cNvCxnSpPr/>
                      <p:nvPr/>
                    </p:nvCxnSpPr>
                    <p:spPr>
                      <a:xfrm>
                        <a:off x="5068966" y="4834553"/>
                        <a:ext cx="0" cy="27432"/>
                      </a:xfrm>
                      <a:prstGeom prst="line">
                        <a:avLst/>
                      </a:prstGeom>
                      <a:noFill/>
                      <a:ln w="9525" cap="flat" cmpd="sng" algn="ctr">
                        <a:solidFill>
                          <a:sysClr val="windowText" lastClr="000000"/>
                        </a:solidFill>
                        <a:prstDash val="solid"/>
                        <a:miter lim="800000"/>
                      </a:ln>
                      <a:effectLst/>
                    </p:spPr>
                  </p:cxnSp>
                </p:grpSp>
              </p:grpSp>
              <p:grpSp>
                <p:nvGrpSpPr>
                  <p:cNvPr id="318" name="Group 91">
                    <a:extLst>
                      <a:ext uri="{FF2B5EF4-FFF2-40B4-BE49-F238E27FC236}">
                        <a16:creationId xmlns:a16="http://schemas.microsoft.com/office/drawing/2014/main" id="{4EEE78FE-29A0-F26C-3E9B-7149E9AFF428}"/>
                      </a:ext>
                    </a:extLst>
                  </p:cNvPr>
                  <p:cNvGrpSpPr/>
                  <p:nvPr/>
                </p:nvGrpSpPr>
                <p:grpSpPr>
                  <a:xfrm>
                    <a:off x="3552923" y="4813095"/>
                    <a:ext cx="1668502" cy="748081"/>
                    <a:chOff x="3552923" y="4677071"/>
                    <a:chExt cx="1668502" cy="748081"/>
                  </a:xfrm>
                </p:grpSpPr>
                <p:sp>
                  <p:nvSpPr>
                    <p:cNvPr id="319" name="Cube 92">
                      <a:extLst>
                        <a:ext uri="{FF2B5EF4-FFF2-40B4-BE49-F238E27FC236}">
                          <a16:creationId xmlns:a16="http://schemas.microsoft.com/office/drawing/2014/main" id="{B2900409-F52A-0F4D-B543-68ECD194AB49}"/>
                        </a:ext>
                      </a:extLst>
                    </p:cNvPr>
                    <p:cNvSpPr/>
                    <p:nvPr/>
                  </p:nvSpPr>
                  <p:spPr>
                    <a:xfrm>
                      <a:off x="3552923" y="4677573"/>
                      <a:ext cx="1668502" cy="747579"/>
                    </a:xfrm>
                    <a:prstGeom prst="cube">
                      <a:avLst>
                        <a:gd name="adj" fmla="val 95887"/>
                      </a:avLst>
                    </a:prstGeom>
                    <a:solidFill>
                      <a:srgbClr val="9FBF92"/>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ndParaRPr>
                    </a:p>
                  </p:txBody>
                </p:sp>
                <p:cxnSp>
                  <p:nvCxnSpPr>
                    <p:cNvPr id="320" name="Straight Connector 93">
                      <a:extLst>
                        <a:ext uri="{FF2B5EF4-FFF2-40B4-BE49-F238E27FC236}">
                          <a16:creationId xmlns:a16="http://schemas.microsoft.com/office/drawing/2014/main" id="{B414850C-BB9B-FB7E-BA54-7F1583792959}"/>
                        </a:ext>
                      </a:extLst>
                    </p:cNvPr>
                    <p:cNvCxnSpPr>
                      <a:cxnSpLocks/>
                      <a:stCxn id="319" idx="1"/>
                      <a:endCxn id="319" idx="0"/>
                    </p:cNvCxnSpPr>
                    <p:nvPr/>
                  </p:nvCxnSpPr>
                  <p:spPr>
                    <a:xfrm flipV="1">
                      <a:off x="4028758" y="4677573"/>
                      <a:ext cx="716832" cy="716831"/>
                    </a:xfrm>
                    <a:prstGeom prst="line">
                      <a:avLst/>
                    </a:prstGeom>
                    <a:noFill/>
                    <a:ln w="9525" cap="flat" cmpd="sng" algn="ctr">
                      <a:solidFill>
                        <a:sysClr val="windowText" lastClr="000000"/>
                      </a:solidFill>
                      <a:prstDash val="solid"/>
                      <a:miter lim="800000"/>
                    </a:ln>
                    <a:effectLst/>
                  </p:spPr>
                </p:cxnSp>
                <p:cxnSp>
                  <p:nvCxnSpPr>
                    <p:cNvPr id="321" name="Straight Connector 94">
                      <a:extLst>
                        <a:ext uri="{FF2B5EF4-FFF2-40B4-BE49-F238E27FC236}">
                          <a16:creationId xmlns:a16="http://schemas.microsoft.com/office/drawing/2014/main" id="{BA304140-4F21-EFC1-08B2-0FD9F88D5D9C}"/>
                        </a:ext>
                      </a:extLst>
                    </p:cNvPr>
                    <p:cNvCxnSpPr>
                      <a:cxnSpLocks/>
                    </p:cNvCxnSpPr>
                    <p:nvPr/>
                  </p:nvCxnSpPr>
                  <p:spPr>
                    <a:xfrm flipV="1">
                      <a:off x="3797968" y="4679123"/>
                      <a:ext cx="713232" cy="713232"/>
                    </a:xfrm>
                    <a:prstGeom prst="line">
                      <a:avLst/>
                    </a:prstGeom>
                    <a:noFill/>
                    <a:ln w="9525" cap="flat" cmpd="sng" algn="ctr">
                      <a:solidFill>
                        <a:sysClr val="windowText" lastClr="000000"/>
                      </a:solidFill>
                      <a:prstDash val="solid"/>
                      <a:miter lim="800000"/>
                    </a:ln>
                    <a:effectLst/>
                  </p:spPr>
                </p:cxnSp>
                <p:cxnSp>
                  <p:nvCxnSpPr>
                    <p:cNvPr id="322" name="Straight Connector 95">
                      <a:extLst>
                        <a:ext uri="{FF2B5EF4-FFF2-40B4-BE49-F238E27FC236}">
                          <a16:creationId xmlns:a16="http://schemas.microsoft.com/office/drawing/2014/main" id="{4A3DE50E-4E39-94CE-4393-6399509C322E}"/>
                        </a:ext>
                      </a:extLst>
                    </p:cNvPr>
                    <p:cNvCxnSpPr>
                      <a:cxnSpLocks/>
                    </p:cNvCxnSpPr>
                    <p:nvPr/>
                  </p:nvCxnSpPr>
                  <p:spPr>
                    <a:xfrm flipV="1">
                      <a:off x="4290077" y="4677071"/>
                      <a:ext cx="713232" cy="713232"/>
                    </a:xfrm>
                    <a:prstGeom prst="line">
                      <a:avLst/>
                    </a:prstGeom>
                    <a:noFill/>
                    <a:ln w="9525" cap="flat" cmpd="sng" algn="ctr">
                      <a:solidFill>
                        <a:sysClr val="windowText" lastClr="000000"/>
                      </a:solidFill>
                      <a:prstDash val="solid"/>
                      <a:miter lim="800000"/>
                    </a:ln>
                    <a:effectLst/>
                  </p:spPr>
                </p:cxnSp>
                <p:cxnSp>
                  <p:nvCxnSpPr>
                    <p:cNvPr id="323" name="Straight Connector 96">
                      <a:extLst>
                        <a:ext uri="{FF2B5EF4-FFF2-40B4-BE49-F238E27FC236}">
                          <a16:creationId xmlns:a16="http://schemas.microsoft.com/office/drawing/2014/main" id="{2717D776-E81B-7C8B-33B0-2DEC60664E47}"/>
                        </a:ext>
                      </a:extLst>
                    </p:cNvPr>
                    <p:cNvCxnSpPr>
                      <a:cxnSpLocks/>
                    </p:cNvCxnSpPr>
                    <p:nvPr/>
                  </p:nvCxnSpPr>
                  <p:spPr>
                    <a:xfrm>
                      <a:off x="3937668" y="5007038"/>
                      <a:ext cx="950976" cy="0"/>
                    </a:xfrm>
                    <a:prstGeom prst="line">
                      <a:avLst/>
                    </a:prstGeom>
                    <a:noFill/>
                    <a:ln w="9525" cap="flat" cmpd="sng" algn="ctr">
                      <a:solidFill>
                        <a:sysClr val="windowText" lastClr="000000"/>
                      </a:solidFill>
                      <a:prstDash val="solid"/>
                      <a:miter lim="800000"/>
                    </a:ln>
                    <a:effectLst/>
                  </p:spPr>
                </p:cxnSp>
                <p:cxnSp>
                  <p:nvCxnSpPr>
                    <p:cNvPr id="324" name="Straight Connector 97">
                      <a:extLst>
                        <a:ext uri="{FF2B5EF4-FFF2-40B4-BE49-F238E27FC236}">
                          <a16:creationId xmlns:a16="http://schemas.microsoft.com/office/drawing/2014/main" id="{2335AED0-AACA-B74B-E46F-F4FE5BF14720}"/>
                        </a:ext>
                      </a:extLst>
                    </p:cNvPr>
                    <p:cNvCxnSpPr>
                      <a:cxnSpLocks/>
                    </p:cNvCxnSpPr>
                    <p:nvPr/>
                  </p:nvCxnSpPr>
                  <p:spPr>
                    <a:xfrm>
                      <a:off x="3749309" y="5204386"/>
                      <a:ext cx="950976" cy="0"/>
                    </a:xfrm>
                    <a:prstGeom prst="line">
                      <a:avLst/>
                    </a:prstGeom>
                    <a:noFill/>
                    <a:ln w="9525" cap="flat" cmpd="sng" algn="ctr">
                      <a:solidFill>
                        <a:sysClr val="windowText" lastClr="000000"/>
                      </a:solidFill>
                      <a:prstDash val="solid"/>
                      <a:miter lim="800000"/>
                    </a:ln>
                    <a:effectLst/>
                  </p:spPr>
                </p:cxnSp>
                <p:cxnSp>
                  <p:nvCxnSpPr>
                    <p:cNvPr id="325" name="Straight Connector 98">
                      <a:extLst>
                        <a:ext uri="{FF2B5EF4-FFF2-40B4-BE49-F238E27FC236}">
                          <a16:creationId xmlns:a16="http://schemas.microsoft.com/office/drawing/2014/main" id="{86EA9F69-40AE-0BF8-7F0B-EEAEA479DC57}"/>
                        </a:ext>
                      </a:extLst>
                    </p:cNvPr>
                    <p:cNvCxnSpPr>
                      <a:cxnSpLocks/>
                    </p:cNvCxnSpPr>
                    <p:nvPr/>
                  </p:nvCxnSpPr>
                  <p:spPr>
                    <a:xfrm>
                      <a:off x="4117620" y="4829736"/>
                      <a:ext cx="950976" cy="0"/>
                    </a:xfrm>
                    <a:prstGeom prst="line">
                      <a:avLst/>
                    </a:prstGeom>
                    <a:noFill/>
                    <a:ln w="9525" cap="flat" cmpd="sng" algn="ctr">
                      <a:solidFill>
                        <a:sysClr val="windowText" lastClr="000000"/>
                      </a:solidFill>
                      <a:prstDash val="solid"/>
                      <a:miter lim="800000"/>
                    </a:ln>
                    <a:effectLst/>
                  </p:spPr>
                </p:cxnSp>
                <p:grpSp>
                  <p:nvGrpSpPr>
                    <p:cNvPr id="326" name="Group 99">
                      <a:extLst>
                        <a:ext uri="{FF2B5EF4-FFF2-40B4-BE49-F238E27FC236}">
                          <a16:creationId xmlns:a16="http://schemas.microsoft.com/office/drawing/2014/main" id="{A0416204-5E98-4979-7A9E-DEFFCD7A5970}"/>
                        </a:ext>
                      </a:extLst>
                    </p:cNvPr>
                    <p:cNvGrpSpPr/>
                    <p:nvPr/>
                  </p:nvGrpSpPr>
                  <p:grpSpPr>
                    <a:xfrm>
                      <a:off x="3799799" y="4834553"/>
                      <a:ext cx="1269167" cy="587223"/>
                      <a:chOff x="3799799" y="4834553"/>
                      <a:chExt cx="1269167" cy="587223"/>
                    </a:xfrm>
                  </p:grpSpPr>
                  <p:cxnSp>
                    <p:nvCxnSpPr>
                      <p:cNvPr id="327" name="Straight Connector 100">
                        <a:extLst>
                          <a:ext uri="{FF2B5EF4-FFF2-40B4-BE49-F238E27FC236}">
                            <a16:creationId xmlns:a16="http://schemas.microsoft.com/office/drawing/2014/main" id="{6EFB0D01-20F8-07EC-4EA1-262471FA60E7}"/>
                          </a:ext>
                        </a:extLst>
                      </p:cNvPr>
                      <p:cNvCxnSpPr/>
                      <p:nvPr/>
                    </p:nvCxnSpPr>
                    <p:spPr>
                      <a:xfrm>
                        <a:off x="3799799" y="5394344"/>
                        <a:ext cx="0" cy="27432"/>
                      </a:xfrm>
                      <a:prstGeom prst="line">
                        <a:avLst/>
                      </a:prstGeom>
                      <a:noFill/>
                      <a:ln w="9525" cap="flat" cmpd="sng" algn="ctr">
                        <a:solidFill>
                          <a:sysClr val="windowText" lastClr="000000"/>
                        </a:solidFill>
                        <a:prstDash val="solid"/>
                        <a:miter lim="800000"/>
                      </a:ln>
                      <a:effectLst/>
                    </p:spPr>
                  </p:cxnSp>
                  <p:cxnSp>
                    <p:nvCxnSpPr>
                      <p:cNvPr id="328" name="Straight Connector 101">
                        <a:extLst>
                          <a:ext uri="{FF2B5EF4-FFF2-40B4-BE49-F238E27FC236}">
                            <a16:creationId xmlns:a16="http://schemas.microsoft.com/office/drawing/2014/main" id="{80A535A2-7E14-F627-0EA5-695A6B46DB65}"/>
                          </a:ext>
                        </a:extLst>
                      </p:cNvPr>
                      <p:cNvCxnSpPr/>
                      <p:nvPr/>
                    </p:nvCxnSpPr>
                    <p:spPr>
                      <a:xfrm>
                        <a:off x="4031574" y="5394344"/>
                        <a:ext cx="0" cy="27432"/>
                      </a:xfrm>
                      <a:prstGeom prst="line">
                        <a:avLst/>
                      </a:prstGeom>
                      <a:noFill/>
                      <a:ln w="9525" cap="flat" cmpd="sng" algn="ctr">
                        <a:solidFill>
                          <a:sysClr val="windowText" lastClr="000000"/>
                        </a:solidFill>
                        <a:prstDash val="solid"/>
                        <a:miter lim="800000"/>
                      </a:ln>
                      <a:effectLst/>
                    </p:spPr>
                  </p:cxnSp>
                  <p:cxnSp>
                    <p:nvCxnSpPr>
                      <p:cNvPr id="329" name="Straight Connector 102">
                        <a:extLst>
                          <a:ext uri="{FF2B5EF4-FFF2-40B4-BE49-F238E27FC236}">
                            <a16:creationId xmlns:a16="http://schemas.microsoft.com/office/drawing/2014/main" id="{3DDBCEFD-7691-C49B-13AC-40D7DC73E451}"/>
                          </a:ext>
                        </a:extLst>
                      </p:cNvPr>
                      <p:cNvCxnSpPr/>
                      <p:nvPr/>
                    </p:nvCxnSpPr>
                    <p:spPr>
                      <a:xfrm>
                        <a:off x="4291924" y="5394344"/>
                        <a:ext cx="0" cy="27432"/>
                      </a:xfrm>
                      <a:prstGeom prst="line">
                        <a:avLst/>
                      </a:prstGeom>
                      <a:noFill/>
                      <a:ln w="9525" cap="flat" cmpd="sng" algn="ctr">
                        <a:solidFill>
                          <a:sysClr val="windowText" lastClr="000000"/>
                        </a:solidFill>
                        <a:prstDash val="solid"/>
                        <a:miter lim="800000"/>
                      </a:ln>
                      <a:effectLst/>
                    </p:spPr>
                  </p:cxnSp>
                  <p:cxnSp>
                    <p:nvCxnSpPr>
                      <p:cNvPr id="330" name="Straight Connector 103">
                        <a:extLst>
                          <a:ext uri="{FF2B5EF4-FFF2-40B4-BE49-F238E27FC236}">
                            <a16:creationId xmlns:a16="http://schemas.microsoft.com/office/drawing/2014/main" id="{BC728CD7-6CEE-E574-8F12-A5D6C5335FD0}"/>
                          </a:ext>
                        </a:extLst>
                      </p:cNvPr>
                      <p:cNvCxnSpPr/>
                      <p:nvPr/>
                    </p:nvCxnSpPr>
                    <p:spPr>
                      <a:xfrm>
                        <a:off x="4694316" y="5202853"/>
                        <a:ext cx="0" cy="27432"/>
                      </a:xfrm>
                      <a:prstGeom prst="line">
                        <a:avLst/>
                      </a:prstGeom>
                      <a:noFill/>
                      <a:ln w="9525" cap="flat" cmpd="sng" algn="ctr">
                        <a:solidFill>
                          <a:sysClr val="windowText" lastClr="000000"/>
                        </a:solidFill>
                        <a:prstDash val="solid"/>
                        <a:miter lim="800000"/>
                      </a:ln>
                      <a:effectLst/>
                    </p:spPr>
                  </p:cxnSp>
                  <p:cxnSp>
                    <p:nvCxnSpPr>
                      <p:cNvPr id="331" name="Straight Connector 104">
                        <a:extLst>
                          <a:ext uri="{FF2B5EF4-FFF2-40B4-BE49-F238E27FC236}">
                            <a16:creationId xmlns:a16="http://schemas.microsoft.com/office/drawing/2014/main" id="{DF333AA9-B63A-412C-BA86-823CA3FECB6F}"/>
                          </a:ext>
                        </a:extLst>
                      </p:cNvPr>
                      <p:cNvCxnSpPr/>
                      <p:nvPr/>
                    </p:nvCxnSpPr>
                    <p:spPr>
                      <a:xfrm>
                        <a:off x="4891166" y="5009178"/>
                        <a:ext cx="0" cy="27432"/>
                      </a:xfrm>
                      <a:prstGeom prst="line">
                        <a:avLst/>
                      </a:prstGeom>
                      <a:noFill/>
                      <a:ln w="9525" cap="flat" cmpd="sng" algn="ctr">
                        <a:solidFill>
                          <a:sysClr val="windowText" lastClr="000000"/>
                        </a:solidFill>
                        <a:prstDash val="solid"/>
                        <a:miter lim="800000"/>
                      </a:ln>
                      <a:effectLst/>
                    </p:spPr>
                  </p:cxnSp>
                  <p:cxnSp>
                    <p:nvCxnSpPr>
                      <p:cNvPr id="332" name="Straight Connector 105">
                        <a:extLst>
                          <a:ext uri="{FF2B5EF4-FFF2-40B4-BE49-F238E27FC236}">
                            <a16:creationId xmlns:a16="http://schemas.microsoft.com/office/drawing/2014/main" id="{72689CFA-3BB1-98D1-E513-99C29DFC47B4}"/>
                          </a:ext>
                        </a:extLst>
                      </p:cNvPr>
                      <p:cNvCxnSpPr/>
                      <p:nvPr/>
                    </p:nvCxnSpPr>
                    <p:spPr>
                      <a:xfrm>
                        <a:off x="5068966" y="4834553"/>
                        <a:ext cx="0" cy="27432"/>
                      </a:xfrm>
                      <a:prstGeom prst="line">
                        <a:avLst/>
                      </a:prstGeom>
                      <a:noFill/>
                      <a:ln w="9525" cap="flat" cmpd="sng" algn="ctr">
                        <a:solidFill>
                          <a:sysClr val="windowText" lastClr="000000"/>
                        </a:solidFill>
                        <a:prstDash val="solid"/>
                        <a:miter lim="800000"/>
                      </a:ln>
                      <a:effectLst/>
                    </p:spPr>
                  </p:cxnSp>
                </p:grpSp>
              </p:grpSp>
            </p:grpSp>
            <p:grpSp>
              <p:nvGrpSpPr>
                <p:cNvPr id="286" name="Group 59">
                  <a:extLst>
                    <a:ext uri="{FF2B5EF4-FFF2-40B4-BE49-F238E27FC236}">
                      <a16:creationId xmlns:a16="http://schemas.microsoft.com/office/drawing/2014/main" id="{693F02A6-4EFC-70A4-9013-DCB2CA1D57BE}"/>
                    </a:ext>
                  </a:extLst>
                </p:cNvPr>
                <p:cNvGrpSpPr/>
                <p:nvPr/>
              </p:nvGrpSpPr>
              <p:grpSpPr>
                <a:xfrm>
                  <a:off x="3104761" y="3156448"/>
                  <a:ext cx="2163886" cy="1073780"/>
                  <a:chOff x="3552923" y="4813095"/>
                  <a:chExt cx="1668502" cy="827957"/>
                </a:xfrm>
              </p:grpSpPr>
              <p:grpSp>
                <p:nvGrpSpPr>
                  <p:cNvPr id="287" name="Group 60">
                    <a:extLst>
                      <a:ext uri="{FF2B5EF4-FFF2-40B4-BE49-F238E27FC236}">
                        <a16:creationId xmlns:a16="http://schemas.microsoft.com/office/drawing/2014/main" id="{FF48BA3E-2A4E-BF86-9D73-F9ED2F09DA55}"/>
                      </a:ext>
                    </a:extLst>
                  </p:cNvPr>
                  <p:cNvGrpSpPr/>
                  <p:nvPr/>
                </p:nvGrpSpPr>
                <p:grpSpPr>
                  <a:xfrm>
                    <a:off x="3552923" y="4892971"/>
                    <a:ext cx="1668502" cy="748081"/>
                    <a:chOff x="3552923" y="4677071"/>
                    <a:chExt cx="1668502" cy="748081"/>
                  </a:xfrm>
                </p:grpSpPr>
                <p:sp>
                  <p:nvSpPr>
                    <p:cNvPr id="303" name="Cube 76">
                      <a:extLst>
                        <a:ext uri="{FF2B5EF4-FFF2-40B4-BE49-F238E27FC236}">
                          <a16:creationId xmlns:a16="http://schemas.microsoft.com/office/drawing/2014/main" id="{F21DA06F-C9B5-D17E-6D45-07365EFF70A0}"/>
                        </a:ext>
                      </a:extLst>
                    </p:cNvPr>
                    <p:cNvSpPr/>
                    <p:nvPr/>
                  </p:nvSpPr>
                  <p:spPr>
                    <a:xfrm>
                      <a:off x="3552923" y="4677573"/>
                      <a:ext cx="1668502" cy="747579"/>
                    </a:xfrm>
                    <a:prstGeom prst="cube">
                      <a:avLst>
                        <a:gd name="adj" fmla="val 95887"/>
                      </a:avLst>
                    </a:prstGeom>
                    <a:solidFill>
                      <a:srgbClr val="9FBF92"/>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ndParaRPr>
                    </a:p>
                  </p:txBody>
                </p:sp>
                <p:cxnSp>
                  <p:nvCxnSpPr>
                    <p:cNvPr id="304" name="Straight Connector 77">
                      <a:extLst>
                        <a:ext uri="{FF2B5EF4-FFF2-40B4-BE49-F238E27FC236}">
                          <a16:creationId xmlns:a16="http://schemas.microsoft.com/office/drawing/2014/main" id="{C8B63A98-58B0-D390-52B2-4C2F51C8AAD4}"/>
                        </a:ext>
                      </a:extLst>
                    </p:cNvPr>
                    <p:cNvCxnSpPr>
                      <a:cxnSpLocks/>
                      <a:stCxn id="303" idx="1"/>
                      <a:endCxn id="303" idx="0"/>
                    </p:cNvCxnSpPr>
                    <p:nvPr/>
                  </p:nvCxnSpPr>
                  <p:spPr>
                    <a:xfrm flipV="1">
                      <a:off x="4028758" y="4677573"/>
                      <a:ext cx="716832" cy="716831"/>
                    </a:xfrm>
                    <a:prstGeom prst="line">
                      <a:avLst/>
                    </a:prstGeom>
                    <a:noFill/>
                    <a:ln w="9525" cap="flat" cmpd="sng" algn="ctr">
                      <a:solidFill>
                        <a:sysClr val="windowText" lastClr="000000"/>
                      </a:solidFill>
                      <a:prstDash val="solid"/>
                      <a:miter lim="800000"/>
                    </a:ln>
                    <a:effectLst/>
                  </p:spPr>
                </p:cxnSp>
                <p:cxnSp>
                  <p:nvCxnSpPr>
                    <p:cNvPr id="305" name="Straight Connector 78">
                      <a:extLst>
                        <a:ext uri="{FF2B5EF4-FFF2-40B4-BE49-F238E27FC236}">
                          <a16:creationId xmlns:a16="http://schemas.microsoft.com/office/drawing/2014/main" id="{6095047E-7986-7F60-0BEC-B4732021F138}"/>
                        </a:ext>
                      </a:extLst>
                    </p:cNvPr>
                    <p:cNvCxnSpPr>
                      <a:cxnSpLocks/>
                    </p:cNvCxnSpPr>
                    <p:nvPr/>
                  </p:nvCxnSpPr>
                  <p:spPr>
                    <a:xfrm flipV="1">
                      <a:off x="3797968" y="4679123"/>
                      <a:ext cx="713232" cy="713232"/>
                    </a:xfrm>
                    <a:prstGeom prst="line">
                      <a:avLst/>
                    </a:prstGeom>
                    <a:noFill/>
                    <a:ln w="9525" cap="flat" cmpd="sng" algn="ctr">
                      <a:solidFill>
                        <a:sysClr val="windowText" lastClr="000000"/>
                      </a:solidFill>
                      <a:prstDash val="solid"/>
                      <a:miter lim="800000"/>
                    </a:ln>
                    <a:effectLst/>
                  </p:spPr>
                </p:cxnSp>
                <p:cxnSp>
                  <p:nvCxnSpPr>
                    <p:cNvPr id="306" name="Straight Connector 79">
                      <a:extLst>
                        <a:ext uri="{FF2B5EF4-FFF2-40B4-BE49-F238E27FC236}">
                          <a16:creationId xmlns:a16="http://schemas.microsoft.com/office/drawing/2014/main" id="{895D04C1-BE0E-59C8-EBB8-D75701BE91CD}"/>
                        </a:ext>
                      </a:extLst>
                    </p:cNvPr>
                    <p:cNvCxnSpPr>
                      <a:cxnSpLocks/>
                    </p:cNvCxnSpPr>
                    <p:nvPr/>
                  </p:nvCxnSpPr>
                  <p:spPr>
                    <a:xfrm flipV="1">
                      <a:off x="4290077" y="4677071"/>
                      <a:ext cx="713232" cy="713232"/>
                    </a:xfrm>
                    <a:prstGeom prst="line">
                      <a:avLst/>
                    </a:prstGeom>
                    <a:noFill/>
                    <a:ln w="9525" cap="flat" cmpd="sng" algn="ctr">
                      <a:solidFill>
                        <a:sysClr val="windowText" lastClr="000000"/>
                      </a:solidFill>
                      <a:prstDash val="solid"/>
                      <a:miter lim="800000"/>
                    </a:ln>
                    <a:effectLst/>
                  </p:spPr>
                </p:cxnSp>
                <p:cxnSp>
                  <p:nvCxnSpPr>
                    <p:cNvPr id="307" name="Straight Connector 80">
                      <a:extLst>
                        <a:ext uri="{FF2B5EF4-FFF2-40B4-BE49-F238E27FC236}">
                          <a16:creationId xmlns:a16="http://schemas.microsoft.com/office/drawing/2014/main" id="{261E8E86-4AB1-D5C0-B84E-AB13E17AD404}"/>
                        </a:ext>
                      </a:extLst>
                    </p:cNvPr>
                    <p:cNvCxnSpPr>
                      <a:cxnSpLocks/>
                    </p:cNvCxnSpPr>
                    <p:nvPr/>
                  </p:nvCxnSpPr>
                  <p:spPr>
                    <a:xfrm>
                      <a:off x="3937668" y="5007038"/>
                      <a:ext cx="950976" cy="0"/>
                    </a:xfrm>
                    <a:prstGeom prst="line">
                      <a:avLst/>
                    </a:prstGeom>
                    <a:noFill/>
                    <a:ln w="9525" cap="flat" cmpd="sng" algn="ctr">
                      <a:solidFill>
                        <a:sysClr val="windowText" lastClr="000000"/>
                      </a:solidFill>
                      <a:prstDash val="solid"/>
                      <a:miter lim="800000"/>
                    </a:ln>
                    <a:effectLst/>
                  </p:spPr>
                </p:cxnSp>
                <p:cxnSp>
                  <p:nvCxnSpPr>
                    <p:cNvPr id="308" name="Straight Connector 81">
                      <a:extLst>
                        <a:ext uri="{FF2B5EF4-FFF2-40B4-BE49-F238E27FC236}">
                          <a16:creationId xmlns:a16="http://schemas.microsoft.com/office/drawing/2014/main" id="{F513776E-D5A1-53E0-5618-0DC7F8202DE3}"/>
                        </a:ext>
                      </a:extLst>
                    </p:cNvPr>
                    <p:cNvCxnSpPr>
                      <a:cxnSpLocks/>
                    </p:cNvCxnSpPr>
                    <p:nvPr/>
                  </p:nvCxnSpPr>
                  <p:spPr>
                    <a:xfrm>
                      <a:off x="3749309" y="5204386"/>
                      <a:ext cx="950976" cy="0"/>
                    </a:xfrm>
                    <a:prstGeom prst="line">
                      <a:avLst/>
                    </a:prstGeom>
                    <a:noFill/>
                    <a:ln w="9525" cap="flat" cmpd="sng" algn="ctr">
                      <a:solidFill>
                        <a:sysClr val="windowText" lastClr="000000"/>
                      </a:solidFill>
                      <a:prstDash val="solid"/>
                      <a:miter lim="800000"/>
                    </a:ln>
                    <a:effectLst/>
                  </p:spPr>
                </p:cxnSp>
                <p:cxnSp>
                  <p:nvCxnSpPr>
                    <p:cNvPr id="309" name="Straight Connector 82">
                      <a:extLst>
                        <a:ext uri="{FF2B5EF4-FFF2-40B4-BE49-F238E27FC236}">
                          <a16:creationId xmlns:a16="http://schemas.microsoft.com/office/drawing/2014/main" id="{C83B14AB-5A34-D9D3-3F7C-6CBEFD86E5BD}"/>
                        </a:ext>
                      </a:extLst>
                    </p:cNvPr>
                    <p:cNvCxnSpPr>
                      <a:cxnSpLocks/>
                    </p:cNvCxnSpPr>
                    <p:nvPr/>
                  </p:nvCxnSpPr>
                  <p:spPr>
                    <a:xfrm>
                      <a:off x="4117620" y="4829736"/>
                      <a:ext cx="950976" cy="0"/>
                    </a:xfrm>
                    <a:prstGeom prst="line">
                      <a:avLst/>
                    </a:prstGeom>
                    <a:noFill/>
                    <a:ln w="9525" cap="flat" cmpd="sng" algn="ctr">
                      <a:solidFill>
                        <a:sysClr val="windowText" lastClr="000000"/>
                      </a:solidFill>
                      <a:prstDash val="solid"/>
                      <a:miter lim="800000"/>
                    </a:ln>
                    <a:effectLst/>
                  </p:spPr>
                </p:cxnSp>
                <p:grpSp>
                  <p:nvGrpSpPr>
                    <p:cNvPr id="310" name="Group 83">
                      <a:extLst>
                        <a:ext uri="{FF2B5EF4-FFF2-40B4-BE49-F238E27FC236}">
                          <a16:creationId xmlns:a16="http://schemas.microsoft.com/office/drawing/2014/main" id="{E1D36F94-791E-CB9B-13F4-1A4BB22F3F1E}"/>
                        </a:ext>
                      </a:extLst>
                    </p:cNvPr>
                    <p:cNvGrpSpPr/>
                    <p:nvPr/>
                  </p:nvGrpSpPr>
                  <p:grpSpPr>
                    <a:xfrm>
                      <a:off x="3799799" y="4834553"/>
                      <a:ext cx="1269167" cy="587223"/>
                      <a:chOff x="3799799" y="4834553"/>
                      <a:chExt cx="1269167" cy="587223"/>
                    </a:xfrm>
                  </p:grpSpPr>
                  <p:cxnSp>
                    <p:nvCxnSpPr>
                      <p:cNvPr id="311" name="Straight Connector 84">
                        <a:extLst>
                          <a:ext uri="{FF2B5EF4-FFF2-40B4-BE49-F238E27FC236}">
                            <a16:creationId xmlns:a16="http://schemas.microsoft.com/office/drawing/2014/main" id="{458B4F78-BD0A-F715-F2BD-D1E4CAAF7960}"/>
                          </a:ext>
                        </a:extLst>
                      </p:cNvPr>
                      <p:cNvCxnSpPr/>
                      <p:nvPr/>
                    </p:nvCxnSpPr>
                    <p:spPr>
                      <a:xfrm>
                        <a:off x="3799799" y="5394344"/>
                        <a:ext cx="0" cy="27432"/>
                      </a:xfrm>
                      <a:prstGeom prst="line">
                        <a:avLst/>
                      </a:prstGeom>
                      <a:noFill/>
                      <a:ln w="9525" cap="flat" cmpd="sng" algn="ctr">
                        <a:solidFill>
                          <a:sysClr val="windowText" lastClr="000000"/>
                        </a:solidFill>
                        <a:prstDash val="solid"/>
                        <a:miter lim="800000"/>
                      </a:ln>
                      <a:effectLst/>
                    </p:spPr>
                  </p:cxnSp>
                  <p:cxnSp>
                    <p:nvCxnSpPr>
                      <p:cNvPr id="312" name="Straight Connector 85">
                        <a:extLst>
                          <a:ext uri="{FF2B5EF4-FFF2-40B4-BE49-F238E27FC236}">
                            <a16:creationId xmlns:a16="http://schemas.microsoft.com/office/drawing/2014/main" id="{22164736-988E-6000-DA85-11B3831DECAE}"/>
                          </a:ext>
                        </a:extLst>
                      </p:cNvPr>
                      <p:cNvCxnSpPr/>
                      <p:nvPr/>
                    </p:nvCxnSpPr>
                    <p:spPr>
                      <a:xfrm>
                        <a:off x="4031574" y="5394344"/>
                        <a:ext cx="0" cy="27432"/>
                      </a:xfrm>
                      <a:prstGeom prst="line">
                        <a:avLst/>
                      </a:prstGeom>
                      <a:noFill/>
                      <a:ln w="9525" cap="flat" cmpd="sng" algn="ctr">
                        <a:solidFill>
                          <a:sysClr val="windowText" lastClr="000000"/>
                        </a:solidFill>
                        <a:prstDash val="solid"/>
                        <a:miter lim="800000"/>
                      </a:ln>
                      <a:effectLst/>
                    </p:spPr>
                  </p:cxnSp>
                  <p:cxnSp>
                    <p:nvCxnSpPr>
                      <p:cNvPr id="313" name="Straight Connector 86">
                        <a:extLst>
                          <a:ext uri="{FF2B5EF4-FFF2-40B4-BE49-F238E27FC236}">
                            <a16:creationId xmlns:a16="http://schemas.microsoft.com/office/drawing/2014/main" id="{0628FEA4-9EE4-DAE8-6D0E-5E73A777AE1D}"/>
                          </a:ext>
                        </a:extLst>
                      </p:cNvPr>
                      <p:cNvCxnSpPr/>
                      <p:nvPr/>
                    </p:nvCxnSpPr>
                    <p:spPr>
                      <a:xfrm>
                        <a:off x="4291924" y="5394344"/>
                        <a:ext cx="0" cy="27432"/>
                      </a:xfrm>
                      <a:prstGeom prst="line">
                        <a:avLst/>
                      </a:prstGeom>
                      <a:noFill/>
                      <a:ln w="9525" cap="flat" cmpd="sng" algn="ctr">
                        <a:solidFill>
                          <a:sysClr val="windowText" lastClr="000000"/>
                        </a:solidFill>
                        <a:prstDash val="solid"/>
                        <a:miter lim="800000"/>
                      </a:ln>
                      <a:effectLst/>
                    </p:spPr>
                  </p:cxnSp>
                  <p:cxnSp>
                    <p:nvCxnSpPr>
                      <p:cNvPr id="314" name="Straight Connector 87">
                        <a:extLst>
                          <a:ext uri="{FF2B5EF4-FFF2-40B4-BE49-F238E27FC236}">
                            <a16:creationId xmlns:a16="http://schemas.microsoft.com/office/drawing/2014/main" id="{AFE5D30A-ABF7-48B3-E021-051F7CD59A68}"/>
                          </a:ext>
                        </a:extLst>
                      </p:cNvPr>
                      <p:cNvCxnSpPr/>
                      <p:nvPr/>
                    </p:nvCxnSpPr>
                    <p:spPr>
                      <a:xfrm>
                        <a:off x="4694316" y="5202853"/>
                        <a:ext cx="0" cy="27432"/>
                      </a:xfrm>
                      <a:prstGeom prst="line">
                        <a:avLst/>
                      </a:prstGeom>
                      <a:noFill/>
                      <a:ln w="9525" cap="flat" cmpd="sng" algn="ctr">
                        <a:solidFill>
                          <a:sysClr val="windowText" lastClr="000000"/>
                        </a:solidFill>
                        <a:prstDash val="solid"/>
                        <a:miter lim="800000"/>
                      </a:ln>
                      <a:effectLst/>
                    </p:spPr>
                  </p:cxnSp>
                  <p:cxnSp>
                    <p:nvCxnSpPr>
                      <p:cNvPr id="315" name="Straight Connector 88">
                        <a:extLst>
                          <a:ext uri="{FF2B5EF4-FFF2-40B4-BE49-F238E27FC236}">
                            <a16:creationId xmlns:a16="http://schemas.microsoft.com/office/drawing/2014/main" id="{F9726976-61CF-41CB-7EA4-FEEC09E4E343}"/>
                          </a:ext>
                        </a:extLst>
                      </p:cNvPr>
                      <p:cNvCxnSpPr/>
                      <p:nvPr/>
                    </p:nvCxnSpPr>
                    <p:spPr>
                      <a:xfrm>
                        <a:off x="4891166" y="5009178"/>
                        <a:ext cx="0" cy="27432"/>
                      </a:xfrm>
                      <a:prstGeom prst="line">
                        <a:avLst/>
                      </a:prstGeom>
                      <a:noFill/>
                      <a:ln w="9525" cap="flat" cmpd="sng" algn="ctr">
                        <a:solidFill>
                          <a:sysClr val="windowText" lastClr="000000"/>
                        </a:solidFill>
                        <a:prstDash val="solid"/>
                        <a:miter lim="800000"/>
                      </a:ln>
                      <a:effectLst/>
                    </p:spPr>
                  </p:cxnSp>
                  <p:cxnSp>
                    <p:nvCxnSpPr>
                      <p:cNvPr id="316" name="Straight Connector 89">
                        <a:extLst>
                          <a:ext uri="{FF2B5EF4-FFF2-40B4-BE49-F238E27FC236}">
                            <a16:creationId xmlns:a16="http://schemas.microsoft.com/office/drawing/2014/main" id="{EDEA70D1-DFFD-56C5-3C3B-EB98A25DA155}"/>
                          </a:ext>
                        </a:extLst>
                      </p:cNvPr>
                      <p:cNvCxnSpPr/>
                      <p:nvPr/>
                    </p:nvCxnSpPr>
                    <p:spPr>
                      <a:xfrm>
                        <a:off x="5068966" y="4834553"/>
                        <a:ext cx="0" cy="27432"/>
                      </a:xfrm>
                      <a:prstGeom prst="line">
                        <a:avLst/>
                      </a:prstGeom>
                      <a:noFill/>
                      <a:ln w="9525" cap="flat" cmpd="sng" algn="ctr">
                        <a:solidFill>
                          <a:sysClr val="windowText" lastClr="000000"/>
                        </a:solidFill>
                        <a:prstDash val="solid"/>
                        <a:miter lim="800000"/>
                      </a:ln>
                      <a:effectLst/>
                    </p:spPr>
                  </p:cxnSp>
                </p:grpSp>
              </p:grpSp>
              <p:grpSp>
                <p:nvGrpSpPr>
                  <p:cNvPr id="288" name="Group 61">
                    <a:extLst>
                      <a:ext uri="{FF2B5EF4-FFF2-40B4-BE49-F238E27FC236}">
                        <a16:creationId xmlns:a16="http://schemas.microsoft.com/office/drawing/2014/main" id="{9CC35774-7557-667F-02D1-270FDD5F74B1}"/>
                      </a:ext>
                    </a:extLst>
                  </p:cNvPr>
                  <p:cNvGrpSpPr/>
                  <p:nvPr/>
                </p:nvGrpSpPr>
                <p:grpSpPr>
                  <a:xfrm>
                    <a:off x="3552923" y="4813095"/>
                    <a:ext cx="1668502" cy="748081"/>
                    <a:chOff x="3552923" y="4677071"/>
                    <a:chExt cx="1668502" cy="748081"/>
                  </a:xfrm>
                </p:grpSpPr>
                <p:sp>
                  <p:nvSpPr>
                    <p:cNvPr id="289" name="Cube 62">
                      <a:extLst>
                        <a:ext uri="{FF2B5EF4-FFF2-40B4-BE49-F238E27FC236}">
                          <a16:creationId xmlns:a16="http://schemas.microsoft.com/office/drawing/2014/main" id="{F6BB552F-71C6-B273-D28C-CCF585962735}"/>
                        </a:ext>
                      </a:extLst>
                    </p:cNvPr>
                    <p:cNvSpPr/>
                    <p:nvPr/>
                  </p:nvSpPr>
                  <p:spPr>
                    <a:xfrm>
                      <a:off x="3552923" y="4677573"/>
                      <a:ext cx="1668502" cy="747579"/>
                    </a:xfrm>
                    <a:prstGeom prst="cube">
                      <a:avLst>
                        <a:gd name="adj" fmla="val 95887"/>
                      </a:avLst>
                    </a:prstGeom>
                    <a:solidFill>
                      <a:srgbClr val="9FBF92"/>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ndParaRPr>
                    </a:p>
                  </p:txBody>
                </p:sp>
                <p:cxnSp>
                  <p:nvCxnSpPr>
                    <p:cNvPr id="290" name="Straight Connector 63">
                      <a:extLst>
                        <a:ext uri="{FF2B5EF4-FFF2-40B4-BE49-F238E27FC236}">
                          <a16:creationId xmlns:a16="http://schemas.microsoft.com/office/drawing/2014/main" id="{9EFFE859-DC0F-8A73-A19A-F7351B748476}"/>
                        </a:ext>
                      </a:extLst>
                    </p:cNvPr>
                    <p:cNvCxnSpPr>
                      <a:cxnSpLocks/>
                      <a:stCxn id="289" idx="1"/>
                      <a:endCxn id="289" idx="0"/>
                    </p:cNvCxnSpPr>
                    <p:nvPr/>
                  </p:nvCxnSpPr>
                  <p:spPr>
                    <a:xfrm flipV="1">
                      <a:off x="4028758" y="4677573"/>
                      <a:ext cx="716832" cy="716831"/>
                    </a:xfrm>
                    <a:prstGeom prst="line">
                      <a:avLst/>
                    </a:prstGeom>
                    <a:noFill/>
                    <a:ln w="9525" cap="flat" cmpd="sng" algn="ctr">
                      <a:solidFill>
                        <a:sysClr val="windowText" lastClr="000000"/>
                      </a:solidFill>
                      <a:prstDash val="solid"/>
                      <a:miter lim="800000"/>
                    </a:ln>
                    <a:effectLst/>
                  </p:spPr>
                </p:cxnSp>
                <p:cxnSp>
                  <p:nvCxnSpPr>
                    <p:cNvPr id="291" name="Straight Connector 64">
                      <a:extLst>
                        <a:ext uri="{FF2B5EF4-FFF2-40B4-BE49-F238E27FC236}">
                          <a16:creationId xmlns:a16="http://schemas.microsoft.com/office/drawing/2014/main" id="{1C584063-E8D8-0DD3-BE53-CAC3B03C5EB9}"/>
                        </a:ext>
                      </a:extLst>
                    </p:cNvPr>
                    <p:cNvCxnSpPr>
                      <a:cxnSpLocks/>
                    </p:cNvCxnSpPr>
                    <p:nvPr/>
                  </p:nvCxnSpPr>
                  <p:spPr>
                    <a:xfrm flipV="1">
                      <a:off x="3797968" y="4679123"/>
                      <a:ext cx="713232" cy="713232"/>
                    </a:xfrm>
                    <a:prstGeom prst="line">
                      <a:avLst/>
                    </a:prstGeom>
                    <a:noFill/>
                    <a:ln w="9525" cap="flat" cmpd="sng" algn="ctr">
                      <a:solidFill>
                        <a:sysClr val="windowText" lastClr="000000"/>
                      </a:solidFill>
                      <a:prstDash val="solid"/>
                      <a:miter lim="800000"/>
                    </a:ln>
                    <a:effectLst/>
                  </p:spPr>
                </p:cxnSp>
                <p:cxnSp>
                  <p:nvCxnSpPr>
                    <p:cNvPr id="292" name="Straight Connector 65">
                      <a:extLst>
                        <a:ext uri="{FF2B5EF4-FFF2-40B4-BE49-F238E27FC236}">
                          <a16:creationId xmlns:a16="http://schemas.microsoft.com/office/drawing/2014/main" id="{7558645D-8EB3-A194-743F-9A9B9393E640}"/>
                        </a:ext>
                      </a:extLst>
                    </p:cNvPr>
                    <p:cNvCxnSpPr>
                      <a:cxnSpLocks/>
                    </p:cNvCxnSpPr>
                    <p:nvPr/>
                  </p:nvCxnSpPr>
                  <p:spPr>
                    <a:xfrm flipV="1">
                      <a:off x="4290077" y="4677071"/>
                      <a:ext cx="713232" cy="713232"/>
                    </a:xfrm>
                    <a:prstGeom prst="line">
                      <a:avLst/>
                    </a:prstGeom>
                    <a:noFill/>
                    <a:ln w="9525" cap="flat" cmpd="sng" algn="ctr">
                      <a:solidFill>
                        <a:sysClr val="windowText" lastClr="000000"/>
                      </a:solidFill>
                      <a:prstDash val="solid"/>
                      <a:miter lim="800000"/>
                    </a:ln>
                    <a:effectLst/>
                  </p:spPr>
                </p:cxnSp>
                <p:cxnSp>
                  <p:nvCxnSpPr>
                    <p:cNvPr id="293" name="Straight Connector 66">
                      <a:extLst>
                        <a:ext uri="{FF2B5EF4-FFF2-40B4-BE49-F238E27FC236}">
                          <a16:creationId xmlns:a16="http://schemas.microsoft.com/office/drawing/2014/main" id="{6E6135F5-D070-6784-9F17-AC62BD56A708}"/>
                        </a:ext>
                      </a:extLst>
                    </p:cNvPr>
                    <p:cNvCxnSpPr>
                      <a:cxnSpLocks/>
                    </p:cNvCxnSpPr>
                    <p:nvPr/>
                  </p:nvCxnSpPr>
                  <p:spPr>
                    <a:xfrm>
                      <a:off x="3937668" y="5007038"/>
                      <a:ext cx="950976" cy="0"/>
                    </a:xfrm>
                    <a:prstGeom prst="line">
                      <a:avLst/>
                    </a:prstGeom>
                    <a:noFill/>
                    <a:ln w="9525" cap="flat" cmpd="sng" algn="ctr">
                      <a:solidFill>
                        <a:sysClr val="windowText" lastClr="000000"/>
                      </a:solidFill>
                      <a:prstDash val="solid"/>
                      <a:miter lim="800000"/>
                    </a:ln>
                    <a:effectLst/>
                  </p:spPr>
                </p:cxnSp>
                <p:cxnSp>
                  <p:nvCxnSpPr>
                    <p:cNvPr id="294" name="Straight Connector 67">
                      <a:extLst>
                        <a:ext uri="{FF2B5EF4-FFF2-40B4-BE49-F238E27FC236}">
                          <a16:creationId xmlns:a16="http://schemas.microsoft.com/office/drawing/2014/main" id="{2A25116A-1B97-79CD-181F-E0025B7DE574}"/>
                        </a:ext>
                      </a:extLst>
                    </p:cNvPr>
                    <p:cNvCxnSpPr>
                      <a:cxnSpLocks/>
                    </p:cNvCxnSpPr>
                    <p:nvPr/>
                  </p:nvCxnSpPr>
                  <p:spPr>
                    <a:xfrm>
                      <a:off x="3742959" y="5204386"/>
                      <a:ext cx="960120" cy="0"/>
                    </a:xfrm>
                    <a:prstGeom prst="line">
                      <a:avLst/>
                    </a:prstGeom>
                    <a:noFill/>
                    <a:ln w="9525" cap="flat" cmpd="sng" algn="ctr">
                      <a:solidFill>
                        <a:sysClr val="windowText" lastClr="000000"/>
                      </a:solidFill>
                      <a:prstDash val="solid"/>
                      <a:miter lim="800000"/>
                    </a:ln>
                    <a:effectLst/>
                  </p:spPr>
                </p:cxnSp>
                <p:cxnSp>
                  <p:nvCxnSpPr>
                    <p:cNvPr id="295" name="Straight Connector 68">
                      <a:extLst>
                        <a:ext uri="{FF2B5EF4-FFF2-40B4-BE49-F238E27FC236}">
                          <a16:creationId xmlns:a16="http://schemas.microsoft.com/office/drawing/2014/main" id="{B935E916-E21A-9C60-7F79-5E8EE2471328}"/>
                        </a:ext>
                      </a:extLst>
                    </p:cNvPr>
                    <p:cNvCxnSpPr>
                      <a:cxnSpLocks/>
                    </p:cNvCxnSpPr>
                    <p:nvPr/>
                  </p:nvCxnSpPr>
                  <p:spPr>
                    <a:xfrm>
                      <a:off x="4117620" y="4829736"/>
                      <a:ext cx="950976" cy="0"/>
                    </a:xfrm>
                    <a:prstGeom prst="line">
                      <a:avLst/>
                    </a:prstGeom>
                    <a:noFill/>
                    <a:ln w="9525" cap="flat" cmpd="sng" algn="ctr">
                      <a:solidFill>
                        <a:sysClr val="windowText" lastClr="000000"/>
                      </a:solidFill>
                      <a:prstDash val="solid"/>
                      <a:miter lim="800000"/>
                    </a:ln>
                    <a:effectLst/>
                  </p:spPr>
                </p:cxnSp>
                <p:grpSp>
                  <p:nvGrpSpPr>
                    <p:cNvPr id="296" name="Group 69">
                      <a:extLst>
                        <a:ext uri="{FF2B5EF4-FFF2-40B4-BE49-F238E27FC236}">
                          <a16:creationId xmlns:a16="http://schemas.microsoft.com/office/drawing/2014/main" id="{5AB793CA-8AD3-7323-3AF8-6F2E9BE8BAC9}"/>
                        </a:ext>
                      </a:extLst>
                    </p:cNvPr>
                    <p:cNvGrpSpPr/>
                    <p:nvPr/>
                  </p:nvGrpSpPr>
                  <p:grpSpPr>
                    <a:xfrm>
                      <a:off x="3799799" y="4834553"/>
                      <a:ext cx="1269167" cy="587223"/>
                      <a:chOff x="3799799" y="4834553"/>
                      <a:chExt cx="1269167" cy="587223"/>
                    </a:xfrm>
                  </p:grpSpPr>
                  <p:cxnSp>
                    <p:nvCxnSpPr>
                      <p:cNvPr id="297" name="Straight Connector 70">
                        <a:extLst>
                          <a:ext uri="{FF2B5EF4-FFF2-40B4-BE49-F238E27FC236}">
                            <a16:creationId xmlns:a16="http://schemas.microsoft.com/office/drawing/2014/main" id="{0ED814B7-E748-3F58-45F0-DC271AFD0FC8}"/>
                          </a:ext>
                        </a:extLst>
                      </p:cNvPr>
                      <p:cNvCxnSpPr/>
                      <p:nvPr/>
                    </p:nvCxnSpPr>
                    <p:spPr>
                      <a:xfrm>
                        <a:off x="3799799" y="5394344"/>
                        <a:ext cx="0" cy="27432"/>
                      </a:xfrm>
                      <a:prstGeom prst="line">
                        <a:avLst/>
                      </a:prstGeom>
                      <a:noFill/>
                      <a:ln w="9525" cap="flat" cmpd="sng" algn="ctr">
                        <a:solidFill>
                          <a:sysClr val="windowText" lastClr="000000"/>
                        </a:solidFill>
                        <a:prstDash val="solid"/>
                        <a:miter lim="800000"/>
                      </a:ln>
                      <a:effectLst/>
                    </p:spPr>
                  </p:cxnSp>
                  <p:cxnSp>
                    <p:nvCxnSpPr>
                      <p:cNvPr id="298" name="Straight Connector 71">
                        <a:extLst>
                          <a:ext uri="{FF2B5EF4-FFF2-40B4-BE49-F238E27FC236}">
                            <a16:creationId xmlns:a16="http://schemas.microsoft.com/office/drawing/2014/main" id="{3C780C21-5FE9-33CC-2B45-9762E9F99CA2}"/>
                          </a:ext>
                        </a:extLst>
                      </p:cNvPr>
                      <p:cNvCxnSpPr/>
                      <p:nvPr/>
                    </p:nvCxnSpPr>
                    <p:spPr>
                      <a:xfrm>
                        <a:off x="4031574" y="5394344"/>
                        <a:ext cx="0" cy="27432"/>
                      </a:xfrm>
                      <a:prstGeom prst="line">
                        <a:avLst/>
                      </a:prstGeom>
                      <a:noFill/>
                      <a:ln w="9525" cap="flat" cmpd="sng" algn="ctr">
                        <a:solidFill>
                          <a:sysClr val="windowText" lastClr="000000"/>
                        </a:solidFill>
                        <a:prstDash val="solid"/>
                        <a:miter lim="800000"/>
                      </a:ln>
                      <a:effectLst/>
                    </p:spPr>
                  </p:cxnSp>
                  <p:cxnSp>
                    <p:nvCxnSpPr>
                      <p:cNvPr id="299" name="Straight Connector 72">
                        <a:extLst>
                          <a:ext uri="{FF2B5EF4-FFF2-40B4-BE49-F238E27FC236}">
                            <a16:creationId xmlns:a16="http://schemas.microsoft.com/office/drawing/2014/main" id="{014FD625-6473-7E27-5828-34D6BE709C04}"/>
                          </a:ext>
                        </a:extLst>
                      </p:cNvPr>
                      <p:cNvCxnSpPr/>
                      <p:nvPr/>
                    </p:nvCxnSpPr>
                    <p:spPr>
                      <a:xfrm>
                        <a:off x="4291924" y="5394344"/>
                        <a:ext cx="0" cy="27432"/>
                      </a:xfrm>
                      <a:prstGeom prst="line">
                        <a:avLst/>
                      </a:prstGeom>
                      <a:noFill/>
                      <a:ln w="9525" cap="flat" cmpd="sng" algn="ctr">
                        <a:solidFill>
                          <a:sysClr val="windowText" lastClr="000000"/>
                        </a:solidFill>
                        <a:prstDash val="solid"/>
                        <a:miter lim="800000"/>
                      </a:ln>
                      <a:effectLst/>
                    </p:spPr>
                  </p:cxnSp>
                  <p:cxnSp>
                    <p:nvCxnSpPr>
                      <p:cNvPr id="300" name="Straight Connector 73">
                        <a:extLst>
                          <a:ext uri="{FF2B5EF4-FFF2-40B4-BE49-F238E27FC236}">
                            <a16:creationId xmlns:a16="http://schemas.microsoft.com/office/drawing/2014/main" id="{8FA47C6E-8EED-E277-7A6C-863DD68BFA68}"/>
                          </a:ext>
                        </a:extLst>
                      </p:cNvPr>
                      <p:cNvCxnSpPr/>
                      <p:nvPr/>
                    </p:nvCxnSpPr>
                    <p:spPr>
                      <a:xfrm>
                        <a:off x="4694316" y="5202853"/>
                        <a:ext cx="0" cy="27432"/>
                      </a:xfrm>
                      <a:prstGeom prst="line">
                        <a:avLst/>
                      </a:prstGeom>
                      <a:noFill/>
                      <a:ln w="9525" cap="flat" cmpd="sng" algn="ctr">
                        <a:solidFill>
                          <a:sysClr val="windowText" lastClr="000000"/>
                        </a:solidFill>
                        <a:prstDash val="solid"/>
                        <a:miter lim="800000"/>
                      </a:ln>
                      <a:effectLst/>
                    </p:spPr>
                  </p:cxnSp>
                  <p:cxnSp>
                    <p:nvCxnSpPr>
                      <p:cNvPr id="301" name="Straight Connector 74">
                        <a:extLst>
                          <a:ext uri="{FF2B5EF4-FFF2-40B4-BE49-F238E27FC236}">
                            <a16:creationId xmlns:a16="http://schemas.microsoft.com/office/drawing/2014/main" id="{1FC582D4-1E15-22FA-F07F-F55DC4123EF5}"/>
                          </a:ext>
                        </a:extLst>
                      </p:cNvPr>
                      <p:cNvCxnSpPr/>
                      <p:nvPr/>
                    </p:nvCxnSpPr>
                    <p:spPr>
                      <a:xfrm>
                        <a:off x="4891166" y="5009178"/>
                        <a:ext cx="0" cy="27432"/>
                      </a:xfrm>
                      <a:prstGeom prst="line">
                        <a:avLst/>
                      </a:prstGeom>
                      <a:noFill/>
                      <a:ln w="9525" cap="flat" cmpd="sng" algn="ctr">
                        <a:solidFill>
                          <a:sysClr val="windowText" lastClr="000000"/>
                        </a:solidFill>
                        <a:prstDash val="solid"/>
                        <a:miter lim="800000"/>
                      </a:ln>
                      <a:effectLst/>
                    </p:spPr>
                  </p:cxnSp>
                  <p:cxnSp>
                    <p:nvCxnSpPr>
                      <p:cNvPr id="302" name="Straight Connector 75">
                        <a:extLst>
                          <a:ext uri="{FF2B5EF4-FFF2-40B4-BE49-F238E27FC236}">
                            <a16:creationId xmlns:a16="http://schemas.microsoft.com/office/drawing/2014/main" id="{2854ADE0-611D-61CF-5ADE-65E9DA289342}"/>
                          </a:ext>
                        </a:extLst>
                      </p:cNvPr>
                      <p:cNvCxnSpPr/>
                      <p:nvPr/>
                    </p:nvCxnSpPr>
                    <p:spPr>
                      <a:xfrm>
                        <a:off x="5068966" y="4834553"/>
                        <a:ext cx="0" cy="27432"/>
                      </a:xfrm>
                      <a:prstGeom prst="line">
                        <a:avLst/>
                      </a:prstGeom>
                      <a:noFill/>
                      <a:ln w="9525" cap="flat" cmpd="sng" algn="ctr">
                        <a:solidFill>
                          <a:sysClr val="windowText" lastClr="000000"/>
                        </a:solidFill>
                        <a:prstDash val="solid"/>
                        <a:miter lim="800000"/>
                      </a:ln>
                      <a:effectLst/>
                    </p:spPr>
                  </p:cxnSp>
                </p:grpSp>
              </p:grpSp>
            </p:grpSp>
          </p:grpSp>
          <p:grpSp>
            <p:nvGrpSpPr>
              <p:cNvPr id="238" name="Group 11">
                <a:extLst>
                  <a:ext uri="{FF2B5EF4-FFF2-40B4-BE49-F238E27FC236}">
                    <a16:creationId xmlns:a16="http://schemas.microsoft.com/office/drawing/2014/main" id="{F5B24D34-F140-6006-B8EB-7C615076FE75}"/>
                  </a:ext>
                </a:extLst>
              </p:cNvPr>
              <p:cNvGrpSpPr/>
              <p:nvPr/>
            </p:nvGrpSpPr>
            <p:grpSpPr>
              <a:xfrm>
                <a:off x="3205749" y="4008926"/>
                <a:ext cx="2462966" cy="1144749"/>
                <a:chOff x="3524315" y="2835244"/>
                <a:chExt cx="1938656" cy="901058"/>
              </a:xfrm>
            </p:grpSpPr>
            <p:grpSp>
              <p:nvGrpSpPr>
                <p:cNvPr id="247" name="Group 20">
                  <a:extLst>
                    <a:ext uri="{FF2B5EF4-FFF2-40B4-BE49-F238E27FC236}">
                      <a16:creationId xmlns:a16="http://schemas.microsoft.com/office/drawing/2014/main" id="{D1FE35DB-5D72-9CA8-6DBB-4928E06C5A0E}"/>
                    </a:ext>
                  </a:extLst>
                </p:cNvPr>
                <p:cNvGrpSpPr/>
                <p:nvPr/>
              </p:nvGrpSpPr>
              <p:grpSpPr>
                <a:xfrm>
                  <a:off x="3524315" y="2838779"/>
                  <a:ext cx="1008032" cy="896834"/>
                  <a:chOff x="2444527" y="6391190"/>
                  <a:chExt cx="777261" cy="691520"/>
                </a:xfrm>
              </p:grpSpPr>
              <p:sp>
                <p:nvSpPr>
                  <p:cNvPr id="263" name="Parallelogram 123">
                    <a:extLst>
                      <a:ext uri="{FF2B5EF4-FFF2-40B4-BE49-F238E27FC236}">
                        <a16:creationId xmlns:a16="http://schemas.microsoft.com/office/drawing/2014/main" id="{FC6F5FAC-5201-CAED-462B-4022428ADA57}"/>
                      </a:ext>
                    </a:extLst>
                  </p:cNvPr>
                  <p:cNvSpPr/>
                  <p:nvPr/>
                </p:nvSpPr>
                <p:spPr>
                  <a:xfrm rot="608511">
                    <a:off x="2998659" y="639119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ndParaRPr>
                  </a:p>
                </p:txBody>
              </p:sp>
              <p:sp>
                <p:nvSpPr>
                  <p:cNvPr id="264" name="Parallelogram 123">
                    <a:extLst>
                      <a:ext uri="{FF2B5EF4-FFF2-40B4-BE49-F238E27FC236}">
                        <a16:creationId xmlns:a16="http://schemas.microsoft.com/office/drawing/2014/main" id="{4AB87DAB-40E7-3337-34D1-C35F2A2A0C72}"/>
                      </a:ext>
                    </a:extLst>
                  </p:cNvPr>
                  <p:cNvSpPr/>
                  <p:nvPr/>
                </p:nvSpPr>
                <p:spPr>
                  <a:xfrm rot="608511">
                    <a:off x="2831021" y="655591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ndParaRPr>
                  </a:p>
                </p:txBody>
              </p:sp>
              <p:sp>
                <p:nvSpPr>
                  <p:cNvPr id="265" name="Parallelogram 123">
                    <a:extLst>
                      <a:ext uri="{FF2B5EF4-FFF2-40B4-BE49-F238E27FC236}">
                        <a16:creationId xmlns:a16="http://schemas.microsoft.com/office/drawing/2014/main" id="{3F159B31-EFB7-DFD8-2409-4585604CDB97}"/>
                      </a:ext>
                    </a:extLst>
                  </p:cNvPr>
                  <p:cNvSpPr/>
                  <p:nvPr/>
                </p:nvSpPr>
                <p:spPr>
                  <a:xfrm rot="608511">
                    <a:off x="2644157" y="673498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ndParaRPr>
                  </a:p>
                </p:txBody>
              </p:sp>
              <p:sp>
                <p:nvSpPr>
                  <p:cNvPr id="266" name="Parallelogram 123">
                    <a:extLst>
                      <a:ext uri="{FF2B5EF4-FFF2-40B4-BE49-F238E27FC236}">
                        <a16:creationId xmlns:a16="http://schemas.microsoft.com/office/drawing/2014/main" id="{ED055F8D-0D5A-71F6-724A-AF0D5DC486CF}"/>
                      </a:ext>
                    </a:extLst>
                  </p:cNvPr>
                  <p:cNvSpPr/>
                  <p:nvPr/>
                </p:nvSpPr>
                <p:spPr>
                  <a:xfrm rot="608511">
                    <a:off x="2444527" y="693573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ndParaRPr>
                  </a:p>
                </p:txBody>
              </p:sp>
            </p:grpSp>
            <p:grpSp>
              <p:nvGrpSpPr>
                <p:cNvPr id="248" name="Group 21">
                  <a:extLst>
                    <a:ext uri="{FF2B5EF4-FFF2-40B4-BE49-F238E27FC236}">
                      <a16:creationId xmlns:a16="http://schemas.microsoft.com/office/drawing/2014/main" id="{6943CDB8-F3D7-30D7-870D-A925591B63C2}"/>
                    </a:ext>
                  </a:extLst>
                </p:cNvPr>
                <p:cNvGrpSpPr/>
                <p:nvPr/>
              </p:nvGrpSpPr>
              <p:grpSpPr>
                <a:xfrm>
                  <a:off x="3819577" y="2839468"/>
                  <a:ext cx="1008032" cy="896834"/>
                  <a:chOff x="2444527" y="6391190"/>
                  <a:chExt cx="777261" cy="691520"/>
                </a:xfrm>
              </p:grpSpPr>
              <p:sp>
                <p:nvSpPr>
                  <p:cNvPr id="259" name="Parallelogram 123">
                    <a:extLst>
                      <a:ext uri="{FF2B5EF4-FFF2-40B4-BE49-F238E27FC236}">
                        <a16:creationId xmlns:a16="http://schemas.microsoft.com/office/drawing/2014/main" id="{EA0C1A17-8263-8F50-5279-373D3C41F1B2}"/>
                      </a:ext>
                    </a:extLst>
                  </p:cNvPr>
                  <p:cNvSpPr/>
                  <p:nvPr/>
                </p:nvSpPr>
                <p:spPr>
                  <a:xfrm rot="608511">
                    <a:off x="2998659" y="639119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ndParaRPr>
                  </a:p>
                </p:txBody>
              </p:sp>
              <p:sp>
                <p:nvSpPr>
                  <p:cNvPr id="260" name="Parallelogram 123">
                    <a:extLst>
                      <a:ext uri="{FF2B5EF4-FFF2-40B4-BE49-F238E27FC236}">
                        <a16:creationId xmlns:a16="http://schemas.microsoft.com/office/drawing/2014/main" id="{84D6D35F-4B8B-2178-1E6C-662104981A8F}"/>
                      </a:ext>
                    </a:extLst>
                  </p:cNvPr>
                  <p:cNvSpPr/>
                  <p:nvPr/>
                </p:nvSpPr>
                <p:spPr>
                  <a:xfrm rot="608511">
                    <a:off x="2831021" y="655591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ndParaRPr>
                  </a:p>
                </p:txBody>
              </p:sp>
              <p:sp>
                <p:nvSpPr>
                  <p:cNvPr id="261" name="Parallelogram 123">
                    <a:extLst>
                      <a:ext uri="{FF2B5EF4-FFF2-40B4-BE49-F238E27FC236}">
                        <a16:creationId xmlns:a16="http://schemas.microsoft.com/office/drawing/2014/main" id="{1F39C50E-A66C-AB7D-0FE4-3C4E2E7A1901}"/>
                      </a:ext>
                    </a:extLst>
                  </p:cNvPr>
                  <p:cNvSpPr/>
                  <p:nvPr/>
                </p:nvSpPr>
                <p:spPr>
                  <a:xfrm rot="608511">
                    <a:off x="2644157" y="673498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ndParaRPr>
                  </a:p>
                </p:txBody>
              </p:sp>
              <p:sp>
                <p:nvSpPr>
                  <p:cNvPr id="262" name="Parallelogram 123">
                    <a:extLst>
                      <a:ext uri="{FF2B5EF4-FFF2-40B4-BE49-F238E27FC236}">
                        <a16:creationId xmlns:a16="http://schemas.microsoft.com/office/drawing/2014/main" id="{46688192-3AB3-E93F-9ECE-B10B48EA9703}"/>
                      </a:ext>
                    </a:extLst>
                  </p:cNvPr>
                  <p:cNvSpPr/>
                  <p:nvPr/>
                </p:nvSpPr>
                <p:spPr>
                  <a:xfrm rot="608511">
                    <a:off x="2444527" y="693573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ndParaRPr>
                  </a:p>
                </p:txBody>
              </p:sp>
            </p:grpSp>
            <p:grpSp>
              <p:nvGrpSpPr>
                <p:cNvPr id="249" name="Group 22">
                  <a:extLst>
                    <a:ext uri="{FF2B5EF4-FFF2-40B4-BE49-F238E27FC236}">
                      <a16:creationId xmlns:a16="http://schemas.microsoft.com/office/drawing/2014/main" id="{C3B39710-B8A3-B53A-D12C-FF93647F9F51}"/>
                    </a:ext>
                  </a:extLst>
                </p:cNvPr>
                <p:cNvGrpSpPr/>
                <p:nvPr/>
              </p:nvGrpSpPr>
              <p:grpSpPr>
                <a:xfrm>
                  <a:off x="4145460" y="2835244"/>
                  <a:ext cx="1008032" cy="896834"/>
                  <a:chOff x="2444527" y="6391190"/>
                  <a:chExt cx="777261" cy="691520"/>
                </a:xfrm>
              </p:grpSpPr>
              <p:sp>
                <p:nvSpPr>
                  <p:cNvPr id="255" name="Parallelogram 123">
                    <a:extLst>
                      <a:ext uri="{FF2B5EF4-FFF2-40B4-BE49-F238E27FC236}">
                        <a16:creationId xmlns:a16="http://schemas.microsoft.com/office/drawing/2014/main" id="{0CDC37BE-37E8-BBBE-FE84-6E213A03E8E8}"/>
                      </a:ext>
                    </a:extLst>
                  </p:cNvPr>
                  <p:cNvSpPr/>
                  <p:nvPr/>
                </p:nvSpPr>
                <p:spPr>
                  <a:xfrm rot="608511">
                    <a:off x="2998659" y="639119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ndParaRPr>
                  </a:p>
                </p:txBody>
              </p:sp>
              <p:sp>
                <p:nvSpPr>
                  <p:cNvPr id="256" name="Parallelogram 123">
                    <a:extLst>
                      <a:ext uri="{FF2B5EF4-FFF2-40B4-BE49-F238E27FC236}">
                        <a16:creationId xmlns:a16="http://schemas.microsoft.com/office/drawing/2014/main" id="{CD136AC4-4F7C-33A0-86B9-829C2AC5F6E0}"/>
                      </a:ext>
                    </a:extLst>
                  </p:cNvPr>
                  <p:cNvSpPr/>
                  <p:nvPr/>
                </p:nvSpPr>
                <p:spPr>
                  <a:xfrm rot="608511">
                    <a:off x="2831021" y="655591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ndParaRPr>
                  </a:p>
                </p:txBody>
              </p:sp>
              <p:sp>
                <p:nvSpPr>
                  <p:cNvPr id="257" name="Parallelogram 123">
                    <a:extLst>
                      <a:ext uri="{FF2B5EF4-FFF2-40B4-BE49-F238E27FC236}">
                        <a16:creationId xmlns:a16="http://schemas.microsoft.com/office/drawing/2014/main" id="{455C0F0F-389F-2176-EFD7-4BC4618188EE}"/>
                      </a:ext>
                    </a:extLst>
                  </p:cNvPr>
                  <p:cNvSpPr/>
                  <p:nvPr/>
                </p:nvSpPr>
                <p:spPr>
                  <a:xfrm rot="608511">
                    <a:off x="2644157" y="673498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ndParaRPr>
                  </a:p>
                </p:txBody>
              </p:sp>
              <p:sp>
                <p:nvSpPr>
                  <p:cNvPr id="258" name="Parallelogram 123">
                    <a:extLst>
                      <a:ext uri="{FF2B5EF4-FFF2-40B4-BE49-F238E27FC236}">
                        <a16:creationId xmlns:a16="http://schemas.microsoft.com/office/drawing/2014/main" id="{0C5C3D54-754D-9F58-8AF8-ED1A127B8311}"/>
                      </a:ext>
                    </a:extLst>
                  </p:cNvPr>
                  <p:cNvSpPr/>
                  <p:nvPr/>
                </p:nvSpPr>
                <p:spPr>
                  <a:xfrm rot="608511">
                    <a:off x="2444527" y="693573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ndParaRPr>
                  </a:p>
                </p:txBody>
              </p:sp>
            </p:grpSp>
            <p:grpSp>
              <p:nvGrpSpPr>
                <p:cNvPr id="250" name="Group 23">
                  <a:extLst>
                    <a:ext uri="{FF2B5EF4-FFF2-40B4-BE49-F238E27FC236}">
                      <a16:creationId xmlns:a16="http://schemas.microsoft.com/office/drawing/2014/main" id="{76494706-C64C-9B35-DCDA-89E304C53A57}"/>
                    </a:ext>
                  </a:extLst>
                </p:cNvPr>
                <p:cNvGrpSpPr/>
                <p:nvPr/>
              </p:nvGrpSpPr>
              <p:grpSpPr>
                <a:xfrm>
                  <a:off x="4454939" y="2835408"/>
                  <a:ext cx="1008032" cy="896834"/>
                  <a:chOff x="2444527" y="6391190"/>
                  <a:chExt cx="777261" cy="691520"/>
                </a:xfrm>
              </p:grpSpPr>
              <p:sp>
                <p:nvSpPr>
                  <p:cNvPr id="251" name="Parallelogram 123">
                    <a:extLst>
                      <a:ext uri="{FF2B5EF4-FFF2-40B4-BE49-F238E27FC236}">
                        <a16:creationId xmlns:a16="http://schemas.microsoft.com/office/drawing/2014/main" id="{E8FC4B0D-5EC7-7686-8B5A-E5F6EC17AE94}"/>
                      </a:ext>
                    </a:extLst>
                  </p:cNvPr>
                  <p:cNvSpPr/>
                  <p:nvPr/>
                </p:nvSpPr>
                <p:spPr>
                  <a:xfrm rot="608511">
                    <a:off x="2998659" y="639119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ndParaRPr>
                  </a:p>
                </p:txBody>
              </p:sp>
              <p:sp>
                <p:nvSpPr>
                  <p:cNvPr id="252" name="Parallelogram 123">
                    <a:extLst>
                      <a:ext uri="{FF2B5EF4-FFF2-40B4-BE49-F238E27FC236}">
                        <a16:creationId xmlns:a16="http://schemas.microsoft.com/office/drawing/2014/main" id="{E46B0EBA-37AC-830D-D3C3-8378A6159964}"/>
                      </a:ext>
                    </a:extLst>
                  </p:cNvPr>
                  <p:cNvSpPr/>
                  <p:nvPr/>
                </p:nvSpPr>
                <p:spPr>
                  <a:xfrm rot="608511">
                    <a:off x="2831021" y="655591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ndParaRPr>
                  </a:p>
                </p:txBody>
              </p:sp>
              <p:sp>
                <p:nvSpPr>
                  <p:cNvPr id="253" name="Parallelogram 123">
                    <a:extLst>
                      <a:ext uri="{FF2B5EF4-FFF2-40B4-BE49-F238E27FC236}">
                        <a16:creationId xmlns:a16="http://schemas.microsoft.com/office/drawing/2014/main" id="{C8E5B516-9FB0-9733-3A61-DEE4CCE5FD6C}"/>
                      </a:ext>
                    </a:extLst>
                  </p:cNvPr>
                  <p:cNvSpPr/>
                  <p:nvPr/>
                </p:nvSpPr>
                <p:spPr>
                  <a:xfrm rot="608511">
                    <a:off x="2655174" y="673498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ndParaRPr>
                  </a:p>
                </p:txBody>
              </p:sp>
              <p:sp>
                <p:nvSpPr>
                  <p:cNvPr id="254" name="Parallelogram 123">
                    <a:extLst>
                      <a:ext uri="{FF2B5EF4-FFF2-40B4-BE49-F238E27FC236}">
                        <a16:creationId xmlns:a16="http://schemas.microsoft.com/office/drawing/2014/main" id="{2EC0FB3B-6279-A242-3645-2EABF5901889}"/>
                      </a:ext>
                    </a:extLst>
                  </p:cNvPr>
                  <p:cNvSpPr/>
                  <p:nvPr/>
                </p:nvSpPr>
                <p:spPr>
                  <a:xfrm rot="608511">
                    <a:off x="2444527" y="693573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j-lt"/>
                    </a:endParaRPr>
                  </a:p>
                </p:txBody>
              </p:sp>
            </p:grpSp>
          </p:grpSp>
          <p:sp>
            <p:nvSpPr>
              <p:cNvPr id="239" name="Rectangle 12">
                <a:extLst>
                  <a:ext uri="{FF2B5EF4-FFF2-40B4-BE49-F238E27FC236}">
                    <a16:creationId xmlns:a16="http://schemas.microsoft.com/office/drawing/2014/main" id="{DE3FF4D8-2CD8-D5DC-5C18-0055E69AD3A5}"/>
                  </a:ext>
                </a:extLst>
              </p:cNvPr>
              <p:cNvSpPr/>
              <p:nvPr/>
            </p:nvSpPr>
            <p:spPr>
              <a:xfrm>
                <a:off x="416994" y="4313357"/>
                <a:ext cx="2289191" cy="1317205"/>
              </a:xfrm>
              <a:prstGeom prst="rect">
                <a:avLst/>
              </a:prstGeom>
              <a:solidFill>
                <a:srgbClr val="1982C3">
                  <a:lumMod val="20000"/>
                  <a:lumOff val="80000"/>
                </a:srgbClr>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grpSp>
            <p:nvGrpSpPr>
              <p:cNvPr id="240" name="Group 13">
                <a:extLst>
                  <a:ext uri="{FF2B5EF4-FFF2-40B4-BE49-F238E27FC236}">
                    <a16:creationId xmlns:a16="http://schemas.microsoft.com/office/drawing/2014/main" id="{D913248C-6C3D-34E9-CDA3-99B1DF343E94}"/>
                  </a:ext>
                </a:extLst>
              </p:cNvPr>
              <p:cNvGrpSpPr/>
              <p:nvPr/>
            </p:nvGrpSpPr>
            <p:grpSpPr>
              <a:xfrm>
                <a:off x="416994" y="4019775"/>
                <a:ext cx="2289191" cy="1508415"/>
                <a:chOff x="1053260" y="2822902"/>
                <a:chExt cx="1988169" cy="1508415"/>
              </a:xfrm>
            </p:grpSpPr>
            <p:sp>
              <p:nvSpPr>
                <p:cNvPr id="243" name="Rectangle 16">
                  <a:extLst>
                    <a:ext uri="{FF2B5EF4-FFF2-40B4-BE49-F238E27FC236}">
                      <a16:creationId xmlns:a16="http://schemas.microsoft.com/office/drawing/2014/main" id="{92A69F69-E56B-79CB-61F8-38D2ECDEC4B3}"/>
                    </a:ext>
                  </a:extLst>
                </p:cNvPr>
                <p:cNvSpPr/>
                <p:nvPr/>
              </p:nvSpPr>
              <p:spPr>
                <a:xfrm rot="5400000">
                  <a:off x="1763347" y="2589824"/>
                  <a:ext cx="560100" cy="1801314"/>
                </a:xfrm>
                <a:prstGeom prst="rect">
                  <a:avLst/>
                </a:prstGeom>
                <a:solidFill>
                  <a:srgbClr val="694C93">
                    <a:lumMod val="20000"/>
                    <a:lumOff val="80000"/>
                  </a:srgbClr>
                </a:solidFill>
                <a:ln w="12700" cap="flat" cmpd="sng" algn="ctr">
                  <a:solidFill>
                    <a:srgbClr val="000000"/>
                  </a:solidFill>
                  <a:prstDash val="solid"/>
                  <a:miter lim="800000"/>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000000"/>
                      </a:solidFill>
                      <a:effectLst/>
                      <a:uLnTx/>
                      <a:uFillTx/>
                      <a:latin typeface="+mj-lt"/>
                      <a:ea typeface="+mn-ea"/>
                      <a:cs typeface="Arial" panose="020B0604020202020204" pitchFamily="34" charset="0"/>
                    </a:rPr>
                    <a:t>Vault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000000"/>
                      </a:solidFill>
                      <a:effectLst/>
                      <a:uLnTx/>
                      <a:uFillTx/>
                      <a:latin typeface="+mj-lt"/>
                      <a:ea typeface="+mn-ea"/>
                      <a:cs typeface="Arial" panose="020B0604020202020204" pitchFamily="34" charset="0"/>
                    </a:rPr>
                    <a:t>Controller</a:t>
                  </a:r>
                </a:p>
              </p:txBody>
            </p:sp>
            <p:sp>
              <p:nvSpPr>
                <p:cNvPr id="244" name="Rectangle 17">
                  <a:extLst>
                    <a:ext uri="{FF2B5EF4-FFF2-40B4-BE49-F238E27FC236}">
                      <a16:creationId xmlns:a16="http://schemas.microsoft.com/office/drawing/2014/main" id="{7D5C31A9-8263-A3AB-DA55-A4EEBB8D3E1C}"/>
                    </a:ext>
                  </a:extLst>
                </p:cNvPr>
                <p:cNvSpPr/>
                <p:nvPr/>
              </p:nvSpPr>
              <p:spPr>
                <a:xfrm rot="5400000">
                  <a:off x="1870450" y="3257713"/>
                  <a:ext cx="349402" cy="1797805"/>
                </a:xfrm>
                <a:prstGeom prst="rect">
                  <a:avLst/>
                </a:prstGeom>
                <a:solidFill>
                  <a:srgbClr val="694C93">
                    <a:lumMod val="20000"/>
                    <a:lumOff val="80000"/>
                  </a:srgbClr>
                </a:solidFill>
                <a:ln w="12700" cap="flat" cmpd="sng" algn="ctr">
                  <a:solidFill>
                    <a:srgbClr val="000000"/>
                  </a:solidFill>
                  <a:prstDash val="solid"/>
                  <a:miter lim="800000"/>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000000"/>
                      </a:solidFill>
                      <a:effectLst/>
                      <a:uLnTx/>
                      <a:uFillTx/>
                      <a:latin typeface="+mj-lt"/>
                      <a:ea typeface="+mn-ea"/>
                      <a:cs typeface="Arial" panose="020B0604020202020204" pitchFamily="34" charset="0"/>
                    </a:rPr>
                    <a:t>PHY</a:t>
                  </a:r>
                </a:p>
              </p:txBody>
            </p:sp>
            <p:sp>
              <p:nvSpPr>
                <p:cNvPr id="246" name="Rectangle 19">
                  <a:extLst>
                    <a:ext uri="{FF2B5EF4-FFF2-40B4-BE49-F238E27FC236}">
                      <a16:creationId xmlns:a16="http://schemas.microsoft.com/office/drawing/2014/main" id="{EA4D6258-6A4C-A58C-1040-918F888F41BD}"/>
                    </a:ext>
                  </a:extLst>
                </p:cNvPr>
                <p:cNvSpPr/>
                <p:nvPr/>
              </p:nvSpPr>
              <p:spPr>
                <a:xfrm>
                  <a:off x="1053260" y="2822902"/>
                  <a:ext cx="1988169" cy="253792"/>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prstClr val="black"/>
                      </a:solidFill>
                      <a:effectLst/>
                      <a:uLnTx/>
                      <a:uFillTx/>
                      <a:latin typeface="+mj-lt"/>
                      <a:cs typeface="Arial" panose="020B0604020202020204" pitchFamily="34" charset="0"/>
                    </a:rPr>
                    <a:t>DRAM Vault</a:t>
                  </a:r>
                </a:p>
              </p:txBody>
            </p:sp>
          </p:grpSp>
          <p:cxnSp>
            <p:nvCxnSpPr>
              <p:cNvPr id="241" name="Straight Connector 14">
                <a:extLst>
                  <a:ext uri="{FF2B5EF4-FFF2-40B4-BE49-F238E27FC236}">
                    <a16:creationId xmlns:a16="http://schemas.microsoft.com/office/drawing/2014/main" id="{544EA7BE-8AB6-EA0E-800A-9977AF845BC5}"/>
                  </a:ext>
                </a:extLst>
              </p:cNvPr>
              <p:cNvCxnSpPr>
                <a:cxnSpLocks/>
              </p:cNvCxnSpPr>
              <p:nvPr/>
            </p:nvCxnSpPr>
            <p:spPr>
              <a:xfrm flipH="1" flipV="1">
                <a:off x="5510825" y="4228779"/>
                <a:ext cx="821983" cy="1896287"/>
              </a:xfrm>
              <a:prstGeom prst="line">
                <a:avLst/>
              </a:prstGeom>
              <a:noFill/>
              <a:ln w="9525" cap="flat" cmpd="sng" algn="ctr">
                <a:solidFill>
                  <a:sysClr val="windowText" lastClr="000000"/>
                </a:solidFill>
                <a:prstDash val="dash"/>
                <a:miter lim="800000"/>
              </a:ln>
              <a:effectLst/>
            </p:spPr>
          </p:cxnSp>
          <p:cxnSp>
            <p:nvCxnSpPr>
              <p:cNvPr id="242" name="Straight Connector 15">
                <a:extLst>
                  <a:ext uri="{FF2B5EF4-FFF2-40B4-BE49-F238E27FC236}">
                    <a16:creationId xmlns:a16="http://schemas.microsoft.com/office/drawing/2014/main" id="{8AAFD7C2-AD6C-572E-DF7E-02CE503DBF03}"/>
                  </a:ext>
                </a:extLst>
              </p:cNvPr>
              <p:cNvCxnSpPr>
                <a:cxnSpLocks/>
              </p:cNvCxnSpPr>
              <p:nvPr/>
            </p:nvCxnSpPr>
            <p:spPr>
              <a:xfrm flipH="1">
                <a:off x="5650745" y="3837207"/>
                <a:ext cx="682204" cy="198946"/>
              </a:xfrm>
              <a:prstGeom prst="line">
                <a:avLst/>
              </a:prstGeom>
              <a:noFill/>
              <a:ln w="9525" cap="flat" cmpd="sng" algn="ctr">
                <a:solidFill>
                  <a:sysClr val="windowText" lastClr="000000"/>
                </a:solidFill>
                <a:prstDash val="dash"/>
                <a:miter lim="800000"/>
              </a:ln>
              <a:effectLst/>
            </p:spPr>
          </p:cxnSp>
        </p:grpSp>
      </p:grpSp>
      <p:grpSp>
        <p:nvGrpSpPr>
          <p:cNvPr id="374" name="Group 147">
            <a:extLst>
              <a:ext uri="{FF2B5EF4-FFF2-40B4-BE49-F238E27FC236}">
                <a16:creationId xmlns:a16="http://schemas.microsoft.com/office/drawing/2014/main" id="{EC74DB70-3EFA-E57F-6FFB-3DF47DCABDB5}"/>
              </a:ext>
            </a:extLst>
          </p:cNvPr>
          <p:cNvGrpSpPr/>
          <p:nvPr/>
        </p:nvGrpSpPr>
        <p:grpSpPr>
          <a:xfrm>
            <a:off x="6474270" y="3990552"/>
            <a:ext cx="2310105" cy="2244814"/>
            <a:chOff x="6505615" y="3874932"/>
            <a:chExt cx="2310105" cy="2244814"/>
          </a:xfrm>
        </p:grpSpPr>
        <p:sp>
          <p:nvSpPr>
            <p:cNvPr id="375" name="TextBox 148">
              <a:extLst>
                <a:ext uri="{FF2B5EF4-FFF2-40B4-BE49-F238E27FC236}">
                  <a16:creationId xmlns:a16="http://schemas.microsoft.com/office/drawing/2014/main" id="{A7F9B1D8-8B05-3974-C8E8-B22DFEF42D63}"/>
                </a:ext>
              </a:extLst>
            </p:cNvPr>
            <p:cNvSpPr txBox="1"/>
            <p:nvPr/>
          </p:nvSpPr>
          <p:spPr>
            <a:xfrm>
              <a:off x="7136275" y="3874932"/>
              <a:ext cx="1679445" cy="430887"/>
            </a:xfrm>
            <a:prstGeom prst="rect">
              <a:avLst/>
            </a:prstGeom>
            <a:noFill/>
            <a:ln>
              <a:noFill/>
              <a:prstDash val="dash"/>
            </a:ln>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1" u="none" strike="noStrike" kern="0" cap="none" spc="0" normalizeH="0" baseline="0" noProof="0">
                  <a:ln>
                    <a:noFill/>
                  </a:ln>
                  <a:solidFill>
                    <a:schemeClr val="accent2"/>
                  </a:solidFill>
                  <a:effectLst/>
                  <a:uLnTx/>
                  <a:uFillTx/>
                  <a:latin typeface="+mj-lt"/>
                  <a:cs typeface="Arial" panose="020B0604020202020204" pitchFamily="34" charset="0"/>
                </a:rPr>
                <a:t>Processing-</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1" u="none" strike="noStrike" kern="0" cap="none" spc="0" normalizeH="0" baseline="0" noProof="0">
                  <a:ln>
                    <a:noFill/>
                  </a:ln>
                  <a:solidFill>
                    <a:schemeClr val="accent2"/>
                  </a:solidFill>
                  <a:effectLst/>
                  <a:uLnTx/>
                  <a:uFillTx/>
                  <a:latin typeface="+mj-lt"/>
                  <a:cs typeface="Arial" panose="020B0604020202020204" pitchFamily="34" charset="0"/>
                </a:rPr>
                <a:t>Using-DRAM</a:t>
              </a:r>
            </a:p>
          </p:txBody>
        </p:sp>
        <p:grpSp>
          <p:nvGrpSpPr>
            <p:cNvPr id="376" name="Group 151">
              <a:extLst>
                <a:ext uri="{FF2B5EF4-FFF2-40B4-BE49-F238E27FC236}">
                  <a16:creationId xmlns:a16="http://schemas.microsoft.com/office/drawing/2014/main" id="{05D21E4B-15E1-903E-F59E-33551043D321}"/>
                </a:ext>
              </a:extLst>
            </p:cNvPr>
            <p:cNvGrpSpPr/>
            <p:nvPr/>
          </p:nvGrpSpPr>
          <p:grpSpPr>
            <a:xfrm>
              <a:off x="6505615" y="4269171"/>
              <a:ext cx="2072910" cy="1850575"/>
              <a:chOff x="6505615" y="4269171"/>
              <a:chExt cx="2072910" cy="1850575"/>
            </a:xfrm>
          </p:grpSpPr>
          <p:sp>
            <p:nvSpPr>
              <p:cNvPr id="377" name="Trapezoid 152">
                <a:extLst>
                  <a:ext uri="{FF2B5EF4-FFF2-40B4-BE49-F238E27FC236}">
                    <a16:creationId xmlns:a16="http://schemas.microsoft.com/office/drawing/2014/main" id="{78805E97-D878-7711-383C-63E167E575D9}"/>
                  </a:ext>
                </a:extLst>
              </p:cNvPr>
              <p:cNvSpPr/>
              <p:nvPr/>
            </p:nvSpPr>
            <p:spPr>
              <a:xfrm rot="16200000">
                <a:off x="5839693" y="4935093"/>
                <a:ext cx="1581693" cy="249849"/>
              </a:xfrm>
              <a:prstGeom prst="trapezoid">
                <a:avLst>
                  <a:gd name="adj" fmla="val 82574"/>
                </a:avLst>
              </a:prstGeom>
              <a:solidFill>
                <a:srgbClr val="1982C3">
                  <a:lumMod val="20000"/>
                  <a:lumOff val="80000"/>
                </a:srgbClr>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cxnSp>
            <p:nvCxnSpPr>
              <p:cNvPr id="378" name="Straight Connector 153">
                <a:extLst>
                  <a:ext uri="{FF2B5EF4-FFF2-40B4-BE49-F238E27FC236}">
                    <a16:creationId xmlns:a16="http://schemas.microsoft.com/office/drawing/2014/main" id="{B4E0F92E-9E33-2971-24D7-692E8DB07804}"/>
                  </a:ext>
                </a:extLst>
              </p:cNvPr>
              <p:cNvCxnSpPr>
                <a:cxnSpLocks/>
                <a:endCxn id="391" idx="0"/>
              </p:cNvCxnSpPr>
              <p:nvPr/>
            </p:nvCxnSpPr>
            <p:spPr>
              <a:xfrm>
                <a:off x="6936106" y="4634507"/>
                <a:ext cx="133387" cy="0"/>
              </a:xfrm>
              <a:prstGeom prst="line">
                <a:avLst/>
              </a:prstGeom>
              <a:noFill/>
              <a:ln w="12700" cap="flat" cmpd="sng" algn="ctr">
                <a:solidFill>
                  <a:srgbClr val="000000"/>
                </a:solidFill>
                <a:prstDash val="solid"/>
                <a:miter lim="800000"/>
              </a:ln>
              <a:effectLst/>
            </p:spPr>
          </p:cxnSp>
          <p:cxnSp>
            <p:nvCxnSpPr>
              <p:cNvPr id="379" name="Straight Connector 154">
                <a:extLst>
                  <a:ext uri="{FF2B5EF4-FFF2-40B4-BE49-F238E27FC236}">
                    <a16:creationId xmlns:a16="http://schemas.microsoft.com/office/drawing/2014/main" id="{A7B51C8D-5B00-4C45-C9A8-C285D0047E48}"/>
                  </a:ext>
                </a:extLst>
              </p:cNvPr>
              <p:cNvCxnSpPr>
                <a:cxnSpLocks/>
                <a:endCxn id="424" idx="0"/>
              </p:cNvCxnSpPr>
              <p:nvPr/>
            </p:nvCxnSpPr>
            <p:spPr>
              <a:xfrm>
                <a:off x="6936106" y="5514107"/>
                <a:ext cx="133387" cy="0"/>
              </a:xfrm>
              <a:prstGeom prst="line">
                <a:avLst/>
              </a:prstGeom>
              <a:noFill/>
              <a:ln w="12700" cap="flat" cmpd="sng" algn="ctr">
                <a:solidFill>
                  <a:srgbClr val="000000"/>
                </a:solidFill>
                <a:prstDash val="solid"/>
                <a:miter lim="800000"/>
              </a:ln>
              <a:effectLst/>
            </p:spPr>
          </p:cxnSp>
          <p:cxnSp>
            <p:nvCxnSpPr>
              <p:cNvPr id="380" name="Straight Connector 155">
                <a:extLst>
                  <a:ext uri="{FF2B5EF4-FFF2-40B4-BE49-F238E27FC236}">
                    <a16:creationId xmlns:a16="http://schemas.microsoft.com/office/drawing/2014/main" id="{3327506E-913B-2011-4CA5-5B0275D95C63}"/>
                  </a:ext>
                </a:extLst>
              </p:cNvPr>
              <p:cNvCxnSpPr>
                <a:cxnSpLocks/>
              </p:cNvCxnSpPr>
              <p:nvPr/>
            </p:nvCxnSpPr>
            <p:spPr>
              <a:xfrm>
                <a:off x="6936106" y="4516136"/>
                <a:ext cx="0" cy="1115308"/>
              </a:xfrm>
              <a:prstGeom prst="line">
                <a:avLst/>
              </a:prstGeom>
              <a:noFill/>
              <a:ln w="12700" cap="flat" cmpd="sng" algn="ctr">
                <a:solidFill>
                  <a:srgbClr val="000000"/>
                </a:solidFill>
                <a:prstDash val="solid"/>
                <a:miter lim="800000"/>
              </a:ln>
              <a:effectLst/>
            </p:spPr>
          </p:cxnSp>
          <p:cxnSp>
            <p:nvCxnSpPr>
              <p:cNvPr id="381" name="Straight Connector 156">
                <a:extLst>
                  <a:ext uri="{FF2B5EF4-FFF2-40B4-BE49-F238E27FC236}">
                    <a16:creationId xmlns:a16="http://schemas.microsoft.com/office/drawing/2014/main" id="{FF8B28A6-BA5E-CAC1-3D53-814360697111}"/>
                  </a:ext>
                </a:extLst>
              </p:cNvPr>
              <p:cNvCxnSpPr>
                <a:cxnSpLocks/>
                <a:stCxn id="377" idx="2"/>
              </p:cNvCxnSpPr>
              <p:nvPr/>
            </p:nvCxnSpPr>
            <p:spPr>
              <a:xfrm>
                <a:off x="6755464" y="5060017"/>
                <a:ext cx="165378" cy="0"/>
              </a:xfrm>
              <a:prstGeom prst="line">
                <a:avLst/>
              </a:prstGeom>
              <a:noFill/>
              <a:ln w="12700" cap="flat" cmpd="sng" algn="ctr">
                <a:solidFill>
                  <a:srgbClr val="000000"/>
                </a:solidFill>
                <a:prstDash val="solid"/>
                <a:miter lim="800000"/>
              </a:ln>
              <a:effectLst/>
            </p:spPr>
          </p:cxnSp>
          <p:grpSp>
            <p:nvGrpSpPr>
              <p:cNvPr id="382" name="Group 157">
                <a:extLst>
                  <a:ext uri="{FF2B5EF4-FFF2-40B4-BE49-F238E27FC236}">
                    <a16:creationId xmlns:a16="http://schemas.microsoft.com/office/drawing/2014/main" id="{F2158D24-4B5D-6B71-20C0-3FB4B2CDD0FB}"/>
                  </a:ext>
                </a:extLst>
              </p:cNvPr>
              <p:cNvGrpSpPr/>
              <p:nvPr/>
            </p:nvGrpSpPr>
            <p:grpSpPr>
              <a:xfrm>
                <a:off x="7069492" y="4319864"/>
                <a:ext cx="1509033" cy="1799882"/>
                <a:chOff x="7069492" y="4319864"/>
                <a:chExt cx="1509033" cy="1799882"/>
              </a:xfrm>
            </p:grpSpPr>
            <p:grpSp>
              <p:nvGrpSpPr>
                <p:cNvPr id="383" name="Group 158">
                  <a:extLst>
                    <a:ext uri="{FF2B5EF4-FFF2-40B4-BE49-F238E27FC236}">
                      <a16:creationId xmlns:a16="http://schemas.microsoft.com/office/drawing/2014/main" id="{7DD83476-642A-3AD9-819F-6E2DDA8539F9}"/>
                    </a:ext>
                  </a:extLst>
                </p:cNvPr>
                <p:cNvGrpSpPr/>
                <p:nvPr/>
              </p:nvGrpSpPr>
              <p:grpSpPr>
                <a:xfrm>
                  <a:off x="7069492" y="5200300"/>
                  <a:ext cx="1509033" cy="919446"/>
                  <a:chOff x="4697310" y="1380763"/>
                  <a:chExt cx="1347890" cy="796381"/>
                </a:xfrm>
              </p:grpSpPr>
              <p:grpSp>
                <p:nvGrpSpPr>
                  <p:cNvPr id="423" name="Group 198">
                    <a:extLst>
                      <a:ext uri="{FF2B5EF4-FFF2-40B4-BE49-F238E27FC236}">
                        <a16:creationId xmlns:a16="http://schemas.microsoft.com/office/drawing/2014/main" id="{827E1CD9-FC25-F18D-481F-739514FC8647}"/>
                      </a:ext>
                    </a:extLst>
                  </p:cNvPr>
                  <p:cNvGrpSpPr/>
                  <p:nvPr/>
                </p:nvGrpSpPr>
                <p:grpSpPr>
                  <a:xfrm>
                    <a:off x="4961468" y="1380763"/>
                    <a:ext cx="1083732" cy="796381"/>
                    <a:chOff x="4961468" y="1380763"/>
                    <a:chExt cx="1083732" cy="796381"/>
                  </a:xfrm>
                </p:grpSpPr>
                <p:sp>
                  <p:nvSpPr>
                    <p:cNvPr id="428" name="Rectangle 203">
                      <a:extLst>
                        <a:ext uri="{FF2B5EF4-FFF2-40B4-BE49-F238E27FC236}">
                          <a16:creationId xmlns:a16="http://schemas.microsoft.com/office/drawing/2014/main" id="{38F0E2BE-29A9-D22D-7C43-91957AFBADC7}"/>
                        </a:ext>
                      </a:extLst>
                    </p:cNvPr>
                    <p:cNvSpPr/>
                    <p:nvPr/>
                  </p:nvSpPr>
                  <p:spPr>
                    <a:xfrm>
                      <a:off x="4961468" y="1380763"/>
                      <a:ext cx="1083732" cy="593087"/>
                    </a:xfrm>
                    <a:prstGeom prst="rect">
                      <a:avLst/>
                    </a:prstGeom>
                    <a:solidFill>
                      <a:srgbClr val="FFFFFF"/>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grpSp>
                  <p:nvGrpSpPr>
                    <p:cNvPr id="429" name="Group 204">
                      <a:extLst>
                        <a:ext uri="{FF2B5EF4-FFF2-40B4-BE49-F238E27FC236}">
                          <a16:creationId xmlns:a16="http://schemas.microsoft.com/office/drawing/2014/main" id="{28DCED81-FB10-FFA5-E301-4DEE38D99AE7}"/>
                        </a:ext>
                      </a:extLst>
                    </p:cNvPr>
                    <p:cNvGrpSpPr/>
                    <p:nvPr/>
                  </p:nvGrpSpPr>
                  <p:grpSpPr>
                    <a:xfrm>
                      <a:off x="4994689" y="1414865"/>
                      <a:ext cx="996193" cy="762279"/>
                      <a:chOff x="4994689" y="1414865"/>
                      <a:chExt cx="996193" cy="762279"/>
                    </a:xfrm>
                  </p:grpSpPr>
                  <p:cxnSp>
                    <p:nvCxnSpPr>
                      <p:cNvPr id="430" name="Straight Connector 205">
                        <a:extLst>
                          <a:ext uri="{FF2B5EF4-FFF2-40B4-BE49-F238E27FC236}">
                            <a16:creationId xmlns:a16="http://schemas.microsoft.com/office/drawing/2014/main" id="{C172712C-EE8C-1B15-A526-CCA388190604}"/>
                          </a:ext>
                        </a:extLst>
                      </p:cNvPr>
                      <p:cNvCxnSpPr>
                        <a:cxnSpLocks/>
                        <a:stCxn id="441" idx="2"/>
                        <a:endCxn id="445" idx="6"/>
                      </p:cNvCxnSpPr>
                      <p:nvPr/>
                    </p:nvCxnSpPr>
                    <p:spPr>
                      <a:xfrm flipV="1">
                        <a:off x="4995336" y="1676639"/>
                        <a:ext cx="995546" cy="0"/>
                      </a:xfrm>
                      <a:prstGeom prst="line">
                        <a:avLst/>
                      </a:prstGeom>
                      <a:noFill/>
                      <a:ln w="12700" cap="flat" cmpd="sng" algn="ctr">
                        <a:solidFill>
                          <a:srgbClr val="000000"/>
                        </a:solidFill>
                        <a:prstDash val="solid"/>
                        <a:miter lim="800000"/>
                      </a:ln>
                      <a:effectLst/>
                    </p:spPr>
                  </p:cxnSp>
                  <p:cxnSp>
                    <p:nvCxnSpPr>
                      <p:cNvPr id="431" name="Straight Connector 206">
                        <a:extLst>
                          <a:ext uri="{FF2B5EF4-FFF2-40B4-BE49-F238E27FC236}">
                            <a16:creationId xmlns:a16="http://schemas.microsoft.com/office/drawing/2014/main" id="{98CA9048-1ECA-7BE7-29F1-9B96DE5251F7}"/>
                          </a:ext>
                        </a:extLst>
                      </p:cNvPr>
                      <p:cNvCxnSpPr>
                        <a:cxnSpLocks/>
                        <a:stCxn id="442" idx="2"/>
                        <a:endCxn id="446" idx="6"/>
                      </p:cNvCxnSpPr>
                      <p:nvPr/>
                    </p:nvCxnSpPr>
                    <p:spPr>
                      <a:xfrm flipV="1">
                        <a:off x="4995335" y="1856558"/>
                        <a:ext cx="995546" cy="0"/>
                      </a:xfrm>
                      <a:prstGeom prst="line">
                        <a:avLst/>
                      </a:prstGeom>
                      <a:noFill/>
                      <a:ln w="12700" cap="flat" cmpd="sng" algn="ctr">
                        <a:solidFill>
                          <a:srgbClr val="000000"/>
                        </a:solidFill>
                        <a:prstDash val="solid"/>
                        <a:miter lim="800000"/>
                      </a:ln>
                      <a:effectLst/>
                    </p:spPr>
                  </p:cxnSp>
                  <p:cxnSp>
                    <p:nvCxnSpPr>
                      <p:cNvPr id="432" name="Straight Connector 207">
                        <a:extLst>
                          <a:ext uri="{FF2B5EF4-FFF2-40B4-BE49-F238E27FC236}">
                            <a16:creationId xmlns:a16="http://schemas.microsoft.com/office/drawing/2014/main" id="{5A59C3B7-81EC-0107-8D62-79D045536957}"/>
                          </a:ext>
                        </a:extLst>
                      </p:cNvPr>
                      <p:cNvCxnSpPr>
                        <a:cxnSpLocks/>
                        <a:stCxn id="443" idx="2"/>
                        <a:endCxn id="447" idx="6"/>
                      </p:cNvCxnSpPr>
                      <p:nvPr/>
                    </p:nvCxnSpPr>
                    <p:spPr>
                      <a:xfrm flipV="1">
                        <a:off x="4994689" y="1496974"/>
                        <a:ext cx="995546" cy="0"/>
                      </a:xfrm>
                      <a:prstGeom prst="line">
                        <a:avLst/>
                      </a:prstGeom>
                      <a:noFill/>
                      <a:ln w="12700" cap="flat" cmpd="sng" algn="ctr">
                        <a:solidFill>
                          <a:srgbClr val="000000"/>
                        </a:solidFill>
                        <a:prstDash val="solid"/>
                        <a:miter lim="800000"/>
                      </a:ln>
                      <a:effectLst/>
                    </p:spPr>
                  </p:cxnSp>
                  <p:grpSp>
                    <p:nvGrpSpPr>
                      <p:cNvPr id="433" name="Group 208">
                        <a:extLst>
                          <a:ext uri="{FF2B5EF4-FFF2-40B4-BE49-F238E27FC236}">
                            <a16:creationId xmlns:a16="http://schemas.microsoft.com/office/drawing/2014/main" id="{0CBF6D88-029C-433E-210D-4521552D4A07}"/>
                          </a:ext>
                        </a:extLst>
                      </p:cNvPr>
                      <p:cNvGrpSpPr/>
                      <p:nvPr/>
                    </p:nvGrpSpPr>
                    <p:grpSpPr>
                      <a:xfrm>
                        <a:off x="5204995" y="1424282"/>
                        <a:ext cx="146030" cy="752862"/>
                        <a:chOff x="5204995" y="1424282"/>
                        <a:chExt cx="146030" cy="752862"/>
                      </a:xfrm>
                    </p:grpSpPr>
                    <p:cxnSp>
                      <p:nvCxnSpPr>
                        <p:cNvPr id="452" name="Straight Connector 227">
                          <a:extLst>
                            <a:ext uri="{FF2B5EF4-FFF2-40B4-BE49-F238E27FC236}">
                              <a16:creationId xmlns:a16="http://schemas.microsoft.com/office/drawing/2014/main" id="{63D21374-12FD-CA46-B4C8-6AC448F10D95}"/>
                            </a:ext>
                          </a:extLst>
                        </p:cNvPr>
                        <p:cNvCxnSpPr>
                          <a:cxnSpLocks/>
                          <a:stCxn id="455" idx="0"/>
                        </p:cNvCxnSpPr>
                        <p:nvPr/>
                      </p:nvCxnSpPr>
                      <p:spPr>
                        <a:xfrm>
                          <a:off x="5277687" y="1424282"/>
                          <a:ext cx="0" cy="752862"/>
                        </a:xfrm>
                        <a:prstGeom prst="line">
                          <a:avLst/>
                        </a:prstGeom>
                        <a:noFill/>
                        <a:ln w="12700" cap="flat" cmpd="sng" algn="ctr">
                          <a:solidFill>
                            <a:srgbClr val="000000"/>
                          </a:solidFill>
                          <a:prstDash val="solid"/>
                          <a:miter lim="800000"/>
                        </a:ln>
                        <a:effectLst/>
                      </p:spPr>
                    </p:cxnSp>
                    <p:sp>
                      <p:nvSpPr>
                        <p:cNvPr id="453" name="Oval 452">
                          <a:extLst>
                            <a:ext uri="{FF2B5EF4-FFF2-40B4-BE49-F238E27FC236}">
                              <a16:creationId xmlns:a16="http://schemas.microsoft.com/office/drawing/2014/main" id="{5AE4C457-2D60-FEFB-1103-06A42EEFDDF6}"/>
                            </a:ext>
                          </a:extLst>
                        </p:cNvPr>
                        <p:cNvSpPr/>
                        <p:nvPr/>
                      </p:nvSpPr>
                      <p:spPr>
                        <a:xfrm>
                          <a:off x="5205642" y="1603947"/>
                          <a:ext cx="145383" cy="145383"/>
                        </a:xfrm>
                        <a:prstGeom prst="ellipse">
                          <a:avLst/>
                        </a:prstGeom>
                        <a:solidFill>
                          <a:srgbClr val="FF595E"/>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sp>
                      <p:nvSpPr>
                        <p:cNvPr id="454" name="Oval 453">
                          <a:extLst>
                            <a:ext uri="{FF2B5EF4-FFF2-40B4-BE49-F238E27FC236}">
                              <a16:creationId xmlns:a16="http://schemas.microsoft.com/office/drawing/2014/main" id="{A96B4F40-640D-8FC4-A9D6-270269AD3A8E}"/>
                            </a:ext>
                          </a:extLst>
                        </p:cNvPr>
                        <p:cNvSpPr/>
                        <p:nvPr/>
                      </p:nvSpPr>
                      <p:spPr>
                        <a:xfrm>
                          <a:off x="5205641" y="1783866"/>
                          <a:ext cx="145383" cy="145383"/>
                        </a:xfrm>
                        <a:prstGeom prst="ellipse">
                          <a:avLst/>
                        </a:prstGeom>
                        <a:solidFill>
                          <a:srgbClr val="FF595E"/>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sp>
                      <p:nvSpPr>
                        <p:cNvPr id="455" name="Oval 454">
                          <a:extLst>
                            <a:ext uri="{FF2B5EF4-FFF2-40B4-BE49-F238E27FC236}">
                              <a16:creationId xmlns:a16="http://schemas.microsoft.com/office/drawing/2014/main" id="{B355A2F8-4957-8266-4BF4-4651B1D25A22}"/>
                            </a:ext>
                          </a:extLst>
                        </p:cNvPr>
                        <p:cNvSpPr/>
                        <p:nvPr/>
                      </p:nvSpPr>
                      <p:spPr>
                        <a:xfrm>
                          <a:off x="5204995" y="1424282"/>
                          <a:ext cx="145383" cy="145383"/>
                        </a:xfrm>
                        <a:prstGeom prst="ellipse">
                          <a:avLst/>
                        </a:prstGeom>
                        <a:solidFill>
                          <a:srgbClr val="FF595E"/>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grpSp>
                  <p:grpSp>
                    <p:nvGrpSpPr>
                      <p:cNvPr id="434" name="Group 209">
                        <a:extLst>
                          <a:ext uri="{FF2B5EF4-FFF2-40B4-BE49-F238E27FC236}">
                            <a16:creationId xmlns:a16="http://schemas.microsoft.com/office/drawing/2014/main" id="{6F909020-CAA9-02DB-641A-D4CB23601905}"/>
                          </a:ext>
                        </a:extLst>
                      </p:cNvPr>
                      <p:cNvGrpSpPr/>
                      <p:nvPr/>
                    </p:nvGrpSpPr>
                    <p:grpSpPr>
                      <a:xfrm>
                        <a:off x="5419036" y="1419988"/>
                        <a:ext cx="146030" cy="757156"/>
                        <a:chOff x="5204995" y="1424282"/>
                        <a:chExt cx="146030" cy="757156"/>
                      </a:xfrm>
                    </p:grpSpPr>
                    <p:cxnSp>
                      <p:nvCxnSpPr>
                        <p:cNvPr id="448" name="Straight Connector 223">
                          <a:extLst>
                            <a:ext uri="{FF2B5EF4-FFF2-40B4-BE49-F238E27FC236}">
                              <a16:creationId xmlns:a16="http://schemas.microsoft.com/office/drawing/2014/main" id="{3EAC46A3-3B48-5CF8-EEC8-5EBD6E78E04B}"/>
                            </a:ext>
                          </a:extLst>
                        </p:cNvPr>
                        <p:cNvCxnSpPr>
                          <a:cxnSpLocks/>
                          <a:stCxn id="451" idx="0"/>
                        </p:cNvCxnSpPr>
                        <p:nvPr/>
                      </p:nvCxnSpPr>
                      <p:spPr>
                        <a:xfrm>
                          <a:off x="5277687" y="1424282"/>
                          <a:ext cx="0" cy="757156"/>
                        </a:xfrm>
                        <a:prstGeom prst="line">
                          <a:avLst/>
                        </a:prstGeom>
                        <a:noFill/>
                        <a:ln w="12700" cap="flat" cmpd="sng" algn="ctr">
                          <a:solidFill>
                            <a:srgbClr val="000000"/>
                          </a:solidFill>
                          <a:prstDash val="solid"/>
                          <a:miter lim="800000"/>
                        </a:ln>
                        <a:effectLst/>
                      </p:spPr>
                    </p:cxnSp>
                    <p:sp>
                      <p:nvSpPr>
                        <p:cNvPr id="449" name="Oval 448">
                          <a:extLst>
                            <a:ext uri="{FF2B5EF4-FFF2-40B4-BE49-F238E27FC236}">
                              <a16:creationId xmlns:a16="http://schemas.microsoft.com/office/drawing/2014/main" id="{ED21ECF3-2D58-7A72-A3B3-F4D409467ACA}"/>
                            </a:ext>
                          </a:extLst>
                        </p:cNvPr>
                        <p:cNvSpPr/>
                        <p:nvPr/>
                      </p:nvSpPr>
                      <p:spPr>
                        <a:xfrm>
                          <a:off x="5205642" y="1603947"/>
                          <a:ext cx="145383" cy="145383"/>
                        </a:xfrm>
                        <a:prstGeom prst="ellipse">
                          <a:avLst/>
                        </a:prstGeom>
                        <a:solidFill>
                          <a:srgbClr val="FF595E"/>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sp>
                      <p:nvSpPr>
                        <p:cNvPr id="450" name="Oval 449">
                          <a:extLst>
                            <a:ext uri="{FF2B5EF4-FFF2-40B4-BE49-F238E27FC236}">
                              <a16:creationId xmlns:a16="http://schemas.microsoft.com/office/drawing/2014/main" id="{AD78662E-A380-F9AF-D27C-765E85E3499B}"/>
                            </a:ext>
                          </a:extLst>
                        </p:cNvPr>
                        <p:cNvSpPr/>
                        <p:nvPr/>
                      </p:nvSpPr>
                      <p:spPr>
                        <a:xfrm>
                          <a:off x="5205641" y="1783866"/>
                          <a:ext cx="145383" cy="145383"/>
                        </a:xfrm>
                        <a:prstGeom prst="ellipse">
                          <a:avLst/>
                        </a:prstGeom>
                        <a:solidFill>
                          <a:srgbClr val="FF595E"/>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sp>
                      <p:nvSpPr>
                        <p:cNvPr id="451" name="Oval 450">
                          <a:extLst>
                            <a:ext uri="{FF2B5EF4-FFF2-40B4-BE49-F238E27FC236}">
                              <a16:creationId xmlns:a16="http://schemas.microsoft.com/office/drawing/2014/main" id="{A010F90F-1459-4A61-2231-137D7A897555}"/>
                            </a:ext>
                          </a:extLst>
                        </p:cNvPr>
                        <p:cNvSpPr/>
                        <p:nvPr/>
                      </p:nvSpPr>
                      <p:spPr>
                        <a:xfrm>
                          <a:off x="5204995" y="1424282"/>
                          <a:ext cx="145383" cy="145383"/>
                        </a:xfrm>
                        <a:prstGeom prst="ellipse">
                          <a:avLst/>
                        </a:prstGeom>
                        <a:solidFill>
                          <a:srgbClr val="FF595E"/>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grpSp>
                  <p:sp>
                    <p:nvSpPr>
                      <p:cNvPr id="435" name="Oval 434">
                        <a:extLst>
                          <a:ext uri="{FF2B5EF4-FFF2-40B4-BE49-F238E27FC236}">
                            <a16:creationId xmlns:a16="http://schemas.microsoft.com/office/drawing/2014/main" id="{BAB5DC06-4103-A70C-BED8-296B785963E5}"/>
                          </a:ext>
                        </a:extLst>
                      </p:cNvPr>
                      <p:cNvSpPr/>
                      <p:nvPr/>
                    </p:nvSpPr>
                    <p:spPr>
                      <a:xfrm>
                        <a:off x="5633076" y="1599653"/>
                        <a:ext cx="145383" cy="145383"/>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rgbClr val="000000"/>
                            </a:solidFill>
                            <a:effectLst/>
                            <a:uLnTx/>
                            <a:uFillTx/>
                            <a:latin typeface="+mj-lt"/>
                            <a:ea typeface="+mn-ea"/>
                            <a:cs typeface="Arial" panose="020B0604020202020204" pitchFamily="34" charset="0"/>
                          </a:rPr>
                          <a:t>…</a:t>
                        </a:r>
                      </a:p>
                    </p:txBody>
                  </p:sp>
                  <p:grpSp>
                    <p:nvGrpSpPr>
                      <p:cNvPr id="436" name="Group 211">
                        <a:extLst>
                          <a:ext uri="{FF2B5EF4-FFF2-40B4-BE49-F238E27FC236}">
                            <a16:creationId xmlns:a16="http://schemas.microsoft.com/office/drawing/2014/main" id="{A0D73256-676F-D56E-6222-42AA11F3AA4A}"/>
                          </a:ext>
                        </a:extLst>
                      </p:cNvPr>
                      <p:cNvGrpSpPr/>
                      <p:nvPr/>
                    </p:nvGrpSpPr>
                    <p:grpSpPr>
                      <a:xfrm>
                        <a:off x="5844852" y="1424282"/>
                        <a:ext cx="146030" cy="752862"/>
                        <a:chOff x="5204995" y="1424282"/>
                        <a:chExt cx="146030" cy="752862"/>
                      </a:xfrm>
                    </p:grpSpPr>
                    <p:cxnSp>
                      <p:nvCxnSpPr>
                        <p:cNvPr id="444" name="Straight Connector 219">
                          <a:extLst>
                            <a:ext uri="{FF2B5EF4-FFF2-40B4-BE49-F238E27FC236}">
                              <a16:creationId xmlns:a16="http://schemas.microsoft.com/office/drawing/2014/main" id="{78456618-AC10-3F76-2B36-EE66EDF0AA09}"/>
                            </a:ext>
                          </a:extLst>
                        </p:cNvPr>
                        <p:cNvCxnSpPr>
                          <a:cxnSpLocks/>
                          <a:stCxn id="447" idx="0"/>
                        </p:cNvCxnSpPr>
                        <p:nvPr/>
                      </p:nvCxnSpPr>
                      <p:spPr>
                        <a:xfrm>
                          <a:off x="5277687" y="1424282"/>
                          <a:ext cx="0" cy="752862"/>
                        </a:xfrm>
                        <a:prstGeom prst="line">
                          <a:avLst/>
                        </a:prstGeom>
                        <a:noFill/>
                        <a:ln w="12700" cap="flat" cmpd="sng" algn="ctr">
                          <a:solidFill>
                            <a:srgbClr val="000000"/>
                          </a:solidFill>
                          <a:prstDash val="solid"/>
                          <a:miter lim="800000"/>
                        </a:ln>
                        <a:effectLst/>
                      </p:spPr>
                    </p:cxnSp>
                    <p:sp>
                      <p:nvSpPr>
                        <p:cNvPr id="445" name="Oval 444">
                          <a:extLst>
                            <a:ext uri="{FF2B5EF4-FFF2-40B4-BE49-F238E27FC236}">
                              <a16:creationId xmlns:a16="http://schemas.microsoft.com/office/drawing/2014/main" id="{9D1A97CA-A82D-097C-80A5-3F36DA151910}"/>
                            </a:ext>
                          </a:extLst>
                        </p:cNvPr>
                        <p:cNvSpPr/>
                        <p:nvPr/>
                      </p:nvSpPr>
                      <p:spPr>
                        <a:xfrm>
                          <a:off x="5205642" y="1603947"/>
                          <a:ext cx="145383" cy="145383"/>
                        </a:xfrm>
                        <a:prstGeom prst="ellipse">
                          <a:avLst/>
                        </a:prstGeom>
                        <a:solidFill>
                          <a:srgbClr val="FF595E"/>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sp>
                      <p:nvSpPr>
                        <p:cNvPr id="446" name="Oval 445">
                          <a:extLst>
                            <a:ext uri="{FF2B5EF4-FFF2-40B4-BE49-F238E27FC236}">
                              <a16:creationId xmlns:a16="http://schemas.microsoft.com/office/drawing/2014/main" id="{36453B05-0B9A-6962-DC3F-3C8F564F6557}"/>
                            </a:ext>
                          </a:extLst>
                        </p:cNvPr>
                        <p:cNvSpPr/>
                        <p:nvPr/>
                      </p:nvSpPr>
                      <p:spPr>
                        <a:xfrm>
                          <a:off x="5205641" y="1783866"/>
                          <a:ext cx="145383" cy="145383"/>
                        </a:xfrm>
                        <a:prstGeom prst="ellipse">
                          <a:avLst/>
                        </a:prstGeom>
                        <a:solidFill>
                          <a:srgbClr val="FF595E"/>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sp>
                      <p:nvSpPr>
                        <p:cNvPr id="447" name="Oval 446">
                          <a:extLst>
                            <a:ext uri="{FF2B5EF4-FFF2-40B4-BE49-F238E27FC236}">
                              <a16:creationId xmlns:a16="http://schemas.microsoft.com/office/drawing/2014/main" id="{FE60B5C2-5AAE-11F2-BE45-9132D286DE85}"/>
                            </a:ext>
                          </a:extLst>
                        </p:cNvPr>
                        <p:cNvSpPr/>
                        <p:nvPr/>
                      </p:nvSpPr>
                      <p:spPr>
                        <a:xfrm>
                          <a:off x="5204995" y="1424282"/>
                          <a:ext cx="145383" cy="145383"/>
                        </a:xfrm>
                        <a:prstGeom prst="ellipse">
                          <a:avLst/>
                        </a:prstGeom>
                        <a:solidFill>
                          <a:srgbClr val="FF595E"/>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grpSp>
                  <p:grpSp>
                    <p:nvGrpSpPr>
                      <p:cNvPr id="437" name="Group 212">
                        <a:extLst>
                          <a:ext uri="{FF2B5EF4-FFF2-40B4-BE49-F238E27FC236}">
                            <a16:creationId xmlns:a16="http://schemas.microsoft.com/office/drawing/2014/main" id="{74CD756F-E37B-7EAA-E9C7-99CE854D8E45}"/>
                          </a:ext>
                        </a:extLst>
                      </p:cNvPr>
                      <p:cNvGrpSpPr/>
                      <p:nvPr/>
                    </p:nvGrpSpPr>
                    <p:grpSpPr>
                      <a:xfrm>
                        <a:off x="4994689" y="1429152"/>
                        <a:ext cx="146030" cy="747992"/>
                        <a:chOff x="5204995" y="1424282"/>
                        <a:chExt cx="146030" cy="747992"/>
                      </a:xfrm>
                    </p:grpSpPr>
                    <p:cxnSp>
                      <p:nvCxnSpPr>
                        <p:cNvPr id="440" name="Straight Connector 215">
                          <a:extLst>
                            <a:ext uri="{FF2B5EF4-FFF2-40B4-BE49-F238E27FC236}">
                              <a16:creationId xmlns:a16="http://schemas.microsoft.com/office/drawing/2014/main" id="{C33FAF3D-C2E0-57B5-5CF5-95E22229827F}"/>
                            </a:ext>
                          </a:extLst>
                        </p:cNvPr>
                        <p:cNvCxnSpPr>
                          <a:cxnSpLocks/>
                          <a:stCxn id="443" idx="0"/>
                        </p:cNvCxnSpPr>
                        <p:nvPr/>
                      </p:nvCxnSpPr>
                      <p:spPr>
                        <a:xfrm>
                          <a:off x="5277687" y="1424282"/>
                          <a:ext cx="0" cy="747992"/>
                        </a:xfrm>
                        <a:prstGeom prst="line">
                          <a:avLst/>
                        </a:prstGeom>
                        <a:noFill/>
                        <a:ln w="12700" cap="flat" cmpd="sng" algn="ctr">
                          <a:solidFill>
                            <a:srgbClr val="000000"/>
                          </a:solidFill>
                          <a:prstDash val="solid"/>
                          <a:miter lim="800000"/>
                        </a:ln>
                        <a:effectLst/>
                      </p:spPr>
                    </p:cxnSp>
                    <p:sp>
                      <p:nvSpPr>
                        <p:cNvPr id="441" name="Oval 440">
                          <a:extLst>
                            <a:ext uri="{FF2B5EF4-FFF2-40B4-BE49-F238E27FC236}">
                              <a16:creationId xmlns:a16="http://schemas.microsoft.com/office/drawing/2014/main" id="{06BFF23F-FCE2-074A-6D5F-B30F9A8B3899}"/>
                            </a:ext>
                          </a:extLst>
                        </p:cNvPr>
                        <p:cNvSpPr/>
                        <p:nvPr/>
                      </p:nvSpPr>
                      <p:spPr>
                        <a:xfrm>
                          <a:off x="5205642" y="1603947"/>
                          <a:ext cx="145383" cy="145383"/>
                        </a:xfrm>
                        <a:prstGeom prst="ellipse">
                          <a:avLst/>
                        </a:prstGeom>
                        <a:solidFill>
                          <a:srgbClr val="FF595E"/>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sp>
                      <p:nvSpPr>
                        <p:cNvPr id="442" name="Oval 441">
                          <a:extLst>
                            <a:ext uri="{FF2B5EF4-FFF2-40B4-BE49-F238E27FC236}">
                              <a16:creationId xmlns:a16="http://schemas.microsoft.com/office/drawing/2014/main" id="{F4FFEE16-4F3E-CC62-90C7-E5AB011F982A}"/>
                            </a:ext>
                          </a:extLst>
                        </p:cNvPr>
                        <p:cNvSpPr/>
                        <p:nvPr/>
                      </p:nvSpPr>
                      <p:spPr>
                        <a:xfrm>
                          <a:off x="5205641" y="1783866"/>
                          <a:ext cx="145383" cy="145383"/>
                        </a:xfrm>
                        <a:prstGeom prst="ellipse">
                          <a:avLst/>
                        </a:prstGeom>
                        <a:solidFill>
                          <a:srgbClr val="FF595E"/>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sp>
                      <p:nvSpPr>
                        <p:cNvPr id="443" name="Oval 442">
                          <a:extLst>
                            <a:ext uri="{FF2B5EF4-FFF2-40B4-BE49-F238E27FC236}">
                              <a16:creationId xmlns:a16="http://schemas.microsoft.com/office/drawing/2014/main" id="{7FBBE8A9-6F59-5401-4974-4115337C9EC3}"/>
                            </a:ext>
                          </a:extLst>
                        </p:cNvPr>
                        <p:cNvSpPr/>
                        <p:nvPr/>
                      </p:nvSpPr>
                      <p:spPr>
                        <a:xfrm>
                          <a:off x="5204995" y="1424282"/>
                          <a:ext cx="145383" cy="145383"/>
                        </a:xfrm>
                        <a:prstGeom prst="ellipse">
                          <a:avLst/>
                        </a:prstGeom>
                        <a:solidFill>
                          <a:srgbClr val="FF595E"/>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grpSp>
                  <p:sp>
                    <p:nvSpPr>
                      <p:cNvPr id="438" name="Oval 437">
                        <a:extLst>
                          <a:ext uri="{FF2B5EF4-FFF2-40B4-BE49-F238E27FC236}">
                            <a16:creationId xmlns:a16="http://schemas.microsoft.com/office/drawing/2014/main" id="{69A7F748-8344-0698-320C-98DFC96D4765}"/>
                          </a:ext>
                        </a:extLst>
                      </p:cNvPr>
                      <p:cNvSpPr/>
                      <p:nvPr/>
                    </p:nvSpPr>
                    <p:spPr>
                      <a:xfrm>
                        <a:off x="5636464" y="1414865"/>
                        <a:ext cx="145383" cy="145383"/>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rgbClr val="000000"/>
                          </a:solidFill>
                          <a:effectLst/>
                          <a:uLnTx/>
                          <a:uFillTx/>
                          <a:latin typeface="+mj-lt"/>
                          <a:ea typeface="+mn-ea"/>
                          <a:cs typeface="Arial" panose="020B0604020202020204" pitchFamily="34" charset="0"/>
                        </a:endParaRPr>
                      </a:p>
                    </p:txBody>
                  </p:sp>
                  <p:sp>
                    <p:nvSpPr>
                      <p:cNvPr id="439" name="Oval 438">
                        <a:extLst>
                          <a:ext uri="{FF2B5EF4-FFF2-40B4-BE49-F238E27FC236}">
                            <a16:creationId xmlns:a16="http://schemas.microsoft.com/office/drawing/2014/main" id="{0A4799F1-6F0D-4C68-6549-47E53B895444}"/>
                          </a:ext>
                        </a:extLst>
                      </p:cNvPr>
                      <p:cNvSpPr/>
                      <p:nvPr/>
                    </p:nvSpPr>
                    <p:spPr>
                      <a:xfrm>
                        <a:off x="5630166" y="1787487"/>
                        <a:ext cx="145383" cy="145383"/>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rgbClr val="000000"/>
                          </a:solidFill>
                          <a:effectLst/>
                          <a:uLnTx/>
                          <a:uFillTx/>
                          <a:latin typeface="+mj-lt"/>
                          <a:ea typeface="+mn-ea"/>
                          <a:cs typeface="Arial" panose="020B0604020202020204" pitchFamily="34" charset="0"/>
                        </a:endParaRPr>
                      </a:p>
                    </p:txBody>
                  </p:sp>
                </p:grpSp>
              </p:grpSp>
              <p:sp>
                <p:nvSpPr>
                  <p:cNvPr id="424" name="Trapezoid 199">
                    <a:extLst>
                      <a:ext uri="{FF2B5EF4-FFF2-40B4-BE49-F238E27FC236}">
                        <a16:creationId xmlns:a16="http://schemas.microsoft.com/office/drawing/2014/main" id="{5CCC0E93-ED76-CCAC-FD10-01452D43AC5C}"/>
                      </a:ext>
                    </a:extLst>
                  </p:cNvPr>
                  <p:cNvSpPr/>
                  <p:nvPr/>
                </p:nvSpPr>
                <p:spPr>
                  <a:xfrm rot="16200000">
                    <a:off x="4534878" y="1580684"/>
                    <a:ext cx="487028" cy="162163"/>
                  </a:xfrm>
                  <a:prstGeom prst="trapezoid">
                    <a:avLst>
                      <a:gd name="adj" fmla="val 34124"/>
                    </a:avLst>
                  </a:prstGeom>
                  <a:solidFill>
                    <a:srgbClr val="1982C3">
                      <a:lumMod val="20000"/>
                      <a:lumOff val="80000"/>
                    </a:srgbClr>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sp>
                <p:nvSpPr>
                  <p:cNvPr id="425" name="Rectangle 200">
                    <a:extLst>
                      <a:ext uri="{FF2B5EF4-FFF2-40B4-BE49-F238E27FC236}">
                        <a16:creationId xmlns:a16="http://schemas.microsoft.com/office/drawing/2014/main" id="{69419A5D-C8A3-5A6D-7437-4F066D809AF9}"/>
                      </a:ext>
                    </a:extLst>
                  </p:cNvPr>
                  <p:cNvSpPr/>
                  <p:nvPr/>
                </p:nvSpPr>
                <p:spPr>
                  <a:xfrm>
                    <a:off x="4961468" y="1974809"/>
                    <a:ext cx="1083732" cy="111866"/>
                  </a:xfrm>
                  <a:prstGeom prst="rect">
                    <a:avLst/>
                  </a:prstGeom>
                  <a:solidFill>
                    <a:srgbClr val="8AC926">
                      <a:lumMod val="20000"/>
                      <a:lumOff val="80000"/>
                    </a:srgbClr>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cxnSp>
                <p:nvCxnSpPr>
                  <p:cNvPr id="426" name="Straight Connector 201">
                    <a:extLst>
                      <a:ext uri="{FF2B5EF4-FFF2-40B4-BE49-F238E27FC236}">
                        <a16:creationId xmlns:a16="http://schemas.microsoft.com/office/drawing/2014/main" id="{5574D8D3-C57B-221F-8458-D2D3AC054E70}"/>
                      </a:ext>
                    </a:extLst>
                  </p:cNvPr>
                  <p:cNvCxnSpPr>
                    <a:cxnSpLocks/>
                  </p:cNvCxnSpPr>
                  <p:nvPr/>
                </p:nvCxnSpPr>
                <p:spPr>
                  <a:xfrm flipV="1">
                    <a:off x="4852605" y="1560248"/>
                    <a:ext cx="108863" cy="0"/>
                  </a:xfrm>
                  <a:prstGeom prst="line">
                    <a:avLst/>
                  </a:prstGeom>
                  <a:noFill/>
                  <a:ln w="12700" cap="flat" cmpd="sng" algn="ctr">
                    <a:solidFill>
                      <a:srgbClr val="000000"/>
                    </a:solidFill>
                    <a:prstDash val="solid"/>
                    <a:miter lim="800000"/>
                  </a:ln>
                  <a:effectLst/>
                </p:spPr>
              </p:cxnSp>
              <p:cxnSp>
                <p:nvCxnSpPr>
                  <p:cNvPr id="427" name="Straight Connector 202">
                    <a:extLst>
                      <a:ext uri="{FF2B5EF4-FFF2-40B4-BE49-F238E27FC236}">
                        <a16:creationId xmlns:a16="http://schemas.microsoft.com/office/drawing/2014/main" id="{D7FDD48C-1358-4FC8-A9E4-9AAD5FDC93C8}"/>
                      </a:ext>
                    </a:extLst>
                  </p:cNvPr>
                  <p:cNvCxnSpPr>
                    <a:cxnSpLocks/>
                  </p:cNvCxnSpPr>
                  <p:nvPr/>
                </p:nvCxnSpPr>
                <p:spPr>
                  <a:xfrm flipV="1">
                    <a:off x="4852605" y="1763683"/>
                    <a:ext cx="108863" cy="0"/>
                  </a:xfrm>
                  <a:prstGeom prst="line">
                    <a:avLst/>
                  </a:prstGeom>
                  <a:noFill/>
                  <a:ln w="12700" cap="flat" cmpd="sng" algn="ctr">
                    <a:solidFill>
                      <a:srgbClr val="000000"/>
                    </a:solidFill>
                    <a:prstDash val="solid"/>
                    <a:miter lim="800000"/>
                  </a:ln>
                  <a:effectLst/>
                </p:spPr>
              </p:cxnSp>
            </p:grpSp>
            <p:cxnSp>
              <p:nvCxnSpPr>
                <p:cNvPr id="384" name="Straight Connector 159">
                  <a:extLst>
                    <a:ext uri="{FF2B5EF4-FFF2-40B4-BE49-F238E27FC236}">
                      <a16:creationId xmlns:a16="http://schemas.microsoft.com/office/drawing/2014/main" id="{E02044B2-7846-40F8-067E-E43805E24F62}"/>
                    </a:ext>
                  </a:extLst>
                </p:cNvPr>
                <p:cNvCxnSpPr>
                  <a:cxnSpLocks/>
                </p:cNvCxnSpPr>
                <p:nvPr/>
              </p:nvCxnSpPr>
              <p:spPr>
                <a:xfrm>
                  <a:off x="8197996" y="6017421"/>
                  <a:ext cx="0" cy="102325"/>
                </a:xfrm>
                <a:prstGeom prst="line">
                  <a:avLst/>
                </a:prstGeom>
                <a:noFill/>
                <a:ln w="12700" cap="flat" cmpd="sng" algn="ctr">
                  <a:solidFill>
                    <a:srgbClr val="000000"/>
                  </a:solidFill>
                  <a:prstDash val="solid"/>
                  <a:miter lim="800000"/>
                </a:ln>
                <a:effectLst/>
              </p:spPr>
            </p:cxnSp>
            <p:grpSp>
              <p:nvGrpSpPr>
                <p:cNvPr id="385" name="Group 160">
                  <a:extLst>
                    <a:ext uri="{FF2B5EF4-FFF2-40B4-BE49-F238E27FC236}">
                      <a16:creationId xmlns:a16="http://schemas.microsoft.com/office/drawing/2014/main" id="{81D9E616-250F-B4D0-6619-6F2CF8361E49}"/>
                    </a:ext>
                  </a:extLst>
                </p:cNvPr>
                <p:cNvGrpSpPr/>
                <p:nvPr/>
              </p:nvGrpSpPr>
              <p:grpSpPr>
                <a:xfrm>
                  <a:off x="7069492" y="4319864"/>
                  <a:ext cx="1509033" cy="880436"/>
                  <a:chOff x="7069492" y="4319864"/>
                  <a:chExt cx="1509033" cy="880436"/>
                </a:xfrm>
              </p:grpSpPr>
              <p:cxnSp>
                <p:nvCxnSpPr>
                  <p:cNvPr id="386" name="Straight Connector 161">
                    <a:extLst>
                      <a:ext uri="{FF2B5EF4-FFF2-40B4-BE49-F238E27FC236}">
                        <a16:creationId xmlns:a16="http://schemas.microsoft.com/office/drawing/2014/main" id="{4D7BF474-6A84-34AD-64B8-9AA22C473E45}"/>
                      </a:ext>
                    </a:extLst>
                  </p:cNvPr>
                  <p:cNvCxnSpPr>
                    <a:cxnSpLocks/>
                  </p:cNvCxnSpPr>
                  <p:nvPr/>
                </p:nvCxnSpPr>
                <p:spPr>
                  <a:xfrm>
                    <a:off x="8195254" y="5134860"/>
                    <a:ext cx="0" cy="65440"/>
                  </a:xfrm>
                  <a:prstGeom prst="line">
                    <a:avLst/>
                  </a:prstGeom>
                  <a:noFill/>
                  <a:ln w="12700" cap="flat" cmpd="sng" algn="ctr">
                    <a:solidFill>
                      <a:srgbClr val="000000"/>
                    </a:solidFill>
                    <a:prstDash val="solid"/>
                    <a:miter lim="800000"/>
                  </a:ln>
                  <a:effectLst/>
                </p:spPr>
              </p:cxnSp>
              <p:grpSp>
                <p:nvGrpSpPr>
                  <p:cNvPr id="387" name="Group 162">
                    <a:extLst>
                      <a:ext uri="{FF2B5EF4-FFF2-40B4-BE49-F238E27FC236}">
                        <a16:creationId xmlns:a16="http://schemas.microsoft.com/office/drawing/2014/main" id="{27741DD2-A9FE-3BBE-B285-577C2DB6DC0E}"/>
                      </a:ext>
                    </a:extLst>
                  </p:cNvPr>
                  <p:cNvGrpSpPr/>
                  <p:nvPr/>
                </p:nvGrpSpPr>
                <p:grpSpPr>
                  <a:xfrm>
                    <a:off x="7069492" y="4319864"/>
                    <a:ext cx="1509033" cy="880436"/>
                    <a:chOff x="7069492" y="4319864"/>
                    <a:chExt cx="1509033" cy="880436"/>
                  </a:xfrm>
                </p:grpSpPr>
                <p:grpSp>
                  <p:nvGrpSpPr>
                    <p:cNvPr id="388" name="Group 163">
                      <a:extLst>
                        <a:ext uri="{FF2B5EF4-FFF2-40B4-BE49-F238E27FC236}">
                          <a16:creationId xmlns:a16="http://schemas.microsoft.com/office/drawing/2014/main" id="{EDAF86A7-1EF2-4E06-7BD1-CC60795A5D26}"/>
                        </a:ext>
                      </a:extLst>
                    </p:cNvPr>
                    <p:cNvGrpSpPr/>
                    <p:nvPr/>
                  </p:nvGrpSpPr>
                  <p:grpSpPr>
                    <a:xfrm>
                      <a:off x="7069492" y="4319864"/>
                      <a:ext cx="1509033" cy="880436"/>
                      <a:chOff x="4697310" y="1380763"/>
                      <a:chExt cx="1347890" cy="762593"/>
                    </a:xfrm>
                  </p:grpSpPr>
                  <p:grpSp>
                    <p:nvGrpSpPr>
                      <p:cNvPr id="390" name="Group 165">
                        <a:extLst>
                          <a:ext uri="{FF2B5EF4-FFF2-40B4-BE49-F238E27FC236}">
                            <a16:creationId xmlns:a16="http://schemas.microsoft.com/office/drawing/2014/main" id="{04259EA6-1AD2-F589-A308-44F3D6EC3AFB}"/>
                          </a:ext>
                        </a:extLst>
                      </p:cNvPr>
                      <p:cNvGrpSpPr/>
                      <p:nvPr/>
                    </p:nvGrpSpPr>
                    <p:grpSpPr>
                      <a:xfrm>
                        <a:off x="4961468" y="1380763"/>
                        <a:ext cx="1083732" cy="762593"/>
                        <a:chOff x="4961468" y="1380763"/>
                        <a:chExt cx="1083732" cy="762593"/>
                      </a:xfrm>
                    </p:grpSpPr>
                    <p:sp>
                      <p:nvSpPr>
                        <p:cNvPr id="395" name="Rectangle 170">
                          <a:extLst>
                            <a:ext uri="{FF2B5EF4-FFF2-40B4-BE49-F238E27FC236}">
                              <a16:creationId xmlns:a16="http://schemas.microsoft.com/office/drawing/2014/main" id="{1855421D-7D4B-B9D0-D8B9-9EC19E6F8D12}"/>
                            </a:ext>
                          </a:extLst>
                        </p:cNvPr>
                        <p:cNvSpPr/>
                        <p:nvPr/>
                      </p:nvSpPr>
                      <p:spPr>
                        <a:xfrm>
                          <a:off x="4961468" y="1380763"/>
                          <a:ext cx="1083732" cy="593087"/>
                        </a:xfrm>
                        <a:prstGeom prst="rect">
                          <a:avLst/>
                        </a:prstGeom>
                        <a:solidFill>
                          <a:srgbClr val="694C93">
                            <a:lumMod val="20000"/>
                            <a:lumOff val="80000"/>
                          </a:srgbClr>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grpSp>
                      <p:nvGrpSpPr>
                        <p:cNvPr id="396" name="Group 171">
                          <a:extLst>
                            <a:ext uri="{FF2B5EF4-FFF2-40B4-BE49-F238E27FC236}">
                              <a16:creationId xmlns:a16="http://schemas.microsoft.com/office/drawing/2014/main" id="{A9CAB8FF-6AE8-7920-BB6B-FAABCF94F56F}"/>
                            </a:ext>
                          </a:extLst>
                        </p:cNvPr>
                        <p:cNvGrpSpPr/>
                        <p:nvPr/>
                      </p:nvGrpSpPr>
                      <p:grpSpPr>
                        <a:xfrm>
                          <a:off x="4994689" y="1414865"/>
                          <a:ext cx="996193" cy="728491"/>
                          <a:chOff x="4994689" y="1414865"/>
                          <a:chExt cx="996193" cy="728491"/>
                        </a:xfrm>
                      </p:grpSpPr>
                      <p:cxnSp>
                        <p:nvCxnSpPr>
                          <p:cNvPr id="397" name="Straight Connector 172">
                            <a:extLst>
                              <a:ext uri="{FF2B5EF4-FFF2-40B4-BE49-F238E27FC236}">
                                <a16:creationId xmlns:a16="http://schemas.microsoft.com/office/drawing/2014/main" id="{D2E03088-4611-3F72-FD81-B19C3482A429}"/>
                              </a:ext>
                            </a:extLst>
                          </p:cNvPr>
                          <p:cNvCxnSpPr>
                            <a:cxnSpLocks/>
                            <a:stCxn id="408" idx="2"/>
                            <a:endCxn id="412" idx="6"/>
                          </p:cNvCxnSpPr>
                          <p:nvPr/>
                        </p:nvCxnSpPr>
                        <p:spPr>
                          <a:xfrm flipV="1">
                            <a:off x="4995336" y="1676639"/>
                            <a:ext cx="995546" cy="0"/>
                          </a:xfrm>
                          <a:prstGeom prst="line">
                            <a:avLst/>
                          </a:prstGeom>
                          <a:noFill/>
                          <a:ln w="12700" cap="flat" cmpd="sng" algn="ctr">
                            <a:solidFill>
                              <a:srgbClr val="000000"/>
                            </a:solidFill>
                            <a:prstDash val="solid"/>
                            <a:miter lim="800000"/>
                          </a:ln>
                          <a:effectLst/>
                        </p:spPr>
                      </p:cxnSp>
                      <p:cxnSp>
                        <p:nvCxnSpPr>
                          <p:cNvPr id="398" name="Straight Connector 173">
                            <a:extLst>
                              <a:ext uri="{FF2B5EF4-FFF2-40B4-BE49-F238E27FC236}">
                                <a16:creationId xmlns:a16="http://schemas.microsoft.com/office/drawing/2014/main" id="{355C6EA7-8013-A454-5A1D-6E396FAC06B1}"/>
                              </a:ext>
                            </a:extLst>
                          </p:cNvPr>
                          <p:cNvCxnSpPr>
                            <a:cxnSpLocks/>
                            <a:stCxn id="409" idx="2"/>
                            <a:endCxn id="413" idx="6"/>
                          </p:cNvCxnSpPr>
                          <p:nvPr/>
                        </p:nvCxnSpPr>
                        <p:spPr>
                          <a:xfrm flipV="1">
                            <a:off x="4995335" y="1856558"/>
                            <a:ext cx="995546" cy="0"/>
                          </a:xfrm>
                          <a:prstGeom prst="line">
                            <a:avLst/>
                          </a:prstGeom>
                          <a:noFill/>
                          <a:ln w="12700" cap="flat" cmpd="sng" algn="ctr">
                            <a:solidFill>
                              <a:srgbClr val="000000"/>
                            </a:solidFill>
                            <a:prstDash val="solid"/>
                            <a:miter lim="800000"/>
                          </a:ln>
                          <a:effectLst/>
                        </p:spPr>
                      </p:cxnSp>
                      <p:cxnSp>
                        <p:nvCxnSpPr>
                          <p:cNvPr id="399" name="Straight Connector 174">
                            <a:extLst>
                              <a:ext uri="{FF2B5EF4-FFF2-40B4-BE49-F238E27FC236}">
                                <a16:creationId xmlns:a16="http://schemas.microsoft.com/office/drawing/2014/main" id="{3CA4FF84-A139-3D46-52D7-C781B3AC8822}"/>
                              </a:ext>
                            </a:extLst>
                          </p:cNvPr>
                          <p:cNvCxnSpPr>
                            <a:cxnSpLocks/>
                            <a:stCxn id="410" idx="2"/>
                            <a:endCxn id="414" idx="6"/>
                          </p:cNvCxnSpPr>
                          <p:nvPr/>
                        </p:nvCxnSpPr>
                        <p:spPr>
                          <a:xfrm flipV="1">
                            <a:off x="4994689" y="1496974"/>
                            <a:ext cx="995546" cy="0"/>
                          </a:xfrm>
                          <a:prstGeom prst="line">
                            <a:avLst/>
                          </a:prstGeom>
                          <a:noFill/>
                          <a:ln w="12700" cap="flat" cmpd="sng" algn="ctr">
                            <a:solidFill>
                              <a:srgbClr val="000000"/>
                            </a:solidFill>
                            <a:prstDash val="solid"/>
                            <a:miter lim="800000"/>
                          </a:ln>
                          <a:effectLst/>
                        </p:spPr>
                      </p:cxnSp>
                      <p:grpSp>
                        <p:nvGrpSpPr>
                          <p:cNvPr id="400" name="Group 175">
                            <a:extLst>
                              <a:ext uri="{FF2B5EF4-FFF2-40B4-BE49-F238E27FC236}">
                                <a16:creationId xmlns:a16="http://schemas.microsoft.com/office/drawing/2014/main" id="{AE627F16-9D1E-D5C8-1638-B4E222976158}"/>
                              </a:ext>
                            </a:extLst>
                          </p:cNvPr>
                          <p:cNvGrpSpPr/>
                          <p:nvPr/>
                        </p:nvGrpSpPr>
                        <p:grpSpPr>
                          <a:xfrm>
                            <a:off x="5204995" y="1424282"/>
                            <a:ext cx="146030" cy="719074"/>
                            <a:chOff x="5204995" y="1424282"/>
                            <a:chExt cx="146030" cy="719074"/>
                          </a:xfrm>
                        </p:grpSpPr>
                        <p:cxnSp>
                          <p:nvCxnSpPr>
                            <p:cNvPr id="419" name="Straight Connector 194">
                              <a:extLst>
                                <a:ext uri="{FF2B5EF4-FFF2-40B4-BE49-F238E27FC236}">
                                  <a16:creationId xmlns:a16="http://schemas.microsoft.com/office/drawing/2014/main" id="{72534F71-E189-8322-1DDC-AE78C97A681D}"/>
                                </a:ext>
                              </a:extLst>
                            </p:cNvPr>
                            <p:cNvCxnSpPr>
                              <a:cxnSpLocks/>
                              <a:stCxn id="422" idx="0"/>
                            </p:cNvCxnSpPr>
                            <p:nvPr/>
                          </p:nvCxnSpPr>
                          <p:spPr>
                            <a:xfrm>
                              <a:off x="5277687" y="1424282"/>
                              <a:ext cx="0" cy="719074"/>
                            </a:xfrm>
                            <a:prstGeom prst="line">
                              <a:avLst/>
                            </a:prstGeom>
                            <a:noFill/>
                            <a:ln w="12700" cap="flat" cmpd="sng" algn="ctr">
                              <a:solidFill>
                                <a:srgbClr val="000000"/>
                              </a:solidFill>
                              <a:prstDash val="solid"/>
                              <a:miter lim="800000"/>
                            </a:ln>
                            <a:effectLst/>
                          </p:spPr>
                        </p:cxnSp>
                        <p:sp>
                          <p:nvSpPr>
                            <p:cNvPr id="420" name="Oval 419">
                              <a:extLst>
                                <a:ext uri="{FF2B5EF4-FFF2-40B4-BE49-F238E27FC236}">
                                  <a16:creationId xmlns:a16="http://schemas.microsoft.com/office/drawing/2014/main" id="{5244EDB7-F275-187E-4620-C7C4021744D0}"/>
                                </a:ext>
                              </a:extLst>
                            </p:cNvPr>
                            <p:cNvSpPr/>
                            <p:nvPr/>
                          </p:nvSpPr>
                          <p:spPr>
                            <a:xfrm>
                              <a:off x="5205642" y="1603947"/>
                              <a:ext cx="145383" cy="145383"/>
                            </a:xfrm>
                            <a:prstGeom prst="ellipse">
                              <a:avLst/>
                            </a:prstGeom>
                            <a:solidFill>
                              <a:srgbClr val="FF595E"/>
                            </a:solidFill>
                            <a:ln w="12700"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sp>
                          <p:nvSpPr>
                            <p:cNvPr id="421" name="Oval 420">
                              <a:extLst>
                                <a:ext uri="{FF2B5EF4-FFF2-40B4-BE49-F238E27FC236}">
                                  <a16:creationId xmlns:a16="http://schemas.microsoft.com/office/drawing/2014/main" id="{6A140616-393F-ABE6-4374-4E9DF65CC6EF}"/>
                                </a:ext>
                              </a:extLst>
                            </p:cNvPr>
                            <p:cNvSpPr/>
                            <p:nvPr/>
                          </p:nvSpPr>
                          <p:spPr>
                            <a:xfrm>
                              <a:off x="5205641" y="1783866"/>
                              <a:ext cx="145383" cy="145383"/>
                            </a:xfrm>
                            <a:prstGeom prst="ellipse">
                              <a:avLst/>
                            </a:prstGeom>
                            <a:solidFill>
                              <a:srgbClr val="FF595E"/>
                            </a:solidFill>
                            <a:ln w="12700"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sp>
                          <p:nvSpPr>
                            <p:cNvPr id="422" name="Oval 421">
                              <a:extLst>
                                <a:ext uri="{FF2B5EF4-FFF2-40B4-BE49-F238E27FC236}">
                                  <a16:creationId xmlns:a16="http://schemas.microsoft.com/office/drawing/2014/main" id="{ACFF02A0-2C36-7A86-B922-22F08121DF14}"/>
                                </a:ext>
                              </a:extLst>
                            </p:cNvPr>
                            <p:cNvSpPr/>
                            <p:nvPr/>
                          </p:nvSpPr>
                          <p:spPr>
                            <a:xfrm>
                              <a:off x="5204995" y="1424282"/>
                              <a:ext cx="145383" cy="145383"/>
                            </a:xfrm>
                            <a:prstGeom prst="ellipse">
                              <a:avLst/>
                            </a:prstGeom>
                            <a:solidFill>
                              <a:srgbClr val="FF595E"/>
                            </a:solidFill>
                            <a:ln w="12700"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grpSp>
                      <p:grpSp>
                        <p:nvGrpSpPr>
                          <p:cNvPr id="401" name="Group 176">
                            <a:extLst>
                              <a:ext uri="{FF2B5EF4-FFF2-40B4-BE49-F238E27FC236}">
                                <a16:creationId xmlns:a16="http://schemas.microsoft.com/office/drawing/2014/main" id="{753588DD-FEF0-2513-8E2D-6B16AB776423}"/>
                              </a:ext>
                            </a:extLst>
                          </p:cNvPr>
                          <p:cNvGrpSpPr/>
                          <p:nvPr/>
                        </p:nvGrpSpPr>
                        <p:grpSpPr>
                          <a:xfrm>
                            <a:off x="5419036" y="1419988"/>
                            <a:ext cx="146030" cy="723368"/>
                            <a:chOff x="5204995" y="1424282"/>
                            <a:chExt cx="146030" cy="723368"/>
                          </a:xfrm>
                        </p:grpSpPr>
                        <p:cxnSp>
                          <p:nvCxnSpPr>
                            <p:cNvPr id="415" name="Straight Connector 190">
                              <a:extLst>
                                <a:ext uri="{FF2B5EF4-FFF2-40B4-BE49-F238E27FC236}">
                                  <a16:creationId xmlns:a16="http://schemas.microsoft.com/office/drawing/2014/main" id="{DB511781-CD6D-6F43-1655-5783A5A881CB}"/>
                                </a:ext>
                              </a:extLst>
                            </p:cNvPr>
                            <p:cNvCxnSpPr>
                              <a:cxnSpLocks/>
                              <a:stCxn id="418" idx="0"/>
                              <a:endCxn id="428" idx="0"/>
                            </p:cNvCxnSpPr>
                            <p:nvPr/>
                          </p:nvCxnSpPr>
                          <p:spPr>
                            <a:xfrm>
                              <a:off x="5277687" y="1424282"/>
                              <a:ext cx="0" cy="723368"/>
                            </a:xfrm>
                            <a:prstGeom prst="line">
                              <a:avLst/>
                            </a:prstGeom>
                            <a:noFill/>
                            <a:ln w="12700" cap="flat" cmpd="sng" algn="ctr">
                              <a:solidFill>
                                <a:srgbClr val="000000"/>
                              </a:solidFill>
                              <a:prstDash val="solid"/>
                              <a:miter lim="800000"/>
                            </a:ln>
                            <a:effectLst/>
                          </p:spPr>
                        </p:cxnSp>
                        <p:sp>
                          <p:nvSpPr>
                            <p:cNvPr id="416" name="Oval 415">
                              <a:extLst>
                                <a:ext uri="{FF2B5EF4-FFF2-40B4-BE49-F238E27FC236}">
                                  <a16:creationId xmlns:a16="http://schemas.microsoft.com/office/drawing/2014/main" id="{5F287974-964B-5AFE-65CA-2B8239142124}"/>
                                </a:ext>
                              </a:extLst>
                            </p:cNvPr>
                            <p:cNvSpPr/>
                            <p:nvPr/>
                          </p:nvSpPr>
                          <p:spPr>
                            <a:xfrm>
                              <a:off x="5205642" y="1603947"/>
                              <a:ext cx="145383" cy="145383"/>
                            </a:xfrm>
                            <a:prstGeom prst="ellipse">
                              <a:avLst/>
                            </a:prstGeom>
                            <a:solidFill>
                              <a:srgbClr val="FF595E"/>
                            </a:solidFill>
                            <a:ln w="12700"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sp>
                          <p:nvSpPr>
                            <p:cNvPr id="417" name="Oval 416">
                              <a:extLst>
                                <a:ext uri="{FF2B5EF4-FFF2-40B4-BE49-F238E27FC236}">
                                  <a16:creationId xmlns:a16="http://schemas.microsoft.com/office/drawing/2014/main" id="{DBC090B5-B008-F6D1-EAC0-074375C76469}"/>
                                </a:ext>
                              </a:extLst>
                            </p:cNvPr>
                            <p:cNvSpPr/>
                            <p:nvPr/>
                          </p:nvSpPr>
                          <p:spPr>
                            <a:xfrm>
                              <a:off x="5205641" y="1783866"/>
                              <a:ext cx="145383" cy="145383"/>
                            </a:xfrm>
                            <a:prstGeom prst="ellipse">
                              <a:avLst/>
                            </a:prstGeom>
                            <a:solidFill>
                              <a:srgbClr val="FF595E"/>
                            </a:solidFill>
                            <a:ln w="12700"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sp>
                          <p:nvSpPr>
                            <p:cNvPr id="418" name="Oval 417">
                              <a:extLst>
                                <a:ext uri="{FF2B5EF4-FFF2-40B4-BE49-F238E27FC236}">
                                  <a16:creationId xmlns:a16="http://schemas.microsoft.com/office/drawing/2014/main" id="{51E4A45C-6E2A-AF18-EEB4-A4697F32A8CD}"/>
                                </a:ext>
                              </a:extLst>
                            </p:cNvPr>
                            <p:cNvSpPr/>
                            <p:nvPr/>
                          </p:nvSpPr>
                          <p:spPr>
                            <a:xfrm>
                              <a:off x="5204995" y="1424282"/>
                              <a:ext cx="145383" cy="145383"/>
                            </a:xfrm>
                            <a:prstGeom prst="ellipse">
                              <a:avLst/>
                            </a:prstGeom>
                            <a:solidFill>
                              <a:srgbClr val="FF595E"/>
                            </a:solidFill>
                            <a:ln w="12700"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grpSp>
                      <p:sp>
                        <p:nvSpPr>
                          <p:cNvPr id="402" name="Oval 401">
                            <a:extLst>
                              <a:ext uri="{FF2B5EF4-FFF2-40B4-BE49-F238E27FC236}">
                                <a16:creationId xmlns:a16="http://schemas.microsoft.com/office/drawing/2014/main" id="{6B72899A-AF00-27F1-16BD-D35A0A84EC26}"/>
                              </a:ext>
                            </a:extLst>
                          </p:cNvPr>
                          <p:cNvSpPr/>
                          <p:nvPr/>
                        </p:nvSpPr>
                        <p:spPr>
                          <a:xfrm>
                            <a:off x="5633076" y="1599653"/>
                            <a:ext cx="145383" cy="145383"/>
                          </a:xfrm>
                          <a:prstGeom prst="ellipse">
                            <a:avLst/>
                          </a:prstGeom>
                          <a:solidFill>
                            <a:srgbClr val="694C93">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rgbClr val="000000"/>
                                </a:solidFill>
                                <a:effectLst/>
                                <a:uLnTx/>
                                <a:uFillTx/>
                                <a:latin typeface="+mj-lt"/>
                                <a:ea typeface="+mn-ea"/>
                                <a:cs typeface="Arial" panose="020B0604020202020204" pitchFamily="34" charset="0"/>
                              </a:rPr>
                              <a:t>…</a:t>
                            </a:r>
                          </a:p>
                        </p:txBody>
                      </p:sp>
                      <p:grpSp>
                        <p:nvGrpSpPr>
                          <p:cNvPr id="403" name="Group 178">
                            <a:extLst>
                              <a:ext uri="{FF2B5EF4-FFF2-40B4-BE49-F238E27FC236}">
                                <a16:creationId xmlns:a16="http://schemas.microsoft.com/office/drawing/2014/main" id="{7A30D9F5-7501-8E5C-4A87-E09686A9CC26}"/>
                              </a:ext>
                            </a:extLst>
                          </p:cNvPr>
                          <p:cNvGrpSpPr/>
                          <p:nvPr/>
                        </p:nvGrpSpPr>
                        <p:grpSpPr>
                          <a:xfrm>
                            <a:off x="5844852" y="1424282"/>
                            <a:ext cx="146030" cy="719074"/>
                            <a:chOff x="5204995" y="1424282"/>
                            <a:chExt cx="146030" cy="719074"/>
                          </a:xfrm>
                        </p:grpSpPr>
                        <p:cxnSp>
                          <p:nvCxnSpPr>
                            <p:cNvPr id="411" name="Straight Connector 186">
                              <a:extLst>
                                <a:ext uri="{FF2B5EF4-FFF2-40B4-BE49-F238E27FC236}">
                                  <a16:creationId xmlns:a16="http://schemas.microsoft.com/office/drawing/2014/main" id="{1FCEC76F-395A-480B-66CC-60C2D4429127}"/>
                                </a:ext>
                              </a:extLst>
                            </p:cNvPr>
                            <p:cNvCxnSpPr>
                              <a:cxnSpLocks/>
                              <a:stCxn id="414" idx="0"/>
                            </p:cNvCxnSpPr>
                            <p:nvPr/>
                          </p:nvCxnSpPr>
                          <p:spPr>
                            <a:xfrm>
                              <a:off x="5277687" y="1424282"/>
                              <a:ext cx="0" cy="719074"/>
                            </a:xfrm>
                            <a:prstGeom prst="line">
                              <a:avLst/>
                            </a:prstGeom>
                            <a:noFill/>
                            <a:ln w="12700" cap="flat" cmpd="sng" algn="ctr">
                              <a:solidFill>
                                <a:srgbClr val="000000"/>
                              </a:solidFill>
                              <a:prstDash val="solid"/>
                              <a:miter lim="800000"/>
                            </a:ln>
                            <a:effectLst/>
                          </p:spPr>
                        </p:cxnSp>
                        <p:sp>
                          <p:nvSpPr>
                            <p:cNvPr id="412" name="Oval 411">
                              <a:extLst>
                                <a:ext uri="{FF2B5EF4-FFF2-40B4-BE49-F238E27FC236}">
                                  <a16:creationId xmlns:a16="http://schemas.microsoft.com/office/drawing/2014/main" id="{43005234-ED58-8A24-6B62-398EC7F32573}"/>
                                </a:ext>
                              </a:extLst>
                            </p:cNvPr>
                            <p:cNvSpPr/>
                            <p:nvPr/>
                          </p:nvSpPr>
                          <p:spPr>
                            <a:xfrm>
                              <a:off x="5205642" y="1603947"/>
                              <a:ext cx="145383" cy="145383"/>
                            </a:xfrm>
                            <a:prstGeom prst="ellipse">
                              <a:avLst/>
                            </a:prstGeom>
                            <a:solidFill>
                              <a:srgbClr val="FF595E"/>
                            </a:solidFill>
                            <a:ln w="12700"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sp>
                          <p:nvSpPr>
                            <p:cNvPr id="413" name="Oval 412">
                              <a:extLst>
                                <a:ext uri="{FF2B5EF4-FFF2-40B4-BE49-F238E27FC236}">
                                  <a16:creationId xmlns:a16="http://schemas.microsoft.com/office/drawing/2014/main" id="{4474F2DE-D8BB-0C80-BB64-5EFBD45526BC}"/>
                                </a:ext>
                              </a:extLst>
                            </p:cNvPr>
                            <p:cNvSpPr/>
                            <p:nvPr/>
                          </p:nvSpPr>
                          <p:spPr>
                            <a:xfrm>
                              <a:off x="5205641" y="1783866"/>
                              <a:ext cx="145383" cy="145383"/>
                            </a:xfrm>
                            <a:prstGeom prst="ellipse">
                              <a:avLst/>
                            </a:prstGeom>
                            <a:solidFill>
                              <a:srgbClr val="FF595E"/>
                            </a:solidFill>
                            <a:ln w="12700"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sp>
                          <p:nvSpPr>
                            <p:cNvPr id="414" name="Oval 413">
                              <a:extLst>
                                <a:ext uri="{FF2B5EF4-FFF2-40B4-BE49-F238E27FC236}">
                                  <a16:creationId xmlns:a16="http://schemas.microsoft.com/office/drawing/2014/main" id="{40507CAD-600B-9BFC-CD64-7256FCA4A7FB}"/>
                                </a:ext>
                              </a:extLst>
                            </p:cNvPr>
                            <p:cNvSpPr/>
                            <p:nvPr/>
                          </p:nvSpPr>
                          <p:spPr>
                            <a:xfrm>
                              <a:off x="5204995" y="1424282"/>
                              <a:ext cx="145383" cy="145383"/>
                            </a:xfrm>
                            <a:prstGeom prst="ellipse">
                              <a:avLst/>
                            </a:prstGeom>
                            <a:solidFill>
                              <a:srgbClr val="FF595E"/>
                            </a:solidFill>
                            <a:ln w="12700"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grpSp>
                      <p:grpSp>
                        <p:nvGrpSpPr>
                          <p:cNvPr id="404" name="Group 179">
                            <a:extLst>
                              <a:ext uri="{FF2B5EF4-FFF2-40B4-BE49-F238E27FC236}">
                                <a16:creationId xmlns:a16="http://schemas.microsoft.com/office/drawing/2014/main" id="{E416285C-DEAD-EC7C-3423-B8C66CB01FFE}"/>
                              </a:ext>
                            </a:extLst>
                          </p:cNvPr>
                          <p:cNvGrpSpPr/>
                          <p:nvPr/>
                        </p:nvGrpSpPr>
                        <p:grpSpPr>
                          <a:xfrm>
                            <a:off x="4994689" y="1429152"/>
                            <a:ext cx="146030" cy="706836"/>
                            <a:chOff x="5204995" y="1424282"/>
                            <a:chExt cx="146030" cy="706836"/>
                          </a:xfrm>
                        </p:grpSpPr>
                        <p:cxnSp>
                          <p:nvCxnSpPr>
                            <p:cNvPr id="407" name="Straight Connector 182">
                              <a:extLst>
                                <a:ext uri="{FF2B5EF4-FFF2-40B4-BE49-F238E27FC236}">
                                  <a16:creationId xmlns:a16="http://schemas.microsoft.com/office/drawing/2014/main" id="{A894ABFD-243E-A8CD-2DD9-777BCDA0C796}"/>
                                </a:ext>
                              </a:extLst>
                            </p:cNvPr>
                            <p:cNvCxnSpPr>
                              <a:cxnSpLocks/>
                              <a:stCxn id="410" idx="0"/>
                            </p:cNvCxnSpPr>
                            <p:nvPr/>
                          </p:nvCxnSpPr>
                          <p:spPr>
                            <a:xfrm>
                              <a:off x="5277687" y="1424282"/>
                              <a:ext cx="0" cy="706836"/>
                            </a:xfrm>
                            <a:prstGeom prst="line">
                              <a:avLst/>
                            </a:prstGeom>
                            <a:noFill/>
                            <a:ln w="12700" cap="flat" cmpd="sng" algn="ctr">
                              <a:solidFill>
                                <a:srgbClr val="000000"/>
                              </a:solidFill>
                              <a:prstDash val="solid"/>
                              <a:miter lim="800000"/>
                            </a:ln>
                            <a:effectLst/>
                          </p:spPr>
                        </p:cxnSp>
                        <p:sp>
                          <p:nvSpPr>
                            <p:cNvPr id="408" name="Oval 407">
                              <a:extLst>
                                <a:ext uri="{FF2B5EF4-FFF2-40B4-BE49-F238E27FC236}">
                                  <a16:creationId xmlns:a16="http://schemas.microsoft.com/office/drawing/2014/main" id="{45AD9FFD-5758-8943-0756-CCC271F8324C}"/>
                                </a:ext>
                              </a:extLst>
                            </p:cNvPr>
                            <p:cNvSpPr/>
                            <p:nvPr/>
                          </p:nvSpPr>
                          <p:spPr>
                            <a:xfrm>
                              <a:off x="5205642" y="1603947"/>
                              <a:ext cx="145383" cy="145383"/>
                            </a:xfrm>
                            <a:prstGeom prst="ellipse">
                              <a:avLst/>
                            </a:prstGeom>
                            <a:solidFill>
                              <a:srgbClr val="FF595E"/>
                            </a:solidFill>
                            <a:ln w="12700"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sp>
                          <p:nvSpPr>
                            <p:cNvPr id="409" name="Oval 408">
                              <a:extLst>
                                <a:ext uri="{FF2B5EF4-FFF2-40B4-BE49-F238E27FC236}">
                                  <a16:creationId xmlns:a16="http://schemas.microsoft.com/office/drawing/2014/main" id="{F293253A-3E51-31FD-198C-153776627F59}"/>
                                </a:ext>
                              </a:extLst>
                            </p:cNvPr>
                            <p:cNvSpPr/>
                            <p:nvPr/>
                          </p:nvSpPr>
                          <p:spPr>
                            <a:xfrm>
                              <a:off x="5205641" y="1783866"/>
                              <a:ext cx="145383" cy="145383"/>
                            </a:xfrm>
                            <a:prstGeom prst="ellipse">
                              <a:avLst/>
                            </a:prstGeom>
                            <a:solidFill>
                              <a:srgbClr val="FF595E"/>
                            </a:solidFill>
                            <a:ln w="12700"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sp>
                          <p:nvSpPr>
                            <p:cNvPr id="410" name="Oval 409">
                              <a:extLst>
                                <a:ext uri="{FF2B5EF4-FFF2-40B4-BE49-F238E27FC236}">
                                  <a16:creationId xmlns:a16="http://schemas.microsoft.com/office/drawing/2014/main" id="{27D941EF-1899-5A6E-620D-ABB97787DD22}"/>
                                </a:ext>
                              </a:extLst>
                            </p:cNvPr>
                            <p:cNvSpPr/>
                            <p:nvPr/>
                          </p:nvSpPr>
                          <p:spPr>
                            <a:xfrm>
                              <a:off x="5204995" y="1424282"/>
                              <a:ext cx="145383" cy="145383"/>
                            </a:xfrm>
                            <a:prstGeom prst="ellipse">
                              <a:avLst/>
                            </a:prstGeom>
                            <a:solidFill>
                              <a:srgbClr val="FF595E"/>
                            </a:solidFill>
                            <a:ln w="12700"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grpSp>
                      <p:sp>
                        <p:nvSpPr>
                          <p:cNvPr id="405" name="Oval 404">
                            <a:extLst>
                              <a:ext uri="{FF2B5EF4-FFF2-40B4-BE49-F238E27FC236}">
                                <a16:creationId xmlns:a16="http://schemas.microsoft.com/office/drawing/2014/main" id="{A9E3630F-387F-6391-6F22-DA9E56FDBC50}"/>
                              </a:ext>
                            </a:extLst>
                          </p:cNvPr>
                          <p:cNvSpPr/>
                          <p:nvPr/>
                        </p:nvSpPr>
                        <p:spPr>
                          <a:xfrm>
                            <a:off x="5636464" y="1414865"/>
                            <a:ext cx="145383" cy="145383"/>
                          </a:xfrm>
                          <a:prstGeom prst="ellipse">
                            <a:avLst/>
                          </a:prstGeom>
                          <a:solidFill>
                            <a:srgbClr val="694C93">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rgbClr val="000000"/>
                              </a:solidFill>
                              <a:effectLst/>
                              <a:uLnTx/>
                              <a:uFillTx/>
                              <a:latin typeface="+mj-lt"/>
                              <a:ea typeface="+mn-ea"/>
                              <a:cs typeface="Arial" panose="020B0604020202020204" pitchFamily="34" charset="0"/>
                            </a:endParaRPr>
                          </a:p>
                        </p:txBody>
                      </p:sp>
                      <p:sp>
                        <p:nvSpPr>
                          <p:cNvPr id="406" name="Oval 405">
                            <a:extLst>
                              <a:ext uri="{FF2B5EF4-FFF2-40B4-BE49-F238E27FC236}">
                                <a16:creationId xmlns:a16="http://schemas.microsoft.com/office/drawing/2014/main" id="{4AF1D61A-FD06-2F29-8AF2-C2166D0FC0B6}"/>
                              </a:ext>
                            </a:extLst>
                          </p:cNvPr>
                          <p:cNvSpPr/>
                          <p:nvPr/>
                        </p:nvSpPr>
                        <p:spPr>
                          <a:xfrm>
                            <a:off x="5630166" y="1787487"/>
                            <a:ext cx="145383" cy="145383"/>
                          </a:xfrm>
                          <a:prstGeom prst="ellipse">
                            <a:avLst/>
                          </a:prstGeom>
                          <a:solidFill>
                            <a:srgbClr val="694C93">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rgbClr val="000000"/>
                              </a:solidFill>
                              <a:effectLst/>
                              <a:uLnTx/>
                              <a:uFillTx/>
                              <a:latin typeface="+mj-lt"/>
                              <a:ea typeface="+mn-ea"/>
                              <a:cs typeface="Arial" panose="020B0604020202020204" pitchFamily="34" charset="0"/>
                            </a:endParaRPr>
                          </a:p>
                        </p:txBody>
                      </p:sp>
                    </p:grpSp>
                  </p:grpSp>
                  <p:sp>
                    <p:nvSpPr>
                      <p:cNvPr id="391" name="Trapezoid 166">
                        <a:extLst>
                          <a:ext uri="{FF2B5EF4-FFF2-40B4-BE49-F238E27FC236}">
                            <a16:creationId xmlns:a16="http://schemas.microsoft.com/office/drawing/2014/main" id="{E28A0501-2021-FCC8-3B96-F46C276E6274}"/>
                          </a:ext>
                        </a:extLst>
                      </p:cNvPr>
                      <p:cNvSpPr/>
                      <p:nvPr/>
                    </p:nvSpPr>
                    <p:spPr>
                      <a:xfrm rot="16200000">
                        <a:off x="4534878" y="1580684"/>
                        <a:ext cx="487028" cy="162163"/>
                      </a:xfrm>
                      <a:prstGeom prst="trapezoid">
                        <a:avLst>
                          <a:gd name="adj" fmla="val 34124"/>
                        </a:avLst>
                      </a:prstGeom>
                      <a:solidFill>
                        <a:srgbClr val="1982C3">
                          <a:lumMod val="20000"/>
                          <a:lumOff val="80000"/>
                        </a:srgbClr>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sp>
                    <p:nvSpPr>
                      <p:cNvPr id="392" name="Rectangle 167">
                        <a:extLst>
                          <a:ext uri="{FF2B5EF4-FFF2-40B4-BE49-F238E27FC236}">
                            <a16:creationId xmlns:a16="http://schemas.microsoft.com/office/drawing/2014/main" id="{F2CC31DA-8093-3C1A-CB21-31D162A386F1}"/>
                          </a:ext>
                        </a:extLst>
                      </p:cNvPr>
                      <p:cNvSpPr/>
                      <p:nvPr/>
                    </p:nvSpPr>
                    <p:spPr>
                      <a:xfrm>
                        <a:off x="4961468" y="1969094"/>
                        <a:ext cx="1083732" cy="111866"/>
                      </a:xfrm>
                      <a:prstGeom prst="rect">
                        <a:avLst/>
                      </a:prstGeom>
                      <a:solidFill>
                        <a:srgbClr val="8AC926">
                          <a:lumMod val="20000"/>
                          <a:lumOff val="80000"/>
                        </a:srgbClr>
                      </a:solidFill>
                      <a:ln w="12700" cap="flat" cmpd="sng" algn="ctr">
                        <a:solidFill>
                          <a:srgbClr val="FF0000"/>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cxnSp>
                    <p:nvCxnSpPr>
                      <p:cNvPr id="393" name="Straight Connector 168">
                        <a:extLst>
                          <a:ext uri="{FF2B5EF4-FFF2-40B4-BE49-F238E27FC236}">
                            <a16:creationId xmlns:a16="http://schemas.microsoft.com/office/drawing/2014/main" id="{66389F92-FC30-19FF-F4BD-A7E87670C5BE}"/>
                          </a:ext>
                        </a:extLst>
                      </p:cNvPr>
                      <p:cNvCxnSpPr>
                        <a:cxnSpLocks/>
                      </p:cNvCxnSpPr>
                      <p:nvPr/>
                    </p:nvCxnSpPr>
                    <p:spPr>
                      <a:xfrm flipV="1">
                        <a:off x="4852605" y="1560248"/>
                        <a:ext cx="108863" cy="0"/>
                      </a:xfrm>
                      <a:prstGeom prst="line">
                        <a:avLst/>
                      </a:prstGeom>
                      <a:noFill/>
                      <a:ln w="12700" cap="flat" cmpd="sng" algn="ctr">
                        <a:solidFill>
                          <a:srgbClr val="000000"/>
                        </a:solidFill>
                        <a:prstDash val="solid"/>
                        <a:miter lim="800000"/>
                      </a:ln>
                      <a:effectLst/>
                    </p:spPr>
                  </p:cxnSp>
                  <p:cxnSp>
                    <p:nvCxnSpPr>
                      <p:cNvPr id="394" name="Straight Connector 169">
                        <a:extLst>
                          <a:ext uri="{FF2B5EF4-FFF2-40B4-BE49-F238E27FC236}">
                            <a16:creationId xmlns:a16="http://schemas.microsoft.com/office/drawing/2014/main" id="{E5BC5A9F-89DE-D366-4B5F-2F7F711BA1D6}"/>
                          </a:ext>
                        </a:extLst>
                      </p:cNvPr>
                      <p:cNvCxnSpPr>
                        <a:cxnSpLocks/>
                      </p:cNvCxnSpPr>
                      <p:nvPr/>
                    </p:nvCxnSpPr>
                    <p:spPr>
                      <a:xfrm flipV="1">
                        <a:off x="4852605" y="1763683"/>
                        <a:ext cx="108863" cy="0"/>
                      </a:xfrm>
                      <a:prstGeom prst="line">
                        <a:avLst/>
                      </a:prstGeom>
                      <a:noFill/>
                      <a:ln w="12700" cap="flat" cmpd="sng" algn="ctr">
                        <a:solidFill>
                          <a:srgbClr val="000000"/>
                        </a:solidFill>
                        <a:prstDash val="solid"/>
                        <a:miter lim="800000"/>
                      </a:ln>
                      <a:effectLst/>
                    </p:spPr>
                  </p:cxnSp>
                </p:grpSp>
                <p:sp>
                  <p:nvSpPr>
                    <p:cNvPr id="389" name="Rectangle 164">
                      <a:extLst>
                        <a:ext uri="{FF2B5EF4-FFF2-40B4-BE49-F238E27FC236}">
                          <a16:creationId xmlns:a16="http://schemas.microsoft.com/office/drawing/2014/main" id="{B9032665-0801-FB27-9743-104E30126CB4}"/>
                        </a:ext>
                      </a:extLst>
                    </p:cNvPr>
                    <p:cNvSpPr/>
                    <p:nvPr/>
                  </p:nvSpPr>
                  <p:spPr>
                    <a:xfrm>
                      <a:off x="7356464" y="4319864"/>
                      <a:ext cx="1222060" cy="679246"/>
                    </a:xfrm>
                    <a:prstGeom prst="rect">
                      <a:avLst/>
                    </a:prstGeom>
                    <a:noFill/>
                    <a:ln w="15875" cap="flat" cmpd="sng" algn="ctr">
                      <a:solidFill>
                        <a:srgbClr val="FF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grpSp>
            </p:grpSp>
          </p:grpSp>
        </p:grpSp>
      </p:grpSp>
      <p:sp>
        <p:nvSpPr>
          <p:cNvPr id="211" name="Rectangle 233">
            <a:extLst>
              <a:ext uri="{FF2B5EF4-FFF2-40B4-BE49-F238E27FC236}">
                <a16:creationId xmlns:a16="http://schemas.microsoft.com/office/drawing/2014/main" id="{D4630867-9E22-15B3-3C2F-673DB1C3C053}"/>
              </a:ext>
            </a:extLst>
          </p:cNvPr>
          <p:cNvSpPr/>
          <p:nvPr/>
        </p:nvSpPr>
        <p:spPr>
          <a:xfrm>
            <a:off x="153532" y="3250276"/>
            <a:ext cx="9063613" cy="3246231"/>
          </a:xfrm>
          <a:prstGeom prst="rect">
            <a:avLst/>
          </a:prstGeom>
          <a:solidFill>
            <a:schemeClr val="bg1">
              <a:alpha val="8979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nvGrpSpPr>
          <p:cNvPr id="212" name="Group 147">
            <a:extLst>
              <a:ext uri="{FF2B5EF4-FFF2-40B4-BE49-F238E27FC236}">
                <a16:creationId xmlns:a16="http://schemas.microsoft.com/office/drawing/2014/main" id="{3956F160-FBE0-C4D8-1CAB-07995A0B054F}"/>
              </a:ext>
            </a:extLst>
          </p:cNvPr>
          <p:cNvGrpSpPr/>
          <p:nvPr/>
        </p:nvGrpSpPr>
        <p:grpSpPr>
          <a:xfrm>
            <a:off x="6490116" y="3989878"/>
            <a:ext cx="2310105" cy="2244814"/>
            <a:chOff x="6505615" y="3874932"/>
            <a:chExt cx="2310105" cy="2244814"/>
          </a:xfrm>
        </p:grpSpPr>
        <p:sp>
          <p:nvSpPr>
            <p:cNvPr id="213" name="TextBox 148">
              <a:extLst>
                <a:ext uri="{FF2B5EF4-FFF2-40B4-BE49-F238E27FC236}">
                  <a16:creationId xmlns:a16="http://schemas.microsoft.com/office/drawing/2014/main" id="{C51191D1-3665-3B62-C263-9C050C74CDCF}"/>
                </a:ext>
              </a:extLst>
            </p:cNvPr>
            <p:cNvSpPr txBox="1"/>
            <p:nvPr/>
          </p:nvSpPr>
          <p:spPr>
            <a:xfrm>
              <a:off x="7136275" y="3874932"/>
              <a:ext cx="1679445" cy="430887"/>
            </a:xfrm>
            <a:prstGeom prst="rect">
              <a:avLst/>
            </a:prstGeom>
            <a:noFill/>
            <a:ln>
              <a:noFill/>
              <a:prstDash val="dash"/>
            </a:ln>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1" u="none" strike="noStrike" kern="0" cap="none" spc="0" normalizeH="0" baseline="0" noProof="0">
                  <a:ln>
                    <a:noFill/>
                  </a:ln>
                  <a:solidFill>
                    <a:schemeClr val="accent2"/>
                  </a:solidFill>
                  <a:effectLst/>
                  <a:uLnTx/>
                  <a:uFillTx/>
                  <a:latin typeface="+mj-lt"/>
                  <a:cs typeface="Arial" panose="020B0604020202020204" pitchFamily="34" charset="0"/>
                </a:rPr>
                <a:t>Processing-</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1" u="none" strike="noStrike" kern="0" cap="none" spc="0" normalizeH="0" baseline="0" noProof="0">
                  <a:ln>
                    <a:noFill/>
                  </a:ln>
                  <a:solidFill>
                    <a:schemeClr val="accent2"/>
                  </a:solidFill>
                  <a:effectLst/>
                  <a:uLnTx/>
                  <a:uFillTx/>
                  <a:latin typeface="+mj-lt"/>
                  <a:cs typeface="Arial" panose="020B0604020202020204" pitchFamily="34" charset="0"/>
                </a:rPr>
                <a:t>Using-DRAM</a:t>
              </a:r>
            </a:p>
          </p:txBody>
        </p:sp>
        <p:grpSp>
          <p:nvGrpSpPr>
            <p:cNvPr id="214" name="Group 151">
              <a:extLst>
                <a:ext uri="{FF2B5EF4-FFF2-40B4-BE49-F238E27FC236}">
                  <a16:creationId xmlns:a16="http://schemas.microsoft.com/office/drawing/2014/main" id="{4DBE47AA-839B-B3F2-E487-364D51FF15AC}"/>
                </a:ext>
              </a:extLst>
            </p:cNvPr>
            <p:cNvGrpSpPr/>
            <p:nvPr/>
          </p:nvGrpSpPr>
          <p:grpSpPr>
            <a:xfrm>
              <a:off x="6505615" y="4269171"/>
              <a:ext cx="2072910" cy="1850575"/>
              <a:chOff x="6505615" y="4269171"/>
              <a:chExt cx="2072910" cy="1850575"/>
            </a:xfrm>
          </p:grpSpPr>
          <p:sp>
            <p:nvSpPr>
              <p:cNvPr id="215" name="Trapezoid 152">
                <a:extLst>
                  <a:ext uri="{FF2B5EF4-FFF2-40B4-BE49-F238E27FC236}">
                    <a16:creationId xmlns:a16="http://schemas.microsoft.com/office/drawing/2014/main" id="{FDDC7E48-2E82-27BD-AB4A-495759139C80}"/>
                  </a:ext>
                </a:extLst>
              </p:cNvPr>
              <p:cNvSpPr/>
              <p:nvPr/>
            </p:nvSpPr>
            <p:spPr>
              <a:xfrm rot="16200000">
                <a:off x="5839693" y="4935093"/>
                <a:ext cx="1581693" cy="249849"/>
              </a:xfrm>
              <a:prstGeom prst="trapezoid">
                <a:avLst>
                  <a:gd name="adj" fmla="val 82574"/>
                </a:avLst>
              </a:prstGeom>
              <a:solidFill>
                <a:srgbClr val="1982C3">
                  <a:lumMod val="20000"/>
                  <a:lumOff val="80000"/>
                </a:srgbClr>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cxnSp>
            <p:nvCxnSpPr>
              <p:cNvPr id="216" name="Straight Connector 153">
                <a:extLst>
                  <a:ext uri="{FF2B5EF4-FFF2-40B4-BE49-F238E27FC236}">
                    <a16:creationId xmlns:a16="http://schemas.microsoft.com/office/drawing/2014/main" id="{68BE9DF8-32B3-8777-FF77-2AC80711EEAF}"/>
                  </a:ext>
                </a:extLst>
              </p:cNvPr>
              <p:cNvCxnSpPr>
                <a:cxnSpLocks/>
                <a:endCxn id="229" idx="0"/>
              </p:cNvCxnSpPr>
              <p:nvPr/>
            </p:nvCxnSpPr>
            <p:spPr>
              <a:xfrm>
                <a:off x="6936106" y="4634507"/>
                <a:ext cx="133387" cy="0"/>
              </a:xfrm>
              <a:prstGeom prst="line">
                <a:avLst/>
              </a:prstGeom>
              <a:noFill/>
              <a:ln w="12700" cap="flat" cmpd="sng" algn="ctr">
                <a:solidFill>
                  <a:srgbClr val="000000"/>
                </a:solidFill>
                <a:prstDash val="solid"/>
                <a:miter lim="800000"/>
              </a:ln>
              <a:effectLst/>
            </p:spPr>
          </p:cxnSp>
          <p:cxnSp>
            <p:nvCxnSpPr>
              <p:cNvPr id="217" name="Straight Connector 154">
                <a:extLst>
                  <a:ext uri="{FF2B5EF4-FFF2-40B4-BE49-F238E27FC236}">
                    <a16:creationId xmlns:a16="http://schemas.microsoft.com/office/drawing/2014/main" id="{7B111F0F-1F9D-3C72-6FDB-C3F2AE4D41F1}"/>
                  </a:ext>
                </a:extLst>
              </p:cNvPr>
              <p:cNvCxnSpPr>
                <a:cxnSpLocks/>
                <a:endCxn id="544" idx="0"/>
              </p:cNvCxnSpPr>
              <p:nvPr/>
            </p:nvCxnSpPr>
            <p:spPr>
              <a:xfrm>
                <a:off x="6936106" y="5514107"/>
                <a:ext cx="133387" cy="0"/>
              </a:xfrm>
              <a:prstGeom prst="line">
                <a:avLst/>
              </a:prstGeom>
              <a:noFill/>
              <a:ln w="12700" cap="flat" cmpd="sng" algn="ctr">
                <a:solidFill>
                  <a:srgbClr val="000000"/>
                </a:solidFill>
                <a:prstDash val="solid"/>
                <a:miter lim="800000"/>
              </a:ln>
              <a:effectLst/>
            </p:spPr>
          </p:cxnSp>
          <p:cxnSp>
            <p:nvCxnSpPr>
              <p:cNvPr id="218" name="Straight Connector 155">
                <a:extLst>
                  <a:ext uri="{FF2B5EF4-FFF2-40B4-BE49-F238E27FC236}">
                    <a16:creationId xmlns:a16="http://schemas.microsoft.com/office/drawing/2014/main" id="{2C69FF81-59B1-DC5A-52F0-BC91A53302E2}"/>
                  </a:ext>
                </a:extLst>
              </p:cNvPr>
              <p:cNvCxnSpPr>
                <a:cxnSpLocks/>
              </p:cNvCxnSpPr>
              <p:nvPr/>
            </p:nvCxnSpPr>
            <p:spPr>
              <a:xfrm>
                <a:off x="6936106" y="4516136"/>
                <a:ext cx="0" cy="1115308"/>
              </a:xfrm>
              <a:prstGeom prst="line">
                <a:avLst/>
              </a:prstGeom>
              <a:noFill/>
              <a:ln w="12700" cap="flat" cmpd="sng" algn="ctr">
                <a:solidFill>
                  <a:srgbClr val="000000"/>
                </a:solidFill>
                <a:prstDash val="solid"/>
                <a:miter lim="800000"/>
              </a:ln>
              <a:effectLst/>
            </p:spPr>
          </p:cxnSp>
          <p:cxnSp>
            <p:nvCxnSpPr>
              <p:cNvPr id="219" name="Straight Connector 156">
                <a:extLst>
                  <a:ext uri="{FF2B5EF4-FFF2-40B4-BE49-F238E27FC236}">
                    <a16:creationId xmlns:a16="http://schemas.microsoft.com/office/drawing/2014/main" id="{5ED78B04-0A9E-C21D-112E-FD3095C4F779}"/>
                  </a:ext>
                </a:extLst>
              </p:cNvPr>
              <p:cNvCxnSpPr>
                <a:cxnSpLocks/>
                <a:stCxn id="215" idx="2"/>
              </p:cNvCxnSpPr>
              <p:nvPr/>
            </p:nvCxnSpPr>
            <p:spPr>
              <a:xfrm>
                <a:off x="6755464" y="5060017"/>
                <a:ext cx="165378" cy="0"/>
              </a:xfrm>
              <a:prstGeom prst="line">
                <a:avLst/>
              </a:prstGeom>
              <a:noFill/>
              <a:ln w="12700" cap="flat" cmpd="sng" algn="ctr">
                <a:solidFill>
                  <a:srgbClr val="000000"/>
                </a:solidFill>
                <a:prstDash val="solid"/>
                <a:miter lim="800000"/>
              </a:ln>
              <a:effectLst/>
            </p:spPr>
          </p:cxnSp>
          <p:grpSp>
            <p:nvGrpSpPr>
              <p:cNvPr id="220" name="Group 157">
                <a:extLst>
                  <a:ext uri="{FF2B5EF4-FFF2-40B4-BE49-F238E27FC236}">
                    <a16:creationId xmlns:a16="http://schemas.microsoft.com/office/drawing/2014/main" id="{E2CCB447-107A-86D6-139D-074697284E2D}"/>
                  </a:ext>
                </a:extLst>
              </p:cNvPr>
              <p:cNvGrpSpPr/>
              <p:nvPr/>
            </p:nvGrpSpPr>
            <p:grpSpPr>
              <a:xfrm>
                <a:off x="7069492" y="4319864"/>
                <a:ext cx="1509033" cy="1799882"/>
                <a:chOff x="7069492" y="4319864"/>
                <a:chExt cx="1509033" cy="1799882"/>
              </a:xfrm>
            </p:grpSpPr>
            <p:grpSp>
              <p:nvGrpSpPr>
                <p:cNvPr id="221" name="Group 158">
                  <a:extLst>
                    <a:ext uri="{FF2B5EF4-FFF2-40B4-BE49-F238E27FC236}">
                      <a16:creationId xmlns:a16="http://schemas.microsoft.com/office/drawing/2014/main" id="{CADC59C9-E262-D20F-A7A1-3112F817EC7B}"/>
                    </a:ext>
                  </a:extLst>
                </p:cNvPr>
                <p:cNvGrpSpPr/>
                <p:nvPr/>
              </p:nvGrpSpPr>
              <p:grpSpPr>
                <a:xfrm>
                  <a:off x="7069492" y="5200300"/>
                  <a:ext cx="1509033" cy="919446"/>
                  <a:chOff x="4697310" y="1380763"/>
                  <a:chExt cx="1347890" cy="796381"/>
                </a:xfrm>
              </p:grpSpPr>
              <p:grpSp>
                <p:nvGrpSpPr>
                  <p:cNvPr id="543" name="Group 198">
                    <a:extLst>
                      <a:ext uri="{FF2B5EF4-FFF2-40B4-BE49-F238E27FC236}">
                        <a16:creationId xmlns:a16="http://schemas.microsoft.com/office/drawing/2014/main" id="{A0D24E83-B729-F02E-9C79-50AFA8DC1D6F}"/>
                      </a:ext>
                    </a:extLst>
                  </p:cNvPr>
                  <p:cNvGrpSpPr/>
                  <p:nvPr/>
                </p:nvGrpSpPr>
                <p:grpSpPr>
                  <a:xfrm>
                    <a:off x="4961468" y="1380763"/>
                    <a:ext cx="1083732" cy="796381"/>
                    <a:chOff x="4961468" y="1380763"/>
                    <a:chExt cx="1083732" cy="796381"/>
                  </a:xfrm>
                </p:grpSpPr>
                <p:sp>
                  <p:nvSpPr>
                    <p:cNvPr id="548" name="Rectangle 203">
                      <a:extLst>
                        <a:ext uri="{FF2B5EF4-FFF2-40B4-BE49-F238E27FC236}">
                          <a16:creationId xmlns:a16="http://schemas.microsoft.com/office/drawing/2014/main" id="{B0CCC1F9-EDAF-2FDE-4397-2798D757CB58}"/>
                        </a:ext>
                      </a:extLst>
                    </p:cNvPr>
                    <p:cNvSpPr/>
                    <p:nvPr/>
                  </p:nvSpPr>
                  <p:spPr>
                    <a:xfrm>
                      <a:off x="4961468" y="1380763"/>
                      <a:ext cx="1083732" cy="593087"/>
                    </a:xfrm>
                    <a:prstGeom prst="rect">
                      <a:avLst/>
                    </a:prstGeom>
                    <a:solidFill>
                      <a:srgbClr val="FFFFFF"/>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grpSp>
                  <p:nvGrpSpPr>
                    <p:cNvPr id="549" name="Group 204">
                      <a:extLst>
                        <a:ext uri="{FF2B5EF4-FFF2-40B4-BE49-F238E27FC236}">
                          <a16:creationId xmlns:a16="http://schemas.microsoft.com/office/drawing/2014/main" id="{8FFE541C-E253-E7A5-A45F-AB6C95C612A2}"/>
                        </a:ext>
                      </a:extLst>
                    </p:cNvPr>
                    <p:cNvGrpSpPr/>
                    <p:nvPr/>
                  </p:nvGrpSpPr>
                  <p:grpSpPr>
                    <a:xfrm>
                      <a:off x="4994689" y="1414865"/>
                      <a:ext cx="996193" cy="762279"/>
                      <a:chOff x="4994689" y="1414865"/>
                      <a:chExt cx="996193" cy="762279"/>
                    </a:xfrm>
                  </p:grpSpPr>
                  <p:cxnSp>
                    <p:nvCxnSpPr>
                      <p:cNvPr id="550" name="Straight Connector 205">
                        <a:extLst>
                          <a:ext uri="{FF2B5EF4-FFF2-40B4-BE49-F238E27FC236}">
                            <a16:creationId xmlns:a16="http://schemas.microsoft.com/office/drawing/2014/main" id="{D078E11B-30FC-9637-CEE5-BABF595E8ED4}"/>
                          </a:ext>
                        </a:extLst>
                      </p:cNvPr>
                      <p:cNvCxnSpPr>
                        <a:cxnSpLocks/>
                        <a:stCxn id="561" idx="2"/>
                        <a:endCxn id="565" idx="6"/>
                      </p:cNvCxnSpPr>
                      <p:nvPr/>
                    </p:nvCxnSpPr>
                    <p:spPr>
                      <a:xfrm flipV="1">
                        <a:off x="4995336" y="1676639"/>
                        <a:ext cx="995546" cy="0"/>
                      </a:xfrm>
                      <a:prstGeom prst="line">
                        <a:avLst/>
                      </a:prstGeom>
                      <a:noFill/>
                      <a:ln w="12700" cap="flat" cmpd="sng" algn="ctr">
                        <a:solidFill>
                          <a:srgbClr val="000000"/>
                        </a:solidFill>
                        <a:prstDash val="solid"/>
                        <a:miter lim="800000"/>
                      </a:ln>
                      <a:effectLst/>
                    </p:spPr>
                  </p:cxnSp>
                  <p:cxnSp>
                    <p:nvCxnSpPr>
                      <p:cNvPr id="551" name="Straight Connector 206">
                        <a:extLst>
                          <a:ext uri="{FF2B5EF4-FFF2-40B4-BE49-F238E27FC236}">
                            <a16:creationId xmlns:a16="http://schemas.microsoft.com/office/drawing/2014/main" id="{ED02CD6A-F261-8340-F49C-85810D0E8B53}"/>
                          </a:ext>
                        </a:extLst>
                      </p:cNvPr>
                      <p:cNvCxnSpPr>
                        <a:cxnSpLocks/>
                        <a:stCxn id="562" idx="2"/>
                        <a:endCxn id="566" idx="6"/>
                      </p:cNvCxnSpPr>
                      <p:nvPr/>
                    </p:nvCxnSpPr>
                    <p:spPr>
                      <a:xfrm flipV="1">
                        <a:off x="4995335" y="1856558"/>
                        <a:ext cx="995546" cy="0"/>
                      </a:xfrm>
                      <a:prstGeom prst="line">
                        <a:avLst/>
                      </a:prstGeom>
                      <a:noFill/>
                      <a:ln w="12700" cap="flat" cmpd="sng" algn="ctr">
                        <a:solidFill>
                          <a:srgbClr val="000000"/>
                        </a:solidFill>
                        <a:prstDash val="solid"/>
                        <a:miter lim="800000"/>
                      </a:ln>
                      <a:effectLst/>
                    </p:spPr>
                  </p:cxnSp>
                  <p:cxnSp>
                    <p:nvCxnSpPr>
                      <p:cNvPr id="552" name="Straight Connector 207">
                        <a:extLst>
                          <a:ext uri="{FF2B5EF4-FFF2-40B4-BE49-F238E27FC236}">
                            <a16:creationId xmlns:a16="http://schemas.microsoft.com/office/drawing/2014/main" id="{4CB3D8A3-F466-7A4B-8476-0FB5FE972BA6}"/>
                          </a:ext>
                        </a:extLst>
                      </p:cNvPr>
                      <p:cNvCxnSpPr>
                        <a:cxnSpLocks/>
                        <a:stCxn id="563" idx="2"/>
                        <a:endCxn id="567" idx="6"/>
                      </p:cNvCxnSpPr>
                      <p:nvPr/>
                    </p:nvCxnSpPr>
                    <p:spPr>
                      <a:xfrm flipV="1">
                        <a:off x="4994689" y="1496974"/>
                        <a:ext cx="995546" cy="0"/>
                      </a:xfrm>
                      <a:prstGeom prst="line">
                        <a:avLst/>
                      </a:prstGeom>
                      <a:noFill/>
                      <a:ln w="12700" cap="flat" cmpd="sng" algn="ctr">
                        <a:solidFill>
                          <a:srgbClr val="000000"/>
                        </a:solidFill>
                        <a:prstDash val="solid"/>
                        <a:miter lim="800000"/>
                      </a:ln>
                      <a:effectLst/>
                    </p:spPr>
                  </p:cxnSp>
                  <p:grpSp>
                    <p:nvGrpSpPr>
                      <p:cNvPr id="553" name="Group 208">
                        <a:extLst>
                          <a:ext uri="{FF2B5EF4-FFF2-40B4-BE49-F238E27FC236}">
                            <a16:creationId xmlns:a16="http://schemas.microsoft.com/office/drawing/2014/main" id="{FA344875-E366-FB8A-43E1-06DF827A2959}"/>
                          </a:ext>
                        </a:extLst>
                      </p:cNvPr>
                      <p:cNvGrpSpPr/>
                      <p:nvPr/>
                    </p:nvGrpSpPr>
                    <p:grpSpPr>
                      <a:xfrm>
                        <a:off x="5204995" y="1424282"/>
                        <a:ext cx="146030" cy="752862"/>
                        <a:chOff x="5204995" y="1424282"/>
                        <a:chExt cx="146030" cy="752862"/>
                      </a:xfrm>
                    </p:grpSpPr>
                    <p:cxnSp>
                      <p:nvCxnSpPr>
                        <p:cNvPr id="572" name="Straight Connector 227">
                          <a:extLst>
                            <a:ext uri="{FF2B5EF4-FFF2-40B4-BE49-F238E27FC236}">
                              <a16:creationId xmlns:a16="http://schemas.microsoft.com/office/drawing/2014/main" id="{81F12F13-B997-E677-1020-832DDA291791}"/>
                            </a:ext>
                          </a:extLst>
                        </p:cNvPr>
                        <p:cNvCxnSpPr>
                          <a:cxnSpLocks/>
                          <a:stCxn id="575" idx="0"/>
                        </p:cNvCxnSpPr>
                        <p:nvPr/>
                      </p:nvCxnSpPr>
                      <p:spPr>
                        <a:xfrm>
                          <a:off x="5277687" y="1424282"/>
                          <a:ext cx="0" cy="752862"/>
                        </a:xfrm>
                        <a:prstGeom prst="line">
                          <a:avLst/>
                        </a:prstGeom>
                        <a:noFill/>
                        <a:ln w="12700" cap="flat" cmpd="sng" algn="ctr">
                          <a:solidFill>
                            <a:srgbClr val="000000"/>
                          </a:solidFill>
                          <a:prstDash val="solid"/>
                          <a:miter lim="800000"/>
                        </a:ln>
                        <a:effectLst/>
                      </p:spPr>
                    </p:cxnSp>
                    <p:sp>
                      <p:nvSpPr>
                        <p:cNvPr id="573" name="Oval 572">
                          <a:extLst>
                            <a:ext uri="{FF2B5EF4-FFF2-40B4-BE49-F238E27FC236}">
                              <a16:creationId xmlns:a16="http://schemas.microsoft.com/office/drawing/2014/main" id="{238AE7AF-F824-9812-F256-9A63AD15C2D6}"/>
                            </a:ext>
                          </a:extLst>
                        </p:cNvPr>
                        <p:cNvSpPr/>
                        <p:nvPr/>
                      </p:nvSpPr>
                      <p:spPr>
                        <a:xfrm>
                          <a:off x="5205642" y="1603947"/>
                          <a:ext cx="145383" cy="145383"/>
                        </a:xfrm>
                        <a:prstGeom prst="ellipse">
                          <a:avLst/>
                        </a:prstGeom>
                        <a:solidFill>
                          <a:srgbClr val="FF595E"/>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sp>
                      <p:nvSpPr>
                        <p:cNvPr id="574" name="Oval 573">
                          <a:extLst>
                            <a:ext uri="{FF2B5EF4-FFF2-40B4-BE49-F238E27FC236}">
                              <a16:creationId xmlns:a16="http://schemas.microsoft.com/office/drawing/2014/main" id="{9DDA2ADA-D5DA-D1F4-B571-98D506E5978D}"/>
                            </a:ext>
                          </a:extLst>
                        </p:cNvPr>
                        <p:cNvSpPr/>
                        <p:nvPr/>
                      </p:nvSpPr>
                      <p:spPr>
                        <a:xfrm>
                          <a:off x="5205641" y="1783866"/>
                          <a:ext cx="145383" cy="145383"/>
                        </a:xfrm>
                        <a:prstGeom prst="ellipse">
                          <a:avLst/>
                        </a:prstGeom>
                        <a:solidFill>
                          <a:srgbClr val="FF595E"/>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sp>
                      <p:nvSpPr>
                        <p:cNvPr id="575" name="Oval 574">
                          <a:extLst>
                            <a:ext uri="{FF2B5EF4-FFF2-40B4-BE49-F238E27FC236}">
                              <a16:creationId xmlns:a16="http://schemas.microsoft.com/office/drawing/2014/main" id="{CCC7C9B3-0804-4AE6-A312-D291DA249EB1}"/>
                            </a:ext>
                          </a:extLst>
                        </p:cNvPr>
                        <p:cNvSpPr/>
                        <p:nvPr/>
                      </p:nvSpPr>
                      <p:spPr>
                        <a:xfrm>
                          <a:off x="5204995" y="1424282"/>
                          <a:ext cx="145383" cy="145383"/>
                        </a:xfrm>
                        <a:prstGeom prst="ellipse">
                          <a:avLst/>
                        </a:prstGeom>
                        <a:solidFill>
                          <a:srgbClr val="FF595E"/>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grpSp>
                  <p:grpSp>
                    <p:nvGrpSpPr>
                      <p:cNvPr id="554" name="Group 209">
                        <a:extLst>
                          <a:ext uri="{FF2B5EF4-FFF2-40B4-BE49-F238E27FC236}">
                            <a16:creationId xmlns:a16="http://schemas.microsoft.com/office/drawing/2014/main" id="{12F98549-BB33-0A62-A764-3211234FA832}"/>
                          </a:ext>
                        </a:extLst>
                      </p:cNvPr>
                      <p:cNvGrpSpPr/>
                      <p:nvPr/>
                    </p:nvGrpSpPr>
                    <p:grpSpPr>
                      <a:xfrm>
                        <a:off x="5419036" y="1419988"/>
                        <a:ext cx="146030" cy="757156"/>
                        <a:chOff x="5204995" y="1424282"/>
                        <a:chExt cx="146030" cy="757156"/>
                      </a:xfrm>
                    </p:grpSpPr>
                    <p:cxnSp>
                      <p:nvCxnSpPr>
                        <p:cNvPr id="568" name="Straight Connector 223">
                          <a:extLst>
                            <a:ext uri="{FF2B5EF4-FFF2-40B4-BE49-F238E27FC236}">
                              <a16:creationId xmlns:a16="http://schemas.microsoft.com/office/drawing/2014/main" id="{CF746B1A-34B9-DEF3-A3E1-250E129BD594}"/>
                            </a:ext>
                          </a:extLst>
                        </p:cNvPr>
                        <p:cNvCxnSpPr>
                          <a:cxnSpLocks/>
                          <a:stCxn id="571" idx="0"/>
                        </p:cNvCxnSpPr>
                        <p:nvPr/>
                      </p:nvCxnSpPr>
                      <p:spPr>
                        <a:xfrm>
                          <a:off x="5277687" y="1424282"/>
                          <a:ext cx="0" cy="757156"/>
                        </a:xfrm>
                        <a:prstGeom prst="line">
                          <a:avLst/>
                        </a:prstGeom>
                        <a:noFill/>
                        <a:ln w="12700" cap="flat" cmpd="sng" algn="ctr">
                          <a:solidFill>
                            <a:srgbClr val="000000"/>
                          </a:solidFill>
                          <a:prstDash val="solid"/>
                          <a:miter lim="800000"/>
                        </a:ln>
                        <a:effectLst/>
                      </p:spPr>
                    </p:cxnSp>
                    <p:sp>
                      <p:nvSpPr>
                        <p:cNvPr id="569" name="Oval 568">
                          <a:extLst>
                            <a:ext uri="{FF2B5EF4-FFF2-40B4-BE49-F238E27FC236}">
                              <a16:creationId xmlns:a16="http://schemas.microsoft.com/office/drawing/2014/main" id="{328C016C-FAF2-88B2-9C81-C5359855C996}"/>
                            </a:ext>
                          </a:extLst>
                        </p:cNvPr>
                        <p:cNvSpPr/>
                        <p:nvPr/>
                      </p:nvSpPr>
                      <p:spPr>
                        <a:xfrm>
                          <a:off x="5205642" y="1603947"/>
                          <a:ext cx="145383" cy="145383"/>
                        </a:xfrm>
                        <a:prstGeom prst="ellipse">
                          <a:avLst/>
                        </a:prstGeom>
                        <a:solidFill>
                          <a:srgbClr val="FF595E"/>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sp>
                      <p:nvSpPr>
                        <p:cNvPr id="570" name="Oval 569">
                          <a:extLst>
                            <a:ext uri="{FF2B5EF4-FFF2-40B4-BE49-F238E27FC236}">
                              <a16:creationId xmlns:a16="http://schemas.microsoft.com/office/drawing/2014/main" id="{3DE3A54D-3722-4613-4C48-A11BDCE15BD0}"/>
                            </a:ext>
                          </a:extLst>
                        </p:cNvPr>
                        <p:cNvSpPr/>
                        <p:nvPr/>
                      </p:nvSpPr>
                      <p:spPr>
                        <a:xfrm>
                          <a:off x="5205641" y="1783866"/>
                          <a:ext cx="145383" cy="145383"/>
                        </a:xfrm>
                        <a:prstGeom prst="ellipse">
                          <a:avLst/>
                        </a:prstGeom>
                        <a:solidFill>
                          <a:srgbClr val="FF595E"/>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sp>
                      <p:nvSpPr>
                        <p:cNvPr id="571" name="Oval 570">
                          <a:extLst>
                            <a:ext uri="{FF2B5EF4-FFF2-40B4-BE49-F238E27FC236}">
                              <a16:creationId xmlns:a16="http://schemas.microsoft.com/office/drawing/2014/main" id="{A5BE8F4C-D365-51A0-EF27-BE19EE3BCD17}"/>
                            </a:ext>
                          </a:extLst>
                        </p:cNvPr>
                        <p:cNvSpPr/>
                        <p:nvPr/>
                      </p:nvSpPr>
                      <p:spPr>
                        <a:xfrm>
                          <a:off x="5204995" y="1424282"/>
                          <a:ext cx="145383" cy="145383"/>
                        </a:xfrm>
                        <a:prstGeom prst="ellipse">
                          <a:avLst/>
                        </a:prstGeom>
                        <a:solidFill>
                          <a:srgbClr val="FF595E"/>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grpSp>
                  <p:sp>
                    <p:nvSpPr>
                      <p:cNvPr id="555" name="Oval 554">
                        <a:extLst>
                          <a:ext uri="{FF2B5EF4-FFF2-40B4-BE49-F238E27FC236}">
                            <a16:creationId xmlns:a16="http://schemas.microsoft.com/office/drawing/2014/main" id="{7CE7C32B-E1BA-1E40-10EC-ECC035A6D77F}"/>
                          </a:ext>
                        </a:extLst>
                      </p:cNvPr>
                      <p:cNvSpPr/>
                      <p:nvPr/>
                    </p:nvSpPr>
                    <p:spPr>
                      <a:xfrm>
                        <a:off x="5633076" y="1599653"/>
                        <a:ext cx="145383" cy="145383"/>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rgbClr val="000000"/>
                            </a:solidFill>
                            <a:effectLst/>
                            <a:uLnTx/>
                            <a:uFillTx/>
                            <a:latin typeface="+mj-lt"/>
                            <a:ea typeface="+mn-ea"/>
                            <a:cs typeface="Arial" panose="020B0604020202020204" pitchFamily="34" charset="0"/>
                          </a:rPr>
                          <a:t>…</a:t>
                        </a:r>
                      </a:p>
                    </p:txBody>
                  </p:sp>
                  <p:grpSp>
                    <p:nvGrpSpPr>
                      <p:cNvPr id="556" name="Group 211">
                        <a:extLst>
                          <a:ext uri="{FF2B5EF4-FFF2-40B4-BE49-F238E27FC236}">
                            <a16:creationId xmlns:a16="http://schemas.microsoft.com/office/drawing/2014/main" id="{887C63D7-C784-4378-C627-E10E926101D9}"/>
                          </a:ext>
                        </a:extLst>
                      </p:cNvPr>
                      <p:cNvGrpSpPr/>
                      <p:nvPr/>
                    </p:nvGrpSpPr>
                    <p:grpSpPr>
                      <a:xfrm>
                        <a:off x="5844852" y="1424282"/>
                        <a:ext cx="146030" cy="752862"/>
                        <a:chOff x="5204995" y="1424282"/>
                        <a:chExt cx="146030" cy="752862"/>
                      </a:xfrm>
                    </p:grpSpPr>
                    <p:cxnSp>
                      <p:nvCxnSpPr>
                        <p:cNvPr id="564" name="Straight Connector 219">
                          <a:extLst>
                            <a:ext uri="{FF2B5EF4-FFF2-40B4-BE49-F238E27FC236}">
                              <a16:creationId xmlns:a16="http://schemas.microsoft.com/office/drawing/2014/main" id="{395C3039-64AC-B078-A352-6749506DDA97}"/>
                            </a:ext>
                          </a:extLst>
                        </p:cNvPr>
                        <p:cNvCxnSpPr>
                          <a:cxnSpLocks/>
                          <a:stCxn id="567" idx="0"/>
                        </p:cNvCxnSpPr>
                        <p:nvPr/>
                      </p:nvCxnSpPr>
                      <p:spPr>
                        <a:xfrm>
                          <a:off x="5277687" y="1424282"/>
                          <a:ext cx="0" cy="752862"/>
                        </a:xfrm>
                        <a:prstGeom prst="line">
                          <a:avLst/>
                        </a:prstGeom>
                        <a:noFill/>
                        <a:ln w="12700" cap="flat" cmpd="sng" algn="ctr">
                          <a:solidFill>
                            <a:srgbClr val="000000"/>
                          </a:solidFill>
                          <a:prstDash val="solid"/>
                          <a:miter lim="800000"/>
                        </a:ln>
                        <a:effectLst/>
                      </p:spPr>
                    </p:cxnSp>
                    <p:sp>
                      <p:nvSpPr>
                        <p:cNvPr id="565" name="Oval 564">
                          <a:extLst>
                            <a:ext uri="{FF2B5EF4-FFF2-40B4-BE49-F238E27FC236}">
                              <a16:creationId xmlns:a16="http://schemas.microsoft.com/office/drawing/2014/main" id="{29FC12DB-6B22-568F-A39E-8DE898D74AD5}"/>
                            </a:ext>
                          </a:extLst>
                        </p:cNvPr>
                        <p:cNvSpPr/>
                        <p:nvPr/>
                      </p:nvSpPr>
                      <p:spPr>
                        <a:xfrm>
                          <a:off x="5205642" y="1603947"/>
                          <a:ext cx="145383" cy="145383"/>
                        </a:xfrm>
                        <a:prstGeom prst="ellipse">
                          <a:avLst/>
                        </a:prstGeom>
                        <a:solidFill>
                          <a:srgbClr val="FF595E"/>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sp>
                      <p:nvSpPr>
                        <p:cNvPr id="566" name="Oval 565">
                          <a:extLst>
                            <a:ext uri="{FF2B5EF4-FFF2-40B4-BE49-F238E27FC236}">
                              <a16:creationId xmlns:a16="http://schemas.microsoft.com/office/drawing/2014/main" id="{F50932A3-40FF-82E3-B1D1-2E46BFE5E9D5}"/>
                            </a:ext>
                          </a:extLst>
                        </p:cNvPr>
                        <p:cNvSpPr/>
                        <p:nvPr/>
                      </p:nvSpPr>
                      <p:spPr>
                        <a:xfrm>
                          <a:off x="5205641" y="1783866"/>
                          <a:ext cx="145383" cy="145383"/>
                        </a:xfrm>
                        <a:prstGeom prst="ellipse">
                          <a:avLst/>
                        </a:prstGeom>
                        <a:solidFill>
                          <a:srgbClr val="FF595E"/>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sp>
                      <p:nvSpPr>
                        <p:cNvPr id="567" name="Oval 566">
                          <a:extLst>
                            <a:ext uri="{FF2B5EF4-FFF2-40B4-BE49-F238E27FC236}">
                              <a16:creationId xmlns:a16="http://schemas.microsoft.com/office/drawing/2014/main" id="{436AD00A-3633-BA17-10B1-D69CE78D098A}"/>
                            </a:ext>
                          </a:extLst>
                        </p:cNvPr>
                        <p:cNvSpPr/>
                        <p:nvPr/>
                      </p:nvSpPr>
                      <p:spPr>
                        <a:xfrm>
                          <a:off x="5204995" y="1424282"/>
                          <a:ext cx="145383" cy="145383"/>
                        </a:xfrm>
                        <a:prstGeom prst="ellipse">
                          <a:avLst/>
                        </a:prstGeom>
                        <a:solidFill>
                          <a:srgbClr val="FF595E"/>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grpSp>
                  <p:grpSp>
                    <p:nvGrpSpPr>
                      <p:cNvPr id="557" name="Group 212">
                        <a:extLst>
                          <a:ext uri="{FF2B5EF4-FFF2-40B4-BE49-F238E27FC236}">
                            <a16:creationId xmlns:a16="http://schemas.microsoft.com/office/drawing/2014/main" id="{B790D2F4-9D6C-FA55-3302-D814FC5CF721}"/>
                          </a:ext>
                        </a:extLst>
                      </p:cNvPr>
                      <p:cNvGrpSpPr/>
                      <p:nvPr/>
                    </p:nvGrpSpPr>
                    <p:grpSpPr>
                      <a:xfrm>
                        <a:off x="4994689" y="1429152"/>
                        <a:ext cx="146030" cy="747992"/>
                        <a:chOff x="5204995" y="1424282"/>
                        <a:chExt cx="146030" cy="747992"/>
                      </a:xfrm>
                    </p:grpSpPr>
                    <p:cxnSp>
                      <p:nvCxnSpPr>
                        <p:cNvPr id="560" name="Straight Connector 215">
                          <a:extLst>
                            <a:ext uri="{FF2B5EF4-FFF2-40B4-BE49-F238E27FC236}">
                              <a16:creationId xmlns:a16="http://schemas.microsoft.com/office/drawing/2014/main" id="{78265025-515B-CB06-C30E-A7694CD5305A}"/>
                            </a:ext>
                          </a:extLst>
                        </p:cNvPr>
                        <p:cNvCxnSpPr>
                          <a:cxnSpLocks/>
                          <a:stCxn id="563" idx="0"/>
                        </p:cNvCxnSpPr>
                        <p:nvPr/>
                      </p:nvCxnSpPr>
                      <p:spPr>
                        <a:xfrm>
                          <a:off x="5277687" y="1424282"/>
                          <a:ext cx="0" cy="747992"/>
                        </a:xfrm>
                        <a:prstGeom prst="line">
                          <a:avLst/>
                        </a:prstGeom>
                        <a:noFill/>
                        <a:ln w="12700" cap="flat" cmpd="sng" algn="ctr">
                          <a:solidFill>
                            <a:srgbClr val="000000"/>
                          </a:solidFill>
                          <a:prstDash val="solid"/>
                          <a:miter lim="800000"/>
                        </a:ln>
                        <a:effectLst/>
                      </p:spPr>
                    </p:cxnSp>
                    <p:sp>
                      <p:nvSpPr>
                        <p:cNvPr id="561" name="Oval 560">
                          <a:extLst>
                            <a:ext uri="{FF2B5EF4-FFF2-40B4-BE49-F238E27FC236}">
                              <a16:creationId xmlns:a16="http://schemas.microsoft.com/office/drawing/2014/main" id="{8A25B9E6-9A65-CD96-2939-413320E7C85B}"/>
                            </a:ext>
                          </a:extLst>
                        </p:cNvPr>
                        <p:cNvSpPr/>
                        <p:nvPr/>
                      </p:nvSpPr>
                      <p:spPr>
                        <a:xfrm>
                          <a:off x="5205642" y="1603947"/>
                          <a:ext cx="145383" cy="145383"/>
                        </a:xfrm>
                        <a:prstGeom prst="ellipse">
                          <a:avLst/>
                        </a:prstGeom>
                        <a:solidFill>
                          <a:srgbClr val="FF595E"/>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sp>
                      <p:nvSpPr>
                        <p:cNvPr id="562" name="Oval 561">
                          <a:extLst>
                            <a:ext uri="{FF2B5EF4-FFF2-40B4-BE49-F238E27FC236}">
                              <a16:creationId xmlns:a16="http://schemas.microsoft.com/office/drawing/2014/main" id="{64AEA049-030F-665D-EE33-65AE231D09F9}"/>
                            </a:ext>
                          </a:extLst>
                        </p:cNvPr>
                        <p:cNvSpPr/>
                        <p:nvPr/>
                      </p:nvSpPr>
                      <p:spPr>
                        <a:xfrm>
                          <a:off x="5205641" y="1783866"/>
                          <a:ext cx="145383" cy="145383"/>
                        </a:xfrm>
                        <a:prstGeom prst="ellipse">
                          <a:avLst/>
                        </a:prstGeom>
                        <a:solidFill>
                          <a:srgbClr val="FF595E"/>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sp>
                      <p:nvSpPr>
                        <p:cNvPr id="563" name="Oval 562">
                          <a:extLst>
                            <a:ext uri="{FF2B5EF4-FFF2-40B4-BE49-F238E27FC236}">
                              <a16:creationId xmlns:a16="http://schemas.microsoft.com/office/drawing/2014/main" id="{4A6F7F6B-6E01-8818-317C-17BE76534336}"/>
                            </a:ext>
                          </a:extLst>
                        </p:cNvPr>
                        <p:cNvSpPr/>
                        <p:nvPr/>
                      </p:nvSpPr>
                      <p:spPr>
                        <a:xfrm>
                          <a:off x="5204995" y="1424282"/>
                          <a:ext cx="145383" cy="145383"/>
                        </a:xfrm>
                        <a:prstGeom prst="ellipse">
                          <a:avLst/>
                        </a:prstGeom>
                        <a:solidFill>
                          <a:srgbClr val="FF595E"/>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grpSp>
                  <p:sp>
                    <p:nvSpPr>
                      <p:cNvPr id="558" name="Oval 557">
                        <a:extLst>
                          <a:ext uri="{FF2B5EF4-FFF2-40B4-BE49-F238E27FC236}">
                            <a16:creationId xmlns:a16="http://schemas.microsoft.com/office/drawing/2014/main" id="{04B9A1BA-7DE5-09BA-E289-8FEA46103852}"/>
                          </a:ext>
                        </a:extLst>
                      </p:cNvPr>
                      <p:cNvSpPr/>
                      <p:nvPr/>
                    </p:nvSpPr>
                    <p:spPr>
                      <a:xfrm>
                        <a:off x="5636464" y="1414865"/>
                        <a:ext cx="145383" cy="145383"/>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rgbClr val="000000"/>
                          </a:solidFill>
                          <a:effectLst/>
                          <a:uLnTx/>
                          <a:uFillTx/>
                          <a:latin typeface="+mj-lt"/>
                          <a:ea typeface="+mn-ea"/>
                          <a:cs typeface="Arial" panose="020B0604020202020204" pitchFamily="34" charset="0"/>
                        </a:endParaRPr>
                      </a:p>
                    </p:txBody>
                  </p:sp>
                  <p:sp>
                    <p:nvSpPr>
                      <p:cNvPr id="559" name="Oval 558">
                        <a:extLst>
                          <a:ext uri="{FF2B5EF4-FFF2-40B4-BE49-F238E27FC236}">
                            <a16:creationId xmlns:a16="http://schemas.microsoft.com/office/drawing/2014/main" id="{1AC347E9-9DF0-317D-920E-5B23475A1C29}"/>
                          </a:ext>
                        </a:extLst>
                      </p:cNvPr>
                      <p:cNvSpPr/>
                      <p:nvPr/>
                    </p:nvSpPr>
                    <p:spPr>
                      <a:xfrm>
                        <a:off x="5630166" y="1787487"/>
                        <a:ext cx="145383" cy="145383"/>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rgbClr val="000000"/>
                          </a:solidFill>
                          <a:effectLst/>
                          <a:uLnTx/>
                          <a:uFillTx/>
                          <a:latin typeface="+mj-lt"/>
                          <a:ea typeface="+mn-ea"/>
                          <a:cs typeface="Arial" panose="020B0604020202020204" pitchFamily="34" charset="0"/>
                        </a:endParaRPr>
                      </a:p>
                    </p:txBody>
                  </p:sp>
                </p:grpSp>
              </p:grpSp>
              <p:sp>
                <p:nvSpPr>
                  <p:cNvPr id="544" name="Trapezoid 199">
                    <a:extLst>
                      <a:ext uri="{FF2B5EF4-FFF2-40B4-BE49-F238E27FC236}">
                        <a16:creationId xmlns:a16="http://schemas.microsoft.com/office/drawing/2014/main" id="{BDFC6CE4-4A71-C033-3563-AEDD9353D052}"/>
                      </a:ext>
                    </a:extLst>
                  </p:cNvPr>
                  <p:cNvSpPr/>
                  <p:nvPr/>
                </p:nvSpPr>
                <p:spPr>
                  <a:xfrm rot="16200000">
                    <a:off x="4534878" y="1580684"/>
                    <a:ext cx="487028" cy="162163"/>
                  </a:xfrm>
                  <a:prstGeom prst="trapezoid">
                    <a:avLst>
                      <a:gd name="adj" fmla="val 34124"/>
                    </a:avLst>
                  </a:prstGeom>
                  <a:solidFill>
                    <a:srgbClr val="1982C3">
                      <a:lumMod val="20000"/>
                      <a:lumOff val="80000"/>
                    </a:srgbClr>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sp>
                <p:nvSpPr>
                  <p:cNvPr id="545" name="Rectangle 200">
                    <a:extLst>
                      <a:ext uri="{FF2B5EF4-FFF2-40B4-BE49-F238E27FC236}">
                        <a16:creationId xmlns:a16="http://schemas.microsoft.com/office/drawing/2014/main" id="{259F27EC-D2FE-375C-DA3B-BC632F9B7D87}"/>
                      </a:ext>
                    </a:extLst>
                  </p:cNvPr>
                  <p:cNvSpPr/>
                  <p:nvPr/>
                </p:nvSpPr>
                <p:spPr>
                  <a:xfrm>
                    <a:off x="4961468" y="1974809"/>
                    <a:ext cx="1083732" cy="111866"/>
                  </a:xfrm>
                  <a:prstGeom prst="rect">
                    <a:avLst/>
                  </a:prstGeom>
                  <a:solidFill>
                    <a:srgbClr val="8AC926">
                      <a:lumMod val="20000"/>
                      <a:lumOff val="80000"/>
                    </a:srgbClr>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cxnSp>
                <p:nvCxnSpPr>
                  <p:cNvPr id="546" name="Straight Connector 201">
                    <a:extLst>
                      <a:ext uri="{FF2B5EF4-FFF2-40B4-BE49-F238E27FC236}">
                        <a16:creationId xmlns:a16="http://schemas.microsoft.com/office/drawing/2014/main" id="{7E734E1B-667B-E238-2395-14754A6BE079}"/>
                      </a:ext>
                    </a:extLst>
                  </p:cNvPr>
                  <p:cNvCxnSpPr>
                    <a:cxnSpLocks/>
                  </p:cNvCxnSpPr>
                  <p:nvPr/>
                </p:nvCxnSpPr>
                <p:spPr>
                  <a:xfrm flipV="1">
                    <a:off x="4852605" y="1560248"/>
                    <a:ext cx="108863" cy="0"/>
                  </a:xfrm>
                  <a:prstGeom prst="line">
                    <a:avLst/>
                  </a:prstGeom>
                  <a:noFill/>
                  <a:ln w="12700" cap="flat" cmpd="sng" algn="ctr">
                    <a:solidFill>
                      <a:srgbClr val="000000"/>
                    </a:solidFill>
                    <a:prstDash val="solid"/>
                    <a:miter lim="800000"/>
                  </a:ln>
                  <a:effectLst/>
                </p:spPr>
              </p:cxnSp>
              <p:cxnSp>
                <p:nvCxnSpPr>
                  <p:cNvPr id="547" name="Straight Connector 202">
                    <a:extLst>
                      <a:ext uri="{FF2B5EF4-FFF2-40B4-BE49-F238E27FC236}">
                        <a16:creationId xmlns:a16="http://schemas.microsoft.com/office/drawing/2014/main" id="{484B13FF-843E-A4A8-0668-74CF05A3BC6E}"/>
                      </a:ext>
                    </a:extLst>
                  </p:cNvPr>
                  <p:cNvCxnSpPr>
                    <a:cxnSpLocks/>
                  </p:cNvCxnSpPr>
                  <p:nvPr/>
                </p:nvCxnSpPr>
                <p:spPr>
                  <a:xfrm flipV="1">
                    <a:off x="4852605" y="1763683"/>
                    <a:ext cx="108863" cy="0"/>
                  </a:xfrm>
                  <a:prstGeom prst="line">
                    <a:avLst/>
                  </a:prstGeom>
                  <a:noFill/>
                  <a:ln w="12700" cap="flat" cmpd="sng" algn="ctr">
                    <a:solidFill>
                      <a:srgbClr val="000000"/>
                    </a:solidFill>
                    <a:prstDash val="solid"/>
                    <a:miter lim="800000"/>
                  </a:ln>
                  <a:effectLst/>
                </p:spPr>
              </p:cxnSp>
            </p:grpSp>
            <p:cxnSp>
              <p:nvCxnSpPr>
                <p:cNvPr id="222" name="Straight Connector 159">
                  <a:extLst>
                    <a:ext uri="{FF2B5EF4-FFF2-40B4-BE49-F238E27FC236}">
                      <a16:creationId xmlns:a16="http://schemas.microsoft.com/office/drawing/2014/main" id="{DD11B3AC-C146-7D44-FD86-37AF12971DD2}"/>
                    </a:ext>
                  </a:extLst>
                </p:cNvPr>
                <p:cNvCxnSpPr>
                  <a:cxnSpLocks/>
                </p:cNvCxnSpPr>
                <p:nvPr/>
              </p:nvCxnSpPr>
              <p:spPr>
                <a:xfrm>
                  <a:off x="8197996" y="6017421"/>
                  <a:ext cx="0" cy="102325"/>
                </a:xfrm>
                <a:prstGeom prst="line">
                  <a:avLst/>
                </a:prstGeom>
                <a:noFill/>
                <a:ln w="12700" cap="flat" cmpd="sng" algn="ctr">
                  <a:solidFill>
                    <a:srgbClr val="000000"/>
                  </a:solidFill>
                  <a:prstDash val="solid"/>
                  <a:miter lim="800000"/>
                </a:ln>
                <a:effectLst/>
              </p:spPr>
            </p:cxnSp>
            <p:grpSp>
              <p:nvGrpSpPr>
                <p:cNvPr id="223" name="Group 160">
                  <a:extLst>
                    <a:ext uri="{FF2B5EF4-FFF2-40B4-BE49-F238E27FC236}">
                      <a16:creationId xmlns:a16="http://schemas.microsoft.com/office/drawing/2014/main" id="{2D355F01-08DF-52CF-13E1-C26A8B972E19}"/>
                    </a:ext>
                  </a:extLst>
                </p:cNvPr>
                <p:cNvGrpSpPr/>
                <p:nvPr/>
              </p:nvGrpSpPr>
              <p:grpSpPr>
                <a:xfrm>
                  <a:off x="7069492" y="4319864"/>
                  <a:ext cx="1509033" cy="880436"/>
                  <a:chOff x="7069492" y="4319864"/>
                  <a:chExt cx="1509033" cy="880436"/>
                </a:xfrm>
              </p:grpSpPr>
              <p:cxnSp>
                <p:nvCxnSpPr>
                  <p:cNvPr id="224" name="Straight Connector 161">
                    <a:extLst>
                      <a:ext uri="{FF2B5EF4-FFF2-40B4-BE49-F238E27FC236}">
                        <a16:creationId xmlns:a16="http://schemas.microsoft.com/office/drawing/2014/main" id="{E516FFA1-9C64-F58E-1EE1-7925912F5240}"/>
                      </a:ext>
                    </a:extLst>
                  </p:cNvPr>
                  <p:cNvCxnSpPr>
                    <a:cxnSpLocks/>
                  </p:cNvCxnSpPr>
                  <p:nvPr/>
                </p:nvCxnSpPr>
                <p:spPr>
                  <a:xfrm>
                    <a:off x="8195254" y="5134860"/>
                    <a:ext cx="0" cy="65440"/>
                  </a:xfrm>
                  <a:prstGeom prst="line">
                    <a:avLst/>
                  </a:prstGeom>
                  <a:noFill/>
                  <a:ln w="12700" cap="flat" cmpd="sng" algn="ctr">
                    <a:solidFill>
                      <a:srgbClr val="000000"/>
                    </a:solidFill>
                    <a:prstDash val="solid"/>
                    <a:miter lim="800000"/>
                  </a:ln>
                  <a:effectLst/>
                </p:spPr>
              </p:cxnSp>
              <p:grpSp>
                <p:nvGrpSpPr>
                  <p:cNvPr id="225" name="Group 162">
                    <a:extLst>
                      <a:ext uri="{FF2B5EF4-FFF2-40B4-BE49-F238E27FC236}">
                        <a16:creationId xmlns:a16="http://schemas.microsoft.com/office/drawing/2014/main" id="{86959BB5-4D59-16A7-F2C7-CA43346021EF}"/>
                      </a:ext>
                    </a:extLst>
                  </p:cNvPr>
                  <p:cNvGrpSpPr/>
                  <p:nvPr/>
                </p:nvGrpSpPr>
                <p:grpSpPr>
                  <a:xfrm>
                    <a:off x="7069492" y="4319864"/>
                    <a:ext cx="1509033" cy="880436"/>
                    <a:chOff x="7069492" y="4319864"/>
                    <a:chExt cx="1509033" cy="880436"/>
                  </a:xfrm>
                </p:grpSpPr>
                <p:grpSp>
                  <p:nvGrpSpPr>
                    <p:cNvPr id="226" name="Group 163">
                      <a:extLst>
                        <a:ext uri="{FF2B5EF4-FFF2-40B4-BE49-F238E27FC236}">
                          <a16:creationId xmlns:a16="http://schemas.microsoft.com/office/drawing/2014/main" id="{F26D3182-E983-3E16-5807-1EDCBDC76500}"/>
                        </a:ext>
                      </a:extLst>
                    </p:cNvPr>
                    <p:cNvGrpSpPr/>
                    <p:nvPr/>
                  </p:nvGrpSpPr>
                  <p:grpSpPr>
                    <a:xfrm>
                      <a:off x="7069492" y="4319864"/>
                      <a:ext cx="1509033" cy="880436"/>
                      <a:chOff x="4697310" y="1380763"/>
                      <a:chExt cx="1347890" cy="762593"/>
                    </a:xfrm>
                  </p:grpSpPr>
                  <p:grpSp>
                    <p:nvGrpSpPr>
                      <p:cNvPr id="228" name="Group 165">
                        <a:extLst>
                          <a:ext uri="{FF2B5EF4-FFF2-40B4-BE49-F238E27FC236}">
                            <a16:creationId xmlns:a16="http://schemas.microsoft.com/office/drawing/2014/main" id="{D179B697-2787-4F0F-C351-4DE65DC8CA29}"/>
                          </a:ext>
                        </a:extLst>
                      </p:cNvPr>
                      <p:cNvGrpSpPr/>
                      <p:nvPr/>
                    </p:nvGrpSpPr>
                    <p:grpSpPr>
                      <a:xfrm>
                        <a:off x="4961468" y="1380763"/>
                        <a:ext cx="1083732" cy="762593"/>
                        <a:chOff x="4961468" y="1380763"/>
                        <a:chExt cx="1083732" cy="762593"/>
                      </a:xfrm>
                    </p:grpSpPr>
                    <p:sp>
                      <p:nvSpPr>
                        <p:cNvPr id="515" name="Rectangle 170">
                          <a:extLst>
                            <a:ext uri="{FF2B5EF4-FFF2-40B4-BE49-F238E27FC236}">
                              <a16:creationId xmlns:a16="http://schemas.microsoft.com/office/drawing/2014/main" id="{754A0858-5E3F-52A2-5898-1534E9F4B10E}"/>
                            </a:ext>
                          </a:extLst>
                        </p:cNvPr>
                        <p:cNvSpPr/>
                        <p:nvPr/>
                      </p:nvSpPr>
                      <p:spPr>
                        <a:xfrm>
                          <a:off x="4961468" y="1380763"/>
                          <a:ext cx="1083732" cy="593087"/>
                        </a:xfrm>
                        <a:prstGeom prst="rect">
                          <a:avLst/>
                        </a:prstGeom>
                        <a:solidFill>
                          <a:srgbClr val="694C93">
                            <a:lumMod val="20000"/>
                            <a:lumOff val="80000"/>
                          </a:srgbClr>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grpSp>
                      <p:nvGrpSpPr>
                        <p:cNvPr id="516" name="Group 171">
                          <a:extLst>
                            <a:ext uri="{FF2B5EF4-FFF2-40B4-BE49-F238E27FC236}">
                              <a16:creationId xmlns:a16="http://schemas.microsoft.com/office/drawing/2014/main" id="{55841F4A-9B11-AC76-B5C4-5AA2BBE06113}"/>
                            </a:ext>
                          </a:extLst>
                        </p:cNvPr>
                        <p:cNvGrpSpPr/>
                        <p:nvPr/>
                      </p:nvGrpSpPr>
                      <p:grpSpPr>
                        <a:xfrm>
                          <a:off x="4994689" y="1414865"/>
                          <a:ext cx="996193" cy="728491"/>
                          <a:chOff x="4994689" y="1414865"/>
                          <a:chExt cx="996193" cy="728491"/>
                        </a:xfrm>
                      </p:grpSpPr>
                      <p:cxnSp>
                        <p:nvCxnSpPr>
                          <p:cNvPr id="517" name="Straight Connector 172">
                            <a:extLst>
                              <a:ext uri="{FF2B5EF4-FFF2-40B4-BE49-F238E27FC236}">
                                <a16:creationId xmlns:a16="http://schemas.microsoft.com/office/drawing/2014/main" id="{7488F8EB-4F27-48B5-EF18-C3E78C70E7A7}"/>
                              </a:ext>
                            </a:extLst>
                          </p:cNvPr>
                          <p:cNvCxnSpPr>
                            <a:cxnSpLocks/>
                            <a:stCxn id="528" idx="2"/>
                            <a:endCxn id="532" idx="6"/>
                          </p:cNvCxnSpPr>
                          <p:nvPr/>
                        </p:nvCxnSpPr>
                        <p:spPr>
                          <a:xfrm flipV="1">
                            <a:off x="4995336" y="1676639"/>
                            <a:ext cx="995546" cy="0"/>
                          </a:xfrm>
                          <a:prstGeom prst="line">
                            <a:avLst/>
                          </a:prstGeom>
                          <a:noFill/>
                          <a:ln w="12700" cap="flat" cmpd="sng" algn="ctr">
                            <a:solidFill>
                              <a:srgbClr val="000000"/>
                            </a:solidFill>
                            <a:prstDash val="solid"/>
                            <a:miter lim="800000"/>
                          </a:ln>
                          <a:effectLst/>
                        </p:spPr>
                      </p:cxnSp>
                      <p:cxnSp>
                        <p:nvCxnSpPr>
                          <p:cNvPr id="518" name="Straight Connector 173">
                            <a:extLst>
                              <a:ext uri="{FF2B5EF4-FFF2-40B4-BE49-F238E27FC236}">
                                <a16:creationId xmlns:a16="http://schemas.microsoft.com/office/drawing/2014/main" id="{CC0D8FFF-D5BE-488B-C00D-133F47CD8FAA}"/>
                              </a:ext>
                            </a:extLst>
                          </p:cNvPr>
                          <p:cNvCxnSpPr>
                            <a:cxnSpLocks/>
                            <a:stCxn id="529" idx="2"/>
                            <a:endCxn id="533" idx="6"/>
                          </p:cNvCxnSpPr>
                          <p:nvPr/>
                        </p:nvCxnSpPr>
                        <p:spPr>
                          <a:xfrm flipV="1">
                            <a:off x="4995335" y="1856558"/>
                            <a:ext cx="995546" cy="0"/>
                          </a:xfrm>
                          <a:prstGeom prst="line">
                            <a:avLst/>
                          </a:prstGeom>
                          <a:noFill/>
                          <a:ln w="12700" cap="flat" cmpd="sng" algn="ctr">
                            <a:solidFill>
                              <a:srgbClr val="000000"/>
                            </a:solidFill>
                            <a:prstDash val="solid"/>
                            <a:miter lim="800000"/>
                          </a:ln>
                          <a:effectLst/>
                        </p:spPr>
                      </p:cxnSp>
                      <p:cxnSp>
                        <p:nvCxnSpPr>
                          <p:cNvPr id="519" name="Straight Connector 174">
                            <a:extLst>
                              <a:ext uri="{FF2B5EF4-FFF2-40B4-BE49-F238E27FC236}">
                                <a16:creationId xmlns:a16="http://schemas.microsoft.com/office/drawing/2014/main" id="{7AC665F9-DD45-3C86-E572-3BEBCF2CBE67}"/>
                              </a:ext>
                            </a:extLst>
                          </p:cNvPr>
                          <p:cNvCxnSpPr>
                            <a:cxnSpLocks/>
                            <a:stCxn id="530" idx="2"/>
                            <a:endCxn id="534" idx="6"/>
                          </p:cNvCxnSpPr>
                          <p:nvPr/>
                        </p:nvCxnSpPr>
                        <p:spPr>
                          <a:xfrm flipV="1">
                            <a:off x="4994689" y="1496974"/>
                            <a:ext cx="995546" cy="0"/>
                          </a:xfrm>
                          <a:prstGeom prst="line">
                            <a:avLst/>
                          </a:prstGeom>
                          <a:noFill/>
                          <a:ln w="12700" cap="flat" cmpd="sng" algn="ctr">
                            <a:solidFill>
                              <a:srgbClr val="000000"/>
                            </a:solidFill>
                            <a:prstDash val="solid"/>
                            <a:miter lim="800000"/>
                          </a:ln>
                          <a:effectLst/>
                        </p:spPr>
                      </p:cxnSp>
                      <p:grpSp>
                        <p:nvGrpSpPr>
                          <p:cNvPr id="520" name="Group 175">
                            <a:extLst>
                              <a:ext uri="{FF2B5EF4-FFF2-40B4-BE49-F238E27FC236}">
                                <a16:creationId xmlns:a16="http://schemas.microsoft.com/office/drawing/2014/main" id="{DCE2ECA5-A694-005D-FEF1-5460F375740D}"/>
                              </a:ext>
                            </a:extLst>
                          </p:cNvPr>
                          <p:cNvGrpSpPr/>
                          <p:nvPr/>
                        </p:nvGrpSpPr>
                        <p:grpSpPr>
                          <a:xfrm>
                            <a:off x="5204995" y="1424282"/>
                            <a:ext cx="146030" cy="719074"/>
                            <a:chOff x="5204995" y="1424282"/>
                            <a:chExt cx="146030" cy="719074"/>
                          </a:xfrm>
                        </p:grpSpPr>
                        <p:cxnSp>
                          <p:nvCxnSpPr>
                            <p:cNvPr id="539" name="Straight Connector 194">
                              <a:extLst>
                                <a:ext uri="{FF2B5EF4-FFF2-40B4-BE49-F238E27FC236}">
                                  <a16:creationId xmlns:a16="http://schemas.microsoft.com/office/drawing/2014/main" id="{13B7E3BA-4FE9-E33D-F2EC-A811C9CF9E24}"/>
                                </a:ext>
                              </a:extLst>
                            </p:cNvPr>
                            <p:cNvCxnSpPr>
                              <a:cxnSpLocks/>
                              <a:stCxn id="542" idx="0"/>
                            </p:cNvCxnSpPr>
                            <p:nvPr/>
                          </p:nvCxnSpPr>
                          <p:spPr>
                            <a:xfrm>
                              <a:off x="5277687" y="1424282"/>
                              <a:ext cx="0" cy="719074"/>
                            </a:xfrm>
                            <a:prstGeom prst="line">
                              <a:avLst/>
                            </a:prstGeom>
                            <a:noFill/>
                            <a:ln w="12700" cap="flat" cmpd="sng" algn="ctr">
                              <a:solidFill>
                                <a:srgbClr val="000000"/>
                              </a:solidFill>
                              <a:prstDash val="solid"/>
                              <a:miter lim="800000"/>
                            </a:ln>
                            <a:effectLst/>
                          </p:spPr>
                        </p:cxnSp>
                        <p:sp>
                          <p:nvSpPr>
                            <p:cNvPr id="540" name="Oval 539">
                              <a:extLst>
                                <a:ext uri="{FF2B5EF4-FFF2-40B4-BE49-F238E27FC236}">
                                  <a16:creationId xmlns:a16="http://schemas.microsoft.com/office/drawing/2014/main" id="{4A5F68A9-A7C9-B341-47C3-F90D78BE15AE}"/>
                                </a:ext>
                              </a:extLst>
                            </p:cNvPr>
                            <p:cNvSpPr/>
                            <p:nvPr/>
                          </p:nvSpPr>
                          <p:spPr>
                            <a:xfrm>
                              <a:off x="5205642" y="1603947"/>
                              <a:ext cx="145383" cy="145383"/>
                            </a:xfrm>
                            <a:prstGeom prst="ellipse">
                              <a:avLst/>
                            </a:prstGeom>
                            <a:solidFill>
                              <a:srgbClr val="FF595E"/>
                            </a:solidFill>
                            <a:ln w="12700"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sp>
                          <p:nvSpPr>
                            <p:cNvPr id="541" name="Oval 540">
                              <a:extLst>
                                <a:ext uri="{FF2B5EF4-FFF2-40B4-BE49-F238E27FC236}">
                                  <a16:creationId xmlns:a16="http://schemas.microsoft.com/office/drawing/2014/main" id="{1676A04B-0523-3DB0-15BA-67B87693FFAD}"/>
                                </a:ext>
                              </a:extLst>
                            </p:cNvPr>
                            <p:cNvSpPr/>
                            <p:nvPr/>
                          </p:nvSpPr>
                          <p:spPr>
                            <a:xfrm>
                              <a:off x="5205641" y="1783866"/>
                              <a:ext cx="145383" cy="145383"/>
                            </a:xfrm>
                            <a:prstGeom prst="ellipse">
                              <a:avLst/>
                            </a:prstGeom>
                            <a:solidFill>
                              <a:srgbClr val="FF595E"/>
                            </a:solidFill>
                            <a:ln w="12700"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sp>
                          <p:nvSpPr>
                            <p:cNvPr id="542" name="Oval 541">
                              <a:extLst>
                                <a:ext uri="{FF2B5EF4-FFF2-40B4-BE49-F238E27FC236}">
                                  <a16:creationId xmlns:a16="http://schemas.microsoft.com/office/drawing/2014/main" id="{EC5D03B2-27CD-8221-8299-6F13C8630233}"/>
                                </a:ext>
                              </a:extLst>
                            </p:cNvPr>
                            <p:cNvSpPr/>
                            <p:nvPr/>
                          </p:nvSpPr>
                          <p:spPr>
                            <a:xfrm>
                              <a:off x="5204995" y="1424282"/>
                              <a:ext cx="145383" cy="145383"/>
                            </a:xfrm>
                            <a:prstGeom prst="ellipse">
                              <a:avLst/>
                            </a:prstGeom>
                            <a:solidFill>
                              <a:srgbClr val="FF595E"/>
                            </a:solidFill>
                            <a:ln w="12700"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grpSp>
                      <p:grpSp>
                        <p:nvGrpSpPr>
                          <p:cNvPr id="521" name="Group 176">
                            <a:extLst>
                              <a:ext uri="{FF2B5EF4-FFF2-40B4-BE49-F238E27FC236}">
                                <a16:creationId xmlns:a16="http://schemas.microsoft.com/office/drawing/2014/main" id="{8B007B27-A7A5-5ED0-0C9E-D76AF646D84F}"/>
                              </a:ext>
                            </a:extLst>
                          </p:cNvPr>
                          <p:cNvGrpSpPr/>
                          <p:nvPr/>
                        </p:nvGrpSpPr>
                        <p:grpSpPr>
                          <a:xfrm>
                            <a:off x="5419036" y="1419988"/>
                            <a:ext cx="146030" cy="723368"/>
                            <a:chOff x="5204995" y="1424282"/>
                            <a:chExt cx="146030" cy="723368"/>
                          </a:xfrm>
                        </p:grpSpPr>
                        <p:cxnSp>
                          <p:nvCxnSpPr>
                            <p:cNvPr id="535" name="Straight Connector 190">
                              <a:extLst>
                                <a:ext uri="{FF2B5EF4-FFF2-40B4-BE49-F238E27FC236}">
                                  <a16:creationId xmlns:a16="http://schemas.microsoft.com/office/drawing/2014/main" id="{36B64F3F-002D-4C4A-F416-73F7096E35E4}"/>
                                </a:ext>
                              </a:extLst>
                            </p:cNvPr>
                            <p:cNvCxnSpPr>
                              <a:cxnSpLocks/>
                              <a:stCxn id="538" idx="0"/>
                              <a:endCxn id="548" idx="0"/>
                            </p:cNvCxnSpPr>
                            <p:nvPr/>
                          </p:nvCxnSpPr>
                          <p:spPr>
                            <a:xfrm>
                              <a:off x="5277687" y="1424282"/>
                              <a:ext cx="0" cy="723368"/>
                            </a:xfrm>
                            <a:prstGeom prst="line">
                              <a:avLst/>
                            </a:prstGeom>
                            <a:noFill/>
                            <a:ln w="12700" cap="flat" cmpd="sng" algn="ctr">
                              <a:solidFill>
                                <a:srgbClr val="000000"/>
                              </a:solidFill>
                              <a:prstDash val="solid"/>
                              <a:miter lim="800000"/>
                            </a:ln>
                            <a:effectLst/>
                          </p:spPr>
                        </p:cxnSp>
                        <p:sp>
                          <p:nvSpPr>
                            <p:cNvPr id="536" name="Oval 535">
                              <a:extLst>
                                <a:ext uri="{FF2B5EF4-FFF2-40B4-BE49-F238E27FC236}">
                                  <a16:creationId xmlns:a16="http://schemas.microsoft.com/office/drawing/2014/main" id="{C3290169-2094-AF01-02ED-644CD0607A7A}"/>
                                </a:ext>
                              </a:extLst>
                            </p:cNvPr>
                            <p:cNvSpPr/>
                            <p:nvPr/>
                          </p:nvSpPr>
                          <p:spPr>
                            <a:xfrm>
                              <a:off x="5205642" y="1603947"/>
                              <a:ext cx="145383" cy="145383"/>
                            </a:xfrm>
                            <a:prstGeom prst="ellipse">
                              <a:avLst/>
                            </a:prstGeom>
                            <a:solidFill>
                              <a:srgbClr val="FF595E"/>
                            </a:solidFill>
                            <a:ln w="12700"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sp>
                          <p:nvSpPr>
                            <p:cNvPr id="537" name="Oval 536">
                              <a:extLst>
                                <a:ext uri="{FF2B5EF4-FFF2-40B4-BE49-F238E27FC236}">
                                  <a16:creationId xmlns:a16="http://schemas.microsoft.com/office/drawing/2014/main" id="{FFBF3AC9-0B12-66A6-F81C-3E6E6278C271}"/>
                                </a:ext>
                              </a:extLst>
                            </p:cNvPr>
                            <p:cNvSpPr/>
                            <p:nvPr/>
                          </p:nvSpPr>
                          <p:spPr>
                            <a:xfrm>
                              <a:off x="5205641" y="1783866"/>
                              <a:ext cx="145383" cy="145383"/>
                            </a:xfrm>
                            <a:prstGeom prst="ellipse">
                              <a:avLst/>
                            </a:prstGeom>
                            <a:solidFill>
                              <a:srgbClr val="FF595E"/>
                            </a:solidFill>
                            <a:ln w="12700"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sp>
                          <p:nvSpPr>
                            <p:cNvPr id="538" name="Oval 537">
                              <a:extLst>
                                <a:ext uri="{FF2B5EF4-FFF2-40B4-BE49-F238E27FC236}">
                                  <a16:creationId xmlns:a16="http://schemas.microsoft.com/office/drawing/2014/main" id="{B40342B4-60F3-E890-74A1-FE18E92478A5}"/>
                                </a:ext>
                              </a:extLst>
                            </p:cNvPr>
                            <p:cNvSpPr/>
                            <p:nvPr/>
                          </p:nvSpPr>
                          <p:spPr>
                            <a:xfrm>
                              <a:off x="5204995" y="1424282"/>
                              <a:ext cx="145383" cy="145383"/>
                            </a:xfrm>
                            <a:prstGeom prst="ellipse">
                              <a:avLst/>
                            </a:prstGeom>
                            <a:solidFill>
                              <a:srgbClr val="FF595E"/>
                            </a:solidFill>
                            <a:ln w="12700"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grpSp>
                      <p:sp>
                        <p:nvSpPr>
                          <p:cNvPr id="522" name="Oval 521">
                            <a:extLst>
                              <a:ext uri="{FF2B5EF4-FFF2-40B4-BE49-F238E27FC236}">
                                <a16:creationId xmlns:a16="http://schemas.microsoft.com/office/drawing/2014/main" id="{5383C612-4171-E713-8914-857A29854B5E}"/>
                              </a:ext>
                            </a:extLst>
                          </p:cNvPr>
                          <p:cNvSpPr/>
                          <p:nvPr/>
                        </p:nvSpPr>
                        <p:spPr>
                          <a:xfrm>
                            <a:off x="5633076" y="1599653"/>
                            <a:ext cx="145383" cy="145383"/>
                          </a:xfrm>
                          <a:prstGeom prst="ellipse">
                            <a:avLst/>
                          </a:prstGeom>
                          <a:solidFill>
                            <a:srgbClr val="694C93">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rgbClr val="000000"/>
                                </a:solidFill>
                                <a:effectLst/>
                                <a:uLnTx/>
                                <a:uFillTx/>
                                <a:latin typeface="+mj-lt"/>
                                <a:ea typeface="+mn-ea"/>
                                <a:cs typeface="Arial" panose="020B0604020202020204" pitchFamily="34" charset="0"/>
                              </a:rPr>
                              <a:t>…</a:t>
                            </a:r>
                          </a:p>
                        </p:txBody>
                      </p:sp>
                      <p:grpSp>
                        <p:nvGrpSpPr>
                          <p:cNvPr id="523" name="Group 178">
                            <a:extLst>
                              <a:ext uri="{FF2B5EF4-FFF2-40B4-BE49-F238E27FC236}">
                                <a16:creationId xmlns:a16="http://schemas.microsoft.com/office/drawing/2014/main" id="{46A35750-9939-57F5-E5CE-1B7A873A5698}"/>
                              </a:ext>
                            </a:extLst>
                          </p:cNvPr>
                          <p:cNvGrpSpPr/>
                          <p:nvPr/>
                        </p:nvGrpSpPr>
                        <p:grpSpPr>
                          <a:xfrm>
                            <a:off x="5844852" y="1424282"/>
                            <a:ext cx="146030" cy="719074"/>
                            <a:chOff x="5204995" y="1424282"/>
                            <a:chExt cx="146030" cy="719074"/>
                          </a:xfrm>
                        </p:grpSpPr>
                        <p:cxnSp>
                          <p:nvCxnSpPr>
                            <p:cNvPr id="531" name="Straight Connector 186">
                              <a:extLst>
                                <a:ext uri="{FF2B5EF4-FFF2-40B4-BE49-F238E27FC236}">
                                  <a16:creationId xmlns:a16="http://schemas.microsoft.com/office/drawing/2014/main" id="{F59654E6-794A-B9EF-374B-7AD0AA9F7DB3}"/>
                                </a:ext>
                              </a:extLst>
                            </p:cNvPr>
                            <p:cNvCxnSpPr>
                              <a:cxnSpLocks/>
                              <a:stCxn id="534" idx="0"/>
                            </p:cNvCxnSpPr>
                            <p:nvPr/>
                          </p:nvCxnSpPr>
                          <p:spPr>
                            <a:xfrm>
                              <a:off x="5277687" y="1424282"/>
                              <a:ext cx="0" cy="719074"/>
                            </a:xfrm>
                            <a:prstGeom prst="line">
                              <a:avLst/>
                            </a:prstGeom>
                            <a:noFill/>
                            <a:ln w="12700" cap="flat" cmpd="sng" algn="ctr">
                              <a:solidFill>
                                <a:srgbClr val="000000"/>
                              </a:solidFill>
                              <a:prstDash val="solid"/>
                              <a:miter lim="800000"/>
                            </a:ln>
                            <a:effectLst/>
                          </p:spPr>
                        </p:cxnSp>
                        <p:sp>
                          <p:nvSpPr>
                            <p:cNvPr id="532" name="Oval 531">
                              <a:extLst>
                                <a:ext uri="{FF2B5EF4-FFF2-40B4-BE49-F238E27FC236}">
                                  <a16:creationId xmlns:a16="http://schemas.microsoft.com/office/drawing/2014/main" id="{BCCF05D8-030D-89A3-78C5-D99F7A8C0E0C}"/>
                                </a:ext>
                              </a:extLst>
                            </p:cNvPr>
                            <p:cNvSpPr/>
                            <p:nvPr/>
                          </p:nvSpPr>
                          <p:spPr>
                            <a:xfrm>
                              <a:off x="5205642" y="1603947"/>
                              <a:ext cx="145383" cy="145383"/>
                            </a:xfrm>
                            <a:prstGeom prst="ellipse">
                              <a:avLst/>
                            </a:prstGeom>
                            <a:solidFill>
                              <a:srgbClr val="FF595E"/>
                            </a:solidFill>
                            <a:ln w="12700"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sp>
                          <p:nvSpPr>
                            <p:cNvPr id="533" name="Oval 532">
                              <a:extLst>
                                <a:ext uri="{FF2B5EF4-FFF2-40B4-BE49-F238E27FC236}">
                                  <a16:creationId xmlns:a16="http://schemas.microsoft.com/office/drawing/2014/main" id="{63AF364E-0E34-2A97-4081-8A3DAA9CD260}"/>
                                </a:ext>
                              </a:extLst>
                            </p:cNvPr>
                            <p:cNvSpPr/>
                            <p:nvPr/>
                          </p:nvSpPr>
                          <p:spPr>
                            <a:xfrm>
                              <a:off x="5205641" y="1783866"/>
                              <a:ext cx="145383" cy="145383"/>
                            </a:xfrm>
                            <a:prstGeom prst="ellipse">
                              <a:avLst/>
                            </a:prstGeom>
                            <a:solidFill>
                              <a:srgbClr val="FF595E"/>
                            </a:solidFill>
                            <a:ln w="12700"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sp>
                          <p:nvSpPr>
                            <p:cNvPr id="534" name="Oval 533">
                              <a:extLst>
                                <a:ext uri="{FF2B5EF4-FFF2-40B4-BE49-F238E27FC236}">
                                  <a16:creationId xmlns:a16="http://schemas.microsoft.com/office/drawing/2014/main" id="{251E268A-697B-854B-838C-72DC1E21B49E}"/>
                                </a:ext>
                              </a:extLst>
                            </p:cNvPr>
                            <p:cNvSpPr/>
                            <p:nvPr/>
                          </p:nvSpPr>
                          <p:spPr>
                            <a:xfrm>
                              <a:off x="5204995" y="1424282"/>
                              <a:ext cx="145383" cy="145383"/>
                            </a:xfrm>
                            <a:prstGeom prst="ellipse">
                              <a:avLst/>
                            </a:prstGeom>
                            <a:solidFill>
                              <a:srgbClr val="FF595E"/>
                            </a:solidFill>
                            <a:ln w="12700"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grpSp>
                      <p:grpSp>
                        <p:nvGrpSpPr>
                          <p:cNvPr id="524" name="Group 179">
                            <a:extLst>
                              <a:ext uri="{FF2B5EF4-FFF2-40B4-BE49-F238E27FC236}">
                                <a16:creationId xmlns:a16="http://schemas.microsoft.com/office/drawing/2014/main" id="{519230B0-7CAC-2E62-962A-F4CB7773B479}"/>
                              </a:ext>
                            </a:extLst>
                          </p:cNvPr>
                          <p:cNvGrpSpPr/>
                          <p:nvPr/>
                        </p:nvGrpSpPr>
                        <p:grpSpPr>
                          <a:xfrm>
                            <a:off x="4994689" y="1429152"/>
                            <a:ext cx="146030" cy="706836"/>
                            <a:chOff x="5204995" y="1424282"/>
                            <a:chExt cx="146030" cy="706836"/>
                          </a:xfrm>
                        </p:grpSpPr>
                        <p:cxnSp>
                          <p:nvCxnSpPr>
                            <p:cNvPr id="527" name="Straight Connector 182">
                              <a:extLst>
                                <a:ext uri="{FF2B5EF4-FFF2-40B4-BE49-F238E27FC236}">
                                  <a16:creationId xmlns:a16="http://schemas.microsoft.com/office/drawing/2014/main" id="{D4484471-9FBF-D82E-3F06-A2B663BD086E}"/>
                                </a:ext>
                              </a:extLst>
                            </p:cNvPr>
                            <p:cNvCxnSpPr>
                              <a:cxnSpLocks/>
                              <a:stCxn id="530" idx="0"/>
                            </p:cNvCxnSpPr>
                            <p:nvPr/>
                          </p:nvCxnSpPr>
                          <p:spPr>
                            <a:xfrm>
                              <a:off x="5277687" y="1424282"/>
                              <a:ext cx="0" cy="706836"/>
                            </a:xfrm>
                            <a:prstGeom prst="line">
                              <a:avLst/>
                            </a:prstGeom>
                            <a:noFill/>
                            <a:ln w="12700" cap="flat" cmpd="sng" algn="ctr">
                              <a:solidFill>
                                <a:srgbClr val="000000"/>
                              </a:solidFill>
                              <a:prstDash val="solid"/>
                              <a:miter lim="800000"/>
                            </a:ln>
                            <a:effectLst/>
                          </p:spPr>
                        </p:cxnSp>
                        <p:sp>
                          <p:nvSpPr>
                            <p:cNvPr id="528" name="Oval 527">
                              <a:extLst>
                                <a:ext uri="{FF2B5EF4-FFF2-40B4-BE49-F238E27FC236}">
                                  <a16:creationId xmlns:a16="http://schemas.microsoft.com/office/drawing/2014/main" id="{4F3BF789-EDB4-B358-0E0E-B165D47E34BB}"/>
                                </a:ext>
                              </a:extLst>
                            </p:cNvPr>
                            <p:cNvSpPr/>
                            <p:nvPr/>
                          </p:nvSpPr>
                          <p:spPr>
                            <a:xfrm>
                              <a:off x="5205642" y="1603947"/>
                              <a:ext cx="145383" cy="145383"/>
                            </a:xfrm>
                            <a:prstGeom prst="ellipse">
                              <a:avLst/>
                            </a:prstGeom>
                            <a:solidFill>
                              <a:srgbClr val="FF595E"/>
                            </a:solidFill>
                            <a:ln w="12700"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sp>
                          <p:nvSpPr>
                            <p:cNvPr id="529" name="Oval 528">
                              <a:extLst>
                                <a:ext uri="{FF2B5EF4-FFF2-40B4-BE49-F238E27FC236}">
                                  <a16:creationId xmlns:a16="http://schemas.microsoft.com/office/drawing/2014/main" id="{21D3FB10-E0AD-8AA8-3E9A-362998A56108}"/>
                                </a:ext>
                              </a:extLst>
                            </p:cNvPr>
                            <p:cNvSpPr/>
                            <p:nvPr/>
                          </p:nvSpPr>
                          <p:spPr>
                            <a:xfrm>
                              <a:off x="5205641" y="1783866"/>
                              <a:ext cx="145383" cy="145383"/>
                            </a:xfrm>
                            <a:prstGeom prst="ellipse">
                              <a:avLst/>
                            </a:prstGeom>
                            <a:solidFill>
                              <a:srgbClr val="FF595E"/>
                            </a:solidFill>
                            <a:ln w="12700"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sp>
                          <p:nvSpPr>
                            <p:cNvPr id="530" name="Oval 529">
                              <a:extLst>
                                <a:ext uri="{FF2B5EF4-FFF2-40B4-BE49-F238E27FC236}">
                                  <a16:creationId xmlns:a16="http://schemas.microsoft.com/office/drawing/2014/main" id="{7198488A-8883-0959-D2C4-4AC3BDEE8798}"/>
                                </a:ext>
                              </a:extLst>
                            </p:cNvPr>
                            <p:cNvSpPr/>
                            <p:nvPr/>
                          </p:nvSpPr>
                          <p:spPr>
                            <a:xfrm>
                              <a:off x="5204995" y="1424282"/>
                              <a:ext cx="145383" cy="145383"/>
                            </a:xfrm>
                            <a:prstGeom prst="ellipse">
                              <a:avLst/>
                            </a:prstGeom>
                            <a:solidFill>
                              <a:srgbClr val="FF595E"/>
                            </a:solidFill>
                            <a:ln w="12700"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grpSp>
                      <p:sp>
                        <p:nvSpPr>
                          <p:cNvPr id="525" name="Oval 524">
                            <a:extLst>
                              <a:ext uri="{FF2B5EF4-FFF2-40B4-BE49-F238E27FC236}">
                                <a16:creationId xmlns:a16="http://schemas.microsoft.com/office/drawing/2014/main" id="{7F7BA0A6-59F2-561C-9741-4D33DAF95CFE}"/>
                              </a:ext>
                            </a:extLst>
                          </p:cNvPr>
                          <p:cNvSpPr/>
                          <p:nvPr/>
                        </p:nvSpPr>
                        <p:spPr>
                          <a:xfrm>
                            <a:off x="5636464" y="1414865"/>
                            <a:ext cx="145383" cy="145383"/>
                          </a:xfrm>
                          <a:prstGeom prst="ellipse">
                            <a:avLst/>
                          </a:prstGeom>
                          <a:solidFill>
                            <a:srgbClr val="694C93">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rgbClr val="000000"/>
                              </a:solidFill>
                              <a:effectLst/>
                              <a:uLnTx/>
                              <a:uFillTx/>
                              <a:latin typeface="+mj-lt"/>
                              <a:ea typeface="+mn-ea"/>
                              <a:cs typeface="Arial" panose="020B0604020202020204" pitchFamily="34" charset="0"/>
                            </a:endParaRPr>
                          </a:p>
                        </p:txBody>
                      </p:sp>
                      <p:sp>
                        <p:nvSpPr>
                          <p:cNvPr id="526" name="Oval 525">
                            <a:extLst>
                              <a:ext uri="{FF2B5EF4-FFF2-40B4-BE49-F238E27FC236}">
                                <a16:creationId xmlns:a16="http://schemas.microsoft.com/office/drawing/2014/main" id="{590BBCF4-E3E9-42AA-1016-14009F6CB398}"/>
                              </a:ext>
                            </a:extLst>
                          </p:cNvPr>
                          <p:cNvSpPr/>
                          <p:nvPr/>
                        </p:nvSpPr>
                        <p:spPr>
                          <a:xfrm>
                            <a:off x="5630166" y="1787487"/>
                            <a:ext cx="145383" cy="145383"/>
                          </a:xfrm>
                          <a:prstGeom prst="ellipse">
                            <a:avLst/>
                          </a:prstGeom>
                          <a:solidFill>
                            <a:srgbClr val="694C93">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rgbClr val="000000"/>
                              </a:solidFill>
                              <a:effectLst/>
                              <a:uLnTx/>
                              <a:uFillTx/>
                              <a:latin typeface="+mj-lt"/>
                              <a:ea typeface="+mn-ea"/>
                              <a:cs typeface="Arial" panose="020B0604020202020204" pitchFamily="34" charset="0"/>
                            </a:endParaRPr>
                          </a:p>
                        </p:txBody>
                      </p:sp>
                    </p:grpSp>
                  </p:grpSp>
                  <p:sp>
                    <p:nvSpPr>
                      <p:cNvPr id="229" name="Trapezoid 166">
                        <a:extLst>
                          <a:ext uri="{FF2B5EF4-FFF2-40B4-BE49-F238E27FC236}">
                            <a16:creationId xmlns:a16="http://schemas.microsoft.com/office/drawing/2014/main" id="{CCA1EDB9-E92D-7CAA-2CC4-6B8467D65ECE}"/>
                          </a:ext>
                        </a:extLst>
                      </p:cNvPr>
                      <p:cNvSpPr/>
                      <p:nvPr/>
                    </p:nvSpPr>
                    <p:spPr>
                      <a:xfrm rot="16200000">
                        <a:off x="4534878" y="1580684"/>
                        <a:ext cx="487028" cy="162163"/>
                      </a:xfrm>
                      <a:prstGeom prst="trapezoid">
                        <a:avLst>
                          <a:gd name="adj" fmla="val 34124"/>
                        </a:avLst>
                      </a:prstGeom>
                      <a:solidFill>
                        <a:srgbClr val="1982C3">
                          <a:lumMod val="20000"/>
                          <a:lumOff val="80000"/>
                        </a:srgbClr>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sp>
                    <p:nvSpPr>
                      <p:cNvPr id="512" name="Rectangle 167">
                        <a:extLst>
                          <a:ext uri="{FF2B5EF4-FFF2-40B4-BE49-F238E27FC236}">
                            <a16:creationId xmlns:a16="http://schemas.microsoft.com/office/drawing/2014/main" id="{13146500-6342-ACDC-1382-1988CED6485E}"/>
                          </a:ext>
                        </a:extLst>
                      </p:cNvPr>
                      <p:cNvSpPr/>
                      <p:nvPr/>
                    </p:nvSpPr>
                    <p:spPr>
                      <a:xfrm>
                        <a:off x="4961468" y="1969094"/>
                        <a:ext cx="1083732" cy="111866"/>
                      </a:xfrm>
                      <a:prstGeom prst="rect">
                        <a:avLst/>
                      </a:prstGeom>
                      <a:solidFill>
                        <a:srgbClr val="8AC926">
                          <a:lumMod val="20000"/>
                          <a:lumOff val="80000"/>
                        </a:srgbClr>
                      </a:solidFill>
                      <a:ln w="12700" cap="flat" cmpd="sng" algn="ctr">
                        <a:solidFill>
                          <a:srgbClr val="FF0000"/>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cxnSp>
                    <p:nvCxnSpPr>
                      <p:cNvPr id="513" name="Straight Connector 168">
                        <a:extLst>
                          <a:ext uri="{FF2B5EF4-FFF2-40B4-BE49-F238E27FC236}">
                            <a16:creationId xmlns:a16="http://schemas.microsoft.com/office/drawing/2014/main" id="{2840ED76-5744-FA79-6E31-ABF2B6E70D0F}"/>
                          </a:ext>
                        </a:extLst>
                      </p:cNvPr>
                      <p:cNvCxnSpPr>
                        <a:cxnSpLocks/>
                      </p:cNvCxnSpPr>
                      <p:nvPr/>
                    </p:nvCxnSpPr>
                    <p:spPr>
                      <a:xfrm flipV="1">
                        <a:off x="4852605" y="1560248"/>
                        <a:ext cx="108863" cy="0"/>
                      </a:xfrm>
                      <a:prstGeom prst="line">
                        <a:avLst/>
                      </a:prstGeom>
                      <a:noFill/>
                      <a:ln w="12700" cap="flat" cmpd="sng" algn="ctr">
                        <a:solidFill>
                          <a:srgbClr val="000000"/>
                        </a:solidFill>
                        <a:prstDash val="solid"/>
                        <a:miter lim="800000"/>
                      </a:ln>
                      <a:effectLst/>
                    </p:spPr>
                  </p:cxnSp>
                  <p:cxnSp>
                    <p:nvCxnSpPr>
                      <p:cNvPr id="514" name="Straight Connector 169">
                        <a:extLst>
                          <a:ext uri="{FF2B5EF4-FFF2-40B4-BE49-F238E27FC236}">
                            <a16:creationId xmlns:a16="http://schemas.microsoft.com/office/drawing/2014/main" id="{706C8D1F-5FF6-D6AE-E32C-56F007C86AD2}"/>
                          </a:ext>
                        </a:extLst>
                      </p:cNvPr>
                      <p:cNvCxnSpPr>
                        <a:cxnSpLocks/>
                      </p:cNvCxnSpPr>
                      <p:nvPr/>
                    </p:nvCxnSpPr>
                    <p:spPr>
                      <a:xfrm flipV="1">
                        <a:off x="4852605" y="1763683"/>
                        <a:ext cx="108863" cy="0"/>
                      </a:xfrm>
                      <a:prstGeom prst="line">
                        <a:avLst/>
                      </a:prstGeom>
                      <a:noFill/>
                      <a:ln w="12700" cap="flat" cmpd="sng" algn="ctr">
                        <a:solidFill>
                          <a:srgbClr val="000000"/>
                        </a:solidFill>
                        <a:prstDash val="solid"/>
                        <a:miter lim="800000"/>
                      </a:ln>
                      <a:effectLst/>
                    </p:spPr>
                  </p:cxnSp>
                </p:grpSp>
                <p:sp>
                  <p:nvSpPr>
                    <p:cNvPr id="227" name="Rectangle 164">
                      <a:extLst>
                        <a:ext uri="{FF2B5EF4-FFF2-40B4-BE49-F238E27FC236}">
                          <a16:creationId xmlns:a16="http://schemas.microsoft.com/office/drawing/2014/main" id="{EF9D5AAC-87FB-AD71-5133-44213E1FE66E}"/>
                        </a:ext>
                      </a:extLst>
                    </p:cNvPr>
                    <p:cNvSpPr/>
                    <p:nvPr/>
                  </p:nvSpPr>
                  <p:spPr>
                    <a:xfrm>
                      <a:off x="7356464" y="4319864"/>
                      <a:ext cx="1222060" cy="679246"/>
                    </a:xfrm>
                    <a:prstGeom prst="rect">
                      <a:avLst/>
                    </a:prstGeom>
                    <a:noFill/>
                    <a:ln w="15875" cap="flat" cmpd="sng" algn="ctr">
                      <a:solidFill>
                        <a:srgbClr val="FF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j-lt"/>
                        <a:ea typeface="+mn-ea"/>
                        <a:cs typeface="+mn-cs"/>
                      </a:endParaRPr>
                    </a:p>
                  </p:txBody>
                </p:sp>
              </p:grpSp>
            </p:grpSp>
          </p:grpSp>
        </p:grpSp>
      </p:grpSp>
      <p:sp>
        <p:nvSpPr>
          <p:cNvPr id="3" name="TextBox 146">
            <a:extLst>
              <a:ext uri="{FF2B5EF4-FFF2-40B4-BE49-F238E27FC236}">
                <a16:creationId xmlns:a16="http://schemas.microsoft.com/office/drawing/2014/main" id="{80EE6029-E5A4-C009-2773-6C8A14134390}"/>
              </a:ext>
            </a:extLst>
          </p:cNvPr>
          <p:cNvSpPr txBox="1"/>
          <p:nvPr/>
        </p:nvSpPr>
        <p:spPr>
          <a:xfrm>
            <a:off x="360629" y="1759081"/>
            <a:ext cx="8561523" cy="430887"/>
          </a:xfrm>
          <a:prstGeom prst="rect">
            <a:avLst/>
          </a:prstGeom>
          <a:noFill/>
        </p:spPr>
        <p:txBody>
          <a:bodyPr wrap="square" rtlCol="0">
            <a:spAutoFit/>
          </a:bodyPr>
          <a:lstStyle/>
          <a:p>
            <a:pPr defTabSz="914400">
              <a:defRPr/>
            </a:pPr>
            <a:r>
              <a:rPr lang="en-US" sz="2200" b="1" dirty="0">
                <a:solidFill>
                  <a:schemeClr val="accent2"/>
                </a:solidFill>
                <a:latin typeface="+mj-lt"/>
                <a:cs typeface="Gill Sans MT"/>
              </a:rPr>
              <a:t>Multiple-row activation </a:t>
            </a:r>
            <a:r>
              <a:rPr lang="en-US" sz="2200" dirty="0">
                <a:latin typeface="+mj-lt"/>
                <a:cs typeface="Gill Sans MT"/>
              </a:rPr>
              <a:t>is a key technique to realize many </a:t>
            </a:r>
            <a:r>
              <a:rPr lang="en-US" sz="2200" dirty="0" err="1">
                <a:latin typeface="+mj-lt"/>
                <a:cs typeface="Gill Sans MT"/>
              </a:rPr>
              <a:t>PuD</a:t>
            </a:r>
            <a:r>
              <a:rPr lang="en-US" sz="2200" dirty="0">
                <a:latin typeface="+mj-lt"/>
                <a:cs typeface="Gill Sans MT"/>
              </a:rPr>
              <a:t> operations</a:t>
            </a:r>
          </a:p>
        </p:txBody>
      </p:sp>
      <p:sp>
        <p:nvSpPr>
          <p:cNvPr id="4" name="Rectangle 233">
            <a:extLst>
              <a:ext uri="{FF2B5EF4-FFF2-40B4-BE49-F238E27FC236}">
                <a16:creationId xmlns:a16="http://schemas.microsoft.com/office/drawing/2014/main" id="{A933B352-A1B1-0EB3-825E-82AD4F2DA735}"/>
              </a:ext>
            </a:extLst>
          </p:cNvPr>
          <p:cNvSpPr/>
          <p:nvPr/>
        </p:nvSpPr>
        <p:spPr>
          <a:xfrm>
            <a:off x="74816" y="1692299"/>
            <a:ext cx="8994370" cy="445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5" name="TextBox 146">
            <a:extLst>
              <a:ext uri="{FF2B5EF4-FFF2-40B4-BE49-F238E27FC236}">
                <a16:creationId xmlns:a16="http://schemas.microsoft.com/office/drawing/2014/main" id="{9ECF57C0-99EA-F429-8ADB-75F16ACE0515}"/>
              </a:ext>
            </a:extLst>
          </p:cNvPr>
          <p:cNvSpPr txBox="1"/>
          <p:nvPr/>
        </p:nvSpPr>
        <p:spPr>
          <a:xfrm>
            <a:off x="520819" y="1500228"/>
            <a:ext cx="8561523" cy="430887"/>
          </a:xfrm>
          <a:prstGeom prst="rect">
            <a:avLst/>
          </a:prstGeom>
          <a:noFill/>
        </p:spPr>
        <p:txBody>
          <a:bodyPr wrap="square" rtlCol="0">
            <a:spAutoFit/>
          </a:bodyPr>
          <a:lstStyle/>
          <a:p>
            <a:pPr defTabSz="914400">
              <a:defRPr/>
            </a:pPr>
            <a:r>
              <a:rPr lang="en-US" sz="2200" b="1" dirty="0">
                <a:solidFill>
                  <a:schemeClr val="accent3"/>
                </a:solidFill>
                <a:latin typeface="+mj-lt"/>
                <a:cs typeface="Gill Sans MT"/>
              </a:rPr>
              <a:t>1. Consecutive Multiple-Row Activation (CoMRA)</a:t>
            </a:r>
            <a:endParaRPr lang="en-US" sz="2200" dirty="0">
              <a:solidFill>
                <a:schemeClr val="accent3"/>
              </a:solidFill>
              <a:latin typeface="+mj-lt"/>
              <a:cs typeface="Gill Sans MT"/>
            </a:endParaRPr>
          </a:p>
        </p:txBody>
      </p:sp>
      <p:sp>
        <p:nvSpPr>
          <p:cNvPr id="6" name="TextBox 146">
            <a:extLst>
              <a:ext uri="{FF2B5EF4-FFF2-40B4-BE49-F238E27FC236}">
                <a16:creationId xmlns:a16="http://schemas.microsoft.com/office/drawing/2014/main" id="{9AC9A526-4786-4E28-9A9C-6DA5C01DCA4E}"/>
              </a:ext>
            </a:extLst>
          </p:cNvPr>
          <p:cNvSpPr txBox="1"/>
          <p:nvPr/>
        </p:nvSpPr>
        <p:spPr>
          <a:xfrm>
            <a:off x="503952" y="2161386"/>
            <a:ext cx="8561523" cy="430887"/>
          </a:xfrm>
          <a:prstGeom prst="rect">
            <a:avLst/>
          </a:prstGeom>
          <a:noFill/>
        </p:spPr>
        <p:txBody>
          <a:bodyPr wrap="square" rtlCol="0">
            <a:spAutoFit/>
          </a:bodyPr>
          <a:lstStyle/>
          <a:p>
            <a:pPr defTabSz="914400">
              <a:defRPr/>
            </a:pPr>
            <a:r>
              <a:rPr lang="en-US" sz="2200" b="1" dirty="0">
                <a:solidFill>
                  <a:schemeClr val="accent4"/>
                </a:solidFill>
                <a:latin typeface="+mj-lt"/>
                <a:cs typeface="Gill Sans MT"/>
              </a:rPr>
              <a:t>2. Simultaneous Multiple-Row Activation (SiMRA)</a:t>
            </a:r>
            <a:endParaRPr lang="en-US" sz="2200" dirty="0">
              <a:solidFill>
                <a:schemeClr val="accent4"/>
              </a:solidFill>
              <a:latin typeface="+mj-lt"/>
              <a:cs typeface="Gill Sans MT"/>
            </a:endParaRPr>
          </a:p>
        </p:txBody>
      </p:sp>
      <p:sp>
        <p:nvSpPr>
          <p:cNvPr id="7" name="TextBox 146">
            <a:extLst>
              <a:ext uri="{FF2B5EF4-FFF2-40B4-BE49-F238E27FC236}">
                <a16:creationId xmlns:a16="http://schemas.microsoft.com/office/drawing/2014/main" id="{262B96F8-4226-2244-5CCE-97EB5185F065}"/>
              </a:ext>
            </a:extLst>
          </p:cNvPr>
          <p:cNvSpPr txBox="1"/>
          <p:nvPr/>
        </p:nvSpPr>
        <p:spPr>
          <a:xfrm>
            <a:off x="388731" y="898797"/>
            <a:ext cx="8561523" cy="430887"/>
          </a:xfrm>
          <a:prstGeom prst="rect">
            <a:avLst/>
          </a:prstGeom>
          <a:noFill/>
        </p:spPr>
        <p:txBody>
          <a:bodyPr wrap="square" rtlCol="0">
            <a:spAutoFit/>
          </a:bodyPr>
          <a:lstStyle/>
          <a:p>
            <a:pPr defTabSz="914400">
              <a:defRPr/>
            </a:pPr>
            <a:r>
              <a:rPr lang="en-US" sz="2200" b="1" dirty="0">
                <a:solidFill>
                  <a:schemeClr val="accent2"/>
                </a:solidFill>
                <a:latin typeface="+mj-lt"/>
                <a:cs typeface="Gill Sans MT"/>
              </a:rPr>
              <a:t>Multiple-row activation </a:t>
            </a:r>
            <a:r>
              <a:rPr lang="en-US" sz="2200" dirty="0">
                <a:latin typeface="+mj-lt"/>
                <a:cs typeface="Gill Sans MT"/>
              </a:rPr>
              <a:t>is a key technique to realize many </a:t>
            </a:r>
            <a:r>
              <a:rPr lang="en-US" sz="2200" dirty="0" err="1">
                <a:latin typeface="+mj-lt"/>
                <a:cs typeface="Gill Sans MT"/>
              </a:rPr>
              <a:t>PuD</a:t>
            </a:r>
            <a:r>
              <a:rPr lang="en-US" sz="2200" dirty="0">
                <a:latin typeface="+mj-lt"/>
                <a:cs typeface="Gill Sans MT"/>
              </a:rPr>
              <a:t> operations</a:t>
            </a:r>
          </a:p>
        </p:txBody>
      </p:sp>
    </p:spTree>
    <p:extLst>
      <p:ext uri="{BB962C8B-B14F-4D97-AF65-F5344CB8AC3E}">
        <p14:creationId xmlns:p14="http://schemas.microsoft.com/office/powerpoint/2010/main" val="4283626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hidden"/>
                                      </p:to>
                                    </p:set>
                                  </p:childTnLst>
                                </p:cTn>
                              </p:par>
                            </p:childTnLst>
                          </p:cTn>
                        </p:par>
                        <p:par>
                          <p:cTn id="9" fill="hold">
                            <p:stCondLst>
                              <p:cond delay="0"/>
                            </p:stCondLst>
                            <p:childTnLst>
                              <p:par>
                                <p:cTn id="10" presetID="64" presetClass="path" presetSubtype="0" accel="50000" decel="50000" fill="hold" grpId="0" nodeType="afterEffect">
                                  <p:stCondLst>
                                    <p:cond delay="0"/>
                                  </p:stCondLst>
                                  <p:childTnLst>
                                    <p:animMotion origin="layout" path="M 4.72222E-6 -2.96296E-6 L -0.00018 -0.13264 " pathEditMode="relative" rAng="0" ptsTypes="AA">
                                      <p:cBhvr>
                                        <p:cTn id="11" dur="1000" fill="hold"/>
                                        <p:tgtEl>
                                          <p:spTgt spid="3"/>
                                        </p:tgtEl>
                                        <p:attrNameLst>
                                          <p:attrName>ppt_x</p:attrName>
                                          <p:attrName>ppt_y</p:attrName>
                                        </p:attrNameLst>
                                      </p:cBhvr>
                                      <p:rCtr x="-17" y="-6644"/>
                                    </p:animMotion>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P spid="6" grpId="0"/>
      <p:bldP spid="7"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545E3A-9724-0B95-0836-187BC1080F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FFA6A6-C502-154C-A9D9-93271DB9DD9B}"/>
              </a:ext>
            </a:extLst>
          </p:cNvPr>
          <p:cNvSpPr>
            <a:spLocks noGrp="1"/>
          </p:cNvSpPr>
          <p:nvPr>
            <p:ph type="title"/>
          </p:nvPr>
        </p:nvSpPr>
        <p:spPr/>
        <p:txBody>
          <a:bodyPr/>
          <a:lstStyle/>
          <a:p>
            <a:r>
              <a:rPr lang="en-US" dirty="0"/>
              <a:t>Consecutive Multiple-Row Activation</a:t>
            </a:r>
          </a:p>
        </p:txBody>
      </p:sp>
      <p:sp>
        <p:nvSpPr>
          <p:cNvPr id="6" name="Dikdörtgen 251">
            <a:extLst>
              <a:ext uri="{FF2B5EF4-FFF2-40B4-BE49-F238E27FC236}">
                <a16:creationId xmlns:a16="http://schemas.microsoft.com/office/drawing/2014/main" id="{71B98CFF-6A39-2CB4-162F-8CFE1EE21041}"/>
              </a:ext>
            </a:extLst>
          </p:cNvPr>
          <p:cNvSpPr/>
          <p:nvPr/>
        </p:nvSpPr>
        <p:spPr>
          <a:xfrm>
            <a:off x="3068002" y="3620409"/>
            <a:ext cx="2260600" cy="2997201"/>
          </a:xfrm>
          <a:prstGeom prst="roundRect">
            <a:avLst>
              <a:gd name="adj" fmla="val 4605"/>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lumMod val="50000"/>
                  <a:lumOff val="50000"/>
                </a:schemeClr>
              </a:solidFill>
              <a:latin typeface="+mj-lt"/>
              <a:ea typeface="Cambria" panose="02040503050406030204" pitchFamily="18" charset="0"/>
              <a:cs typeface="Cascadia Mono" panose="020B0609020000020004" pitchFamily="49" charset="0"/>
            </a:endParaRPr>
          </a:p>
        </p:txBody>
      </p:sp>
      <p:cxnSp>
        <p:nvCxnSpPr>
          <p:cNvPr id="7" name="Düz Bağlayıcı 440">
            <a:extLst>
              <a:ext uri="{FF2B5EF4-FFF2-40B4-BE49-F238E27FC236}">
                <a16:creationId xmlns:a16="http://schemas.microsoft.com/office/drawing/2014/main" id="{CE16D591-707D-641F-F9C8-FB457ECF88F4}"/>
              </a:ext>
            </a:extLst>
          </p:cNvPr>
          <p:cNvCxnSpPr>
            <a:cxnSpLocks/>
          </p:cNvCxnSpPr>
          <p:nvPr/>
        </p:nvCxnSpPr>
        <p:spPr>
          <a:xfrm>
            <a:off x="3157593" y="4053204"/>
            <a:ext cx="205199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8" name="Düz Bağlayıcı 440">
            <a:extLst>
              <a:ext uri="{FF2B5EF4-FFF2-40B4-BE49-F238E27FC236}">
                <a16:creationId xmlns:a16="http://schemas.microsoft.com/office/drawing/2014/main" id="{6BCC7BA7-4E62-9B08-FCA1-50FE06F6C61B}"/>
              </a:ext>
            </a:extLst>
          </p:cNvPr>
          <p:cNvCxnSpPr>
            <a:cxnSpLocks/>
          </p:cNvCxnSpPr>
          <p:nvPr/>
        </p:nvCxnSpPr>
        <p:spPr>
          <a:xfrm>
            <a:off x="3157593" y="4053204"/>
            <a:ext cx="2051999"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9" name="Düz Bağlayıcı 440">
            <a:extLst>
              <a:ext uri="{FF2B5EF4-FFF2-40B4-BE49-F238E27FC236}">
                <a16:creationId xmlns:a16="http://schemas.microsoft.com/office/drawing/2014/main" id="{D2EA8BE7-0E4E-D5B1-1C19-3FEC5101B3E4}"/>
              </a:ext>
            </a:extLst>
          </p:cNvPr>
          <p:cNvCxnSpPr>
            <a:cxnSpLocks/>
          </p:cNvCxnSpPr>
          <p:nvPr/>
        </p:nvCxnSpPr>
        <p:spPr>
          <a:xfrm flipH="1">
            <a:off x="3659829" y="3854823"/>
            <a:ext cx="3745" cy="2125263"/>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0" name="Düz Bağlayıcı 440">
            <a:extLst>
              <a:ext uri="{FF2B5EF4-FFF2-40B4-BE49-F238E27FC236}">
                <a16:creationId xmlns:a16="http://schemas.microsoft.com/office/drawing/2014/main" id="{0D2E27D8-22FB-D622-C24E-675F9ED68A3A}"/>
              </a:ext>
            </a:extLst>
          </p:cNvPr>
          <p:cNvCxnSpPr>
            <a:cxnSpLocks/>
          </p:cNvCxnSpPr>
          <p:nvPr/>
        </p:nvCxnSpPr>
        <p:spPr>
          <a:xfrm>
            <a:off x="4259534" y="4251584"/>
            <a:ext cx="3359" cy="1728501"/>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1" name="Düz Bağlayıcı 440">
            <a:extLst>
              <a:ext uri="{FF2B5EF4-FFF2-40B4-BE49-F238E27FC236}">
                <a16:creationId xmlns:a16="http://schemas.microsoft.com/office/drawing/2014/main" id="{A1A54D0C-7647-C7B3-2313-F0ED15C529FD}"/>
              </a:ext>
            </a:extLst>
          </p:cNvPr>
          <p:cNvCxnSpPr>
            <a:cxnSpLocks/>
          </p:cNvCxnSpPr>
          <p:nvPr/>
        </p:nvCxnSpPr>
        <p:spPr>
          <a:xfrm>
            <a:off x="4855495" y="4251584"/>
            <a:ext cx="10462" cy="1728501"/>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2" name="Düz Bağlayıcı 440">
            <a:extLst>
              <a:ext uri="{FF2B5EF4-FFF2-40B4-BE49-F238E27FC236}">
                <a16:creationId xmlns:a16="http://schemas.microsoft.com/office/drawing/2014/main" id="{BDC20AD2-016A-D01B-1FB8-84AF95A86EB2}"/>
              </a:ext>
            </a:extLst>
          </p:cNvPr>
          <p:cNvCxnSpPr>
            <a:cxnSpLocks/>
          </p:cNvCxnSpPr>
          <p:nvPr/>
        </p:nvCxnSpPr>
        <p:spPr>
          <a:xfrm>
            <a:off x="3157593" y="4585545"/>
            <a:ext cx="205199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3" name="Düz Bağlayıcı 440">
            <a:extLst>
              <a:ext uri="{FF2B5EF4-FFF2-40B4-BE49-F238E27FC236}">
                <a16:creationId xmlns:a16="http://schemas.microsoft.com/office/drawing/2014/main" id="{797B3E7E-51F5-8543-3F65-759D0D98C654}"/>
              </a:ext>
            </a:extLst>
          </p:cNvPr>
          <p:cNvCxnSpPr>
            <a:cxnSpLocks/>
          </p:cNvCxnSpPr>
          <p:nvPr/>
        </p:nvCxnSpPr>
        <p:spPr>
          <a:xfrm>
            <a:off x="3663572" y="3755048"/>
            <a:ext cx="0" cy="396762"/>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4" name="Düz Bağlayıcı 440">
            <a:extLst>
              <a:ext uri="{FF2B5EF4-FFF2-40B4-BE49-F238E27FC236}">
                <a16:creationId xmlns:a16="http://schemas.microsoft.com/office/drawing/2014/main" id="{67E9006C-82F1-222A-1EB0-D40CA38BFDBB}"/>
              </a:ext>
            </a:extLst>
          </p:cNvPr>
          <p:cNvCxnSpPr>
            <a:cxnSpLocks/>
          </p:cNvCxnSpPr>
          <p:nvPr/>
        </p:nvCxnSpPr>
        <p:spPr>
          <a:xfrm>
            <a:off x="4259534" y="3755048"/>
            <a:ext cx="0" cy="396762"/>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5" name="Düz Bağlayıcı 440">
            <a:extLst>
              <a:ext uri="{FF2B5EF4-FFF2-40B4-BE49-F238E27FC236}">
                <a16:creationId xmlns:a16="http://schemas.microsoft.com/office/drawing/2014/main" id="{76D12081-7DDD-8929-90E4-4B8271DFABDF}"/>
              </a:ext>
            </a:extLst>
          </p:cNvPr>
          <p:cNvCxnSpPr>
            <a:cxnSpLocks/>
          </p:cNvCxnSpPr>
          <p:nvPr/>
        </p:nvCxnSpPr>
        <p:spPr>
          <a:xfrm>
            <a:off x="4855495" y="3755048"/>
            <a:ext cx="0" cy="396762"/>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6" name="Düz Bağlayıcı 440">
            <a:extLst>
              <a:ext uri="{FF2B5EF4-FFF2-40B4-BE49-F238E27FC236}">
                <a16:creationId xmlns:a16="http://schemas.microsoft.com/office/drawing/2014/main" id="{325B6EB4-E714-BD5E-D52B-D70892032496}"/>
              </a:ext>
            </a:extLst>
          </p:cNvPr>
          <p:cNvCxnSpPr>
            <a:cxnSpLocks/>
          </p:cNvCxnSpPr>
          <p:nvPr/>
        </p:nvCxnSpPr>
        <p:spPr>
          <a:xfrm>
            <a:off x="4855495" y="3755048"/>
            <a:ext cx="0" cy="396762"/>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7" name="Düz Bağlayıcı 440">
            <a:extLst>
              <a:ext uri="{FF2B5EF4-FFF2-40B4-BE49-F238E27FC236}">
                <a16:creationId xmlns:a16="http://schemas.microsoft.com/office/drawing/2014/main" id="{EDF76B3B-7841-43D5-B7D6-A32072B2C68A}"/>
              </a:ext>
            </a:extLst>
          </p:cNvPr>
          <p:cNvCxnSpPr>
            <a:cxnSpLocks/>
          </p:cNvCxnSpPr>
          <p:nvPr/>
        </p:nvCxnSpPr>
        <p:spPr>
          <a:xfrm>
            <a:off x="3157593" y="5117885"/>
            <a:ext cx="205199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83CDADB4-EC00-D2AA-FA41-71C873DFCB97}"/>
              </a:ext>
            </a:extLst>
          </p:cNvPr>
          <p:cNvSpPr/>
          <p:nvPr/>
        </p:nvSpPr>
        <p:spPr>
          <a:xfrm>
            <a:off x="3465323" y="4919503"/>
            <a:ext cx="396503" cy="396762"/>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19" name="Oval 18">
            <a:extLst>
              <a:ext uri="{FF2B5EF4-FFF2-40B4-BE49-F238E27FC236}">
                <a16:creationId xmlns:a16="http://schemas.microsoft.com/office/drawing/2014/main" id="{CBBD098D-03C1-266F-65B4-9B59DCBF3EAF}"/>
              </a:ext>
            </a:extLst>
          </p:cNvPr>
          <p:cNvSpPr/>
          <p:nvPr/>
        </p:nvSpPr>
        <p:spPr>
          <a:xfrm>
            <a:off x="4061282" y="4919503"/>
            <a:ext cx="396503" cy="396762"/>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sp>
        <p:nvSpPr>
          <p:cNvPr id="20" name="Oval 19">
            <a:extLst>
              <a:ext uri="{FF2B5EF4-FFF2-40B4-BE49-F238E27FC236}">
                <a16:creationId xmlns:a16="http://schemas.microsoft.com/office/drawing/2014/main" id="{F320068D-9B10-DB11-8710-7BAEA24654AA}"/>
              </a:ext>
            </a:extLst>
          </p:cNvPr>
          <p:cNvSpPr/>
          <p:nvPr/>
        </p:nvSpPr>
        <p:spPr>
          <a:xfrm>
            <a:off x="4657243" y="4919503"/>
            <a:ext cx="396503" cy="396762"/>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a typeface="Cambria" panose="02040503050406030204" pitchFamily="18" charset="0"/>
            </a:endParaRPr>
          </a:p>
        </p:txBody>
      </p:sp>
      <p:cxnSp>
        <p:nvCxnSpPr>
          <p:cNvPr id="21" name="Düz Bağlayıcı 440">
            <a:extLst>
              <a:ext uri="{FF2B5EF4-FFF2-40B4-BE49-F238E27FC236}">
                <a16:creationId xmlns:a16="http://schemas.microsoft.com/office/drawing/2014/main" id="{F24E09FA-AA63-8A54-AD86-8E7BE0375352}"/>
              </a:ext>
            </a:extLst>
          </p:cNvPr>
          <p:cNvCxnSpPr>
            <a:cxnSpLocks/>
          </p:cNvCxnSpPr>
          <p:nvPr/>
        </p:nvCxnSpPr>
        <p:spPr>
          <a:xfrm>
            <a:off x="3157593" y="5650224"/>
            <a:ext cx="2051999" cy="0"/>
          </a:xfrm>
          <a:prstGeom prst="line">
            <a:avLst/>
          </a:prstGeom>
          <a:ln w="381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FF791A21-137C-1DDE-31F2-56A88667231A}"/>
              </a:ext>
            </a:extLst>
          </p:cNvPr>
          <p:cNvSpPr/>
          <p:nvPr/>
        </p:nvSpPr>
        <p:spPr>
          <a:xfrm>
            <a:off x="3465323" y="5451842"/>
            <a:ext cx="396503" cy="396762"/>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d</a:t>
            </a:r>
            <a:endParaRPr lang="en-CH" sz="2800" b="1">
              <a:latin typeface="+mj-lt"/>
              <a:ea typeface="Cambria" panose="02040503050406030204" pitchFamily="18" charset="0"/>
            </a:endParaRPr>
          </a:p>
        </p:txBody>
      </p:sp>
      <p:sp>
        <p:nvSpPr>
          <p:cNvPr id="23" name="Oval 22">
            <a:extLst>
              <a:ext uri="{FF2B5EF4-FFF2-40B4-BE49-F238E27FC236}">
                <a16:creationId xmlns:a16="http://schemas.microsoft.com/office/drawing/2014/main" id="{468310F4-11BE-E287-123D-D8724469254A}"/>
              </a:ext>
            </a:extLst>
          </p:cNvPr>
          <p:cNvSpPr/>
          <p:nvPr/>
        </p:nvSpPr>
        <p:spPr>
          <a:xfrm>
            <a:off x="4061282" y="5451842"/>
            <a:ext cx="396503" cy="396762"/>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s</a:t>
            </a:r>
            <a:endParaRPr lang="en-CH" sz="2800" b="1">
              <a:latin typeface="+mj-lt"/>
              <a:ea typeface="Cambria" panose="02040503050406030204" pitchFamily="18" charset="0"/>
            </a:endParaRPr>
          </a:p>
        </p:txBody>
      </p:sp>
      <p:sp>
        <p:nvSpPr>
          <p:cNvPr id="24" name="Oval 23">
            <a:extLst>
              <a:ext uri="{FF2B5EF4-FFF2-40B4-BE49-F238E27FC236}">
                <a16:creationId xmlns:a16="http://schemas.microsoft.com/office/drawing/2014/main" id="{A99A8A33-6D79-FD88-B19C-0DD14C2BAA87}"/>
              </a:ext>
            </a:extLst>
          </p:cNvPr>
          <p:cNvSpPr/>
          <p:nvPr/>
        </p:nvSpPr>
        <p:spPr>
          <a:xfrm>
            <a:off x="4657243" y="5451842"/>
            <a:ext cx="396503" cy="396762"/>
          </a:xfrm>
          <a:prstGeom prst="ellipse">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t</a:t>
            </a:r>
            <a:endParaRPr lang="en-CH" sz="2800" b="1">
              <a:latin typeface="+mj-lt"/>
              <a:ea typeface="Cambria" panose="02040503050406030204" pitchFamily="18" charset="0"/>
            </a:endParaRPr>
          </a:p>
        </p:txBody>
      </p:sp>
      <p:grpSp>
        <p:nvGrpSpPr>
          <p:cNvPr id="25" name="Grup 7">
            <a:extLst>
              <a:ext uri="{FF2B5EF4-FFF2-40B4-BE49-F238E27FC236}">
                <a16:creationId xmlns:a16="http://schemas.microsoft.com/office/drawing/2014/main" id="{A00596B7-26A0-15E2-1072-DF2C370A41A9}"/>
              </a:ext>
            </a:extLst>
          </p:cNvPr>
          <p:cNvGrpSpPr/>
          <p:nvPr/>
        </p:nvGrpSpPr>
        <p:grpSpPr>
          <a:xfrm>
            <a:off x="3663573" y="3697881"/>
            <a:ext cx="1206128" cy="2272542"/>
            <a:chOff x="1941770" y="2061657"/>
            <a:chExt cx="1206128" cy="2272542"/>
          </a:xfrm>
        </p:grpSpPr>
        <p:cxnSp>
          <p:nvCxnSpPr>
            <p:cNvPr id="42" name="Straight Connector 267">
              <a:extLst>
                <a:ext uri="{FF2B5EF4-FFF2-40B4-BE49-F238E27FC236}">
                  <a16:creationId xmlns:a16="http://schemas.microsoft.com/office/drawing/2014/main" id="{140A51EE-77BD-B44F-362A-AFA2D8542824}"/>
                </a:ext>
              </a:extLst>
            </p:cNvPr>
            <p:cNvCxnSpPr>
              <a:cxnSpLocks/>
            </p:cNvCxnSpPr>
            <p:nvPr/>
          </p:nvCxnSpPr>
          <p:spPr>
            <a:xfrm>
              <a:off x="1941770" y="2061657"/>
              <a:ext cx="0" cy="2272542"/>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cxnSp>
          <p:nvCxnSpPr>
            <p:cNvPr id="43" name="Straight Connector 268">
              <a:extLst>
                <a:ext uri="{FF2B5EF4-FFF2-40B4-BE49-F238E27FC236}">
                  <a16:creationId xmlns:a16="http://schemas.microsoft.com/office/drawing/2014/main" id="{22ADC772-C46C-7122-1CF5-AEF1B24F959D}"/>
                </a:ext>
              </a:extLst>
            </p:cNvPr>
            <p:cNvCxnSpPr>
              <a:cxnSpLocks/>
            </p:cNvCxnSpPr>
            <p:nvPr/>
          </p:nvCxnSpPr>
          <p:spPr>
            <a:xfrm>
              <a:off x="2541840" y="2061657"/>
              <a:ext cx="0" cy="2272542"/>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cxnSp>
          <p:nvCxnSpPr>
            <p:cNvPr id="44" name="Straight Connector 269">
              <a:extLst>
                <a:ext uri="{FF2B5EF4-FFF2-40B4-BE49-F238E27FC236}">
                  <a16:creationId xmlns:a16="http://schemas.microsoft.com/office/drawing/2014/main" id="{DBD12564-A7CA-69FB-8616-507A14DECADD}"/>
                </a:ext>
              </a:extLst>
            </p:cNvPr>
            <p:cNvCxnSpPr>
              <a:cxnSpLocks/>
            </p:cNvCxnSpPr>
            <p:nvPr/>
          </p:nvCxnSpPr>
          <p:spPr>
            <a:xfrm>
              <a:off x="3147898" y="2061657"/>
              <a:ext cx="0" cy="2272542"/>
            </a:xfrm>
            <a:prstGeom prst="line">
              <a:avLst/>
            </a:prstGeom>
            <a:solidFill>
              <a:sysClr val="window" lastClr="FFFFFF">
                <a:lumMod val="85000"/>
              </a:sysClr>
            </a:solidFill>
            <a:ln w="76200" cap="flat" cmpd="sng" algn="ctr">
              <a:solidFill>
                <a:schemeClr val="accent2"/>
              </a:solidFill>
              <a:prstDash val="solid"/>
              <a:miter lim="800000"/>
              <a:headEnd type="none" w="med" len="med"/>
              <a:tailEnd type="none" w="med" len="med"/>
            </a:ln>
            <a:effectLst/>
          </p:spPr>
        </p:cxnSp>
      </p:grpSp>
      <p:grpSp>
        <p:nvGrpSpPr>
          <p:cNvPr id="26" name="Grup 2">
            <a:extLst>
              <a:ext uri="{FF2B5EF4-FFF2-40B4-BE49-F238E27FC236}">
                <a16:creationId xmlns:a16="http://schemas.microsoft.com/office/drawing/2014/main" id="{93103963-6BC6-7750-6A8B-A02939BED4AB}"/>
              </a:ext>
            </a:extLst>
          </p:cNvPr>
          <p:cNvGrpSpPr/>
          <p:nvPr/>
        </p:nvGrpSpPr>
        <p:grpSpPr>
          <a:xfrm>
            <a:off x="3465323" y="5984181"/>
            <a:ext cx="1565267" cy="515803"/>
            <a:chOff x="1743520" y="4347957"/>
            <a:chExt cx="1565267" cy="515803"/>
          </a:xfrm>
        </p:grpSpPr>
        <p:sp>
          <p:nvSpPr>
            <p:cNvPr id="39" name="Dikdörtgen 256">
              <a:extLst>
                <a:ext uri="{FF2B5EF4-FFF2-40B4-BE49-F238E27FC236}">
                  <a16:creationId xmlns:a16="http://schemas.microsoft.com/office/drawing/2014/main" id="{75A88A7F-DB79-CC58-55B4-146BBCE6824D}"/>
                </a:ext>
              </a:extLst>
            </p:cNvPr>
            <p:cNvSpPr/>
            <p:nvPr/>
          </p:nvSpPr>
          <p:spPr>
            <a:xfrm>
              <a:off x="2346584" y="4351528"/>
              <a:ext cx="358739" cy="512232"/>
            </a:xfrm>
            <a:prstGeom prst="roundRect">
              <a:avLst/>
            </a:pr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solidFill>
                    <a:schemeClr val="bg1"/>
                  </a:solidFill>
                  <a:latin typeface="+mj-lt"/>
                  <a:ea typeface="Cambria" panose="02040503050406030204" pitchFamily="18" charset="0"/>
                  <a:cs typeface="Cascadia Mono" panose="020B0609020000020004" pitchFamily="49" charset="0"/>
                </a:rPr>
                <a:t>r</a:t>
              </a:r>
            </a:p>
          </p:txBody>
        </p:sp>
        <p:sp>
          <p:nvSpPr>
            <p:cNvPr id="40" name="Dikdörtgen 256">
              <a:extLst>
                <a:ext uri="{FF2B5EF4-FFF2-40B4-BE49-F238E27FC236}">
                  <a16:creationId xmlns:a16="http://schemas.microsoft.com/office/drawing/2014/main" id="{A15A5C49-1EF3-AD88-0DD9-6986673E4CAA}"/>
                </a:ext>
              </a:extLst>
            </p:cNvPr>
            <p:cNvSpPr/>
            <p:nvPr/>
          </p:nvSpPr>
          <p:spPr>
            <a:xfrm>
              <a:off x="2950048" y="4347957"/>
              <a:ext cx="358739" cy="512232"/>
            </a:xfrm>
            <a:prstGeom prst="roundRect">
              <a:avLst/>
            </a:pr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latin typeface="+mj-lt"/>
                  <a:ea typeface="Cambria" panose="02040503050406030204" pitchFamily="18" charset="0"/>
                  <a:cs typeface="Cascadia Mono" panose="020B0609020000020004" pitchFamily="49" charset="0"/>
                </a:rPr>
                <a:t>c</a:t>
              </a:r>
            </a:p>
          </p:txBody>
        </p:sp>
        <p:sp>
          <p:nvSpPr>
            <p:cNvPr id="41" name="Dikdörtgen 256">
              <a:extLst>
                <a:ext uri="{FF2B5EF4-FFF2-40B4-BE49-F238E27FC236}">
                  <a16:creationId xmlns:a16="http://schemas.microsoft.com/office/drawing/2014/main" id="{6D281E61-888A-9E8D-82FB-B95D83E2A687}"/>
                </a:ext>
              </a:extLst>
            </p:cNvPr>
            <p:cNvSpPr/>
            <p:nvPr/>
          </p:nvSpPr>
          <p:spPr>
            <a:xfrm>
              <a:off x="1743520" y="4351528"/>
              <a:ext cx="358739" cy="512232"/>
            </a:xfrm>
            <a:prstGeom prst="roundRect">
              <a:avLst/>
            </a:pr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solidFill>
                    <a:schemeClr val="bg1"/>
                  </a:solidFill>
                  <a:latin typeface="+mj-lt"/>
                  <a:ea typeface="Cambria" panose="02040503050406030204" pitchFamily="18" charset="0"/>
                  <a:cs typeface="Cascadia Mono" panose="020B0609020000020004" pitchFamily="49" charset="0"/>
                </a:rPr>
                <a:t>s</a:t>
              </a:r>
            </a:p>
          </p:txBody>
        </p:sp>
      </p:grpSp>
      <p:sp>
        <p:nvSpPr>
          <p:cNvPr id="27" name="Dikdörtgen 256">
            <a:extLst>
              <a:ext uri="{FF2B5EF4-FFF2-40B4-BE49-F238E27FC236}">
                <a16:creationId xmlns:a16="http://schemas.microsoft.com/office/drawing/2014/main" id="{4C3DCF9C-265B-3988-6C10-1490994C6612}"/>
              </a:ext>
            </a:extLst>
          </p:cNvPr>
          <p:cNvSpPr/>
          <p:nvPr/>
        </p:nvSpPr>
        <p:spPr>
          <a:xfrm>
            <a:off x="4083525" y="5980086"/>
            <a:ext cx="358739" cy="518108"/>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j-lt"/>
              <a:ea typeface="Cambria" panose="02040503050406030204" pitchFamily="18" charset="0"/>
              <a:cs typeface="Cascadia Mono" panose="020B0609020000020004" pitchFamily="49" charset="0"/>
            </a:endParaRPr>
          </a:p>
        </p:txBody>
      </p:sp>
      <p:sp>
        <p:nvSpPr>
          <p:cNvPr id="28" name="Dikdörtgen 256">
            <a:extLst>
              <a:ext uri="{FF2B5EF4-FFF2-40B4-BE49-F238E27FC236}">
                <a16:creationId xmlns:a16="http://schemas.microsoft.com/office/drawing/2014/main" id="{23716D53-FEDF-1997-089B-A541AC143DE6}"/>
              </a:ext>
            </a:extLst>
          </p:cNvPr>
          <p:cNvSpPr/>
          <p:nvPr/>
        </p:nvSpPr>
        <p:spPr>
          <a:xfrm>
            <a:off x="4686589" y="5980086"/>
            <a:ext cx="358739" cy="518108"/>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j-lt"/>
              <a:ea typeface="Cambria" panose="02040503050406030204" pitchFamily="18" charset="0"/>
              <a:cs typeface="Cascadia Mono" panose="020B0609020000020004" pitchFamily="49" charset="0"/>
            </a:endParaRPr>
          </a:p>
        </p:txBody>
      </p:sp>
      <p:sp>
        <p:nvSpPr>
          <p:cNvPr id="29" name="Dikdörtgen 256">
            <a:extLst>
              <a:ext uri="{FF2B5EF4-FFF2-40B4-BE49-F238E27FC236}">
                <a16:creationId xmlns:a16="http://schemas.microsoft.com/office/drawing/2014/main" id="{5BF98DFC-0883-8415-6466-88246FC6B25B}"/>
              </a:ext>
            </a:extLst>
          </p:cNvPr>
          <p:cNvSpPr/>
          <p:nvPr/>
        </p:nvSpPr>
        <p:spPr>
          <a:xfrm>
            <a:off x="3480461" y="5980086"/>
            <a:ext cx="358739" cy="518108"/>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j-lt"/>
              <a:ea typeface="Cambria" panose="02040503050406030204" pitchFamily="18" charset="0"/>
              <a:cs typeface="Cascadia Mono" panose="020B0609020000020004" pitchFamily="49" charset="0"/>
            </a:endParaRPr>
          </a:p>
        </p:txBody>
      </p:sp>
      <p:cxnSp>
        <p:nvCxnSpPr>
          <p:cNvPr id="35" name="Düz Bağlayıcı 440">
            <a:extLst>
              <a:ext uri="{FF2B5EF4-FFF2-40B4-BE49-F238E27FC236}">
                <a16:creationId xmlns:a16="http://schemas.microsoft.com/office/drawing/2014/main" id="{9784B0C9-0E17-02FC-E56A-FA22690212F8}"/>
              </a:ext>
            </a:extLst>
          </p:cNvPr>
          <p:cNvCxnSpPr>
            <a:cxnSpLocks/>
          </p:cNvCxnSpPr>
          <p:nvPr/>
        </p:nvCxnSpPr>
        <p:spPr>
          <a:xfrm>
            <a:off x="3157593" y="4557165"/>
            <a:ext cx="2051999" cy="0"/>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48" name="Metin kutusu 16">
            <a:extLst>
              <a:ext uri="{FF2B5EF4-FFF2-40B4-BE49-F238E27FC236}">
                <a16:creationId xmlns:a16="http://schemas.microsoft.com/office/drawing/2014/main" id="{8729D4DC-B302-8461-02ED-603E62FE5002}"/>
              </a:ext>
            </a:extLst>
          </p:cNvPr>
          <p:cNvSpPr txBox="1"/>
          <p:nvPr/>
        </p:nvSpPr>
        <p:spPr>
          <a:xfrm>
            <a:off x="2722463" y="2451084"/>
            <a:ext cx="994322" cy="461665"/>
          </a:xfrm>
          <a:prstGeom prst="rect">
            <a:avLst/>
          </a:prstGeom>
          <a:noFill/>
        </p:spPr>
        <p:txBody>
          <a:bodyPr wrap="square" rtlCol="0">
            <a:spAutoFit/>
          </a:bodyPr>
          <a:lstStyle/>
          <a:p>
            <a:pPr algn="ctr"/>
            <a:r>
              <a:rPr lang="en-US" sz="2400" b="1">
                <a:latin typeface="+mj-lt"/>
                <a:ea typeface="Cambria" panose="02040503050406030204" pitchFamily="18" charset="0"/>
              </a:rPr>
              <a:t>36ns</a:t>
            </a:r>
            <a:endParaRPr lang="en-US" sz="2400" b="1">
              <a:latin typeface="+mj-lt"/>
            </a:endParaRPr>
          </a:p>
        </p:txBody>
      </p:sp>
      <p:grpSp>
        <p:nvGrpSpPr>
          <p:cNvPr id="49" name="Group 48">
            <a:extLst>
              <a:ext uri="{FF2B5EF4-FFF2-40B4-BE49-F238E27FC236}">
                <a16:creationId xmlns:a16="http://schemas.microsoft.com/office/drawing/2014/main" id="{CE19AE05-B09B-CBB0-B8F8-334C09984840}"/>
              </a:ext>
            </a:extLst>
          </p:cNvPr>
          <p:cNvGrpSpPr/>
          <p:nvPr/>
        </p:nvGrpSpPr>
        <p:grpSpPr>
          <a:xfrm>
            <a:off x="889598" y="2703662"/>
            <a:ext cx="7383274" cy="532326"/>
            <a:chOff x="957263" y="2296226"/>
            <a:chExt cx="7383274" cy="532326"/>
          </a:xfrm>
        </p:grpSpPr>
        <p:sp>
          <p:nvSpPr>
            <p:cNvPr id="50" name="Dikdörtgen 256">
              <a:extLst>
                <a:ext uri="{FF2B5EF4-FFF2-40B4-BE49-F238E27FC236}">
                  <a16:creationId xmlns:a16="http://schemas.microsoft.com/office/drawing/2014/main" id="{81E35B10-F4FC-8EEB-3563-84387F5B1BBC}"/>
                </a:ext>
              </a:extLst>
            </p:cNvPr>
            <p:cNvSpPr/>
            <p:nvPr/>
          </p:nvSpPr>
          <p:spPr>
            <a:xfrm>
              <a:off x="957263" y="2296226"/>
              <a:ext cx="1769017" cy="532326"/>
            </a:xfrm>
            <a:prstGeom prst="roundRect">
              <a:avLst/>
            </a:prstGeom>
            <a:solidFill>
              <a:schemeClr val="accent3">
                <a:lumMod val="20000"/>
                <a:lumOff val="80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3"/>
                  </a:solidFill>
                  <a:latin typeface="+mj-lt"/>
                  <a:ea typeface="Cambria" panose="02040503050406030204" pitchFamily="18" charset="0"/>
                  <a:cs typeface="Cascadia Mono" panose="020B0609020000020004" pitchFamily="49" charset="0"/>
                </a:rPr>
                <a:t>ACT </a:t>
              </a:r>
              <a:r>
                <a:rPr lang="en-US" sz="2400" b="1" dirty="0" err="1">
                  <a:solidFill>
                    <a:schemeClr val="accent3"/>
                  </a:solidFill>
                  <a:latin typeface="+mj-lt"/>
                  <a:ea typeface="Cambria" panose="02040503050406030204" pitchFamily="18" charset="0"/>
                  <a:cs typeface="Cascadia Mono" panose="020B0609020000020004" pitchFamily="49" charset="0"/>
                </a:rPr>
                <a:t>src</a:t>
              </a:r>
              <a:endParaRPr lang="en-US" sz="2400" b="1" baseline="-25000" dirty="0">
                <a:solidFill>
                  <a:schemeClr val="accent3"/>
                </a:solidFill>
                <a:latin typeface="+mj-lt"/>
                <a:ea typeface="Cambria" panose="02040503050406030204" pitchFamily="18" charset="0"/>
                <a:cs typeface="Cascadia Mono" panose="020B0609020000020004" pitchFamily="49" charset="0"/>
              </a:endParaRPr>
            </a:p>
          </p:txBody>
        </p:sp>
        <p:sp>
          <p:nvSpPr>
            <p:cNvPr id="51" name="Dikdörtgen 256">
              <a:extLst>
                <a:ext uri="{FF2B5EF4-FFF2-40B4-BE49-F238E27FC236}">
                  <a16:creationId xmlns:a16="http://schemas.microsoft.com/office/drawing/2014/main" id="{94167D2A-1EAB-88F0-E1D6-6E3564E901DD}"/>
                </a:ext>
              </a:extLst>
            </p:cNvPr>
            <p:cNvSpPr/>
            <p:nvPr/>
          </p:nvSpPr>
          <p:spPr>
            <a:xfrm>
              <a:off x="4044338" y="2296226"/>
              <a:ext cx="1326104" cy="532326"/>
            </a:xfrm>
            <a:prstGeom prst="roundRect">
              <a:avLst/>
            </a:prstGeom>
            <a:solidFill>
              <a:schemeClr val="accent3">
                <a:lumMod val="20000"/>
                <a:lumOff val="80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accent3"/>
                  </a:solidFill>
                  <a:latin typeface="+mj-lt"/>
                  <a:ea typeface="Cambria" panose="02040503050406030204" pitchFamily="18" charset="0"/>
                  <a:cs typeface="Cascadia Mono" panose="020B0609020000020004" pitchFamily="49" charset="0"/>
                </a:rPr>
                <a:t>PRE</a:t>
              </a:r>
              <a:endParaRPr lang="en-US" sz="2400" b="1" baseline="-25000">
                <a:solidFill>
                  <a:schemeClr val="accent3"/>
                </a:solidFill>
                <a:latin typeface="+mj-lt"/>
                <a:ea typeface="Cambria" panose="02040503050406030204" pitchFamily="18" charset="0"/>
                <a:cs typeface="Cascadia Mono" panose="020B0609020000020004" pitchFamily="49" charset="0"/>
              </a:endParaRPr>
            </a:p>
          </p:txBody>
        </p:sp>
        <p:cxnSp>
          <p:nvCxnSpPr>
            <p:cNvPr id="52" name="Düz Ok Bağlayıcısı 185">
              <a:extLst>
                <a:ext uri="{FF2B5EF4-FFF2-40B4-BE49-F238E27FC236}">
                  <a16:creationId xmlns:a16="http://schemas.microsoft.com/office/drawing/2014/main" id="{73CE383F-57BC-DED5-8911-65191AD7EB1F}"/>
                </a:ext>
              </a:extLst>
            </p:cNvPr>
            <p:cNvCxnSpPr>
              <a:cxnSpLocks/>
              <a:stCxn id="50" idx="3"/>
              <a:endCxn id="51" idx="1"/>
            </p:cNvCxnSpPr>
            <p:nvPr/>
          </p:nvCxnSpPr>
          <p:spPr>
            <a:xfrm>
              <a:off x="2726280" y="2562389"/>
              <a:ext cx="131805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3" name="Dikdörtgen 256">
              <a:extLst>
                <a:ext uri="{FF2B5EF4-FFF2-40B4-BE49-F238E27FC236}">
                  <a16:creationId xmlns:a16="http://schemas.microsoft.com/office/drawing/2014/main" id="{CBAC432C-87BE-F8A8-C7C0-9AD571C30E70}"/>
                </a:ext>
              </a:extLst>
            </p:cNvPr>
            <p:cNvSpPr/>
            <p:nvPr/>
          </p:nvSpPr>
          <p:spPr>
            <a:xfrm>
              <a:off x="6571520" y="2296226"/>
              <a:ext cx="1769017" cy="532326"/>
            </a:xfrm>
            <a:prstGeom prst="roundRect">
              <a:avLst/>
            </a:prstGeom>
            <a:solidFill>
              <a:schemeClr val="accent3">
                <a:lumMod val="20000"/>
                <a:lumOff val="80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3"/>
                  </a:solidFill>
                  <a:latin typeface="+mj-lt"/>
                  <a:ea typeface="Cambria" panose="02040503050406030204" pitchFamily="18" charset="0"/>
                  <a:cs typeface="Cascadia Mono" panose="020B0609020000020004" pitchFamily="49" charset="0"/>
                </a:rPr>
                <a:t>ACT </a:t>
              </a:r>
              <a:r>
                <a:rPr lang="en-US" sz="2400" b="1" dirty="0" err="1">
                  <a:solidFill>
                    <a:schemeClr val="accent3"/>
                  </a:solidFill>
                  <a:latin typeface="+mj-lt"/>
                  <a:ea typeface="Cambria" panose="02040503050406030204" pitchFamily="18" charset="0"/>
                  <a:cs typeface="Cascadia Mono" panose="020B0609020000020004" pitchFamily="49" charset="0"/>
                </a:rPr>
                <a:t>dst</a:t>
              </a:r>
              <a:endParaRPr lang="en-US" sz="2400" b="1" baseline="-25000" dirty="0">
                <a:solidFill>
                  <a:schemeClr val="accent3"/>
                </a:solidFill>
                <a:latin typeface="+mj-lt"/>
                <a:ea typeface="Cambria" panose="02040503050406030204" pitchFamily="18" charset="0"/>
                <a:cs typeface="Cascadia Mono" panose="020B0609020000020004" pitchFamily="49" charset="0"/>
              </a:endParaRPr>
            </a:p>
          </p:txBody>
        </p:sp>
        <p:cxnSp>
          <p:nvCxnSpPr>
            <p:cNvPr id="54" name="Düz Ok Bağlayıcısı 60">
              <a:extLst>
                <a:ext uri="{FF2B5EF4-FFF2-40B4-BE49-F238E27FC236}">
                  <a16:creationId xmlns:a16="http://schemas.microsoft.com/office/drawing/2014/main" id="{58A7EE49-811D-24E8-9D27-A5798E327BEE}"/>
                </a:ext>
              </a:extLst>
            </p:cNvPr>
            <p:cNvCxnSpPr>
              <a:cxnSpLocks/>
              <a:stCxn id="51" idx="3"/>
              <a:endCxn id="53" idx="1"/>
            </p:cNvCxnSpPr>
            <p:nvPr/>
          </p:nvCxnSpPr>
          <p:spPr>
            <a:xfrm>
              <a:off x="5370442" y="2562389"/>
              <a:ext cx="120107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57" name="Metin kutusu 16">
            <a:extLst>
              <a:ext uri="{FF2B5EF4-FFF2-40B4-BE49-F238E27FC236}">
                <a16:creationId xmlns:a16="http://schemas.microsoft.com/office/drawing/2014/main" id="{15EAF3CE-BA28-4870-A4CB-CEAEAFA40B8E}"/>
              </a:ext>
            </a:extLst>
          </p:cNvPr>
          <p:cNvSpPr txBox="1"/>
          <p:nvPr/>
        </p:nvSpPr>
        <p:spPr>
          <a:xfrm>
            <a:off x="5328601" y="2946699"/>
            <a:ext cx="994322" cy="461665"/>
          </a:xfrm>
          <a:prstGeom prst="rect">
            <a:avLst/>
          </a:prstGeom>
          <a:noFill/>
        </p:spPr>
        <p:txBody>
          <a:bodyPr wrap="square" rtlCol="0">
            <a:spAutoFit/>
          </a:bodyPr>
          <a:lstStyle/>
          <a:p>
            <a:pPr algn="ctr"/>
            <a:r>
              <a:rPr lang="en-US" sz="2400" b="1" dirty="0">
                <a:solidFill>
                  <a:srgbClr val="FF0000"/>
                </a:solidFill>
                <a:latin typeface="+mj-lt"/>
                <a:ea typeface="Cambria" panose="02040503050406030204" pitchFamily="18" charset="0"/>
              </a:rPr>
              <a:t>&lt;9ns</a:t>
            </a:r>
            <a:endParaRPr lang="en-US" sz="2400" b="1" dirty="0">
              <a:solidFill>
                <a:srgbClr val="FF0000"/>
              </a:solidFill>
              <a:latin typeface="+mj-lt"/>
            </a:endParaRPr>
          </a:p>
        </p:txBody>
      </p:sp>
      <p:sp>
        <p:nvSpPr>
          <p:cNvPr id="58" name="Metin kutusu 16">
            <a:extLst>
              <a:ext uri="{FF2B5EF4-FFF2-40B4-BE49-F238E27FC236}">
                <a16:creationId xmlns:a16="http://schemas.microsoft.com/office/drawing/2014/main" id="{99189191-F037-150C-21DC-7E08DD9FECF7}"/>
              </a:ext>
            </a:extLst>
          </p:cNvPr>
          <p:cNvSpPr txBox="1"/>
          <p:nvPr/>
        </p:nvSpPr>
        <p:spPr>
          <a:xfrm>
            <a:off x="5328602" y="2451084"/>
            <a:ext cx="994322" cy="461665"/>
          </a:xfrm>
          <a:prstGeom prst="rect">
            <a:avLst/>
          </a:prstGeom>
          <a:noFill/>
        </p:spPr>
        <p:txBody>
          <a:bodyPr wrap="square" rtlCol="0">
            <a:spAutoFit/>
          </a:bodyPr>
          <a:lstStyle/>
          <a:p>
            <a:pPr algn="ctr"/>
            <a:r>
              <a:rPr lang="en-US" sz="2400" b="1">
                <a:latin typeface="+mj-lt"/>
                <a:ea typeface="Cambria" panose="02040503050406030204" pitchFamily="18" charset="0"/>
              </a:rPr>
              <a:t>14ns</a:t>
            </a:r>
            <a:endParaRPr lang="en-US" sz="2400" b="1">
              <a:latin typeface="+mj-lt"/>
            </a:endParaRPr>
          </a:p>
        </p:txBody>
      </p:sp>
      <p:pic>
        <p:nvPicPr>
          <p:cNvPr id="59" name="Grafik 18" descr="Kapat düz dolguyla">
            <a:extLst>
              <a:ext uri="{FF2B5EF4-FFF2-40B4-BE49-F238E27FC236}">
                <a16:creationId xmlns:a16="http://schemas.microsoft.com/office/drawing/2014/main" id="{247D499A-EC94-C3C1-488A-DC0D8E80A29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546970" y="2399105"/>
            <a:ext cx="557585" cy="557585"/>
          </a:xfrm>
          <a:prstGeom prst="rect">
            <a:avLst/>
          </a:prstGeom>
        </p:spPr>
      </p:pic>
      <p:sp>
        <p:nvSpPr>
          <p:cNvPr id="32" name="Oval 31">
            <a:extLst>
              <a:ext uri="{FF2B5EF4-FFF2-40B4-BE49-F238E27FC236}">
                <a16:creationId xmlns:a16="http://schemas.microsoft.com/office/drawing/2014/main" id="{67E3A7E4-FE3B-77C2-3A17-F5443F9DBA2F}"/>
              </a:ext>
            </a:extLst>
          </p:cNvPr>
          <p:cNvSpPr/>
          <p:nvPr/>
        </p:nvSpPr>
        <p:spPr>
          <a:xfrm>
            <a:off x="3465323" y="3854823"/>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d</a:t>
            </a:r>
            <a:endParaRPr lang="en-CH" sz="2800" b="1">
              <a:latin typeface="+mj-lt"/>
              <a:ea typeface="Cambria" panose="02040503050406030204" pitchFamily="18" charset="0"/>
            </a:endParaRPr>
          </a:p>
        </p:txBody>
      </p:sp>
      <p:sp>
        <p:nvSpPr>
          <p:cNvPr id="33" name="Oval 32">
            <a:extLst>
              <a:ext uri="{FF2B5EF4-FFF2-40B4-BE49-F238E27FC236}">
                <a16:creationId xmlns:a16="http://schemas.microsoft.com/office/drawing/2014/main" id="{3001BEDE-472A-D08A-A7C4-DDA13A6A0EC0}"/>
              </a:ext>
            </a:extLst>
          </p:cNvPr>
          <p:cNvSpPr/>
          <p:nvPr/>
        </p:nvSpPr>
        <p:spPr>
          <a:xfrm>
            <a:off x="4061282" y="3854823"/>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s</a:t>
            </a:r>
            <a:endParaRPr lang="en-CH" sz="2800" b="1">
              <a:latin typeface="+mj-lt"/>
              <a:ea typeface="Cambria" panose="02040503050406030204" pitchFamily="18" charset="0"/>
            </a:endParaRPr>
          </a:p>
        </p:txBody>
      </p:sp>
      <p:sp>
        <p:nvSpPr>
          <p:cNvPr id="34" name="Oval 33">
            <a:extLst>
              <a:ext uri="{FF2B5EF4-FFF2-40B4-BE49-F238E27FC236}">
                <a16:creationId xmlns:a16="http://schemas.microsoft.com/office/drawing/2014/main" id="{C45899A8-2160-320B-6009-7A2D5B978EFD}"/>
              </a:ext>
            </a:extLst>
          </p:cNvPr>
          <p:cNvSpPr/>
          <p:nvPr/>
        </p:nvSpPr>
        <p:spPr>
          <a:xfrm>
            <a:off x="4657243" y="3854823"/>
            <a:ext cx="396503" cy="396762"/>
          </a:xfrm>
          <a:prstGeom prst="ellipse">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t</a:t>
            </a:r>
            <a:endParaRPr lang="en-CH" sz="2800" b="1">
              <a:latin typeface="+mj-lt"/>
              <a:ea typeface="Cambria" panose="02040503050406030204" pitchFamily="18" charset="0"/>
            </a:endParaRPr>
          </a:p>
        </p:txBody>
      </p:sp>
      <p:sp>
        <p:nvSpPr>
          <p:cNvPr id="36" name="Oval 35">
            <a:extLst>
              <a:ext uri="{FF2B5EF4-FFF2-40B4-BE49-F238E27FC236}">
                <a16:creationId xmlns:a16="http://schemas.microsoft.com/office/drawing/2014/main" id="{D3E81CE6-3D50-0312-E30D-C0D5697C6DAE}"/>
              </a:ext>
            </a:extLst>
          </p:cNvPr>
          <p:cNvSpPr/>
          <p:nvPr/>
        </p:nvSpPr>
        <p:spPr>
          <a:xfrm>
            <a:off x="3465323" y="4387163"/>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s</a:t>
            </a:r>
            <a:endParaRPr lang="en-CH" sz="2800" b="1">
              <a:latin typeface="+mj-lt"/>
              <a:ea typeface="Cambria" panose="02040503050406030204" pitchFamily="18" charset="0"/>
            </a:endParaRPr>
          </a:p>
        </p:txBody>
      </p:sp>
      <p:sp>
        <p:nvSpPr>
          <p:cNvPr id="37" name="Oval 36">
            <a:extLst>
              <a:ext uri="{FF2B5EF4-FFF2-40B4-BE49-F238E27FC236}">
                <a16:creationId xmlns:a16="http://schemas.microsoft.com/office/drawing/2014/main" id="{ED170B33-D075-BEC5-4B9E-881640346FF4}"/>
              </a:ext>
            </a:extLst>
          </p:cNvPr>
          <p:cNvSpPr/>
          <p:nvPr/>
        </p:nvSpPr>
        <p:spPr>
          <a:xfrm>
            <a:off x="4061282" y="4387163"/>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r</a:t>
            </a:r>
            <a:endParaRPr lang="en-CH" sz="2800" b="1">
              <a:latin typeface="+mj-lt"/>
              <a:ea typeface="Cambria" panose="02040503050406030204" pitchFamily="18" charset="0"/>
            </a:endParaRPr>
          </a:p>
        </p:txBody>
      </p:sp>
      <p:sp>
        <p:nvSpPr>
          <p:cNvPr id="38" name="Oval 37">
            <a:extLst>
              <a:ext uri="{FF2B5EF4-FFF2-40B4-BE49-F238E27FC236}">
                <a16:creationId xmlns:a16="http://schemas.microsoft.com/office/drawing/2014/main" id="{09E2B283-FA40-0B76-53B9-5A8FC85DA8ED}"/>
              </a:ext>
            </a:extLst>
          </p:cNvPr>
          <p:cNvSpPr/>
          <p:nvPr/>
        </p:nvSpPr>
        <p:spPr>
          <a:xfrm>
            <a:off x="4657243" y="4387163"/>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c</a:t>
            </a:r>
            <a:endParaRPr lang="en-CH" sz="2800" b="1">
              <a:latin typeface="+mj-lt"/>
              <a:ea typeface="Cambria" panose="02040503050406030204" pitchFamily="18" charset="0"/>
            </a:endParaRPr>
          </a:p>
        </p:txBody>
      </p:sp>
      <p:cxnSp>
        <p:nvCxnSpPr>
          <p:cNvPr id="4" name="Curved Connector 64">
            <a:extLst>
              <a:ext uri="{FF2B5EF4-FFF2-40B4-BE49-F238E27FC236}">
                <a16:creationId xmlns:a16="http://schemas.microsoft.com/office/drawing/2014/main" id="{B44E3439-DAD7-6F8B-62AD-59644F72C6E8}"/>
              </a:ext>
            </a:extLst>
          </p:cNvPr>
          <p:cNvCxnSpPr>
            <a:cxnSpLocks/>
          </p:cNvCxnSpPr>
          <p:nvPr/>
        </p:nvCxnSpPr>
        <p:spPr>
          <a:xfrm flipV="1">
            <a:off x="5066409" y="4053204"/>
            <a:ext cx="8418" cy="2185936"/>
          </a:xfrm>
          <a:prstGeom prst="curvedConnector3">
            <a:avLst>
              <a:gd name="adj1" fmla="val 16243490"/>
            </a:avLst>
          </a:prstGeom>
          <a:ln w="38100">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5" name="Rounded Rectangle 74">
            <a:extLst>
              <a:ext uri="{FF2B5EF4-FFF2-40B4-BE49-F238E27FC236}">
                <a16:creationId xmlns:a16="http://schemas.microsoft.com/office/drawing/2014/main" id="{5C2EB7BE-2C31-B106-65F0-7AE45E7FF9E8}"/>
              </a:ext>
            </a:extLst>
          </p:cNvPr>
          <p:cNvSpPr/>
          <p:nvPr/>
        </p:nvSpPr>
        <p:spPr>
          <a:xfrm>
            <a:off x="6280955" y="3909434"/>
            <a:ext cx="2680125" cy="792000"/>
          </a:xfrm>
          <a:prstGeom prst="roundRect">
            <a:avLst>
              <a:gd name="adj" fmla="val 7939"/>
            </a:avLst>
          </a:prstGeom>
          <a:noFill/>
          <a:ln w="38100">
            <a:noFill/>
          </a:ln>
        </p:spPr>
        <p:style>
          <a:lnRef idx="2">
            <a:schemeClr val="dk1"/>
          </a:lnRef>
          <a:fillRef idx="1">
            <a:schemeClr val="lt1"/>
          </a:fillRef>
          <a:effectRef idx="0">
            <a:schemeClr val="dk1"/>
          </a:effectRef>
          <a:fontRef idx="minor">
            <a:schemeClr val="dk1"/>
          </a:fontRef>
        </p:style>
        <p:txBody>
          <a:bodyPr lIns="274320" rtlCol="0" anchor="ctr"/>
          <a:lstStyle/>
          <a:p>
            <a:pPr algn="ctr"/>
            <a:r>
              <a:rPr lang="en-US" sz="2400" b="1" dirty="0" err="1">
                <a:solidFill>
                  <a:schemeClr val="accent4">
                    <a:lumMod val="75000"/>
                  </a:schemeClr>
                </a:solidFill>
                <a:latin typeface="+mj-lt"/>
              </a:rPr>
              <a:t>src’s</a:t>
            </a:r>
            <a:r>
              <a:rPr lang="en-US" sz="2400" b="1" dirty="0">
                <a:solidFill>
                  <a:schemeClr val="accent4">
                    <a:lumMod val="75000"/>
                  </a:schemeClr>
                </a:solidFill>
                <a:latin typeface="+mj-lt"/>
              </a:rPr>
              <a:t> content </a:t>
            </a:r>
            <a:br>
              <a:rPr lang="en-US" sz="2400" b="1" dirty="0">
                <a:solidFill>
                  <a:schemeClr val="accent4">
                    <a:lumMod val="75000"/>
                  </a:schemeClr>
                </a:solidFill>
                <a:latin typeface="+mj-lt"/>
              </a:rPr>
            </a:br>
            <a:r>
              <a:rPr lang="en-US" sz="2400" b="1" dirty="0">
                <a:solidFill>
                  <a:schemeClr val="accent4">
                    <a:lumMod val="75000"/>
                  </a:schemeClr>
                </a:solidFill>
                <a:latin typeface="+mj-lt"/>
              </a:rPr>
              <a:t>is copied to </a:t>
            </a:r>
            <a:r>
              <a:rPr lang="en-US" sz="2400" b="1" dirty="0" err="1">
                <a:solidFill>
                  <a:schemeClr val="accent4">
                    <a:lumMod val="75000"/>
                  </a:schemeClr>
                </a:solidFill>
                <a:latin typeface="+mj-lt"/>
              </a:rPr>
              <a:t>dst</a:t>
            </a:r>
            <a:endParaRPr lang="en-US" sz="2400" b="1" dirty="0">
              <a:solidFill>
                <a:schemeClr val="accent4">
                  <a:lumMod val="75000"/>
                </a:schemeClr>
              </a:solidFill>
              <a:latin typeface="+mj-lt"/>
            </a:endParaRPr>
          </a:p>
        </p:txBody>
      </p:sp>
      <p:cxnSp>
        <p:nvCxnSpPr>
          <p:cNvPr id="30" name="Connector: Curved 29">
            <a:extLst>
              <a:ext uri="{FF2B5EF4-FFF2-40B4-BE49-F238E27FC236}">
                <a16:creationId xmlns:a16="http://schemas.microsoft.com/office/drawing/2014/main" id="{CFB9A3AD-4E8D-523D-763F-38A921CCC03C}"/>
              </a:ext>
            </a:extLst>
          </p:cNvPr>
          <p:cNvCxnSpPr>
            <a:cxnSpLocks/>
            <a:stCxn id="5" idx="2"/>
          </p:cNvCxnSpPr>
          <p:nvPr/>
        </p:nvCxnSpPr>
        <p:spPr>
          <a:xfrm rot="5400000">
            <a:off x="6826511" y="4343065"/>
            <a:ext cx="436138" cy="1152876"/>
          </a:xfrm>
          <a:prstGeom prst="curvedConnector2">
            <a:avLst/>
          </a:prstGeom>
          <a:ln w="38100">
            <a:solidFill>
              <a:srgbClr val="54774B"/>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id="{E66EF1D7-B757-F21C-75EC-5F3826E74C99}"/>
              </a:ext>
            </a:extLst>
          </p:cNvPr>
          <p:cNvSpPr/>
          <p:nvPr/>
        </p:nvSpPr>
        <p:spPr>
          <a:xfrm>
            <a:off x="3469566" y="38607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atin typeface="+mj-lt"/>
                <a:ea typeface="Cambria" panose="02040503050406030204" pitchFamily="18" charset="0"/>
              </a:rPr>
              <a:t>s</a:t>
            </a:r>
            <a:endParaRPr lang="en-CH" sz="2800" b="1" dirty="0">
              <a:latin typeface="+mj-lt"/>
              <a:ea typeface="Cambria" panose="02040503050406030204" pitchFamily="18" charset="0"/>
            </a:endParaRPr>
          </a:p>
        </p:txBody>
      </p:sp>
      <p:sp>
        <p:nvSpPr>
          <p:cNvPr id="46" name="Oval 45">
            <a:extLst>
              <a:ext uri="{FF2B5EF4-FFF2-40B4-BE49-F238E27FC236}">
                <a16:creationId xmlns:a16="http://schemas.microsoft.com/office/drawing/2014/main" id="{235BC0A8-F8A1-2A7A-CD68-9007D2DC7E3A}"/>
              </a:ext>
            </a:extLst>
          </p:cNvPr>
          <p:cNvSpPr/>
          <p:nvPr/>
        </p:nvSpPr>
        <p:spPr>
          <a:xfrm>
            <a:off x="4065525" y="38607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r</a:t>
            </a:r>
            <a:endParaRPr lang="en-CH" sz="2800" b="1">
              <a:latin typeface="+mj-lt"/>
              <a:ea typeface="Cambria" panose="02040503050406030204" pitchFamily="18" charset="0"/>
            </a:endParaRPr>
          </a:p>
        </p:txBody>
      </p:sp>
      <p:sp>
        <p:nvSpPr>
          <p:cNvPr id="47" name="Oval 46">
            <a:extLst>
              <a:ext uri="{FF2B5EF4-FFF2-40B4-BE49-F238E27FC236}">
                <a16:creationId xmlns:a16="http://schemas.microsoft.com/office/drawing/2014/main" id="{0DFC183E-8E02-06AB-9BF6-D052CE67DD40}"/>
              </a:ext>
            </a:extLst>
          </p:cNvPr>
          <p:cNvSpPr/>
          <p:nvPr/>
        </p:nvSpPr>
        <p:spPr>
          <a:xfrm>
            <a:off x="4661486" y="3860776"/>
            <a:ext cx="396503" cy="396762"/>
          </a:xfrm>
          <a:prstGeom prst="ellipse">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latin typeface="+mj-lt"/>
                <a:ea typeface="Cambria" panose="02040503050406030204" pitchFamily="18" charset="0"/>
              </a:rPr>
              <a:t>c</a:t>
            </a:r>
            <a:endParaRPr lang="en-CH" sz="2800" b="1">
              <a:latin typeface="+mj-lt"/>
              <a:ea typeface="Cambria" panose="02040503050406030204" pitchFamily="18" charset="0"/>
            </a:endParaRPr>
          </a:p>
        </p:txBody>
      </p:sp>
      <p:sp>
        <p:nvSpPr>
          <p:cNvPr id="31" name="Content Placeholder 2">
            <a:extLst>
              <a:ext uri="{FF2B5EF4-FFF2-40B4-BE49-F238E27FC236}">
                <a16:creationId xmlns:a16="http://schemas.microsoft.com/office/drawing/2014/main" id="{561C7F0B-4AC7-C382-5BD1-2C7BAE3AF322}"/>
              </a:ext>
            </a:extLst>
          </p:cNvPr>
          <p:cNvSpPr txBox="1">
            <a:spLocks/>
          </p:cNvSpPr>
          <p:nvPr/>
        </p:nvSpPr>
        <p:spPr>
          <a:xfrm>
            <a:off x="411188" y="909615"/>
            <a:ext cx="8321622" cy="1279756"/>
          </a:xfrm>
          <a:prstGeom prst="roundRect">
            <a:avLst>
              <a:gd name="adj" fmla="val 7998"/>
            </a:avLst>
          </a:prstGeom>
          <a:solidFill>
            <a:schemeClr val="accent1">
              <a:lumMod val="20000"/>
              <a:lumOff val="80000"/>
            </a:schemeClr>
          </a:solidFill>
          <a:ln w="38100">
            <a:solidFill>
              <a:schemeClr val="accent1">
                <a:lumMod val="7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2900" b="1" dirty="0">
                <a:solidFill>
                  <a:srgbClr val="B45F07"/>
                </a:solidFill>
                <a:latin typeface="+mj-lt"/>
              </a:rPr>
              <a:t>Violating</a:t>
            </a:r>
            <a:r>
              <a:rPr lang="en-US" sz="2900" dirty="0">
                <a:latin typeface="+mj-lt"/>
              </a:rPr>
              <a:t> timing of PRE command </a:t>
            </a:r>
            <a:r>
              <a:rPr lang="en-US" sz="2900" b="1" dirty="0">
                <a:solidFill>
                  <a:srgbClr val="B45F07"/>
                </a:solidFill>
                <a:latin typeface="+mj-lt"/>
              </a:rPr>
              <a:t>greatly</a:t>
            </a:r>
            <a:r>
              <a:rPr lang="en-US" sz="2900" dirty="0">
                <a:latin typeface="+mj-lt"/>
              </a:rPr>
              <a:t> </a:t>
            </a:r>
            <a:br>
              <a:rPr lang="en-US" sz="2900" dirty="0">
                <a:latin typeface="+mj-lt"/>
              </a:rPr>
            </a:br>
            <a:r>
              <a:rPr lang="en-US" sz="2900" dirty="0">
                <a:latin typeface="+mj-lt"/>
              </a:rPr>
              <a:t>in </a:t>
            </a:r>
            <a:r>
              <a:rPr lang="en-US" sz="2900" b="1" dirty="0">
                <a:solidFill>
                  <a:srgbClr val="B45F07"/>
                </a:solidFill>
                <a:latin typeface="+mj-lt"/>
              </a:rPr>
              <a:t>COTS</a:t>
            </a:r>
            <a:r>
              <a:rPr lang="en-US" sz="2900" dirty="0">
                <a:latin typeface="+mj-lt"/>
              </a:rPr>
              <a:t> DRAM chips </a:t>
            </a:r>
            <a:br>
              <a:rPr lang="en-US" sz="2900" dirty="0">
                <a:latin typeface="+mj-lt"/>
              </a:rPr>
            </a:br>
            <a:r>
              <a:rPr lang="en-US" sz="2900" dirty="0">
                <a:latin typeface="+mj-lt"/>
              </a:rPr>
              <a:t>activates two rows </a:t>
            </a:r>
            <a:r>
              <a:rPr lang="en-US" sz="2900" b="1" dirty="0">
                <a:solidFill>
                  <a:schemeClr val="accent1">
                    <a:lumMod val="75000"/>
                  </a:schemeClr>
                </a:solidFill>
                <a:latin typeface="+mj-lt"/>
              </a:rPr>
              <a:t>consecutively</a:t>
            </a:r>
          </a:p>
        </p:txBody>
      </p:sp>
    </p:spTree>
    <p:extLst>
      <p:ext uri="{BB962C8B-B14F-4D97-AF65-F5344CB8AC3E}">
        <p14:creationId xmlns:p14="http://schemas.microsoft.com/office/powerpoint/2010/main" val="302933576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54409B-5673-BE5A-BDE4-9987B10347C3}"/>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56080540-AD76-30CE-A9A8-E0B9AC9102CC}"/>
              </a:ext>
            </a:extLst>
          </p:cNvPr>
          <p:cNvSpPr>
            <a:spLocks noGrp="1"/>
          </p:cNvSpPr>
          <p:nvPr>
            <p:ph type="title"/>
          </p:nvPr>
        </p:nvSpPr>
        <p:spPr/>
        <p:txBody>
          <a:bodyPr/>
          <a:lstStyle/>
          <a:p>
            <a:r>
              <a:rPr lang="en-US" sz="4000" dirty="0"/>
              <a:t>Simultaneous Multiple-Row Activation</a:t>
            </a:r>
          </a:p>
        </p:txBody>
      </p:sp>
      <p:sp>
        <p:nvSpPr>
          <p:cNvPr id="5" name="Content Placeholder 2">
            <a:extLst>
              <a:ext uri="{FF2B5EF4-FFF2-40B4-BE49-F238E27FC236}">
                <a16:creationId xmlns:a16="http://schemas.microsoft.com/office/drawing/2014/main" id="{5B8B1542-3DF6-13CA-2AEC-8F1ABFDD554F}"/>
              </a:ext>
            </a:extLst>
          </p:cNvPr>
          <p:cNvSpPr txBox="1">
            <a:spLocks/>
          </p:cNvSpPr>
          <p:nvPr/>
        </p:nvSpPr>
        <p:spPr>
          <a:xfrm>
            <a:off x="411188" y="1012066"/>
            <a:ext cx="8321622" cy="1279756"/>
          </a:xfrm>
          <a:prstGeom prst="roundRect">
            <a:avLst>
              <a:gd name="adj" fmla="val 7998"/>
            </a:avLst>
          </a:prstGeom>
          <a:solidFill>
            <a:schemeClr val="accent1">
              <a:lumMod val="20000"/>
              <a:lumOff val="80000"/>
            </a:schemeClr>
          </a:solidFill>
          <a:ln w="38100">
            <a:solidFill>
              <a:schemeClr val="accent1">
                <a:lumMod val="7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2900" dirty="0">
                <a:latin typeface="+mj-lt"/>
              </a:rPr>
              <a:t>Activating two rows in </a:t>
            </a:r>
            <a:r>
              <a:rPr lang="en-US" sz="2900" b="1" dirty="0">
                <a:solidFill>
                  <a:schemeClr val="accent1">
                    <a:lumMod val="75000"/>
                  </a:schemeClr>
                </a:solidFill>
                <a:latin typeface="+mj-lt"/>
              </a:rPr>
              <a:t>quick succession</a:t>
            </a:r>
          </a:p>
          <a:p>
            <a:pPr marL="0" indent="0" algn="ctr">
              <a:spcBef>
                <a:spcPts val="0"/>
              </a:spcBef>
              <a:buNone/>
            </a:pPr>
            <a:r>
              <a:rPr lang="en-US" sz="2900" dirty="0">
                <a:latin typeface="+mj-lt"/>
              </a:rPr>
              <a:t>in</a:t>
            </a:r>
            <a:r>
              <a:rPr lang="en-US" sz="2900" b="1" dirty="0">
                <a:solidFill>
                  <a:schemeClr val="accent1">
                    <a:lumMod val="75000"/>
                  </a:schemeClr>
                </a:solidFill>
                <a:latin typeface="+mj-lt"/>
              </a:rPr>
              <a:t> COTS </a:t>
            </a:r>
            <a:r>
              <a:rPr lang="en-US" sz="2900" dirty="0">
                <a:latin typeface="+mj-lt"/>
              </a:rPr>
              <a:t>DRAM chips </a:t>
            </a:r>
            <a:r>
              <a:rPr lang="en-US" sz="2900" b="1" dirty="0">
                <a:solidFill>
                  <a:schemeClr val="accent1">
                    <a:lumMod val="75000"/>
                  </a:schemeClr>
                </a:solidFill>
                <a:latin typeface="+mj-lt"/>
              </a:rPr>
              <a:t>simultaneously</a:t>
            </a:r>
            <a:r>
              <a:rPr lang="en-US" sz="2900" dirty="0">
                <a:latin typeface="+mj-lt"/>
              </a:rPr>
              <a:t> </a:t>
            </a:r>
            <a:r>
              <a:rPr lang="en-US" sz="2900" dirty="0">
                <a:solidFill>
                  <a:schemeClr val="tx1"/>
                </a:solidFill>
                <a:latin typeface="+mj-lt"/>
              </a:rPr>
              <a:t>activates </a:t>
            </a:r>
            <a:r>
              <a:rPr lang="en-US" sz="2900" b="1" dirty="0">
                <a:solidFill>
                  <a:schemeClr val="accent1">
                    <a:lumMod val="75000"/>
                  </a:schemeClr>
                </a:solidFill>
                <a:latin typeface="+mj-lt"/>
              </a:rPr>
              <a:t>multiple rows </a:t>
            </a:r>
            <a:r>
              <a:rPr lang="en-US" sz="2900" dirty="0">
                <a:latin typeface="+mj-lt"/>
              </a:rPr>
              <a:t>in a subarray</a:t>
            </a:r>
          </a:p>
        </p:txBody>
      </p:sp>
      <p:sp>
        <p:nvSpPr>
          <p:cNvPr id="8" name="Metin kutusu 16">
            <a:extLst>
              <a:ext uri="{FF2B5EF4-FFF2-40B4-BE49-F238E27FC236}">
                <a16:creationId xmlns:a16="http://schemas.microsoft.com/office/drawing/2014/main" id="{72C480C3-07A7-B022-D751-C21A4CA98F5B}"/>
              </a:ext>
            </a:extLst>
          </p:cNvPr>
          <p:cNvSpPr txBox="1"/>
          <p:nvPr/>
        </p:nvSpPr>
        <p:spPr>
          <a:xfrm>
            <a:off x="2722463" y="2451084"/>
            <a:ext cx="994322" cy="461665"/>
          </a:xfrm>
          <a:prstGeom prst="rect">
            <a:avLst/>
          </a:prstGeom>
          <a:noFill/>
        </p:spPr>
        <p:txBody>
          <a:bodyPr wrap="square" rtlCol="0">
            <a:spAutoFit/>
          </a:bodyPr>
          <a:lstStyle/>
          <a:p>
            <a:pPr algn="ctr"/>
            <a:r>
              <a:rPr lang="en-US" sz="2400" b="1">
                <a:latin typeface="+mj-lt"/>
                <a:ea typeface="Cambria" panose="02040503050406030204" pitchFamily="18" charset="0"/>
              </a:rPr>
              <a:t>36ns</a:t>
            </a:r>
            <a:endParaRPr lang="en-US" sz="2400" b="1">
              <a:latin typeface="+mj-lt"/>
            </a:endParaRPr>
          </a:p>
        </p:txBody>
      </p:sp>
      <p:grpSp>
        <p:nvGrpSpPr>
          <p:cNvPr id="9" name="Group 8">
            <a:extLst>
              <a:ext uri="{FF2B5EF4-FFF2-40B4-BE49-F238E27FC236}">
                <a16:creationId xmlns:a16="http://schemas.microsoft.com/office/drawing/2014/main" id="{B91355B6-4036-3F2D-0D82-DDF7C4EF81FD}"/>
              </a:ext>
            </a:extLst>
          </p:cNvPr>
          <p:cNvGrpSpPr/>
          <p:nvPr/>
        </p:nvGrpSpPr>
        <p:grpSpPr>
          <a:xfrm>
            <a:off x="889598" y="2703662"/>
            <a:ext cx="7383274" cy="532326"/>
            <a:chOff x="957263" y="2296226"/>
            <a:chExt cx="7383274" cy="532326"/>
          </a:xfrm>
        </p:grpSpPr>
        <p:sp>
          <p:nvSpPr>
            <p:cNvPr id="10" name="Dikdörtgen 256">
              <a:extLst>
                <a:ext uri="{FF2B5EF4-FFF2-40B4-BE49-F238E27FC236}">
                  <a16:creationId xmlns:a16="http://schemas.microsoft.com/office/drawing/2014/main" id="{A3AEB85D-60B4-B33F-253B-E83D3F0E9AC5}"/>
                </a:ext>
              </a:extLst>
            </p:cNvPr>
            <p:cNvSpPr/>
            <p:nvPr/>
          </p:nvSpPr>
          <p:spPr>
            <a:xfrm>
              <a:off x="957263" y="2296226"/>
              <a:ext cx="1769017" cy="532326"/>
            </a:xfrm>
            <a:prstGeom prst="roundRect">
              <a:avLst/>
            </a:prstGeom>
            <a:solidFill>
              <a:schemeClr val="accent3">
                <a:lumMod val="20000"/>
                <a:lumOff val="80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3"/>
                  </a:solidFill>
                  <a:latin typeface="+mj-lt"/>
                  <a:ea typeface="Cambria" panose="02040503050406030204" pitchFamily="18" charset="0"/>
                  <a:cs typeface="Cascadia Mono" panose="020B0609020000020004" pitchFamily="49" charset="0"/>
                </a:rPr>
                <a:t>ACT Row A</a:t>
              </a:r>
              <a:endParaRPr lang="en-US" sz="2400" b="1" baseline="-25000" dirty="0">
                <a:solidFill>
                  <a:schemeClr val="accent3"/>
                </a:solidFill>
                <a:latin typeface="+mj-lt"/>
                <a:ea typeface="Cambria" panose="02040503050406030204" pitchFamily="18" charset="0"/>
                <a:cs typeface="Cascadia Mono" panose="020B0609020000020004" pitchFamily="49" charset="0"/>
              </a:endParaRPr>
            </a:p>
          </p:txBody>
        </p:sp>
        <p:sp>
          <p:nvSpPr>
            <p:cNvPr id="11" name="Dikdörtgen 256">
              <a:extLst>
                <a:ext uri="{FF2B5EF4-FFF2-40B4-BE49-F238E27FC236}">
                  <a16:creationId xmlns:a16="http://schemas.microsoft.com/office/drawing/2014/main" id="{D7BE40E2-41A3-831A-1F74-02926517E7F9}"/>
                </a:ext>
              </a:extLst>
            </p:cNvPr>
            <p:cNvSpPr/>
            <p:nvPr/>
          </p:nvSpPr>
          <p:spPr>
            <a:xfrm>
              <a:off x="4044338" y="2296226"/>
              <a:ext cx="1326104" cy="532326"/>
            </a:xfrm>
            <a:prstGeom prst="roundRect">
              <a:avLst/>
            </a:prstGeom>
            <a:solidFill>
              <a:schemeClr val="accent3">
                <a:lumMod val="20000"/>
                <a:lumOff val="80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accent3"/>
                  </a:solidFill>
                  <a:latin typeface="+mj-lt"/>
                  <a:ea typeface="Cambria" panose="02040503050406030204" pitchFamily="18" charset="0"/>
                  <a:cs typeface="Cascadia Mono" panose="020B0609020000020004" pitchFamily="49" charset="0"/>
                </a:rPr>
                <a:t>PRE</a:t>
              </a:r>
              <a:endParaRPr lang="en-US" sz="2400" b="1" baseline="-25000">
                <a:solidFill>
                  <a:schemeClr val="accent3"/>
                </a:solidFill>
                <a:latin typeface="+mj-lt"/>
                <a:ea typeface="Cambria" panose="02040503050406030204" pitchFamily="18" charset="0"/>
                <a:cs typeface="Cascadia Mono" panose="020B0609020000020004" pitchFamily="49" charset="0"/>
              </a:endParaRPr>
            </a:p>
          </p:txBody>
        </p:sp>
        <p:cxnSp>
          <p:nvCxnSpPr>
            <p:cNvPr id="12" name="Düz Ok Bağlayıcısı 185">
              <a:extLst>
                <a:ext uri="{FF2B5EF4-FFF2-40B4-BE49-F238E27FC236}">
                  <a16:creationId xmlns:a16="http://schemas.microsoft.com/office/drawing/2014/main" id="{BBD11330-48AB-A7D3-215F-17BC4607DFAC}"/>
                </a:ext>
              </a:extLst>
            </p:cNvPr>
            <p:cNvCxnSpPr>
              <a:cxnSpLocks/>
              <a:stCxn id="10" idx="3"/>
              <a:endCxn id="11" idx="1"/>
            </p:cNvCxnSpPr>
            <p:nvPr/>
          </p:nvCxnSpPr>
          <p:spPr>
            <a:xfrm>
              <a:off x="2726280" y="2562389"/>
              <a:ext cx="131805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Dikdörtgen 256">
              <a:extLst>
                <a:ext uri="{FF2B5EF4-FFF2-40B4-BE49-F238E27FC236}">
                  <a16:creationId xmlns:a16="http://schemas.microsoft.com/office/drawing/2014/main" id="{E165C042-365C-F635-7555-1DF827B80066}"/>
                </a:ext>
              </a:extLst>
            </p:cNvPr>
            <p:cNvSpPr/>
            <p:nvPr/>
          </p:nvSpPr>
          <p:spPr>
            <a:xfrm>
              <a:off x="6571520" y="2296226"/>
              <a:ext cx="1769017" cy="532326"/>
            </a:xfrm>
            <a:prstGeom prst="roundRect">
              <a:avLst/>
            </a:prstGeom>
            <a:solidFill>
              <a:schemeClr val="accent3">
                <a:lumMod val="20000"/>
                <a:lumOff val="80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accent3"/>
                  </a:solidFill>
                  <a:latin typeface="+mj-lt"/>
                  <a:ea typeface="Cambria" panose="02040503050406030204" pitchFamily="18" charset="0"/>
                  <a:cs typeface="Cascadia Mono" panose="020B0609020000020004" pitchFamily="49" charset="0"/>
                </a:rPr>
                <a:t>ACT Row B</a:t>
              </a:r>
              <a:endParaRPr lang="en-US" sz="2400" b="1" baseline="-25000">
                <a:solidFill>
                  <a:schemeClr val="accent3"/>
                </a:solidFill>
                <a:latin typeface="+mj-lt"/>
                <a:ea typeface="Cambria" panose="02040503050406030204" pitchFamily="18" charset="0"/>
                <a:cs typeface="Cascadia Mono" panose="020B0609020000020004" pitchFamily="49" charset="0"/>
              </a:endParaRPr>
            </a:p>
          </p:txBody>
        </p:sp>
        <p:cxnSp>
          <p:nvCxnSpPr>
            <p:cNvPr id="14" name="Düz Ok Bağlayıcısı 60">
              <a:extLst>
                <a:ext uri="{FF2B5EF4-FFF2-40B4-BE49-F238E27FC236}">
                  <a16:creationId xmlns:a16="http://schemas.microsoft.com/office/drawing/2014/main" id="{B438AA87-29E6-E5E7-0956-3BFA954AF572}"/>
                </a:ext>
              </a:extLst>
            </p:cNvPr>
            <p:cNvCxnSpPr>
              <a:cxnSpLocks/>
              <a:stCxn id="11" idx="3"/>
              <a:endCxn id="13" idx="1"/>
            </p:cNvCxnSpPr>
            <p:nvPr/>
          </p:nvCxnSpPr>
          <p:spPr>
            <a:xfrm>
              <a:off x="5370442" y="2562389"/>
              <a:ext cx="120107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15" name="Grafik 18" descr="Kapat düz dolguyla">
            <a:extLst>
              <a:ext uri="{FF2B5EF4-FFF2-40B4-BE49-F238E27FC236}">
                <a16:creationId xmlns:a16="http://schemas.microsoft.com/office/drawing/2014/main" id="{5D8A6882-E273-DC2E-A52A-A11E50928FB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34130" y="2402714"/>
            <a:ext cx="557585" cy="557585"/>
          </a:xfrm>
          <a:prstGeom prst="rect">
            <a:avLst/>
          </a:prstGeom>
        </p:spPr>
      </p:pic>
      <p:sp>
        <p:nvSpPr>
          <p:cNvPr id="16" name="Metin kutusu 16">
            <a:extLst>
              <a:ext uri="{FF2B5EF4-FFF2-40B4-BE49-F238E27FC236}">
                <a16:creationId xmlns:a16="http://schemas.microsoft.com/office/drawing/2014/main" id="{C8116835-6BBA-6EE2-8805-1BE0F9A8D30D}"/>
              </a:ext>
            </a:extLst>
          </p:cNvPr>
          <p:cNvSpPr txBox="1"/>
          <p:nvPr/>
        </p:nvSpPr>
        <p:spPr>
          <a:xfrm>
            <a:off x="2662142" y="2931203"/>
            <a:ext cx="994322" cy="461665"/>
          </a:xfrm>
          <a:prstGeom prst="rect">
            <a:avLst/>
          </a:prstGeom>
          <a:noFill/>
        </p:spPr>
        <p:txBody>
          <a:bodyPr wrap="square" rtlCol="0">
            <a:spAutoFit/>
          </a:bodyPr>
          <a:lstStyle/>
          <a:p>
            <a:pPr algn="ctr"/>
            <a:r>
              <a:rPr lang="en-US" sz="2400" b="1">
                <a:solidFill>
                  <a:srgbClr val="FF0000"/>
                </a:solidFill>
                <a:latin typeface="+mj-lt"/>
                <a:ea typeface="Cambria" panose="02040503050406030204" pitchFamily="18" charset="0"/>
              </a:rPr>
              <a:t>&lt;3ns</a:t>
            </a:r>
            <a:endParaRPr lang="en-US" sz="2400" b="1">
              <a:solidFill>
                <a:srgbClr val="FF0000"/>
              </a:solidFill>
              <a:latin typeface="+mj-lt"/>
            </a:endParaRPr>
          </a:p>
        </p:txBody>
      </p:sp>
      <p:sp>
        <p:nvSpPr>
          <p:cNvPr id="17" name="Metin kutusu 16">
            <a:extLst>
              <a:ext uri="{FF2B5EF4-FFF2-40B4-BE49-F238E27FC236}">
                <a16:creationId xmlns:a16="http://schemas.microsoft.com/office/drawing/2014/main" id="{CFC0FBD8-83C2-F494-3CAC-D5D4D7C019C9}"/>
              </a:ext>
            </a:extLst>
          </p:cNvPr>
          <p:cNvSpPr txBox="1"/>
          <p:nvPr/>
        </p:nvSpPr>
        <p:spPr>
          <a:xfrm>
            <a:off x="5239885" y="2939227"/>
            <a:ext cx="994322" cy="461665"/>
          </a:xfrm>
          <a:prstGeom prst="rect">
            <a:avLst/>
          </a:prstGeom>
          <a:noFill/>
        </p:spPr>
        <p:txBody>
          <a:bodyPr wrap="square" rtlCol="0">
            <a:spAutoFit/>
          </a:bodyPr>
          <a:lstStyle/>
          <a:p>
            <a:pPr algn="ctr"/>
            <a:r>
              <a:rPr lang="en-US" sz="2400" b="1">
                <a:solidFill>
                  <a:srgbClr val="FF0000"/>
                </a:solidFill>
                <a:latin typeface="+mj-lt"/>
                <a:ea typeface="Cambria" panose="02040503050406030204" pitchFamily="18" charset="0"/>
              </a:rPr>
              <a:t>&lt;3ns</a:t>
            </a:r>
            <a:endParaRPr lang="en-US" sz="2400" b="1">
              <a:solidFill>
                <a:srgbClr val="FF0000"/>
              </a:solidFill>
              <a:latin typeface="+mj-lt"/>
            </a:endParaRPr>
          </a:p>
        </p:txBody>
      </p:sp>
      <p:sp>
        <p:nvSpPr>
          <p:cNvPr id="18" name="Metin kutusu 16">
            <a:extLst>
              <a:ext uri="{FF2B5EF4-FFF2-40B4-BE49-F238E27FC236}">
                <a16:creationId xmlns:a16="http://schemas.microsoft.com/office/drawing/2014/main" id="{2BCF1384-24DD-FF2F-F408-3A6157A0D3FF}"/>
              </a:ext>
            </a:extLst>
          </p:cNvPr>
          <p:cNvSpPr txBox="1"/>
          <p:nvPr/>
        </p:nvSpPr>
        <p:spPr>
          <a:xfrm>
            <a:off x="5328602" y="2451084"/>
            <a:ext cx="994322" cy="461665"/>
          </a:xfrm>
          <a:prstGeom prst="rect">
            <a:avLst/>
          </a:prstGeom>
          <a:noFill/>
        </p:spPr>
        <p:txBody>
          <a:bodyPr wrap="square" rtlCol="0">
            <a:spAutoFit/>
          </a:bodyPr>
          <a:lstStyle/>
          <a:p>
            <a:pPr algn="ctr"/>
            <a:r>
              <a:rPr lang="en-US" sz="2400" b="1">
                <a:latin typeface="+mj-lt"/>
                <a:ea typeface="Cambria" panose="02040503050406030204" pitchFamily="18" charset="0"/>
              </a:rPr>
              <a:t>14ns</a:t>
            </a:r>
            <a:endParaRPr lang="en-US" sz="2400" b="1">
              <a:latin typeface="+mj-lt"/>
            </a:endParaRPr>
          </a:p>
        </p:txBody>
      </p:sp>
      <p:pic>
        <p:nvPicPr>
          <p:cNvPr id="19" name="Grafik 18" descr="Kapat düz dolguyla">
            <a:extLst>
              <a:ext uri="{FF2B5EF4-FFF2-40B4-BE49-F238E27FC236}">
                <a16:creationId xmlns:a16="http://schemas.microsoft.com/office/drawing/2014/main" id="{41617657-69B0-BFAD-291D-8B22CB68E56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546970" y="2399105"/>
            <a:ext cx="557585" cy="557585"/>
          </a:xfrm>
          <a:prstGeom prst="rect">
            <a:avLst/>
          </a:prstGeom>
        </p:spPr>
      </p:pic>
      <p:grpSp>
        <p:nvGrpSpPr>
          <p:cNvPr id="20" name="Grup 42">
            <a:extLst>
              <a:ext uri="{FF2B5EF4-FFF2-40B4-BE49-F238E27FC236}">
                <a16:creationId xmlns:a16="http://schemas.microsoft.com/office/drawing/2014/main" id="{13123A7B-EE31-E074-4EEE-6CDA023669C8}"/>
              </a:ext>
            </a:extLst>
          </p:cNvPr>
          <p:cNvGrpSpPr/>
          <p:nvPr/>
        </p:nvGrpSpPr>
        <p:grpSpPr>
          <a:xfrm>
            <a:off x="2927580" y="3561549"/>
            <a:ext cx="3477297" cy="3157676"/>
            <a:chOff x="2266463" y="2926940"/>
            <a:chExt cx="4301977" cy="3815173"/>
          </a:xfrm>
        </p:grpSpPr>
        <p:sp>
          <p:nvSpPr>
            <p:cNvPr id="21" name="Rectangle 13">
              <a:extLst>
                <a:ext uri="{FF2B5EF4-FFF2-40B4-BE49-F238E27FC236}">
                  <a16:creationId xmlns:a16="http://schemas.microsoft.com/office/drawing/2014/main" id="{60088B42-E666-5645-4B67-0FD7F17D3AB1}"/>
                </a:ext>
              </a:extLst>
            </p:cNvPr>
            <p:cNvSpPr/>
            <p:nvPr/>
          </p:nvSpPr>
          <p:spPr>
            <a:xfrm>
              <a:off x="2662834" y="3361112"/>
              <a:ext cx="3814165" cy="2723715"/>
            </a:xfrm>
            <a:prstGeom prst="rect">
              <a:avLst/>
            </a:prstGeom>
            <a:solidFill>
              <a:srgbClr val="E8E6FE"/>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2" name="Rectangle 13">
              <a:extLst>
                <a:ext uri="{FF2B5EF4-FFF2-40B4-BE49-F238E27FC236}">
                  <a16:creationId xmlns:a16="http://schemas.microsoft.com/office/drawing/2014/main" id="{C801B8E0-E9C7-56BA-5EF3-46B7F4CFEB6B}"/>
                </a:ext>
              </a:extLst>
            </p:cNvPr>
            <p:cNvSpPr/>
            <p:nvPr/>
          </p:nvSpPr>
          <p:spPr>
            <a:xfrm>
              <a:off x="2510434" y="3208712"/>
              <a:ext cx="3814165" cy="2723715"/>
            </a:xfrm>
            <a:prstGeom prst="rect">
              <a:avLst/>
            </a:prstGeom>
            <a:solidFill>
              <a:srgbClr val="E8E6FE"/>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nvGrpSpPr>
            <p:cNvPr id="23" name="Group 30">
              <a:extLst>
                <a:ext uri="{FF2B5EF4-FFF2-40B4-BE49-F238E27FC236}">
                  <a16:creationId xmlns:a16="http://schemas.microsoft.com/office/drawing/2014/main" id="{AD5E8A4B-1F1F-A7B8-9B42-296EBBBB4D0F}"/>
                </a:ext>
              </a:extLst>
            </p:cNvPr>
            <p:cNvGrpSpPr/>
            <p:nvPr/>
          </p:nvGrpSpPr>
          <p:grpSpPr>
            <a:xfrm>
              <a:off x="2358034" y="2982868"/>
              <a:ext cx="3814165" cy="2808645"/>
              <a:chOff x="1899136" y="3450660"/>
              <a:chExt cx="3770142" cy="1492613"/>
            </a:xfrm>
          </p:grpSpPr>
          <p:sp>
            <p:nvSpPr>
              <p:cNvPr id="31" name="Rectangle 13">
                <a:extLst>
                  <a:ext uri="{FF2B5EF4-FFF2-40B4-BE49-F238E27FC236}">
                    <a16:creationId xmlns:a16="http://schemas.microsoft.com/office/drawing/2014/main" id="{2C3E2090-31C0-EC84-78A3-280C1AA96672}"/>
                  </a:ext>
                </a:extLst>
              </p:cNvPr>
              <p:cNvSpPr/>
              <p:nvPr/>
            </p:nvSpPr>
            <p:spPr>
              <a:xfrm>
                <a:off x="1899136" y="3495795"/>
                <a:ext cx="3770142" cy="1447478"/>
              </a:xfrm>
              <a:prstGeom prst="rect">
                <a:avLst/>
              </a:prstGeom>
              <a:solidFill>
                <a:srgbClr val="E8E6FE"/>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2" name="TextBox 15">
                <a:extLst>
                  <a:ext uri="{FF2B5EF4-FFF2-40B4-BE49-F238E27FC236}">
                    <a16:creationId xmlns:a16="http://schemas.microsoft.com/office/drawing/2014/main" id="{998A2E90-DC5D-19A4-2BD3-FA0E2693B705}"/>
                  </a:ext>
                </a:extLst>
              </p:cNvPr>
              <p:cNvSpPr txBox="1"/>
              <p:nvPr/>
            </p:nvSpPr>
            <p:spPr>
              <a:xfrm>
                <a:off x="1899136" y="3450660"/>
                <a:ext cx="1517082" cy="461665"/>
              </a:xfrm>
              <a:prstGeom prst="rect">
                <a:avLst/>
              </a:prstGeom>
              <a:noFill/>
            </p:spPr>
            <p:txBody>
              <a:bodyPr wrap="none" rtlCol="0">
                <a:spAutoFit/>
              </a:bodyPr>
              <a:lstStyle/>
              <a:p>
                <a:r>
                  <a:rPr lang="en-US" sz="2400">
                    <a:latin typeface="+mj-lt"/>
                  </a:rPr>
                  <a:t>Subarray X</a:t>
                </a:r>
              </a:p>
            </p:txBody>
          </p:sp>
        </p:grpSp>
        <p:sp>
          <p:nvSpPr>
            <p:cNvPr id="24" name="Rectangle 7">
              <a:extLst>
                <a:ext uri="{FF2B5EF4-FFF2-40B4-BE49-F238E27FC236}">
                  <a16:creationId xmlns:a16="http://schemas.microsoft.com/office/drawing/2014/main" id="{21914199-E3CE-2B22-2B4A-B5377235219E}"/>
                </a:ext>
              </a:extLst>
            </p:cNvPr>
            <p:cNvSpPr/>
            <p:nvPr/>
          </p:nvSpPr>
          <p:spPr>
            <a:xfrm>
              <a:off x="2619210" y="3445705"/>
              <a:ext cx="3385865" cy="407963"/>
            </a:xfrm>
            <a:prstGeom prst="rect">
              <a:avLst/>
            </a:prstGeom>
            <a:solidFill>
              <a:schemeClr val="accent2">
                <a:lumMod val="20000"/>
                <a:lumOff val="8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mj-lt"/>
                </a:rPr>
                <a:t>Row A</a:t>
              </a:r>
            </a:p>
          </p:txBody>
        </p:sp>
        <p:sp>
          <p:nvSpPr>
            <p:cNvPr id="25" name="Rectangle 11">
              <a:extLst>
                <a:ext uri="{FF2B5EF4-FFF2-40B4-BE49-F238E27FC236}">
                  <a16:creationId xmlns:a16="http://schemas.microsoft.com/office/drawing/2014/main" id="{E792A6F2-C03B-8AB0-0E87-7D86BB3918E1}"/>
                </a:ext>
              </a:extLst>
            </p:cNvPr>
            <p:cNvSpPr/>
            <p:nvPr/>
          </p:nvSpPr>
          <p:spPr>
            <a:xfrm>
              <a:off x="2622942" y="5285363"/>
              <a:ext cx="3382133" cy="407963"/>
            </a:xfrm>
            <a:prstGeom prst="rect">
              <a:avLst/>
            </a:prstGeom>
            <a:solidFill>
              <a:schemeClr val="accent2">
                <a:lumMod val="20000"/>
                <a:lumOff val="8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mj-lt"/>
                </a:rPr>
                <a:t>Row B</a:t>
              </a:r>
            </a:p>
          </p:txBody>
        </p:sp>
        <p:sp>
          <p:nvSpPr>
            <p:cNvPr id="26" name="Rectangle 17">
              <a:extLst>
                <a:ext uri="{FF2B5EF4-FFF2-40B4-BE49-F238E27FC236}">
                  <a16:creationId xmlns:a16="http://schemas.microsoft.com/office/drawing/2014/main" id="{63DA5F64-28D2-E47C-E092-5F9D1CE48FA5}"/>
                </a:ext>
              </a:extLst>
            </p:cNvPr>
            <p:cNvSpPr/>
            <p:nvPr/>
          </p:nvSpPr>
          <p:spPr>
            <a:xfrm>
              <a:off x="2266463" y="2926940"/>
              <a:ext cx="4301977" cy="333991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7" name="TextBox 25">
              <a:extLst>
                <a:ext uri="{FF2B5EF4-FFF2-40B4-BE49-F238E27FC236}">
                  <a16:creationId xmlns:a16="http://schemas.microsoft.com/office/drawing/2014/main" id="{8D2B1E23-31CD-6964-EF0B-EB4B868C6FF5}"/>
                </a:ext>
              </a:extLst>
            </p:cNvPr>
            <p:cNvSpPr txBox="1"/>
            <p:nvPr/>
          </p:nvSpPr>
          <p:spPr>
            <a:xfrm>
              <a:off x="3358098" y="6218893"/>
              <a:ext cx="1908087" cy="523220"/>
            </a:xfrm>
            <a:prstGeom prst="rect">
              <a:avLst/>
            </a:prstGeom>
            <a:noFill/>
          </p:spPr>
          <p:txBody>
            <a:bodyPr wrap="none" rtlCol="0">
              <a:spAutoFit/>
            </a:bodyPr>
            <a:lstStyle/>
            <a:p>
              <a:pPr algn="ctr"/>
              <a:r>
                <a:rPr lang="en-US" sz="2800">
                  <a:latin typeface="+mj-lt"/>
                </a:rPr>
                <a:t>DRAM Bank</a:t>
              </a:r>
            </a:p>
          </p:txBody>
        </p:sp>
        <p:sp>
          <p:nvSpPr>
            <p:cNvPr id="28" name="Rectangle 7">
              <a:extLst>
                <a:ext uri="{FF2B5EF4-FFF2-40B4-BE49-F238E27FC236}">
                  <a16:creationId xmlns:a16="http://schemas.microsoft.com/office/drawing/2014/main" id="{2AB6875C-64F6-9902-4AEC-848765CC9637}"/>
                </a:ext>
              </a:extLst>
            </p:cNvPr>
            <p:cNvSpPr/>
            <p:nvPr/>
          </p:nvSpPr>
          <p:spPr>
            <a:xfrm>
              <a:off x="2619210" y="3925829"/>
              <a:ext cx="3385865" cy="407963"/>
            </a:xfrm>
            <a:prstGeom prst="rect">
              <a:avLst/>
            </a:prstGeom>
            <a:solidFill>
              <a:schemeClr val="accent2">
                <a:lumMod val="20000"/>
                <a:lumOff val="8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tx1"/>
                </a:solidFill>
                <a:latin typeface="+mj-lt"/>
              </a:endParaRPr>
            </a:p>
          </p:txBody>
        </p:sp>
        <p:sp>
          <p:nvSpPr>
            <p:cNvPr id="29" name="Rectangle 7">
              <a:extLst>
                <a:ext uri="{FF2B5EF4-FFF2-40B4-BE49-F238E27FC236}">
                  <a16:creationId xmlns:a16="http://schemas.microsoft.com/office/drawing/2014/main" id="{DBAF10B4-4C36-58E9-CFC5-9210F3301F85}"/>
                </a:ext>
              </a:extLst>
            </p:cNvPr>
            <p:cNvSpPr/>
            <p:nvPr/>
          </p:nvSpPr>
          <p:spPr>
            <a:xfrm>
              <a:off x="2627769" y="4810367"/>
              <a:ext cx="3385865" cy="407963"/>
            </a:xfrm>
            <a:prstGeom prst="rect">
              <a:avLst/>
            </a:prstGeom>
            <a:solidFill>
              <a:schemeClr val="accent2">
                <a:lumMod val="20000"/>
                <a:lumOff val="8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tx1"/>
                </a:solidFill>
                <a:latin typeface="+mj-lt"/>
              </a:endParaRPr>
            </a:p>
          </p:txBody>
        </p:sp>
        <p:sp>
          <p:nvSpPr>
            <p:cNvPr id="30" name="Rectangle 7">
              <a:extLst>
                <a:ext uri="{FF2B5EF4-FFF2-40B4-BE49-F238E27FC236}">
                  <a16:creationId xmlns:a16="http://schemas.microsoft.com/office/drawing/2014/main" id="{3F974759-DD51-0B24-C731-C4F51E9C2A5B}"/>
                </a:ext>
              </a:extLst>
            </p:cNvPr>
            <p:cNvSpPr/>
            <p:nvPr/>
          </p:nvSpPr>
          <p:spPr>
            <a:xfrm rot="5400000">
              <a:off x="4263081" y="4375489"/>
              <a:ext cx="347034" cy="407963"/>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a:solidFill>
                    <a:schemeClr val="tx1"/>
                  </a:solidFill>
                  <a:latin typeface="+mj-lt"/>
                </a:rPr>
                <a:t>…</a:t>
              </a:r>
            </a:p>
          </p:txBody>
        </p:sp>
      </p:grpSp>
      <p:grpSp>
        <p:nvGrpSpPr>
          <p:cNvPr id="33" name="Group 26">
            <a:extLst>
              <a:ext uri="{FF2B5EF4-FFF2-40B4-BE49-F238E27FC236}">
                <a16:creationId xmlns:a16="http://schemas.microsoft.com/office/drawing/2014/main" id="{ECE71C2D-9656-8E1D-6D76-0D485EC3F883}"/>
              </a:ext>
            </a:extLst>
          </p:cNvPr>
          <p:cNvGrpSpPr/>
          <p:nvPr/>
        </p:nvGrpSpPr>
        <p:grpSpPr>
          <a:xfrm>
            <a:off x="1424679" y="3926627"/>
            <a:ext cx="1749378" cy="461665"/>
            <a:chOff x="867210" y="3646598"/>
            <a:chExt cx="1749378" cy="461665"/>
          </a:xfrm>
        </p:grpSpPr>
        <p:cxnSp>
          <p:nvCxnSpPr>
            <p:cNvPr id="34" name="Straight Arrow Connector 10">
              <a:extLst>
                <a:ext uri="{FF2B5EF4-FFF2-40B4-BE49-F238E27FC236}">
                  <a16:creationId xmlns:a16="http://schemas.microsoft.com/office/drawing/2014/main" id="{467B8B5D-4770-4579-962A-40DE9B1FF654}"/>
                </a:ext>
              </a:extLst>
            </p:cNvPr>
            <p:cNvCxnSpPr>
              <a:cxnSpLocks/>
            </p:cNvCxnSpPr>
            <p:nvPr/>
          </p:nvCxnSpPr>
          <p:spPr>
            <a:xfrm>
              <a:off x="1629651" y="3882888"/>
              <a:ext cx="986937" cy="1"/>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23">
              <a:extLst>
                <a:ext uri="{FF2B5EF4-FFF2-40B4-BE49-F238E27FC236}">
                  <a16:creationId xmlns:a16="http://schemas.microsoft.com/office/drawing/2014/main" id="{27BC102E-5772-76E5-1069-980B5BE1667F}"/>
                </a:ext>
              </a:extLst>
            </p:cNvPr>
            <p:cNvSpPr txBox="1"/>
            <p:nvPr/>
          </p:nvSpPr>
          <p:spPr>
            <a:xfrm>
              <a:off x="867210" y="3646598"/>
              <a:ext cx="727956" cy="461665"/>
            </a:xfrm>
            <a:prstGeom prst="rect">
              <a:avLst/>
            </a:prstGeom>
            <a:noFill/>
          </p:spPr>
          <p:txBody>
            <a:bodyPr wrap="none" rtlCol="0">
              <a:spAutoFit/>
            </a:bodyPr>
            <a:lstStyle/>
            <a:p>
              <a:r>
                <a:rPr lang="en-US" sz="2400" dirty="0">
                  <a:solidFill>
                    <a:srgbClr val="C00000"/>
                  </a:solidFill>
                  <a:latin typeface="+mj-lt"/>
                </a:rPr>
                <a:t>ACT</a:t>
              </a:r>
            </a:p>
          </p:txBody>
        </p:sp>
      </p:grpSp>
      <p:grpSp>
        <p:nvGrpSpPr>
          <p:cNvPr id="36" name="Group 26">
            <a:extLst>
              <a:ext uri="{FF2B5EF4-FFF2-40B4-BE49-F238E27FC236}">
                <a16:creationId xmlns:a16="http://schemas.microsoft.com/office/drawing/2014/main" id="{EECBE712-A41B-022C-7858-CAB866FAC224}"/>
              </a:ext>
            </a:extLst>
          </p:cNvPr>
          <p:cNvGrpSpPr/>
          <p:nvPr/>
        </p:nvGrpSpPr>
        <p:grpSpPr>
          <a:xfrm>
            <a:off x="1418924" y="5451523"/>
            <a:ext cx="1749378" cy="461665"/>
            <a:chOff x="867210" y="3906478"/>
            <a:chExt cx="1749378" cy="461665"/>
          </a:xfrm>
        </p:grpSpPr>
        <p:cxnSp>
          <p:nvCxnSpPr>
            <p:cNvPr id="37" name="Straight Arrow Connector 10">
              <a:extLst>
                <a:ext uri="{FF2B5EF4-FFF2-40B4-BE49-F238E27FC236}">
                  <a16:creationId xmlns:a16="http://schemas.microsoft.com/office/drawing/2014/main" id="{A9688EED-7ECD-AAA0-9DBD-938767C1012A}"/>
                </a:ext>
              </a:extLst>
            </p:cNvPr>
            <p:cNvCxnSpPr>
              <a:cxnSpLocks/>
            </p:cNvCxnSpPr>
            <p:nvPr/>
          </p:nvCxnSpPr>
          <p:spPr>
            <a:xfrm>
              <a:off x="1629651" y="4142768"/>
              <a:ext cx="986937" cy="1"/>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8" name="TextBox 23">
              <a:extLst>
                <a:ext uri="{FF2B5EF4-FFF2-40B4-BE49-F238E27FC236}">
                  <a16:creationId xmlns:a16="http://schemas.microsoft.com/office/drawing/2014/main" id="{BA32B037-C5A9-C014-6C68-B81420B77C2A}"/>
                </a:ext>
              </a:extLst>
            </p:cNvPr>
            <p:cNvSpPr txBox="1"/>
            <p:nvPr/>
          </p:nvSpPr>
          <p:spPr>
            <a:xfrm>
              <a:off x="867210" y="3906478"/>
              <a:ext cx="727956" cy="461665"/>
            </a:xfrm>
            <a:prstGeom prst="rect">
              <a:avLst/>
            </a:prstGeom>
            <a:noFill/>
          </p:spPr>
          <p:txBody>
            <a:bodyPr wrap="none" rtlCol="0">
              <a:spAutoFit/>
            </a:bodyPr>
            <a:lstStyle/>
            <a:p>
              <a:r>
                <a:rPr lang="en-US" sz="2400" dirty="0">
                  <a:solidFill>
                    <a:srgbClr val="C00000"/>
                  </a:solidFill>
                  <a:latin typeface="+mj-lt"/>
                </a:rPr>
                <a:t>ACT</a:t>
              </a:r>
            </a:p>
          </p:txBody>
        </p:sp>
      </p:grpSp>
    </p:spTree>
    <p:extLst>
      <p:ext uri="{BB962C8B-B14F-4D97-AF65-F5344CB8AC3E}">
        <p14:creationId xmlns:p14="http://schemas.microsoft.com/office/powerpoint/2010/main" val="10957676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8B8E3-1148-B415-D9ED-B9498A1FA85C}"/>
              </a:ext>
            </a:extLst>
          </p:cNvPr>
          <p:cNvSpPr>
            <a:spLocks noGrp="1"/>
          </p:cNvSpPr>
          <p:nvPr>
            <p:ph type="title"/>
          </p:nvPr>
        </p:nvSpPr>
        <p:spPr/>
        <p:txBody>
          <a:bodyPr/>
          <a:lstStyle/>
          <a:p>
            <a:r>
              <a:rPr lang="en-US" dirty="0"/>
              <a:t>Read Disturbance in DRAM</a:t>
            </a:r>
          </a:p>
        </p:txBody>
      </p:sp>
      <p:sp>
        <p:nvSpPr>
          <p:cNvPr id="3" name="Content Placeholder 2">
            <a:extLst>
              <a:ext uri="{FF2B5EF4-FFF2-40B4-BE49-F238E27FC236}">
                <a16:creationId xmlns:a16="http://schemas.microsoft.com/office/drawing/2014/main" id="{9733CB7F-0841-D745-7EDE-5874C439DE19}"/>
              </a:ext>
            </a:extLst>
          </p:cNvPr>
          <p:cNvSpPr>
            <a:spLocks noGrp="1"/>
          </p:cNvSpPr>
          <p:nvPr>
            <p:ph idx="1"/>
          </p:nvPr>
        </p:nvSpPr>
        <p:spPr>
          <a:xfrm>
            <a:off x="0" y="770468"/>
            <a:ext cx="9143999" cy="1218970"/>
          </a:xfrm>
          <a:prstGeom prst="rect">
            <a:avLst/>
          </a:prstGeom>
        </p:spPr>
        <p:txBody>
          <a:bodyPr/>
          <a:lstStyle/>
          <a:p>
            <a:r>
              <a:rPr lang="en-US" dirty="0"/>
              <a:t>Unfortunately, even activating </a:t>
            </a:r>
            <a:r>
              <a:rPr lang="en-US" b="1" dirty="0"/>
              <a:t>a single DRAM row </a:t>
            </a:r>
            <a:br>
              <a:rPr lang="en-US" dirty="0"/>
            </a:br>
            <a:r>
              <a:rPr lang="en-US" b="1" dirty="0">
                <a:solidFill>
                  <a:schemeClr val="accent2"/>
                </a:solidFill>
              </a:rPr>
              <a:t>disturbs</a:t>
            </a:r>
            <a:r>
              <a:rPr lang="en-US" dirty="0"/>
              <a:t> the data integrity of other </a:t>
            </a:r>
            <a:r>
              <a:rPr lang="en-US" b="1" dirty="0" err="1">
                <a:solidFill>
                  <a:schemeClr val="accent1">
                    <a:lumMod val="75000"/>
                  </a:schemeClr>
                </a:solidFill>
              </a:rPr>
              <a:t>unaccessed</a:t>
            </a:r>
            <a:r>
              <a:rPr lang="en-US" b="1" dirty="0">
                <a:solidFill>
                  <a:schemeClr val="accent1">
                    <a:lumMod val="75000"/>
                  </a:schemeClr>
                </a:solidFill>
              </a:rPr>
              <a:t> DRAM rows</a:t>
            </a:r>
          </a:p>
          <a:p>
            <a:r>
              <a:rPr lang="en-US" dirty="0"/>
              <a:t>Prominent example: </a:t>
            </a:r>
            <a:r>
              <a:rPr lang="en-US" b="1" dirty="0" err="1"/>
              <a:t>RowHammer</a:t>
            </a:r>
            <a:endParaRPr lang="en-US" b="1" dirty="0"/>
          </a:p>
        </p:txBody>
      </p:sp>
      <p:sp>
        <p:nvSpPr>
          <p:cNvPr id="4" name="Rounded Rectangle 4">
            <a:extLst>
              <a:ext uri="{FF2B5EF4-FFF2-40B4-BE49-F238E27FC236}">
                <a16:creationId xmlns:a16="http://schemas.microsoft.com/office/drawing/2014/main" id="{A6B559AA-8656-014B-0D44-CE2D2C7DC93A}"/>
              </a:ext>
            </a:extLst>
          </p:cNvPr>
          <p:cNvSpPr/>
          <p:nvPr/>
        </p:nvSpPr>
        <p:spPr>
          <a:xfrm>
            <a:off x="1395013" y="2407045"/>
            <a:ext cx="5988161" cy="2268187"/>
          </a:xfrm>
          <a:prstGeom prst="roundRect">
            <a:avLst/>
          </a:prstGeom>
          <a:solidFill>
            <a:schemeClr val="bg1">
              <a:lumMod val="9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mj-lt"/>
              <a:ea typeface="+mn-ea"/>
              <a:cs typeface="+mn-cs"/>
            </a:endParaRPr>
          </a:p>
        </p:txBody>
      </p:sp>
      <p:cxnSp>
        <p:nvCxnSpPr>
          <p:cNvPr id="5" name="Straight Connector 4">
            <a:extLst>
              <a:ext uri="{FF2B5EF4-FFF2-40B4-BE49-F238E27FC236}">
                <a16:creationId xmlns:a16="http://schemas.microsoft.com/office/drawing/2014/main" id="{17FFD78E-6016-670D-E02F-3DE3FD725427}"/>
              </a:ext>
            </a:extLst>
          </p:cNvPr>
          <p:cNvCxnSpPr>
            <a:cxnSpLocks/>
          </p:cNvCxnSpPr>
          <p:nvPr/>
        </p:nvCxnSpPr>
        <p:spPr>
          <a:xfrm>
            <a:off x="1728841" y="3197116"/>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7F7432F-FF37-347C-9611-2AF7974CCC6B}"/>
              </a:ext>
            </a:extLst>
          </p:cNvPr>
          <p:cNvCxnSpPr>
            <a:cxnSpLocks/>
          </p:cNvCxnSpPr>
          <p:nvPr/>
        </p:nvCxnSpPr>
        <p:spPr>
          <a:xfrm>
            <a:off x="1728841" y="3708622"/>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CCC41A71-F65A-B666-7EFB-B9AE8AEBFC79}"/>
              </a:ext>
            </a:extLst>
          </p:cNvPr>
          <p:cNvCxnSpPr>
            <a:cxnSpLocks/>
          </p:cNvCxnSpPr>
          <p:nvPr/>
        </p:nvCxnSpPr>
        <p:spPr>
          <a:xfrm>
            <a:off x="1728841" y="4214386"/>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9F52E309-B37D-EDEA-D846-00C4DE4CA95A}"/>
              </a:ext>
            </a:extLst>
          </p:cNvPr>
          <p:cNvSpPr/>
          <p:nvPr/>
        </p:nvSpPr>
        <p:spPr>
          <a:xfrm>
            <a:off x="2037451" y="2938462"/>
            <a:ext cx="4709160" cy="487224"/>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u="none" strike="noStrike" kern="1200" cap="none" spc="0" normalizeH="0" baseline="0" noProof="0" dirty="0">
                <a:ln>
                  <a:noFill/>
                </a:ln>
                <a:solidFill>
                  <a:prstClr val="black"/>
                </a:solidFill>
                <a:effectLst/>
                <a:uLnTx/>
                <a:uFillTx/>
                <a:latin typeface="+mj-lt"/>
                <a:ea typeface="Cambria" panose="02040503050406030204" pitchFamily="18" charset="0"/>
                <a:cs typeface="+mn-cs"/>
              </a:rPr>
              <a:t>Row 1</a:t>
            </a:r>
          </a:p>
        </p:txBody>
      </p:sp>
      <p:sp>
        <p:nvSpPr>
          <p:cNvPr id="9" name="Rectangle 8">
            <a:extLst>
              <a:ext uri="{FF2B5EF4-FFF2-40B4-BE49-F238E27FC236}">
                <a16:creationId xmlns:a16="http://schemas.microsoft.com/office/drawing/2014/main" id="{DCFAFFA2-EB2C-04B4-DCE4-B2C3F6A09567}"/>
              </a:ext>
            </a:extLst>
          </p:cNvPr>
          <p:cNvSpPr/>
          <p:nvPr/>
        </p:nvSpPr>
        <p:spPr>
          <a:xfrm>
            <a:off x="2037451" y="3437773"/>
            <a:ext cx="4709160" cy="487224"/>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u="none" strike="noStrike" kern="1200" cap="none" spc="0" normalizeH="0" baseline="0" noProof="0" dirty="0">
                <a:ln>
                  <a:noFill/>
                </a:ln>
                <a:solidFill>
                  <a:prstClr val="black"/>
                </a:solidFill>
                <a:effectLst/>
                <a:uLnTx/>
                <a:uFillTx/>
                <a:latin typeface="+mj-lt"/>
                <a:ea typeface="Cambria" panose="02040503050406030204" pitchFamily="18" charset="0"/>
                <a:cs typeface="+mn-cs"/>
              </a:rPr>
              <a:t>Row 2</a:t>
            </a:r>
          </a:p>
        </p:txBody>
      </p:sp>
      <p:sp>
        <p:nvSpPr>
          <p:cNvPr id="10" name="Rectangle 9">
            <a:extLst>
              <a:ext uri="{FF2B5EF4-FFF2-40B4-BE49-F238E27FC236}">
                <a16:creationId xmlns:a16="http://schemas.microsoft.com/office/drawing/2014/main" id="{86E5FAA1-837A-6A37-6D94-016B5FEDD400}"/>
              </a:ext>
            </a:extLst>
          </p:cNvPr>
          <p:cNvSpPr/>
          <p:nvPr/>
        </p:nvSpPr>
        <p:spPr>
          <a:xfrm>
            <a:off x="2037451" y="3942748"/>
            <a:ext cx="4709160" cy="487224"/>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u="none" strike="noStrike" kern="1200" cap="none" spc="0" normalizeH="0" baseline="0" noProof="0" dirty="0">
                <a:ln>
                  <a:noFill/>
                </a:ln>
                <a:solidFill>
                  <a:prstClr val="black"/>
                </a:solidFill>
                <a:effectLst/>
                <a:uLnTx/>
                <a:uFillTx/>
                <a:latin typeface="+mj-lt"/>
                <a:ea typeface="Cambria" panose="02040503050406030204" pitchFamily="18" charset="0"/>
                <a:cs typeface="+mn-cs"/>
              </a:rPr>
              <a:t>Row 3</a:t>
            </a:r>
          </a:p>
        </p:txBody>
      </p:sp>
      <p:grpSp>
        <p:nvGrpSpPr>
          <p:cNvPr id="11" name="Group 10">
            <a:extLst>
              <a:ext uri="{FF2B5EF4-FFF2-40B4-BE49-F238E27FC236}">
                <a16:creationId xmlns:a16="http://schemas.microsoft.com/office/drawing/2014/main" id="{EB322555-7C6E-9E8C-858E-BC273D7ECEB9}"/>
              </a:ext>
            </a:extLst>
          </p:cNvPr>
          <p:cNvGrpSpPr/>
          <p:nvPr/>
        </p:nvGrpSpPr>
        <p:grpSpPr>
          <a:xfrm>
            <a:off x="2033119" y="2936979"/>
            <a:ext cx="4715035" cy="1492993"/>
            <a:chOff x="1428644" y="1937227"/>
            <a:chExt cx="6286713" cy="1990657"/>
          </a:xfrm>
        </p:grpSpPr>
        <p:sp>
          <p:nvSpPr>
            <p:cNvPr id="12" name="Rectangle 11">
              <a:extLst>
                <a:ext uri="{FF2B5EF4-FFF2-40B4-BE49-F238E27FC236}">
                  <a16:creationId xmlns:a16="http://schemas.microsoft.com/office/drawing/2014/main" id="{E9B35D73-0571-DA6D-A467-4EC48B2B502A}"/>
                </a:ext>
              </a:extLst>
            </p:cNvPr>
            <p:cNvSpPr/>
            <p:nvPr/>
          </p:nvSpPr>
          <p:spPr>
            <a:xfrm>
              <a:off x="1436477" y="2604952"/>
              <a:ext cx="6278880" cy="649632"/>
            </a:xfrm>
            <a:prstGeom prst="rect">
              <a:avLst/>
            </a:prstGeom>
            <a:solidFill>
              <a:schemeClr val="accent2">
                <a:lumMod val="60000"/>
                <a:lumOff val="4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u="none" strike="noStrike" kern="1200" cap="none" spc="0" normalizeH="0" baseline="0" noProof="0" dirty="0">
                  <a:ln>
                    <a:noFill/>
                  </a:ln>
                  <a:solidFill>
                    <a:prstClr val="black"/>
                  </a:solidFill>
                  <a:effectLst/>
                  <a:uLnTx/>
                  <a:uFillTx/>
                  <a:latin typeface="+mj-lt"/>
                  <a:ea typeface="Cambria" panose="02040503050406030204" pitchFamily="18" charset="0"/>
                  <a:cs typeface="+mn-cs"/>
                </a:rPr>
                <a:t>Row 2</a:t>
              </a:r>
            </a:p>
          </p:txBody>
        </p:sp>
        <p:sp>
          <p:nvSpPr>
            <p:cNvPr id="13" name="Content Placeholder 2">
              <a:extLst>
                <a:ext uri="{FF2B5EF4-FFF2-40B4-BE49-F238E27FC236}">
                  <a16:creationId xmlns:a16="http://schemas.microsoft.com/office/drawing/2014/main" id="{73F4229C-0A67-3426-E3A2-6A73F3CF78A9}"/>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u="none" strike="noStrike" kern="1200" cap="none" spc="0" normalizeH="0" baseline="0" noProof="0" dirty="0">
                  <a:ln>
                    <a:noFill/>
                  </a:ln>
                  <a:solidFill>
                    <a:srgbClr val="FF0000"/>
                  </a:solidFill>
                  <a:effectLst/>
                  <a:uLnTx/>
                  <a:uFillTx/>
                  <a:latin typeface="+mj-lt"/>
                  <a:ea typeface="Cambria" panose="02040503050406030204" pitchFamily="18" charset="0"/>
                  <a:cs typeface="+mn-cs"/>
                </a:rPr>
                <a:t>open</a:t>
              </a:r>
            </a:p>
          </p:txBody>
        </p:sp>
        <p:sp>
          <p:nvSpPr>
            <p:cNvPr id="14" name="Rectangle 13">
              <a:extLst>
                <a:ext uri="{FF2B5EF4-FFF2-40B4-BE49-F238E27FC236}">
                  <a16:creationId xmlns:a16="http://schemas.microsoft.com/office/drawing/2014/main" id="{DE39EF64-1034-57A1-28B8-EF4BF192D946}"/>
                </a:ext>
              </a:extLst>
            </p:cNvPr>
            <p:cNvSpPr/>
            <p:nvPr/>
          </p:nvSpPr>
          <p:spPr>
            <a:xfrm>
              <a:off x="1436477" y="1937227"/>
              <a:ext cx="6278880" cy="649632"/>
            </a:xfrm>
            <a:prstGeom prst="rect">
              <a:avLst/>
            </a:prstGeom>
            <a:solidFill>
              <a:schemeClr val="accent4">
                <a:lumMod val="20000"/>
                <a:lumOff val="8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u="none" strike="noStrike" kern="1200" cap="none" spc="0" normalizeH="0" baseline="0" noProof="0" dirty="0">
                  <a:ln>
                    <a:noFill/>
                  </a:ln>
                  <a:solidFill>
                    <a:prstClr val="black"/>
                  </a:solidFill>
                  <a:effectLst/>
                  <a:uLnTx/>
                  <a:uFillTx/>
                  <a:latin typeface="+mj-lt"/>
                  <a:ea typeface="Cambria" panose="02040503050406030204" pitchFamily="18" charset="0"/>
                  <a:cs typeface="+mn-cs"/>
                </a:rPr>
                <a:t>Row 1</a:t>
              </a:r>
            </a:p>
          </p:txBody>
        </p:sp>
        <p:sp>
          <p:nvSpPr>
            <p:cNvPr id="15" name="Rectangle 14">
              <a:extLst>
                <a:ext uri="{FF2B5EF4-FFF2-40B4-BE49-F238E27FC236}">
                  <a16:creationId xmlns:a16="http://schemas.microsoft.com/office/drawing/2014/main" id="{07A3E9AF-7552-C1CB-20B0-BC78DC53DE7B}"/>
                </a:ext>
              </a:extLst>
            </p:cNvPr>
            <p:cNvSpPr/>
            <p:nvPr/>
          </p:nvSpPr>
          <p:spPr>
            <a:xfrm>
              <a:off x="1436477" y="3278252"/>
              <a:ext cx="6278880" cy="649632"/>
            </a:xfrm>
            <a:prstGeom prst="rect">
              <a:avLst/>
            </a:prstGeom>
            <a:solidFill>
              <a:schemeClr val="accent4">
                <a:lumMod val="20000"/>
                <a:lumOff val="8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u="none" strike="noStrike" kern="1200" cap="none" spc="0" normalizeH="0" baseline="0" noProof="0" dirty="0">
                  <a:ln>
                    <a:noFill/>
                  </a:ln>
                  <a:solidFill>
                    <a:prstClr val="black"/>
                  </a:solidFill>
                  <a:effectLst/>
                  <a:uLnTx/>
                  <a:uFillTx/>
                  <a:latin typeface="+mj-lt"/>
                  <a:ea typeface="Cambria" panose="02040503050406030204" pitchFamily="18" charset="0"/>
                  <a:cs typeface="+mn-cs"/>
                </a:rPr>
                <a:t>Row 3</a:t>
              </a:r>
            </a:p>
          </p:txBody>
        </p:sp>
      </p:grpSp>
      <p:grpSp>
        <p:nvGrpSpPr>
          <p:cNvPr id="16" name="Group 15">
            <a:extLst>
              <a:ext uri="{FF2B5EF4-FFF2-40B4-BE49-F238E27FC236}">
                <a16:creationId xmlns:a16="http://schemas.microsoft.com/office/drawing/2014/main" id="{505422AC-67D3-A537-32E4-837803D33B24}"/>
              </a:ext>
            </a:extLst>
          </p:cNvPr>
          <p:cNvGrpSpPr/>
          <p:nvPr/>
        </p:nvGrpSpPr>
        <p:grpSpPr>
          <a:xfrm>
            <a:off x="2040695" y="3437032"/>
            <a:ext cx="4709160" cy="487224"/>
            <a:chOff x="8271133" y="2603964"/>
            <a:chExt cx="6278880" cy="649632"/>
          </a:xfrm>
        </p:grpSpPr>
        <p:sp>
          <p:nvSpPr>
            <p:cNvPr id="17" name="Rectangle 16">
              <a:extLst>
                <a:ext uri="{FF2B5EF4-FFF2-40B4-BE49-F238E27FC236}">
                  <a16:creationId xmlns:a16="http://schemas.microsoft.com/office/drawing/2014/main" id="{FFB3BEBA-0B10-411D-2CD5-9AD84601D749}"/>
                </a:ext>
              </a:extLst>
            </p:cNvPr>
            <p:cNvSpPr/>
            <p:nvPr/>
          </p:nvSpPr>
          <p:spPr>
            <a:xfrm>
              <a:off x="8271133" y="2603964"/>
              <a:ext cx="6278880" cy="649632"/>
            </a:xfrm>
            <a:prstGeom prst="rect">
              <a:avLst/>
            </a:prstGeom>
            <a:solidFill>
              <a:srgbClr val="D8D9D8"/>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u="none" strike="noStrike" kern="1200" cap="none" spc="0" normalizeH="0" baseline="0" noProof="0" dirty="0">
                  <a:ln>
                    <a:noFill/>
                  </a:ln>
                  <a:solidFill>
                    <a:prstClr val="black"/>
                  </a:solidFill>
                  <a:effectLst/>
                  <a:uLnTx/>
                  <a:uFillTx/>
                  <a:latin typeface="+mj-lt"/>
                  <a:ea typeface="Cambria" panose="02040503050406030204" pitchFamily="18" charset="0"/>
                  <a:cs typeface="+mn-cs"/>
                </a:rPr>
                <a:t>Row 2</a:t>
              </a:r>
            </a:p>
          </p:txBody>
        </p:sp>
        <p:sp>
          <p:nvSpPr>
            <p:cNvPr id="18" name="Content Placeholder 2">
              <a:extLst>
                <a:ext uri="{FF2B5EF4-FFF2-40B4-BE49-F238E27FC236}">
                  <a16:creationId xmlns:a16="http://schemas.microsoft.com/office/drawing/2014/main" id="{C5FAD524-079B-EC41-A76C-80B2F9BDFC85}"/>
                </a:ext>
              </a:extLst>
            </p:cNvPr>
            <p:cNvSpPr txBox="1">
              <a:spLocks/>
            </p:cNvSpPr>
            <p:nvPr/>
          </p:nvSpPr>
          <p:spPr>
            <a:xfrm>
              <a:off x="8407290" y="2645717"/>
              <a:ext cx="1390654" cy="591494"/>
            </a:xfrm>
            <a:prstGeom prst="rect">
              <a:avLst/>
            </a:prstGeom>
            <a:ln>
              <a:no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u="none" strike="noStrike" kern="1200" cap="none" spc="0" normalizeH="0" baseline="0" noProof="0" dirty="0">
                  <a:ln>
                    <a:noFill/>
                  </a:ln>
                  <a:solidFill>
                    <a:srgbClr val="FF0000"/>
                  </a:solidFill>
                  <a:effectLst/>
                  <a:uLnTx/>
                  <a:uFillTx/>
                  <a:latin typeface="+mj-lt"/>
                  <a:ea typeface="Cambria" panose="02040503050406030204" pitchFamily="18" charset="0"/>
                  <a:cs typeface="+mn-cs"/>
                </a:rPr>
                <a:t>closed</a:t>
              </a:r>
            </a:p>
          </p:txBody>
        </p:sp>
      </p:grpSp>
      <p:grpSp>
        <p:nvGrpSpPr>
          <p:cNvPr id="19" name="Group 18">
            <a:extLst>
              <a:ext uri="{FF2B5EF4-FFF2-40B4-BE49-F238E27FC236}">
                <a16:creationId xmlns:a16="http://schemas.microsoft.com/office/drawing/2014/main" id="{82D320C5-8FED-00EC-AE0F-02825D712E57}"/>
              </a:ext>
            </a:extLst>
          </p:cNvPr>
          <p:cNvGrpSpPr/>
          <p:nvPr/>
        </p:nvGrpSpPr>
        <p:grpSpPr>
          <a:xfrm>
            <a:off x="2033119" y="2940218"/>
            <a:ext cx="4715035" cy="1492993"/>
            <a:chOff x="1428644" y="1937227"/>
            <a:chExt cx="6286713" cy="1990657"/>
          </a:xfrm>
        </p:grpSpPr>
        <p:sp>
          <p:nvSpPr>
            <p:cNvPr id="20" name="Rectangle 19">
              <a:extLst>
                <a:ext uri="{FF2B5EF4-FFF2-40B4-BE49-F238E27FC236}">
                  <a16:creationId xmlns:a16="http://schemas.microsoft.com/office/drawing/2014/main" id="{EC07C1E9-693B-1FF9-5EE3-BFCC9336CA74}"/>
                </a:ext>
              </a:extLst>
            </p:cNvPr>
            <p:cNvSpPr/>
            <p:nvPr/>
          </p:nvSpPr>
          <p:spPr>
            <a:xfrm>
              <a:off x="1436477" y="2604952"/>
              <a:ext cx="6278880" cy="649632"/>
            </a:xfrm>
            <a:prstGeom prst="rect">
              <a:avLst/>
            </a:prstGeom>
            <a:solidFill>
              <a:schemeClr val="accent2">
                <a:lumMod val="60000"/>
                <a:lumOff val="4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u="none" strike="noStrike" kern="1200" cap="none" spc="0" normalizeH="0" baseline="0" noProof="0" dirty="0">
                  <a:ln>
                    <a:noFill/>
                  </a:ln>
                  <a:solidFill>
                    <a:prstClr val="black"/>
                  </a:solidFill>
                  <a:effectLst/>
                  <a:uLnTx/>
                  <a:uFillTx/>
                  <a:latin typeface="+mj-lt"/>
                  <a:ea typeface="Cambria" panose="02040503050406030204" pitchFamily="18" charset="0"/>
                  <a:cs typeface="+mn-cs"/>
                </a:rPr>
                <a:t>Row 2</a:t>
              </a:r>
            </a:p>
          </p:txBody>
        </p:sp>
        <p:sp>
          <p:nvSpPr>
            <p:cNvPr id="21" name="Content Placeholder 2">
              <a:extLst>
                <a:ext uri="{FF2B5EF4-FFF2-40B4-BE49-F238E27FC236}">
                  <a16:creationId xmlns:a16="http://schemas.microsoft.com/office/drawing/2014/main" id="{D45057EB-1DA3-59B0-A4B8-2AA64F453142}"/>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u="none" strike="noStrike" kern="1200" cap="none" spc="0" normalizeH="0" baseline="0" noProof="0" dirty="0">
                  <a:ln>
                    <a:noFill/>
                  </a:ln>
                  <a:solidFill>
                    <a:srgbClr val="FF0000"/>
                  </a:solidFill>
                  <a:effectLst/>
                  <a:uLnTx/>
                  <a:uFillTx/>
                  <a:latin typeface="+mj-lt"/>
                  <a:ea typeface="Cambria" panose="02040503050406030204" pitchFamily="18" charset="0"/>
                  <a:cs typeface="+mn-cs"/>
                </a:rPr>
                <a:t>open</a:t>
              </a:r>
            </a:p>
          </p:txBody>
        </p:sp>
        <p:sp>
          <p:nvSpPr>
            <p:cNvPr id="22" name="Rectangle 21">
              <a:extLst>
                <a:ext uri="{FF2B5EF4-FFF2-40B4-BE49-F238E27FC236}">
                  <a16:creationId xmlns:a16="http://schemas.microsoft.com/office/drawing/2014/main" id="{B317FEF8-B880-B66C-7192-4A02DC7BDC0B}"/>
                </a:ext>
              </a:extLst>
            </p:cNvPr>
            <p:cNvSpPr/>
            <p:nvPr/>
          </p:nvSpPr>
          <p:spPr>
            <a:xfrm>
              <a:off x="1436477" y="1937227"/>
              <a:ext cx="6278880" cy="649632"/>
            </a:xfrm>
            <a:prstGeom prst="rect">
              <a:avLst/>
            </a:prstGeom>
            <a:solidFill>
              <a:schemeClr val="accent1">
                <a:lumMod val="20000"/>
                <a:lumOff val="8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u="none" strike="noStrike" kern="1200" cap="none" spc="0" normalizeH="0" baseline="0" noProof="0" dirty="0">
                  <a:ln>
                    <a:noFill/>
                  </a:ln>
                  <a:solidFill>
                    <a:prstClr val="black"/>
                  </a:solidFill>
                  <a:effectLst/>
                  <a:uLnTx/>
                  <a:uFillTx/>
                  <a:latin typeface="+mj-lt"/>
                  <a:ea typeface="Cambria" panose="02040503050406030204" pitchFamily="18" charset="0"/>
                  <a:cs typeface="+mn-cs"/>
                </a:rPr>
                <a:t>Row 1</a:t>
              </a:r>
            </a:p>
          </p:txBody>
        </p:sp>
        <p:sp>
          <p:nvSpPr>
            <p:cNvPr id="23" name="Rectangle 22">
              <a:extLst>
                <a:ext uri="{FF2B5EF4-FFF2-40B4-BE49-F238E27FC236}">
                  <a16:creationId xmlns:a16="http://schemas.microsoft.com/office/drawing/2014/main" id="{E9FBCE86-4D6A-3B6C-B9A2-D49F25CAE817}"/>
                </a:ext>
              </a:extLst>
            </p:cNvPr>
            <p:cNvSpPr/>
            <p:nvPr/>
          </p:nvSpPr>
          <p:spPr>
            <a:xfrm>
              <a:off x="1436477" y="3278252"/>
              <a:ext cx="6278880" cy="649632"/>
            </a:xfrm>
            <a:prstGeom prst="rect">
              <a:avLst/>
            </a:prstGeom>
            <a:solidFill>
              <a:schemeClr val="accent1">
                <a:lumMod val="20000"/>
                <a:lumOff val="8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u="none" strike="noStrike" kern="1200" cap="none" spc="0" normalizeH="0" baseline="0" noProof="0" dirty="0">
                  <a:ln>
                    <a:noFill/>
                  </a:ln>
                  <a:solidFill>
                    <a:prstClr val="black"/>
                  </a:solidFill>
                  <a:effectLst/>
                  <a:uLnTx/>
                  <a:uFillTx/>
                  <a:latin typeface="+mj-lt"/>
                  <a:ea typeface="Cambria" panose="02040503050406030204" pitchFamily="18" charset="0"/>
                  <a:cs typeface="+mn-cs"/>
                </a:rPr>
                <a:t>Row 3</a:t>
              </a:r>
            </a:p>
          </p:txBody>
        </p:sp>
      </p:grpSp>
      <p:grpSp>
        <p:nvGrpSpPr>
          <p:cNvPr id="24" name="Group 23">
            <a:extLst>
              <a:ext uri="{FF2B5EF4-FFF2-40B4-BE49-F238E27FC236}">
                <a16:creationId xmlns:a16="http://schemas.microsoft.com/office/drawing/2014/main" id="{0C3F985F-86D7-ACCE-CAAC-1B3D7E516CBE}"/>
              </a:ext>
            </a:extLst>
          </p:cNvPr>
          <p:cNvGrpSpPr/>
          <p:nvPr/>
        </p:nvGrpSpPr>
        <p:grpSpPr>
          <a:xfrm>
            <a:off x="2039197" y="3447964"/>
            <a:ext cx="4709160" cy="487224"/>
            <a:chOff x="1436477" y="2604952"/>
            <a:chExt cx="6278880" cy="649632"/>
          </a:xfrm>
          <a:solidFill>
            <a:srgbClr val="F2AA84"/>
          </a:solidFill>
        </p:grpSpPr>
        <p:sp>
          <p:nvSpPr>
            <p:cNvPr id="25" name="Rectangle 24">
              <a:extLst>
                <a:ext uri="{FF2B5EF4-FFF2-40B4-BE49-F238E27FC236}">
                  <a16:creationId xmlns:a16="http://schemas.microsoft.com/office/drawing/2014/main" id="{A302794B-CE46-5716-3A09-415F3984B4E2}"/>
                </a:ext>
              </a:extLst>
            </p:cNvPr>
            <p:cNvSpPr/>
            <p:nvPr/>
          </p:nvSpPr>
          <p:spPr>
            <a:xfrm>
              <a:off x="1436477" y="2604952"/>
              <a:ext cx="6278880" cy="649632"/>
            </a:xfrm>
            <a:prstGeom prst="rect">
              <a:avLst/>
            </a:prstGeom>
            <a:grp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u="none" strike="noStrike" kern="1200" cap="none" spc="0" normalizeH="0" baseline="0" noProof="0" dirty="0">
                  <a:ln>
                    <a:noFill/>
                  </a:ln>
                  <a:solidFill>
                    <a:prstClr val="black"/>
                  </a:solidFill>
                  <a:effectLst/>
                  <a:uLnTx/>
                  <a:uFillTx/>
                  <a:latin typeface="+mj-lt"/>
                  <a:ea typeface="Cambria" panose="02040503050406030204" pitchFamily="18" charset="0"/>
                  <a:cs typeface="+mn-cs"/>
                </a:rPr>
                <a:t>Row 2</a:t>
              </a:r>
            </a:p>
          </p:txBody>
        </p:sp>
        <p:sp>
          <p:nvSpPr>
            <p:cNvPr id="26" name="Content Placeholder 2">
              <a:extLst>
                <a:ext uri="{FF2B5EF4-FFF2-40B4-BE49-F238E27FC236}">
                  <a16:creationId xmlns:a16="http://schemas.microsoft.com/office/drawing/2014/main" id="{E76FFC8E-E688-D734-FF7A-97A7D25F3CBF}"/>
                </a:ext>
              </a:extLst>
            </p:cNvPr>
            <p:cNvSpPr txBox="1">
              <a:spLocks/>
            </p:cNvSpPr>
            <p:nvPr/>
          </p:nvSpPr>
          <p:spPr>
            <a:xfrm>
              <a:off x="1511300" y="2637180"/>
              <a:ext cx="1390655" cy="591495"/>
            </a:xfrm>
            <a:prstGeom prst="rect">
              <a:avLst/>
            </a:prstGeom>
            <a:grp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u="none" strike="noStrike" kern="1200" cap="none" spc="0" normalizeH="0" baseline="0" noProof="0" dirty="0">
                  <a:ln>
                    <a:noFill/>
                  </a:ln>
                  <a:solidFill>
                    <a:srgbClr val="FF0000"/>
                  </a:solidFill>
                  <a:effectLst/>
                  <a:uLnTx/>
                  <a:uFillTx/>
                  <a:latin typeface="+mj-lt"/>
                  <a:ea typeface="Cambria" panose="02040503050406030204" pitchFamily="18" charset="0"/>
                  <a:cs typeface="+mn-cs"/>
                </a:rPr>
                <a:t>open</a:t>
              </a:r>
            </a:p>
          </p:txBody>
        </p:sp>
      </p:grpSp>
      <p:sp>
        <p:nvSpPr>
          <p:cNvPr id="30" name="Rectangle 29">
            <a:extLst>
              <a:ext uri="{FF2B5EF4-FFF2-40B4-BE49-F238E27FC236}">
                <a16:creationId xmlns:a16="http://schemas.microsoft.com/office/drawing/2014/main" id="{5649036D-B06F-9D95-C8A7-0C22B6FF8332}"/>
              </a:ext>
            </a:extLst>
          </p:cNvPr>
          <p:cNvSpPr/>
          <p:nvPr/>
        </p:nvSpPr>
        <p:spPr>
          <a:xfrm>
            <a:off x="3248865" y="2425474"/>
            <a:ext cx="2142638" cy="46166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u="none" strike="noStrike" kern="1200" cap="none" spc="0" normalizeH="0" baseline="0" noProof="0" dirty="0">
                <a:ln>
                  <a:noFill/>
                </a:ln>
                <a:solidFill>
                  <a:prstClr val="black"/>
                </a:solidFill>
                <a:effectLst/>
                <a:uLnTx/>
                <a:uFillTx/>
                <a:latin typeface="+mj-lt"/>
                <a:ea typeface="Cambria" panose="02040503050406030204" pitchFamily="18" charset="0"/>
                <a:cs typeface="+mn-cs"/>
              </a:rPr>
              <a:t>DRAM Subarray</a:t>
            </a:r>
          </a:p>
        </p:txBody>
      </p:sp>
      <p:sp>
        <p:nvSpPr>
          <p:cNvPr id="31" name="Multiply 70">
            <a:extLst>
              <a:ext uri="{FF2B5EF4-FFF2-40B4-BE49-F238E27FC236}">
                <a16:creationId xmlns:a16="http://schemas.microsoft.com/office/drawing/2014/main" id="{D6C7F774-6714-B6C5-013D-1C3B7D96A202}"/>
              </a:ext>
            </a:extLst>
          </p:cNvPr>
          <p:cNvSpPr/>
          <p:nvPr/>
        </p:nvSpPr>
        <p:spPr>
          <a:xfrm>
            <a:off x="4919353" y="2923308"/>
            <a:ext cx="520687" cy="520687"/>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u="none" strike="noStrike" kern="1200" cap="none" spc="0" normalizeH="0" baseline="0" noProof="0" dirty="0">
              <a:ln>
                <a:noFill/>
              </a:ln>
              <a:solidFill>
                <a:prstClr val="white"/>
              </a:solidFill>
              <a:effectLst/>
              <a:uLnTx/>
              <a:uFillTx/>
              <a:latin typeface="+mj-lt"/>
              <a:ea typeface="Cambria" panose="02040503050406030204" pitchFamily="18" charset="0"/>
              <a:cs typeface="+mn-cs"/>
            </a:endParaRPr>
          </a:p>
        </p:txBody>
      </p:sp>
      <p:sp>
        <p:nvSpPr>
          <p:cNvPr id="32" name="Multiply 71">
            <a:extLst>
              <a:ext uri="{FF2B5EF4-FFF2-40B4-BE49-F238E27FC236}">
                <a16:creationId xmlns:a16="http://schemas.microsoft.com/office/drawing/2014/main" id="{E4D5A12D-C4FD-9076-D6DA-E30558E15139}"/>
              </a:ext>
            </a:extLst>
          </p:cNvPr>
          <p:cNvSpPr/>
          <p:nvPr/>
        </p:nvSpPr>
        <p:spPr>
          <a:xfrm>
            <a:off x="3146403" y="3919861"/>
            <a:ext cx="520687" cy="520687"/>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u="none" strike="noStrike" kern="1200" cap="none" spc="0" normalizeH="0" baseline="0" noProof="0" dirty="0">
              <a:ln>
                <a:noFill/>
              </a:ln>
              <a:solidFill>
                <a:prstClr val="white"/>
              </a:solidFill>
              <a:effectLst/>
              <a:uLnTx/>
              <a:uFillTx/>
              <a:latin typeface="+mj-lt"/>
              <a:ea typeface="Cambria" panose="02040503050406030204" pitchFamily="18" charset="0"/>
              <a:cs typeface="+mn-cs"/>
            </a:endParaRPr>
          </a:p>
        </p:txBody>
      </p:sp>
      <p:grpSp>
        <p:nvGrpSpPr>
          <p:cNvPr id="33" name="Group 32">
            <a:extLst>
              <a:ext uri="{FF2B5EF4-FFF2-40B4-BE49-F238E27FC236}">
                <a16:creationId xmlns:a16="http://schemas.microsoft.com/office/drawing/2014/main" id="{7D4126A7-7009-2AF3-50F8-F0229336D5DB}"/>
              </a:ext>
            </a:extLst>
          </p:cNvPr>
          <p:cNvGrpSpPr/>
          <p:nvPr/>
        </p:nvGrpSpPr>
        <p:grpSpPr>
          <a:xfrm>
            <a:off x="3364447" y="2922095"/>
            <a:ext cx="1900342" cy="1542150"/>
            <a:chOff x="3456171" y="2348675"/>
            <a:chExt cx="2533789" cy="2056200"/>
          </a:xfrm>
        </p:grpSpPr>
        <p:sp>
          <p:nvSpPr>
            <p:cNvPr id="34" name="Multiply 69">
              <a:extLst>
                <a:ext uri="{FF2B5EF4-FFF2-40B4-BE49-F238E27FC236}">
                  <a16:creationId xmlns:a16="http://schemas.microsoft.com/office/drawing/2014/main" id="{E1150CF2-C23B-3C30-55D0-EB75E00E5AC7}"/>
                </a:ext>
              </a:extLst>
            </p:cNvPr>
            <p:cNvSpPr/>
            <p:nvPr/>
          </p:nvSpPr>
          <p:spPr>
            <a:xfrm>
              <a:off x="3456171" y="2348675"/>
              <a:ext cx="694249" cy="694249"/>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u="none" strike="noStrike" kern="1200" cap="none" spc="0" normalizeH="0" baseline="0" noProof="0" dirty="0">
                <a:ln>
                  <a:noFill/>
                </a:ln>
                <a:solidFill>
                  <a:prstClr val="white"/>
                </a:solidFill>
                <a:effectLst/>
                <a:uLnTx/>
                <a:uFillTx/>
                <a:latin typeface="+mj-lt"/>
                <a:ea typeface="Cambria" panose="02040503050406030204" pitchFamily="18" charset="0"/>
                <a:cs typeface="+mn-cs"/>
              </a:endParaRPr>
            </a:p>
          </p:txBody>
        </p:sp>
        <p:sp>
          <p:nvSpPr>
            <p:cNvPr id="35" name="Multiply 72">
              <a:extLst>
                <a:ext uri="{FF2B5EF4-FFF2-40B4-BE49-F238E27FC236}">
                  <a16:creationId xmlns:a16="http://schemas.microsoft.com/office/drawing/2014/main" id="{4D33671A-94C7-F6F2-6C80-1E8A2C7DA6F7}"/>
                </a:ext>
              </a:extLst>
            </p:cNvPr>
            <p:cNvSpPr/>
            <p:nvPr/>
          </p:nvSpPr>
          <p:spPr>
            <a:xfrm>
              <a:off x="5295711" y="3710626"/>
              <a:ext cx="694249" cy="694249"/>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u="none" strike="noStrike" kern="1200" cap="none" spc="0" normalizeH="0" baseline="0" noProof="0" dirty="0">
                <a:ln>
                  <a:noFill/>
                </a:ln>
                <a:solidFill>
                  <a:prstClr val="white"/>
                </a:solidFill>
                <a:effectLst/>
                <a:uLnTx/>
                <a:uFillTx/>
                <a:latin typeface="+mj-lt"/>
                <a:ea typeface="Cambria" panose="02040503050406030204" pitchFamily="18" charset="0"/>
                <a:cs typeface="+mn-cs"/>
              </a:endParaRPr>
            </a:p>
          </p:txBody>
        </p:sp>
      </p:grpSp>
      <p:sp>
        <p:nvSpPr>
          <p:cNvPr id="36" name="Rectangle 35">
            <a:extLst>
              <a:ext uri="{FF2B5EF4-FFF2-40B4-BE49-F238E27FC236}">
                <a16:creationId xmlns:a16="http://schemas.microsoft.com/office/drawing/2014/main" id="{DA543017-7E24-22B3-27BD-E0D29FA367B6}"/>
              </a:ext>
            </a:extLst>
          </p:cNvPr>
          <p:cNvSpPr/>
          <p:nvPr/>
        </p:nvSpPr>
        <p:spPr>
          <a:xfrm>
            <a:off x="5341604" y="2984723"/>
            <a:ext cx="1365181" cy="40011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u="none" strike="noStrike" kern="1200" cap="none" spc="0" normalizeH="0" baseline="0" noProof="0" dirty="0">
                <a:ln>
                  <a:noFill/>
                </a:ln>
                <a:solidFill>
                  <a:schemeClr val="accent1">
                    <a:lumMod val="75000"/>
                  </a:schemeClr>
                </a:solidFill>
                <a:effectLst/>
                <a:uLnTx/>
                <a:uFillTx/>
                <a:latin typeface="+mj-lt"/>
                <a:ea typeface="Cambria" panose="02040503050406030204" pitchFamily="18" charset="0"/>
                <a:cs typeface="+mn-cs"/>
              </a:rPr>
              <a:t>Victim Row</a:t>
            </a:r>
          </a:p>
        </p:txBody>
      </p:sp>
      <p:sp>
        <p:nvSpPr>
          <p:cNvPr id="37" name="Rectangle 36">
            <a:extLst>
              <a:ext uri="{FF2B5EF4-FFF2-40B4-BE49-F238E27FC236}">
                <a16:creationId xmlns:a16="http://schemas.microsoft.com/office/drawing/2014/main" id="{CD8E4C59-58BF-5F4C-933F-650EE397F5AF}"/>
              </a:ext>
            </a:extLst>
          </p:cNvPr>
          <p:cNvSpPr/>
          <p:nvPr/>
        </p:nvSpPr>
        <p:spPr>
          <a:xfrm>
            <a:off x="5341604" y="3979230"/>
            <a:ext cx="1365181" cy="40011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u="none" strike="noStrike" kern="1200" cap="none" spc="0" normalizeH="0" baseline="0" noProof="0" dirty="0">
                <a:ln>
                  <a:noFill/>
                </a:ln>
                <a:solidFill>
                  <a:schemeClr val="accent1">
                    <a:lumMod val="75000"/>
                  </a:schemeClr>
                </a:solidFill>
                <a:effectLst/>
                <a:uLnTx/>
                <a:uFillTx/>
                <a:latin typeface="+mj-lt"/>
                <a:ea typeface="Cambria" panose="02040503050406030204" pitchFamily="18" charset="0"/>
                <a:cs typeface="+mn-cs"/>
              </a:rPr>
              <a:t>Victim Row</a:t>
            </a:r>
          </a:p>
        </p:txBody>
      </p:sp>
      <p:sp>
        <p:nvSpPr>
          <p:cNvPr id="38" name="Rectangle 37">
            <a:extLst>
              <a:ext uri="{FF2B5EF4-FFF2-40B4-BE49-F238E27FC236}">
                <a16:creationId xmlns:a16="http://schemas.microsoft.com/office/drawing/2014/main" id="{BD36F415-0A6A-6FD0-6BB5-1B6FC57FA836}"/>
              </a:ext>
            </a:extLst>
          </p:cNvPr>
          <p:cNvSpPr/>
          <p:nvPr/>
        </p:nvSpPr>
        <p:spPr>
          <a:xfrm>
            <a:off x="4946143" y="3468291"/>
            <a:ext cx="1729063" cy="40011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u="none" strike="noStrike" kern="1200" cap="none" spc="0" normalizeH="0" baseline="0" noProof="0" dirty="0">
                <a:ln>
                  <a:noFill/>
                </a:ln>
                <a:solidFill>
                  <a:srgbClr val="C00000"/>
                </a:solidFill>
                <a:effectLst/>
                <a:uLnTx/>
                <a:uFillTx/>
                <a:latin typeface="+mj-lt"/>
                <a:ea typeface="Cambria" panose="02040503050406030204" pitchFamily="18" charset="0"/>
                <a:cs typeface="+mn-cs"/>
              </a:rPr>
              <a:t>Aggressor Row</a:t>
            </a:r>
          </a:p>
        </p:txBody>
      </p:sp>
      <p:sp>
        <p:nvSpPr>
          <p:cNvPr id="39" name="TextBox 38">
            <a:extLst>
              <a:ext uri="{FF2B5EF4-FFF2-40B4-BE49-F238E27FC236}">
                <a16:creationId xmlns:a16="http://schemas.microsoft.com/office/drawing/2014/main" id="{F3F48B3C-9256-6008-3D36-C2E8657B85D7}"/>
              </a:ext>
            </a:extLst>
          </p:cNvPr>
          <p:cNvSpPr txBox="1"/>
          <p:nvPr/>
        </p:nvSpPr>
        <p:spPr>
          <a:xfrm>
            <a:off x="0" y="5092839"/>
            <a:ext cx="9148909" cy="1118647"/>
          </a:xfrm>
          <a:prstGeom prst="rect">
            <a:avLst/>
          </a:prstGeom>
          <a:solidFill>
            <a:schemeClr val="accent3">
              <a:lumMod val="20000"/>
              <a:lumOff val="80000"/>
            </a:schemeClr>
          </a:solidFill>
          <a:ln w="57150">
            <a:solidFill>
              <a:schemeClr val="accent3"/>
            </a:solidFill>
          </a:ln>
        </p:spPr>
        <p:txBody>
          <a:bodyPr wrap="square" rtlCol="0" anchor="ctr">
            <a:noAutofit/>
          </a:bodyPr>
          <a:lstStyle/>
          <a:p>
            <a:pPr lvl="0" algn="ctr">
              <a:lnSpc>
                <a:spcPct val="90000"/>
              </a:lnSpc>
              <a:defRPr/>
            </a:pPr>
            <a:r>
              <a:rPr lang="en-US" sz="2600" dirty="0">
                <a:solidFill>
                  <a:prstClr val="black"/>
                </a:solidFill>
                <a:latin typeface="+mj-lt"/>
              </a:rPr>
              <a:t>Repeatedly </a:t>
            </a:r>
            <a:r>
              <a:rPr lang="en-US" sz="2600" b="1" dirty="0">
                <a:solidFill>
                  <a:schemeClr val="accent3"/>
                </a:solidFill>
                <a:latin typeface="+mj-lt"/>
              </a:rPr>
              <a:t>opening (activating) </a:t>
            </a:r>
            <a:r>
              <a:rPr lang="en-US" sz="2600" dirty="0">
                <a:solidFill>
                  <a:prstClr val="black"/>
                </a:solidFill>
                <a:latin typeface="+mj-lt"/>
              </a:rPr>
              <a:t>and </a:t>
            </a:r>
            <a:r>
              <a:rPr lang="en-US" sz="2600" b="1" dirty="0">
                <a:solidFill>
                  <a:schemeClr val="accent3"/>
                </a:solidFill>
                <a:latin typeface="+mj-lt"/>
              </a:rPr>
              <a:t>closing</a:t>
            </a:r>
            <a:r>
              <a:rPr lang="en-US" sz="2600" b="1" dirty="0">
                <a:solidFill>
                  <a:prstClr val="black"/>
                </a:solidFill>
                <a:latin typeface="+mj-lt"/>
              </a:rPr>
              <a:t> </a:t>
            </a:r>
            <a:r>
              <a:rPr lang="en-US" sz="2600" dirty="0">
                <a:solidFill>
                  <a:prstClr val="black"/>
                </a:solidFill>
                <a:latin typeface="+mj-lt"/>
              </a:rPr>
              <a:t>a DRAM row </a:t>
            </a:r>
            <a:br>
              <a:rPr lang="en-US" sz="2600" b="1" dirty="0">
                <a:solidFill>
                  <a:prstClr val="black"/>
                </a:solidFill>
                <a:latin typeface="+mj-lt"/>
              </a:rPr>
            </a:br>
            <a:r>
              <a:rPr lang="en-US" sz="2600" b="1" dirty="0">
                <a:solidFill>
                  <a:schemeClr val="accent3"/>
                </a:solidFill>
                <a:latin typeface="+mj-lt"/>
              </a:rPr>
              <a:t>many times </a:t>
            </a:r>
            <a:r>
              <a:rPr lang="en-US" sz="2600" dirty="0">
                <a:solidFill>
                  <a:prstClr val="black"/>
                </a:solidFill>
                <a:latin typeface="+mj-lt"/>
              </a:rPr>
              <a:t>causes </a:t>
            </a:r>
            <a:r>
              <a:rPr lang="en-US" sz="2600" b="1" dirty="0" err="1">
                <a:solidFill>
                  <a:schemeClr val="accent3"/>
                </a:solidFill>
                <a:latin typeface="+mj-lt"/>
              </a:rPr>
              <a:t>RowHammer</a:t>
            </a:r>
            <a:r>
              <a:rPr lang="en-US" sz="2600" b="1" dirty="0">
                <a:solidFill>
                  <a:schemeClr val="accent3"/>
                </a:solidFill>
                <a:latin typeface="+mj-lt"/>
              </a:rPr>
              <a:t> bitflips </a:t>
            </a:r>
            <a:r>
              <a:rPr lang="en-US" sz="2600" dirty="0">
                <a:solidFill>
                  <a:prstClr val="black"/>
                </a:solidFill>
                <a:latin typeface="+mj-lt"/>
              </a:rPr>
              <a:t>in adjacent rows</a:t>
            </a:r>
            <a:endParaRPr lang="en-US" sz="2600" b="1" dirty="0">
              <a:solidFill>
                <a:prstClr val="black"/>
              </a:solidFill>
              <a:latin typeface="+mj-lt"/>
            </a:endParaRPr>
          </a:p>
        </p:txBody>
      </p:sp>
      <p:sp>
        <p:nvSpPr>
          <p:cNvPr id="40" name="TextBox 39">
            <a:extLst>
              <a:ext uri="{FF2B5EF4-FFF2-40B4-BE49-F238E27FC236}">
                <a16:creationId xmlns:a16="http://schemas.microsoft.com/office/drawing/2014/main" id="{9F669874-922F-4983-B4C7-2FEDCDC9D5DB}"/>
              </a:ext>
            </a:extLst>
          </p:cNvPr>
          <p:cNvSpPr txBox="1"/>
          <p:nvPr/>
        </p:nvSpPr>
        <p:spPr>
          <a:xfrm>
            <a:off x="1" y="6442692"/>
            <a:ext cx="9144000" cy="369332"/>
          </a:xfrm>
          <a:prstGeom prst="rect">
            <a:avLst/>
          </a:prstGeom>
          <a:noFill/>
        </p:spPr>
        <p:txBody>
          <a:bodyPr wrap="square" rtlCol="0">
            <a:spAutoFit/>
          </a:bodyPr>
          <a:lstStyle/>
          <a:p>
            <a:pPr algn="ctr"/>
            <a:r>
              <a:rPr lang="en-US" b="1" dirty="0"/>
              <a:t>[Kim+, ISCA’14]</a:t>
            </a:r>
            <a:endParaRPr lang="en-CH" b="1" dirty="0"/>
          </a:p>
        </p:txBody>
      </p:sp>
    </p:spTree>
    <p:extLst>
      <p:ext uri="{BB962C8B-B14F-4D97-AF65-F5344CB8AC3E}">
        <p14:creationId xmlns:p14="http://schemas.microsoft.com/office/powerpoint/2010/main" val="4001799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8"/>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10" grpId="0" animBg="1"/>
      <p:bldP spid="30" grpId="0"/>
      <p:bldP spid="31" grpId="0" animBg="1"/>
      <p:bldP spid="32" grpId="0" animBg="1"/>
      <p:bldP spid="36" grpId="0"/>
      <p:bldP spid="37" grpId="0"/>
      <p:bldP spid="38" grpId="0"/>
      <p:bldP spid="39" grpId="0" animBg="1"/>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BAC49-B256-40DF-CC84-2658812FBBA8}"/>
              </a:ext>
            </a:extLst>
          </p:cNvPr>
          <p:cNvSpPr>
            <a:spLocks noGrp="1"/>
          </p:cNvSpPr>
          <p:nvPr>
            <p:ph type="title"/>
          </p:nvPr>
        </p:nvSpPr>
        <p:spPr/>
        <p:txBody>
          <a:bodyPr/>
          <a:lstStyle/>
          <a:p>
            <a:r>
              <a:rPr lang="en-US" dirty="0"/>
              <a:t>Problem &amp; Goal</a:t>
            </a:r>
          </a:p>
        </p:txBody>
      </p:sp>
      <p:sp>
        <p:nvSpPr>
          <p:cNvPr id="5" name="Content Placeholder 2">
            <a:extLst>
              <a:ext uri="{FF2B5EF4-FFF2-40B4-BE49-F238E27FC236}">
                <a16:creationId xmlns:a16="http://schemas.microsoft.com/office/drawing/2014/main" id="{6CC43EC2-871A-68C2-258D-CFDB52BB8B9A}"/>
              </a:ext>
            </a:extLst>
          </p:cNvPr>
          <p:cNvSpPr txBox="1">
            <a:spLocks/>
          </p:cNvSpPr>
          <p:nvPr/>
        </p:nvSpPr>
        <p:spPr>
          <a:xfrm>
            <a:off x="209550" y="1473909"/>
            <a:ext cx="8724900" cy="1681874"/>
          </a:xfrm>
          <a:prstGeom prst="roundRect">
            <a:avLst>
              <a:gd name="adj" fmla="val 6621"/>
            </a:avLst>
          </a:prstGeom>
          <a:solidFill>
            <a:schemeClr val="accent2">
              <a:lumMod val="20000"/>
              <a:lumOff val="80000"/>
            </a:schemeClr>
          </a:solidFill>
          <a:ln w="28575">
            <a:solidFill>
              <a:schemeClr val="accent2"/>
            </a:solidFill>
          </a:ln>
          <a:effectLst>
            <a:softEdge rad="0"/>
          </a:effectLst>
        </p:spPr>
        <p:txBody>
          <a:bodyP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200" b="1" dirty="0">
                <a:solidFill>
                  <a:schemeClr val="accent2"/>
                </a:solidFill>
                <a:latin typeface="+mj-lt"/>
              </a:rPr>
              <a:t>Problem</a:t>
            </a:r>
          </a:p>
          <a:p>
            <a:pPr marL="0" indent="0" algn="ctr">
              <a:buFont typeface="Arial" panose="020B0604020202020204" pitchFamily="34" charset="0"/>
              <a:buNone/>
            </a:pPr>
            <a:r>
              <a:rPr lang="en-US" sz="3200" i="1" dirty="0">
                <a:solidFill>
                  <a:schemeClr val="accent2"/>
                </a:solidFill>
                <a:latin typeface="+mj-lt"/>
              </a:rPr>
              <a:t>No prior work </a:t>
            </a:r>
            <a:r>
              <a:rPr lang="en-US" sz="3200" b="1" i="1" dirty="0">
                <a:solidFill>
                  <a:schemeClr val="accent2"/>
                </a:solidFill>
                <a:latin typeface="+mj-lt"/>
              </a:rPr>
              <a:t>investigates</a:t>
            </a:r>
            <a:r>
              <a:rPr lang="en-US" sz="3200" i="1" dirty="0">
                <a:solidFill>
                  <a:schemeClr val="accent2"/>
                </a:solidFill>
                <a:latin typeface="+mj-lt"/>
              </a:rPr>
              <a:t> the </a:t>
            </a:r>
            <a:r>
              <a:rPr lang="en-US" sz="3200" b="1" i="1" dirty="0">
                <a:solidFill>
                  <a:schemeClr val="accent2"/>
                </a:solidFill>
                <a:latin typeface="+mj-lt"/>
              </a:rPr>
              <a:t>read disturbance effects of multiple-row activation</a:t>
            </a:r>
            <a:endParaRPr lang="en-CH" sz="3200" b="1" i="1" dirty="0">
              <a:solidFill>
                <a:schemeClr val="accent2"/>
              </a:solidFill>
              <a:latin typeface="+mj-lt"/>
            </a:endParaRPr>
          </a:p>
        </p:txBody>
      </p:sp>
      <p:sp>
        <p:nvSpPr>
          <p:cNvPr id="6" name="Content Placeholder 2">
            <a:extLst>
              <a:ext uri="{FF2B5EF4-FFF2-40B4-BE49-F238E27FC236}">
                <a16:creationId xmlns:a16="http://schemas.microsoft.com/office/drawing/2014/main" id="{FEFFE762-FFED-2B79-0961-5325B6F1ED5C}"/>
              </a:ext>
            </a:extLst>
          </p:cNvPr>
          <p:cNvSpPr txBox="1">
            <a:spLocks/>
          </p:cNvSpPr>
          <p:nvPr/>
        </p:nvSpPr>
        <p:spPr>
          <a:xfrm>
            <a:off x="209550" y="3987800"/>
            <a:ext cx="8724900" cy="1681874"/>
          </a:xfrm>
          <a:prstGeom prst="roundRect">
            <a:avLst>
              <a:gd name="adj" fmla="val 7998"/>
            </a:avLst>
          </a:prstGeom>
          <a:solidFill>
            <a:schemeClr val="accent4">
              <a:lumMod val="20000"/>
              <a:lumOff val="80000"/>
            </a:schemeClr>
          </a:solidFill>
          <a:ln w="28575">
            <a:solidFill>
              <a:schemeClr val="accent4"/>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3200" b="1" dirty="0">
                <a:solidFill>
                  <a:schemeClr val="accent4">
                    <a:lumMod val="75000"/>
                  </a:schemeClr>
                </a:solidFill>
                <a:latin typeface="+mj-lt"/>
              </a:rPr>
              <a:t>Goal</a:t>
            </a:r>
          </a:p>
          <a:p>
            <a:pPr marL="0" indent="0" algn="ctr">
              <a:spcBef>
                <a:spcPts val="0"/>
              </a:spcBef>
              <a:buNone/>
            </a:pPr>
            <a:endParaRPr lang="en-US" sz="1000" b="1" dirty="0">
              <a:solidFill>
                <a:schemeClr val="accent4">
                  <a:lumMod val="75000"/>
                </a:schemeClr>
              </a:solidFill>
              <a:latin typeface="+mj-lt"/>
            </a:endParaRPr>
          </a:p>
          <a:p>
            <a:pPr marL="0" indent="0" algn="ctr">
              <a:spcBef>
                <a:spcPts val="0"/>
              </a:spcBef>
              <a:buNone/>
            </a:pPr>
            <a:r>
              <a:rPr lang="en-US" sz="3200" i="1" dirty="0">
                <a:solidFill>
                  <a:schemeClr val="accent4">
                    <a:lumMod val="75000"/>
                  </a:schemeClr>
                </a:solidFill>
                <a:latin typeface="+mj-lt"/>
              </a:rPr>
              <a:t>Understand how </a:t>
            </a:r>
            <a:r>
              <a:rPr lang="en-US" sz="3200" b="1" i="1" dirty="0">
                <a:solidFill>
                  <a:schemeClr val="accent4">
                    <a:lumMod val="75000"/>
                  </a:schemeClr>
                </a:solidFill>
                <a:latin typeface="+mj-lt"/>
              </a:rPr>
              <a:t>multiple-row activation </a:t>
            </a:r>
            <a:br>
              <a:rPr lang="en-US" sz="3200" i="1" dirty="0">
                <a:solidFill>
                  <a:schemeClr val="accent4">
                    <a:lumMod val="75000"/>
                  </a:schemeClr>
                </a:solidFill>
                <a:latin typeface="+mj-lt"/>
              </a:rPr>
            </a:br>
            <a:r>
              <a:rPr lang="en-US" sz="3200" b="1" i="1" dirty="0">
                <a:solidFill>
                  <a:schemeClr val="accent4">
                    <a:lumMod val="75000"/>
                  </a:schemeClr>
                </a:solidFill>
                <a:latin typeface="+mj-lt"/>
              </a:rPr>
              <a:t>affects read disturbance vulnerability </a:t>
            </a:r>
            <a:r>
              <a:rPr lang="en-US" sz="3200" i="1" dirty="0">
                <a:solidFill>
                  <a:schemeClr val="accent4">
                    <a:lumMod val="75000"/>
                  </a:schemeClr>
                </a:solidFill>
                <a:latin typeface="+mj-lt"/>
              </a:rPr>
              <a:t>in DRAM</a:t>
            </a:r>
          </a:p>
        </p:txBody>
      </p:sp>
    </p:spTree>
    <p:extLst>
      <p:ext uri="{BB962C8B-B14F-4D97-AF65-F5344CB8AC3E}">
        <p14:creationId xmlns:p14="http://schemas.microsoft.com/office/powerpoint/2010/main" val="1766684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500"/>
                                        <p:tgtEl>
                                          <p:spTgt spid="5">
                                            <p:txEl>
                                              <p:pRg st="0" end="0"/>
                                            </p:txEl>
                                          </p:spTgt>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500"/>
                                        <p:tgtEl>
                                          <p:spTgt spid="5">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par>
                          <p:cTn id="19" fill="hold">
                            <p:stCondLst>
                              <p:cond delay="0"/>
                            </p:stCondLst>
                            <p:childTnLst>
                              <p:par>
                                <p:cTn id="20" presetID="10" presetClass="entr" presetSubtype="0" fill="hold" nodeType="after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Effect transition="in" filter="fade">
                                      <p:cBhvr>
                                        <p:cTn id="22" dur="500"/>
                                        <p:tgtEl>
                                          <p:spTgt spid="6">
                                            <p:txEl>
                                              <p:pRg st="0" end="0"/>
                                            </p:txEl>
                                          </p:spTgt>
                                        </p:tgtEl>
                                      </p:cBhvr>
                                    </p:animEffect>
                                  </p:childTnLst>
                                </p:cTn>
                              </p:par>
                            </p:childTnLst>
                          </p:cTn>
                        </p:par>
                        <p:par>
                          <p:cTn id="23" fill="hold">
                            <p:stCondLst>
                              <p:cond delay="500"/>
                            </p:stCondLst>
                            <p:childTnLst>
                              <p:par>
                                <p:cTn id="24" presetID="10" presetClass="entr" presetSubtype="0" fill="hold" nodeType="afterEffect">
                                  <p:stCondLst>
                                    <p:cond delay="0"/>
                                  </p:stCondLst>
                                  <p:childTnLst>
                                    <p:set>
                                      <p:cBhvr>
                                        <p:cTn id="25" dur="1" fill="hold">
                                          <p:stCondLst>
                                            <p:cond delay="0"/>
                                          </p:stCondLst>
                                        </p:cTn>
                                        <p:tgtEl>
                                          <p:spTgt spid="6">
                                            <p:txEl>
                                              <p:pRg st="2" end="2"/>
                                            </p:txEl>
                                          </p:spTgt>
                                        </p:tgtEl>
                                        <p:attrNameLst>
                                          <p:attrName>style.visibility</p:attrName>
                                        </p:attrNameLst>
                                      </p:cBhvr>
                                      <p:to>
                                        <p:strVal val="visible"/>
                                      </p:to>
                                    </p:set>
                                    <p:animEffect transition="in" filter="fade">
                                      <p:cBhvr>
                                        <p:cTn id="26"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50FBC03-BA21-6C63-2657-272FBA277A3E}"/>
              </a:ext>
            </a:extLst>
          </p:cNvPr>
          <p:cNvPicPr>
            <a:picLocks noChangeAspect="1"/>
          </p:cNvPicPr>
          <p:nvPr/>
        </p:nvPicPr>
        <p:blipFill>
          <a:blip r:embed="rId3"/>
          <a:stretch>
            <a:fillRect/>
          </a:stretch>
        </p:blipFill>
        <p:spPr>
          <a:xfrm>
            <a:off x="787400" y="1814780"/>
            <a:ext cx="7239000" cy="4646456"/>
          </a:xfrm>
          <a:prstGeom prst="rect">
            <a:avLst/>
          </a:prstGeom>
        </p:spPr>
      </p:pic>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sz="4400" dirty="0">
                <a:solidFill>
                  <a:schemeClr val="accent5">
                    <a:lumMod val="75000"/>
                  </a:schemeClr>
                </a:solidFill>
              </a:rPr>
              <a:t>DRAM Chips Tested</a:t>
            </a:r>
            <a:endParaRPr lang="en-CH" sz="4400" dirty="0">
              <a:solidFill>
                <a:schemeClr val="accent5">
                  <a:lumMod val="75000"/>
                </a:schemeClr>
              </a:solidFill>
            </a:endParaRPr>
          </a:p>
        </p:txBody>
      </p:sp>
      <p:sp>
        <p:nvSpPr>
          <p:cNvPr id="10" name="Content Placeholder 2">
            <a:extLst>
              <a:ext uri="{FF2B5EF4-FFF2-40B4-BE49-F238E27FC236}">
                <a16:creationId xmlns:a16="http://schemas.microsoft.com/office/drawing/2014/main" id="{0895AC23-CF1D-5A6F-FB26-64D0DE926F08}"/>
              </a:ext>
            </a:extLst>
          </p:cNvPr>
          <p:cNvSpPr>
            <a:spLocks noGrp="1"/>
          </p:cNvSpPr>
          <p:nvPr>
            <p:ph idx="1"/>
          </p:nvPr>
        </p:nvSpPr>
        <p:spPr>
          <a:xfrm>
            <a:off x="0" y="854506"/>
            <a:ext cx="9091995" cy="5427025"/>
          </a:xfrm>
          <a:prstGeom prst="rect">
            <a:avLst/>
          </a:prstGeom>
        </p:spPr>
        <p:txBody>
          <a:bodyPr>
            <a:normAutofit/>
          </a:bodyPr>
          <a:lstStyle/>
          <a:p>
            <a:pPr>
              <a:buClr>
                <a:schemeClr val="tx1"/>
              </a:buClr>
            </a:pPr>
            <a:r>
              <a:rPr lang="en-GB" dirty="0">
                <a:solidFill>
                  <a:schemeClr val="accent3"/>
                </a:solidFill>
                <a:latin typeface="+mj-lt"/>
              </a:rPr>
              <a:t>316 DDR4 chips </a:t>
            </a:r>
            <a:r>
              <a:rPr lang="en-GB" dirty="0">
                <a:latin typeface="+mj-lt"/>
              </a:rPr>
              <a:t>from </a:t>
            </a:r>
            <a:r>
              <a:rPr lang="en-GB" dirty="0">
                <a:solidFill>
                  <a:schemeClr val="accent2"/>
                </a:solidFill>
                <a:latin typeface="+mj-lt"/>
              </a:rPr>
              <a:t>four major DRAM manufacturers</a:t>
            </a:r>
          </a:p>
          <a:p>
            <a:pPr>
              <a:buClr>
                <a:schemeClr val="tx1"/>
              </a:buClr>
            </a:pPr>
            <a:r>
              <a:rPr lang="en-GB" dirty="0">
                <a:latin typeface="+mj-lt"/>
              </a:rPr>
              <a:t>Covers </a:t>
            </a:r>
            <a:r>
              <a:rPr lang="en-GB" dirty="0">
                <a:solidFill>
                  <a:schemeClr val="accent4"/>
                </a:solidFill>
                <a:latin typeface="+mj-lt"/>
              </a:rPr>
              <a:t>different die revisions and chip densities</a:t>
            </a:r>
          </a:p>
          <a:p>
            <a:pPr>
              <a:buClr>
                <a:schemeClr val="tx1"/>
              </a:buClr>
            </a:pPr>
            <a:endParaRPr lang="en-GB" dirty="0">
              <a:latin typeface="+mj-lt"/>
            </a:endParaRPr>
          </a:p>
          <a:p>
            <a:endParaRPr lang="en-GB" dirty="0">
              <a:latin typeface="+mj-lt"/>
            </a:endParaRPr>
          </a:p>
          <a:p>
            <a:pPr lvl="1"/>
            <a:endParaRPr lang="en-GB" dirty="0">
              <a:latin typeface="+mj-lt"/>
            </a:endParaRPr>
          </a:p>
        </p:txBody>
      </p:sp>
      <p:sp>
        <p:nvSpPr>
          <p:cNvPr id="5" name="Content Placeholder 2">
            <a:extLst>
              <a:ext uri="{FF2B5EF4-FFF2-40B4-BE49-F238E27FC236}">
                <a16:creationId xmlns:a16="http://schemas.microsoft.com/office/drawing/2014/main" id="{C2DBE452-F062-005D-2CA8-7EC129BCB374}"/>
              </a:ext>
            </a:extLst>
          </p:cNvPr>
          <p:cNvSpPr txBox="1">
            <a:spLocks/>
          </p:cNvSpPr>
          <p:nvPr/>
        </p:nvSpPr>
        <p:spPr>
          <a:xfrm>
            <a:off x="161802" y="5132120"/>
            <a:ext cx="8863692" cy="172588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Cambria" panose="02040503050406030204" pitchFamily="18" charset="0"/>
                <a:ea typeface="Cambria" panose="02040503050406030204" pitchFamily="18"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Cambria" panose="02040503050406030204" pitchFamily="18"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Cambria" panose="02040503050406030204" pitchFamily="18"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ambria" panose="02040503050406030204" pitchFamily="18" charset="0"/>
                <a:ea typeface="Cambria" panose="02040503050406030204" pitchFamily="18"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ambria" panose="02040503050406030204" pitchFamily="18" charset="0"/>
                <a:ea typeface="Cambria" panose="02040503050406030204" pitchFamily="18"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en-GB">
              <a:latin typeface="+mj-lt"/>
            </a:endParaRPr>
          </a:p>
        </p:txBody>
      </p:sp>
      <p:sp>
        <p:nvSpPr>
          <p:cNvPr id="6" name="Rectangle 5">
            <a:extLst>
              <a:ext uri="{FF2B5EF4-FFF2-40B4-BE49-F238E27FC236}">
                <a16:creationId xmlns:a16="http://schemas.microsoft.com/office/drawing/2014/main" id="{D1159E69-86FD-F1E5-F7E0-2EAFC3F7DB90}"/>
              </a:ext>
            </a:extLst>
          </p:cNvPr>
          <p:cNvSpPr/>
          <p:nvPr/>
        </p:nvSpPr>
        <p:spPr>
          <a:xfrm>
            <a:off x="787400" y="1725880"/>
            <a:ext cx="1604852" cy="4735356"/>
          </a:xfrm>
          <a:prstGeom prst="rect">
            <a:avLst/>
          </a:prstGeom>
          <a:solidFill>
            <a:srgbClr val="C00000">
              <a:alpha val="30196"/>
            </a:srgbClr>
          </a:solidFill>
          <a:ln w="28575">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4" name="Rectangle 3">
            <a:extLst>
              <a:ext uri="{FF2B5EF4-FFF2-40B4-BE49-F238E27FC236}">
                <a16:creationId xmlns:a16="http://schemas.microsoft.com/office/drawing/2014/main" id="{9C2426E0-E7F2-465D-AB72-B11C36ACC5CE}"/>
              </a:ext>
            </a:extLst>
          </p:cNvPr>
          <p:cNvSpPr/>
          <p:nvPr/>
        </p:nvSpPr>
        <p:spPr>
          <a:xfrm>
            <a:off x="4858018" y="1779242"/>
            <a:ext cx="2406381" cy="4681994"/>
          </a:xfrm>
          <a:prstGeom prst="rect">
            <a:avLst/>
          </a:prstGeom>
          <a:solidFill>
            <a:srgbClr val="17A928">
              <a:alpha val="40000"/>
            </a:srgbClr>
          </a:solidFill>
          <a:ln w="28575">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Tree>
    <p:extLst>
      <p:ext uri="{BB962C8B-B14F-4D97-AF65-F5344CB8AC3E}">
        <p14:creationId xmlns:p14="http://schemas.microsoft.com/office/powerpoint/2010/main" val="1935656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0">
                                            <p:txEl>
                                              <p:pRg st="1" end="1"/>
                                            </p:txEl>
                                          </p:spTgt>
                                        </p:tgtEl>
                                        <p:attrNameLst>
                                          <p:attrName>style.visibility</p:attrName>
                                        </p:attrNameLst>
                                      </p:cBhvr>
                                      <p:to>
                                        <p:strVal val="visible"/>
                                      </p:to>
                                    </p:se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3BA2A-230E-25B8-E598-64E6DD2DFEB1}"/>
              </a:ext>
            </a:extLst>
          </p:cNvPr>
          <p:cNvSpPr>
            <a:spLocks noGrp="1"/>
          </p:cNvSpPr>
          <p:nvPr>
            <p:ph type="title"/>
          </p:nvPr>
        </p:nvSpPr>
        <p:spPr/>
        <p:txBody>
          <a:bodyPr/>
          <a:lstStyle/>
          <a:p>
            <a:r>
              <a:rPr lang="en-US" dirty="0"/>
              <a:t>Hammering with CoMRA</a:t>
            </a:r>
          </a:p>
        </p:txBody>
      </p:sp>
      <p:grpSp>
        <p:nvGrpSpPr>
          <p:cNvPr id="73" name="Group 72">
            <a:extLst>
              <a:ext uri="{FF2B5EF4-FFF2-40B4-BE49-F238E27FC236}">
                <a16:creationId xmlns:a16="http://schemas.microsoft.com/office/drawing/2014/main" id="{EB93288A-64C0-4C1B-884D-8B7BA8D961D7}"/>
              </a:ext>
            </a:extLst>
          </p:cNvPr>
          <p:cNvGrpSpPr/>
          <p:nvPr/>
        </p:nvGrpSpPr>
        <p:grpSpPr>
          <a:xfrm>
            <a:off x="1163012" y="3120812"/>
            <a:ext cx="2288173" cy="2822696"/>
            <a:chOff x="830542" y="1103114"/>
            <a:chExt cx="2195409" cy="2092772"/>
          </a:xfrm>
        </p:grpSpPr>
        <p:sp>
          <p:nvSpPr>
            <p:cNvPr id="74" name="Rectangle: Rounded Corners 73">
              <a:extLst>
                <a:ext uri="{FF2B5EF4-FFF2-40B4-BE49-F238E27FC236}">
                  <a16:creationId xmlns:a16="http://schemas.microsoft.com/office/drawing/2014/main" id="{5B195892-B2AD-621F-0FD4-D2AD55E83C44}"/>
                </a:ext>
              </a:extLst>
            </p:cNvPr>
            <p:cNvSpPr/>
            <p:nvPr/>
          </p:nvSpPr>
          <p:spPr>
            <a:xfrm>
              <a:off x="857594" y="1103114"/>
              <a:ext cx="2168357" cy="1744860"/>
            </a:xfrm>
            <a:prstGeom prst="roundRect">
              <a:avLst>
                <a:gd name="adj" fmla="val 6953"/>
              </a:avLst>
            </a:prstGeom>
            <a:solidFill>
              <a:srgbClr val="0E2841">
                <a:lumMod val="10000"/>
                <a:lumOff val="90000"/>
              </a:srgbClr>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20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75" name="TextBox 74">
              <a:extLst>
                <a:ext uri="{FF2B5EF4-FFF2-40B4-BE49-F238E27FC236}">
                  <a16:creationId xmlns:a16="http://schemas.microsoft.com/office/drawing/2014/main" id="{9FA0E63F-90F6-ACA0-56F6-565601FD282C}"/>
                </a:ext>
              </a:extLst>
            </p:cNvPr>
            <p:cNvSpPr txBox="1"/>
            <p:nvPr/>
          </p:nvSpPr>
          <p:spPr>
            <a:xfrm>
              <a:off x="830542" y="2899241"/>
              <a:ext cx="2168357" cy="29664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black"/>
                  </a:solidFill>
                  <a:effectLst/>
                  <a:uLnTx/>
                  <a:uFillTx/>
                  <a:latin typeface="Aptos" panose="02110004020202020204"/>
                </a:rPr>
                <a:t>DRAM Subarray</a:t>
              </a:r>
              <a:endParaRPr kumimoji="0" lang="en-CH" sz="2000" b="1" i="0" u="none" strike="noStrike" kern="0" cap="none" spc="0" normalizeH="0" baseline="0" noProof="0" dirty="0">
                <a:ln>
                  <a:noFill/>
                </a:ln>
                <a:solidFill>
                  <a:prstClr val="black"/>
                </a:solidFill>
                <a:effectLst/>
                <a:uLnTx/>
                <a:uFillTx/>
                <a:latin typeface="Aptos" panose="02110004020202020204"/>
              </a:endParaRPr>
            </a:p>
          </p:txBody>
        </p:sp>
        <p:sp>
          <p:nvSpPr>
            <p:cNvPr id="76" name="Rectangle: Rounded Corners 75">
              <a:extLst>
                <a:ext uri="{FF2B5EF4-FFF2-40B4-BE49-F238E27FC236}">
                  <a16:creationId xmlns:a16="http://schemas.microsoft.com/office/drawing/2014/main" id="{9D1399A6-1896-CD1F-5EEF-2C16C87EB8DB}"/>
                </a:ext>
              </a:extLst>
            </p:cNvPr>
            <p:cNvSpPr/>
            <p:nvPr/>
          </p:nvSpPr>
          <p:spPr>
            <a:xfrm>
              <a:off x="982011" y="2593415"/>
              <a:ext cx="1883374" cy="178296"/>
            </a:xfrm>
            <a:prstGeom prst="roundRect">
              <a:avLst/>
            </a:prstGeom>
            <a:solidFill>
              <a:srgbClr val="E97132">
                <a:lumMod val="20000"/>
                <a:lumOff val="80000"/>
              </a:srgbClr>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20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77" name="TextBox 76">
              <a:extLst>
                <a:ext uri="{FF2B5EF4-FFF2-40B4-BE49-F238E27FC236}">
                  <a16:creationId xmlns:a16="http://schemas.microsoft.com/office/drawing/2014/main" id="{EF5CDC63-11F7-0607-BD12-6FB80CE1AB05}"/>
                </a:ext>
              </a:extLst>
            </p:cNvPr>
            <p:cNvSpPr txBox="1"/>
            <p:nvPr/>
          </p:nvSpPr>
          <p:spPr>
            <a:xfrm>
              <a:off x="978559" y="1404020"/>
              <a:ext cx="1883374" cy="251863"/>
            </a:xfrm>
            <a:prstGeom prst="rect">
              <a:avLst/>
            </a:prstGeom>
            <a:noFill/>
          </p:spPr>
          <p:txBody>
            <a:bodyPr wrap="square" rtlCol="0" anchor="ctr">
              <a:spAutoFit/>
            </a:bodyPr>
            <a:lstStyle/>
            <a:p>
              <a:pPr marL="0" marR="0" lvl="0" indent="0" algn="ctr" defTabSz="914400" eaLnBrk="1" fontAlgn="auto" latinLnBrk="0" hangingPunct="1">
                <a:lnSpc>
                  <a:spcPts val="5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Aptos" panose="02110004020202020204"/>
                </a:rPr>
                <a:t>.</a:t>
              </a:r>
            </a:p>
            <a:p>
              <a:pPr marL="0" marR="0" lvl="0" indent="0" algn="ctr" defTabSz="914400" eaLnBrk="1" fontAlgn="auto" latinLnBrk="0" hangingPunct="1">
                <a:lnSpc>
                  <a:spcPts val="5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Aptos" panose="02110004020202020204"/>
                </a:rPr>
                <a:t>.</a:t>
              </a:r>
            </a:p>
            <a:p>
              <a:pPr marL="0" marR="0" lvl="0" indent="0" algn="ctr" defTabSz="914400" eaLnBrk="1" fontAlgn="auto" latinLnBrk="0" hangingPunct="1">
                <a:lnSpc>
                  <a:spcPts val="5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Aptos" panose="02110004020202020204"/>
                </a:rPr>
                <a:t>.</a:t>
              </a:r>
            </a:p>
          </p:txBody>
        </p:sp>
        <p:grpSp>
          <p:nvGrpSpPr>
            <p:cNvPr id="78" name="Group 77">
              <a:extLst>
                <a:ext uri="{FF2B5EF4-FFF2-40B4-BE49-F238E27FC236}">
                  <a16:creationId xmlns:a16="http://schemas.microsoft.com/office/drawing/2014/main" id="{CA3840CD-81EA-672A-CEC9-285017DAAF55}"/>
                </a:ext>
              </a:extLst>
            </p:cNvPr>
            <p:cNvGrpSpPr/>
            <p:nvPr/>
          </p:nvGrpSpPr>
          <p:grpSpPr>
            <a:xfrm>
              <a:off x="982011" y="1670089"/>
              <a:ext cx="1883374" cy="639127"/>
              <a:chOff x="985336" y="1164729"/>
              <a:chExt cx="1883374" cy="639127"/>
            </a:xfrm>
          </p:grpSpPr>
          <p:sp>
            <p:nvSpPr>
              <p:cNvPr id="81" name="Rectangle: Rounded Corners 80">
                <a:extLst>
                  <a:ext uri="{FF2B5EF4-FFF2-40B4-BE49-F238E27FC236}">
                    <a16:creationId xmlns:a16="http://schemas.microsoft.com/office/drawing/2014/main" id="{BE60E59F-73B9-7A39-E6E1-57F5E0F780E9}"/>
                  </a:ext>
                </a:extLst>
              </p:cNvPr>
              <p:cNvSpPr/>
              <p:nvPr/>
            </p:nvSpPr>
            <p:spPr>
              <a:xfrm>
                <a:off x="985336" y="1164729"/>
                <a:ext cx="1883374" cy="178296"/>
              </a:xfrm>
              <a:prstGeom prst="roundRect">
                <a:avLst/>
              </a:prstGeom>
              <a:solidFill>
                <a:srgbClr val="E97132">
                  <a:lumMod val="20000"/>
                  <a:lumOff val="80000"/>
                </a:srgbClr>
              </a:solidFill>
              <a:ln w="19050" cap="flat" cmpd="sng" algn="ctr">
                <a:solidFill>
                  <a:srgbClr val="156082">
                    <a:shade val="15000"/>
                  </a:srgbClr>
                </a:solidFill>
                <a:prstDash val="solid"/>
                <a:miter lim="800000"/>
              </a:ln>
              <a:effectLst/>
            </p:spPr>
            <p:txBody>
              <a:bodyPr tIns="36000" bIns="3600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A02B93">
                        <a:lumMod val="75000"/>
                      </a:srgbClr>
                    </a:solidFill>
                    <a:effectLst/>
                    <a:uLnTx/>
                    <a:uFillTx/>
                    <a:latin typeface="Aptos" panose="02110004020202020204"/>
                    <a:ea typeface="+mn-ea"/>
                    <a:cs typeface="+mn-cs"/>
                  </a:rPr>
                  <a:t> </a:t>
                </a:r>
                <a:endParaRPr kumimoji="0" lang="en-CH" sz="2000" b="1" i="0" u="none" strike="noStrike" kern="0" cap="none" spc="0" normalizeH="0" baseline="0" noProof="0" dirty="0">
                  <a:ln>
                    <a:noFill/>
                  </a:ln>
                  <a:solidFill>
                    <a:srgbClr val="A02B93">
                      <a:lumMod val="75000"/>
                    </a:srgbClr>
                  </a:solidFill>
                  <a:effectLst/>
                  <a:uLnTx/>
                  <a:uFillTx/>
                  <a:latin typeface="Aptos" panose="02110004020202020204"/>
                  <a:ea typeface="+mn-ea"/>
                  <a:cs typeface="+mn-cs"/>
                </a:endParaRPr>
              </a:p>
            </p:txBody>
          </p:sp>
          <p:sp>
            <p:nvSpPr>
              <p:cNvPr id="82" name="Rectangle: Rounded Corners 81">
                <a:extLst>
                  <a:ext uri="{FF2B5EF4-FFF2-40B4-BE49-F238E27FC236}">
                    <a16:creationId xmlns:a16="http://schemas.microsoft.com/office/drawing/2014/main" id="{3A8E7EB6-F72F-1F54-CB48-C85E7AAF979B}"/>
                  </a:ext>
                </a:extLst>
              </p:cNvPr>
              <p:cNvSpPr/>
              <p:nvPr/>
            </p:nvSpPr>
            <p:spPr>
              <a:xfrm>
                <a:off x="985336" y="1394817"/>
                <a:ext cx="1883374" cy="178296"/>
              </a:xfrm>
              <a:prstGeom prst="roundRect">
                <a:avLst/>
              </a:prstGeom>
              <a:solidFill>
                <a:srgbClr val="E97132">
                  <a:lumMod val="20000"/>
                  <a:lumOff val="80000"/>
                </a:srgbClr>
              </a:solidFill>
              <a:ln w="19050" cap="flat" cmpd="sng" algn="ctr">
                <a:solidFill>
                  <a:srgbClr val="156082">
                    <a:shade val="15000"/>
                  </a:srgbClr>
                </a:solidFill>
                <a:prstDash val="solid"/>
                <a:miter lim="800000"/>
              </a:ln>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CH" sz="2000" b="0" i="0" u="none" strike="noStrike" kern="0" cap="none" spc="0" normalizeH="0" baseline="0" noProof="0" dirty="0">
                  <a:ln>
                    <a:noFill/>
                  </a:ln>
                  <a:solidFill>
                    <a:srgbClr val="C00000"/>
                  </a:solidFill>
                  <a:effectLst/>
                  <a:uLnTx/>
                  <a:uFillTx/>
                  <a:latin typeface="Aptos" panose="02110004020202020204"/>
                  <a:ea typeface="+mn-ea"/>
                  <a:cs typeface="+mn-cs"/>
                </a:endParaRPr>
              </a:p>
            </p:txBody>
          </p:sp>
          <p:sp>
            <p:nvSpPr>
              <p:cNvPr id="83" name="Rectangle: Rounded Corners 82">
                <a:extLst>
                  <a:ext uri="{FF2B5EF4-FFF2-40B4-BE49-F238E27FC236}">
                    <a16:creationId xmlns:a16="http://schemas.microsoft.com/office/drawing/2014/main" id="{08A8BB34-EED9-B07B-EDC0-C9C92ED13F1A}"/>
                  </a:ext>
                </a:extLst>
              </p:cNvPr>
              <p:cNvSpPr/>
              <p:nvPr/>
            </p:nvSpPr>
            <p:spPr>
              <a:xfrm>
                <a:off x="985336" y="1625560"/>
                <a:ext cx="1883374" cy="178296"/>
              </a:xfrm>
              <a:prstGeom prst="roundRect">
                <a:avLst/>
              </a:prstGeom>
              <a:solidFill>
                <a:srgbClr val="E97132">
                  <a:lumMod val="20000"/>
                  <a:lumOff val="80000"/>
                </a:srgbClr>
              </a:solidFill>
              <a:ln w="19050" cap="flat" cmpd="sng" algn="ctr">
                <a:solidFill>
                  <a:srgbClr val="156082">
                    <a:shade val="15000"/>
                  </a:srgb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CH" sz="2000" b="1" i="0" u="none" strike="noStrike" kern="0" cap="none" spc="0" normalizeH="0" baseline="0" noProof="0" dirty="0">
                  <a:ln>
                    <a:noFill/>
                  </a:ln>
                  <a:solidFill>
                    <a:srgbClr val="A02B93">
                      <a:lumMod val="75000"/>
                    </a:srgbClr>
                  </a:solidFill>
                  <a:effectLst/>
                  <a:uLnTx/>
                  <a:uFillTx/>
                  <a:latin typeface="Aptos" panose="02110004020202020204"/>
                  <a:ea typeface="+mn-ea"/>
                  <a:cs typeface="+mn-cs"/>
                </a:endParaRPr>
              </a:p>
            </p:txBody>
          </p:sp>
        </p:grpSp>
        <p:sp>
          <p:nvSpPr>
            <p:cNvPr id="79" name="Rectangle: Rounded Corners 78">
              <a:extLst>
                <a:ext uri="{FF2B5EF4-FFF2-40B4-BE49-F238E27FC236}">
                  <a16:creationId xmlns:a16="http://schemas.microsoft.com/office/drawing/2014/main" id="{9E8A6116-84A3-235C-D257-AAEB578E5838}"/>
                </a:ext>
              </a:extLst>
            </p:cNvPr>
            <p:cNvSpPr/>
            <p:nvPr/>
          </p:nvSpPr>
          <p:spPr>
            <a:xfrm>
              <a:off x="982011" y="1166821"/>
              <a:ext cx="1883374" cy="178296"/>
            </a:xfrm>
            <a:prstGeom prst="roundRect">
              <a:avLst/>
            </a:prstGeom>
            <a:solidFill>
              <a:srgbClr val="E97132">
                <a:lumMod val="20000"/>
                <a:lumOff val="80000"/>
              </a:srgbClr>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20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80" name="TextBox 79">
              <a:extLst>
                <a:ext uri="{FF2B5EF4-FFF2-40B4-BE49-F238E27FC236}">
                  <a16:creationId xmlns:a16="http://schemas.microsoft.com/office/drawing/2014/main" id="{D4345975-4F71-C1EE-8F20-4F49FF00AF0D}"/>
                </a:ext>
              </a:extLst>
            </p:cNvPr>
            <p:cNvSpPr txBox="1"/>
            <p:nvPr/>
          </p:nvSpPr>
          <p:spPr>
            <a:xfrm>
              <a:off x="978559" y="2350298"/>
              <a:ext cx="1883374" cy="251863"/>
            </a:xfrm>
            <a:prstGeom prst="rect">
              <a:avLst/>
            </a:prstGeom>
            <a:noFill/>
          </p:spPr>
          <p:txBody>
            <a:bodyPr wrap="square" rtlCol="0" anchor="ctr">
              <a:spAutoFit/>
            </a:bodyPr>
            <a:lstStyle/>
            <a:p>
              <a:pPr marL="0" marR="0" lvl="0" indent="0" algn="ctr" defTabSz="914400" eaLnBrk="1" fontAlgn="auto" latinLnBrk="0" hangingPunct="1">
                <a:lnSpc>
                  <a:spcPts val="5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Aptos" panose="02110004020202020204"/>
                </a:rPr>
                <a:t>.</a:t>
              </a:r>
            </a:p>
            <a:p>
              <a:pPr marL="0" marR="0" lvl="0" indent="0" algn="ctr" defTabSz="914400" eaLnBrk="1" fontAlgn="auto" latinLnBrk="0" hangingPunct="1">
                <a:lnSpc>
                  <a:spcPts val="5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Aptos" panose="02110004020202020204"/>
                </a:rPr>
                <a:t>.</a:t>
              </a:r>
            </a:p>
            <a:p>
              <a:pPr marL="0" marR="0" lvl="0" indent="0" algn="ctr" defTabSz="914400" eaLnBrk="1" fontAlgn="auto" latinLnBrk="0" hangingPunct="1">
                <a:lnSpc>
                  <a:spcPts val="5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Aptos" panose="02110004020202020204"/>
                </a:rPr>
                <a:t>.</a:t>
              </a:r>
            </a:p>
          </p:txBody>
        </p:sp>
      </p:grpSp>
      <p:sp>
        <p:nvSpPr>
          <p:cNvPr id="86" name="TextBox 85">
            <a:extLst>
              <a:ext uri="{FF2B5EF4-FFF2-40B4-BE49-F238E27FC236}">
                <a16:creationId xmlns:a16="http://schemas.microsoft.com/office/drawing/2014/main" id="{D2BDD452-8BFD-2C98-446C-86747C2E5C1C}"/>
              </a:ext>
            </a:extLst>
          </p:cNvPr>
          <p:cNvSpPr txBox="1"/>
          <p:nvPr/>
        </p:nvSpPr>
        <p:spPr>
          <a:xfrm>
            <a:off x="1176234" y="2600806"/>
            <a:ext cx="2440828" cy="461665"/>
          </a:xfrm>
          <a:prstGeom prst="rect">
            <a:avLst/>
          </a:prstGeom>
          <a:noFill/>
        </p:spPr>
        <p:txBody>
          <a:bodyPr wrap="square" rtlCol="0">
            <a:spAutoFit/>
          </a:bodyPr>
          <a:lstStyle/>
          <a:p>
            <a:pPr algn="ctr" defTabSz="914400"/>
            <a:r>
              <a:rPr lang="en-US" sz="2400" b="1" dirty="0">
                <a:solidFill>
                  <a:schemeClr val="tx2"/>
                </a:solidFill>
                <a:latin typeface="Aptos" panose="02110004020202020204"/>
              </a:rPr>
              <a:t>Double-Sided</a:t>
            </a:r>
            <a:endParaRPr lang="en-CH" sz="2400" b="1" dirty="0">
              <a:solidFill>
                <a:schemeClr val="tx2"/>
              </a:solidFill>
              <a:latin typeface="Aptos" panose="02110004020202020204"/>
            </a:endParaRPr>
          </a:p>
        </p:txBody>
      </p:sp>
      <p:sp>
        <p:nvSpPr>
          <p:cNvPr id="87" name="TextBox 86">
            <a:extLst>
              <a:ext uri="{FF2B5EF4-FFF2-40B4-BE49-F238E27FC236}">
                <a16:creationId xmlns:a16="http://schemas.microsoft.com/office/drawing/2014/main" id="{E1BD203D-98B6-5D38-7512-257C810C12FD}"/>
              </a:ext>
            </a:extLst>
          </p:cNvPr>
          <p:cNvSpPr txBox="1"/>
          <p:nvPr/>
        </p:nvSpPr>
        <p:spPr>
          <a:xfrm>
            <a:off x="5809093" y="2600806"/>
            <a:ext cx="2275347" cy="461665"/>
          </a:xfrm>
          <a:prstGeom prst="rect">
            <a:avLst/>
          </a:prstGeom>
          <a:noFill/>
        </p:spPr>
        <p:txBody>
          <a:bodyPr wrap="square" rtlCol="0">
            <a:spAutoFit/>
          </a:bodyPr>
          <a:lstStyle/>
          <a:p>
            <a:pPr algn="ctr" defTabSz="914400"/>
            <a:r>
              <a:rPr lang="en-US" sz="2400" b="1" dirty="0">
                <a:solidFill>
                  <a:schemeClr val="tx2"/>
                </a:solidFill>
                <a:latin typeface="Aptos" panose="02110004020202020204"/>
              </a:rPr>
              <a:t>Single-Sided</a:t>
            </a:r>
            <a:endParaRPr lang="en-CH" sz="2400" b="1" dirty="0">
              <a:solidFill>
                <a:schemeClr val="tx2"/>
              </a:solidFill>
              <a:latin typeface="Aptos" panose="02110004020202020204"/>
            </a:endParaRPr>
          </a:p>
        </p:txBody>
      </p:sp>
      <p:grpSp>
        <p:nvGrpSpPr>
          <p:cNvPr id="146" name="Group 145">
            <a:extLst>
              <a:ext uri="{FF2B5EF4-FFF2-40B4-BE49-F238E27FC236}">
                <a16:creationId xmlns:a16="http://schemas.microsoft.com/office/drawing/2014/main" id="{90F5F8D0-815A-E64D-6B3F-0E45295BDAB4}"/>
              </a:ext>
            </a:extLst>
          </p:cNvPr>
          <p:cNvGrpSpPr/>
          <p:nvPr/>
        </p:nvGrpSpPr>
        <p:grpSpPr>
          <a:xfrm>
            <a:off x="5787011" y="3116117"/>
            <a:ext cx="2281199" cy="2827391"/>
            <a:chOff x="6170664" y="1342922"/>
            <a:chExt cx="2281199" cy="2827391"/>
          </a:xfrm>
        </p:grpSpPr>
        <p:grpSp>
          <p:nvGrpSpPr>
            <p:cNvPr id="62" name="Group 61">
              <a:extLst>
                <a:ext uri="{FF2B5EF4-FFF2-40B4-BE49-F238E27FC236}">
                  <a16:creationId xmlns:a16="http://schemas.microsoft.com/office/drawing/2014/main" id="{8DC57162-A364-C714-A1B5-D38CA014B2F6}"/>
                </a:ext>
              </a:extLst>
            </p:cNvPr>
            <p:cNvGrpSpPr/>
            <p:nvPr/>
          </p:nvGrpSpPr>
          <p:grpSpPr>
            <a:xfrm>
              <a:off x="6170664" y="1342922"/>
              <a:ext cx="2251787" cy="2353440"/>
              <a:chOff x="3138374" y="1103113"/>
              <a:chExt cx="2168357" cy="1744861"/>
            </a:xfrm>
          </p:grpSpPr>
          <p:sp>
            <p:nvSpPr>
              <p:cNvPr id="63" name="Rectangle: Rounded Corners 62">
                <a:extLst>
                  <a:ext uri="{FF2B5EF4-FFF2-40B4-BE49-F238E27FC236}">
                    <a16:creationId xmlns:a16="http://schemas.microsoft.com/office/drawing/2014/main" id="{7D651942-E4E9-65BA-6A61-3D135C293B7B}"/>
                  </a:ext>
                </a:extLst>
              </p:cNvPr>
              <p:cNvSpPr/>
              <p:nvPr/>
            </p:nvSpPr>
            <p:spPr>
              <a:xfrm>
                <a:off x="3138374" y="1103113"/>
                <a:ext cx="2168357" cy="1744861"/>
              </a:xfrm>
              <a:prstGeom prst="roundRect">
                <a:avLst>
                  <a:gd name="adj" fmla="val 6953"/>
                </a:avLst>
              </a:prstGeom>
              <a:solidFill>
                <a:srgbClr val="0E2841">
                  <a:lumMod val="10000"/>
                  <a:lumOff val="90000"/>
                </a:srgbClr>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20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64" name="Rectangle: Rounded Corners 63">
                <a:extLst>
                  <a:ext uri="{FF2B5EF4-FFF2-40B4-BE49-F238E27FC236}">
                    <a16:creationId xmlns:a16="http://schemas.microsoft.com/office/drawing/2014/main" id="{20B661C3-C701-97AE-7985-21412B377C42}"/>
                  </a:ext>
                </a:extLst>
              </p:cNvPr>
              <p:cNvSpPr/>
              <p:nvPr/>
            </p:nvSpPr>
            <p:spPr>
              <a:xfrm>
                <a:off x="3280861" y="1164729"/>
                <a:ext cx="1883374" cy="178296"/>
              </a:xfrm>
              <a:prstGeom prst="roundRect">
                <a:avLst/>
              </a:prstGeom>
              <a:solidFill>
                <a:srgbClr val="E97132">
                  <a:lumMod val="20000"/>
                  <a:lumOff val="80000"/>
                </a:srgbClr>
              </a:solidFill>
              <a:ln w="19050" cap="flat" cmpd="sng" algn="ctr">
                <a:solidFill>
                  <a:srgbClr val="156082">
                    <a:shade val="15000"/>
                  </a:srgbClr>
                </a:solidFill>
                <a:prstDash val="solid"/>
                <a:miter lim="800000"/>
              </a:ln>
              <a:effectLst/>
            </p:spPr>
            <p:txBody>
              <a:bodyPr tIns="36000" bIns="36000" rtlCol="0" anchor="ct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A02B93">
                        <a:lumMod val="75000"/>
                      </a:srgbClr>
                    </a:solidFill>
                    <a:effectLst/>
                    <a:uLnTx/>
                    <a:uFillTx/>
                    <a:latin typeface="Aptos" panose="02110004020202020204"/>
                    <a:ea typeface="+mn-ea"/>
                    <a:cs typeface="+mn-cs"/>
                  </a:rPr>
                  <a:t> </a:t>
                </a:r>
                <a:endParaRPr kumimoji="0" lang="en-CH" sz="2000" b="1" i="0" u="none" strike="noStrike" kern="0" cap="none" spc="0" normalizeH="0" baseline="0" noProof="0" dirty="0">
                  <a:ln>
                    <a:noFill/>
                  </a:ln>
                  <a:solidFill>
                    <a:srgbClr val="A02B93">
                      <a:lumMod val="75000"/>
                    </a:srgbClr>
                  </a:solidFill>
                  <a:effectLst/>
                  <a:uLnTx/>
                  <a:uFillTx/>
                  <a:latin typeface="Aptos" panose="02110004020202020204"/>
                  <a:ea typeface="+mn-ea"/>
                  <a:cs typeface="+mn-cs"/>
                </a:endParaRPr>
              </a:p>
            </p:txBody>
          </p:sp>
          <p:sp>
            <p:nvSpPr>
              <p:cNvPr id="65" name="Rectangle: Rounded Corners 64">
                <a:extLst>
                  <a:ext uri="{FF2B5EF4-FFF2-40B4-BE49-F238E27FC236}">
                    <a16:creationId xmlns:a16="http://schemas.microsoft.com/office/drawing/2014/main" id="{6242E674-9F41-29DC-2402-DF92008A7746}"/>
                  </a:ext>
                </a:extLst>
              </p:cNvPr>
              <p:cNvSpPr/>
              <p:nvPr/>
            </p:nvSpPr>
            <p:spPr>
              <a:xfrm>
                <a:off x="3280861" y="1394817"/>
                <a:ext cx="1883374" cy="178296"/>
              </a:xfrm>
              <a:prstGeom prst="roundRect">
                <a:avLst/>
              </a:prstGeom>
              <a:solidFill>
                <a:srgbClr val="E97132">
                  <a:lumMod val="20000"/>
                  <a:lumOff val="80000"/>
                </a:srgbClr>
              </a:solidFill>
              <a:ln w="19050" cap="flat" cmpd="sng" algn="ctr">
                <a:solidFill>
                  <a:srgbClr val="156082">
                    <a:shade val="15000"/>
                  </a:srgb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CH" sz="2000" b="1" i="0" u="none" strike="noStrike" kern="0" cap="none" spc="0" normalizeH="0" baseline="0" noProof="0" dirty="0">
                  <a:ln>
                    <a:noFill/>
                  </a:ln>
                  <a:solidFill>
                    <a:srgbClr val="C00000"/>
                  </a:solidFill>
                  <a:effectLst/>
                  <a:uLnTx/>
                  <a:uFillTx/>
                  <a:latin typeface="Aptos" panose="02110004020202020204"/>
                  <a:ea typeface="+mn-ea"/>
                  <a:cs typeface="+mn-cs"/>
                </a:endParaRPr>
              </a:p>
            </p:txBody>
          </p:sp>
          <p:sp>
            <p:nvSpPr>
              <p:cNvPr id="66" name="Rectangle: Rounded Corners 65">
                <a:extLst>
                  <a:ext uri="{FF2B5EF4-FFF2-40B4-BE49-F238E27FC236}">
                    <a16:creationId xmlns:a16="http://schemas.microsoft.com/office/drawing/2014/main" id="{EAD9A8BC-42BA-F254-C130-323E112CAD4B}"/>
                  </a:ext>
                </a:extLst>
              </p:cNvPr>
              <p:cNvSpPr/>
              <p:nvPr/>
            </p:nvSpPr>
            <p:spPr>
              <a:xfrm>
                <a:off x="3280861" y="1625560"/>
                <a:ext cx="1883374" cy="178296"/>
              </a:xfrm>
              <a:prstGeom prst="roundRect">
                <a:avLst/>
              </a:prstGeom>
              <a:solidFill>
                <a:srgbClr val="E97132">
                  <a:lumMod val="20000"/>
                  <a:lumOff val="80000"/>
                </a:srgbClr>
              </a:solidFill>
              <a:ln w="19050" cap="flat" cmpd="sng" algn="ctr">
                <a:solidFill>
                  <a:srgbClr val="156082">
                    <a:shade val="15000"/>
                  </a:srgbClr>
                </a:solidFill>
                <a:prstDash val="solid"/>
                <a:miter lim="800000"/>
              </a:ln>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CH" sz="2000" b="1" i="0" u="none" strike="noStrike" kern="0" cap="none" spc="0" normalizeH="0" baseline="0" noProof="0" dirty="0">
                  <a:ln>
                    <a:noFill/>
                  </a:ln>
                  <a:solidFill>
                    <a:srgbClr val="A02B93">
                      <a:lumMod val="75000"/>
                    </a:srgbClr>
                  </a:solidFill>
                  <a:effectLst/>
                  <a:uLnTx/>
                  <a:uFillTx/>
                  <a:latin typeface="Aptos" panose="02110004020202020204"/>
                  <a:ea typeface="+mn-ea"/>
                  <a:cs typeface="+mn-cs"/>
                </a:endParaRPr>
              </a:p>
            </p:txBody>
          </p:sp>
          <p:sp>
            <p:nvSpPr>
              <p:cNvPr id="67" name="Rectangle: Rounded Corners 66">
                <a:extLst>
                  <a:ext uri="{FF2B5EF4-FFF2-40B4-BE49-F238E27FC236}">
                    <a16:creationId xmlns:a16="http://schemas.microsoft.com/office/drawing/2014/main" id="{CE000CC2-18A0-D906-7EAB-888A67BF036E}"/>
                  </a:ext>
                </a:extLst>
              </p:cNvPr>
              <p:cNvSpPr/>
              <p:nvPr/>
            </p:nvSpPr>
            <p:spPr>
              <a:xfrm>
                <a:off x="3280861" y="2125314"/>
                <a:ext cx="1883374" cy="178296"/>
              </a:xfrm>
              <a:prstGeom prst="roundRect">
                <a:avLst/>
              </a:prstGeom>
              <a:solidFill>
                <a:srgbClr val="E97132">
                  <a:lumMod val="20000"/>
                  <a:lumOff val="80000"/>
                </a:srgbClr>
              </a:solidFill>
              <a:ln w="19050" cap="flat" cmpd="sng" algn="ctr">
                <a:solidFill>
                  <a:srgbClr val="156082">
                    <a:shade val="15000"/>
                  </a:srgbClr>
                </a:solidFill>
                <a:prstDash val="solid"/>
                <a:miter lim="800000"/>
              </a:ln>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CH" sz="2000" b="1"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68" name="TextBox 67">
                <a:extLst>
                  <a:ext uri="{FF2B5EF4-FFF2-40B4-BE49-F238E27FC236}">
                    <a16:creationId xmlns:a16="http://schemas.microsoft.com/office/drawing/2014/main" id="{33EC8217-58ED-9124-3D4C-3618E24D0591}"/>
                  </a:ext>
                </a:extLst>
              </p:cNvPr>
              <p:cNvSpPr txBox="1"/>
              <p:nvPr/>
            </p:nvSpPr>
            <p:spPr>
              <a:xfrm>
                <a:off x="3280861" y="1866529"/>
                <a:ext cx="1883374" cy="251863"/>
              </a:xfrm>
              <a:prstGeom prst="rect">
                <a:avLst/>
              </a:prstGeom>
              <a:noFill/>
            </p:spPr>
            <p:txBody>
              <a:bodyPr wrap="square" rtlCol="0" anchor="ctr">
                <a:spAutoFit/>
              </a:bodyPr>
              <a:lstStyle/>
              <a:p>
                <a:pPr marL="0" marR="0" lvl="0" indent="0" algn="ctr" defTabSz="914400" eaLnBrk="1" fontAlgn="auto" latinLnBrk="0" hangingPunct="1">
                  <a:lnSpc>
                    <a:spcPts val="5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Aptos" panose="02110004020202020204"/>
                  </a:rPr>
                  <a:t>.</a:t>
                </a:r>
              </a:p>
              <a:p>
                <a:pPr marL="0" marR="0" lvl="0" indent="0" algn="ctr" defTabSz="914400" eaLnBrk="1" fontAlgn="auto" latinLnBrk="0" hangingPunct="1">
                  <a:lnSpc>
                    <a:spcPts val="5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Aptos" panose="02110004020202020204"/>
                  </a:rPr>
                  <a:t>.</a:t>
                </a:r>
              </a:p>
              <a:p>
                <a:pPr marL="0" marR="0" lvl="0" indent="0" algn="ctr" defTabSz="914400" eaLnBrk="1" fontAlgn="auto" latinLnBrk="0" hangingPunct="1">
                  <a:lnSpc>
                    <a:spcPts val="5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Aptos" panose="02110004020202020204"/>
                  </a:rPr>
                  <a:t>.</a:t>
                </a:r>
              </a:p>
            </p:txBody>
          </p:sp>
          <p:sp>
            <p:nvSpPr>
              <p:cNvPr id="69" name="Rectangle: Rounded Corners 68">
                <a:extLst>
                  <a:ext uri="{FF2B5EF4-FFF2-40B4-BE49-F238E27FC236}">
                    <a16:creationId xmlns:a16="http://schemas.microsoft.com/office/drawing/2014/main" id="{F9DDAA14-C544-3BEC-AF19-863A9544BB9C}"/>
                  </a:ext>
                </a:extLst>
              </p:cNvPr>
              <p:cNvSpPr/>
              <p:nvPr/>
            </p:nvSpPr>
            <p:spPr>
              <a:xfrm>
                <a:off x="3280861" y="2359461"/>
                <a:ext cx="1883374" cy="178296"/>
              </a:xfrm>
              <a:prstGeom prst="roundRect">
                <a:avLst/>
              </a:prstGeom>
              <a:solidFill>
                <a:srgbClr val="E97132">
                  <a:lumMod val="20000"/>
                  <a:lumOff val="80000"/>
                </a:srgbClr>
              </a:solidFill>
              <a:ln w="19050" cap="flat" cmpd="sng" algn="ctr">
                <a:solidFill>
                  <a:srgbClr val="156082">
                    <a:shade val="15000"/>
                  </a:srgb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CH" sz="2000" b="1"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70" name="Rectangle: Rounded Corners 69">
                <a:extLst>
                  <a:ext uri="{FF2B5EF4-FFF2-40B4-BE49-F238E27FC236}">
                    <a16:creationId xmlns:a16="http://schemas.microsoft.com/office/drawing/2014/main" id="{43AC4B91-3CF9-0A50-DF54-3AF1DC4FE9C3}"/>
                  </a:ext>
                </a:extLst>
              </p:cNvPr>
              <p:cNvSpPr/>
              <p:nvPr/>
            </p:nvSpPr>
            <p:spPr>
              <a:xfrm>
                <a:off x="3280861" y="2593608"/>
                <a:ext cx="1883374" cy="178296"/>
              </a:xfrm>
              <a:prstGeom prst="roundRect">
                <a:avLst/>
              </a:prstGeom>
              <a:solidFill>
                <a:srgbClr val="E97132">
                  <a:lumMod val="20000"/>
                  <a:lumOff val="80000"/>
                </a:srgbClr>
              </a:solidFill>
              <a:ln w="19050" cap="flat" cmpd="sng" algn="ctr">
                <a:solidFill>
                  <a:srgbClr val="156082">
                    <a:shade val="15000"/>
                  </a:srgbClr>
                </a:solidFill>
                <a:prstDash val="solid"/>
                <a:miter lim="800000"/>
              </a:ln>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CH" sz="2000" b="1" i="0" u="none" strike="noStrike" kern="0" cap="none" spc="0" normalizeH="0" baseline="0" noProof="0" dirty="0">
                  <a:ln>
                    <a:noFill/>
                  </a:ln>
                  <a:solidFill>
                    <a:prstClr val="white"/>
                  </a:solidFill>
                  <a:effectLst/>
                  <a:uLnTx/>
                  <a:uFillTx/>
                  <a:latin typeface="Aptos" panose="02110004020202020204"/>
                  <a:ea typeface="+mn-ea"/>
                  <a:cs typeface="+mn-cs"/>
                </a:endParaRPr>
              </a:p>
            </p:txBody>
          </p:sp>
        </p:grpSp>
        <p:sp>
          <p:nvSpPr>
            <p:cNvPr id="145" name="TextBox 144">
              <a:extLst>
                <a:ext uri="{FF2B5EF4-FFF2-40B4-BE49-F238E27FC236}">
                  <a16:creationId xmlns:a16="http://schemas.microsoft.com/office/drawing/2014/main" id="{DF28575A-6F86-E41F-4603-7CB3834F6F19}"/>
                </a:ext>
              </a:extLst>
            </p:cNvPr>
            <p:cNvSpPr txBox="1"/>
            <p:nvPr/>
          </p:nvSpPr>
          <p:spPr>
            <a:xfrm>
              <a:off x="6191885" y="3770203"/>
              <a:ext cx="2259978"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black"/>
                  </a:solidFill>
                  <a:effectLst/>
                  <a:uLnTx/>
                  <a:uFillTx/>
                  <a:latin typeface="Aptos" panose="02110004020202020204"/>
                </a:rPr>
                <a:t>DRAM Subarray</a:t>
              </a:r>
              <a:endParaRPr kumimoji="0" lang="en-CH" sz="2000" b="1" i="0" u="none" strike="noStrike" kern="0" cap="none" spc="0" normalizeH="0" baseline="0" noProof="0" dirty="0">
                <a:ln>
                  <a:noFill/>
                </a:ln>
                <a:solidFill>
                  <a:prstClr val="black"/>
                </a:solidFill>
                <a:effectLst/>
                <a:uLnTx/>
                <a:uFillTx/>
                <a:latin typeface="Aptos" panose="02110004020202020204"/>
              </a:endParaRPr>
            </a:p>
          </p:txBody>
        </p:sp>
      </p:grpSp>
      <p:sp>
        <p:nvSpPr>
          <p:cNvPr id="3" name="TextBox 2">
            <a:extLst>
              <a:ext uri="{FF2B5EF4-FFF2-40B4-BE49-F238E27FC236}">
                <a16:creationId xmlns:a16="http://schemas.microsoft.com/office/drawing/2014/main" id="{D0A5F07C-1436-7837-D894-82079D4EEFEA}"/>
              </a:ext>
            </a:extLst>
          </p:cNvPr>
          <p:cNvSpPr txBox="1"/>
          <p:nvPr/>
        </p:nvSpPr>
        <p:spPr>
          <a:xfrm>
            <a:off x="1316035" y="3793205"/>
            <a:ext cx="712165"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u="none" strike="noStrike" kern="0" cap="none" spc="0" normalizeH="0" baseline="0" noProof="0" dirty="0" err="1">
                <a:ln>
                  <a:noFill/>
                </a:ln>
                <a:solidFill>
                  <a:schemeClr val="accent5"/>
                </a:solidFill>
                <a:effectLst/>
                <a:uLnTx/>
                <a:uFillTx/>
                <a:latin typeface="Aptos" panose="02110004020202020204"/>
              </a:rPr>
              <a:t>src</a:t>
            </a:r>
            <a:endParaRPr kumimoji="0" lang="en-CH" sz="2000" b="1" u="none" strike="noStrike" kern="0" cap="none" spc="0" normalizeH="0" baseline="0" noProof="0" dirty="0">
              <a:ln>
                <a:noFill/>
              </a:ln>
              <a:solidFill>
                <a:schemeClr val="accent5"/>
              </a:solidFill>
              <a:effectLst/>
              <a:uLnTx/>
              <a:uFillTx/>
              <a:latin typeface="Aptos" panose="02110004020202020204"/>
            </a:endParaRPr>
          </a:p>
        </p:txBody>
      </p:sp>
      <p:sp>
        <p:nvSpPr>
          <p:cNvPr id="4" name="TextBox 3">
            <a:extLst>
              <a:ext uri="{FF2B5EF4-FFF2-40B4-BE49-F238E27FC236}">
                <a16:creationId xmlns:a16="http://schemas.microsoft.com/office/drawing/2014/main" id="{31D2AD3B-99B5-935C-9D6B-A78E6AECB903}"/>
              </a:ext>
            </a:extLst>
          </p:cNvPr>
          <p:cNvSpPr txBox="1"/>
          <p:nvPr/>
        </p:nvSpPr>
        <p:spPr>
          <a:xfrm>
            <a:off x="1295322" y="4421455"/>
            <a:ext cx="712165"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u="none" strike="noStrike" kern="0" cap="none" spc="0" normalizeH="0" baseline="0" noProof="0" dirty="0" err="1">
                <a:ln>
                  <a:noFill/>
                </a:ln>
                <a:solidFill>
                  <a:schemeClr val="accent5"/>
                </a:solidFill>
                <a:effectLst/>
                <a:uLnTx/>
                <a:uFillTx/>
                <a:latin typeface="Aptos" panose="02110004020202020204"/>
              </a:rPr>
              <a:t>dst</a:t>
            </a:r>
            <a:endParaRPr kumimoji="0" lang="en-CH" sz="2000" b="1" u="none" strike="noStrike" kern="0" cap="none" spc="0" normalizeH="0" baseline="0" noProof="0" dirty="0">
              <a:ln>
                <a:noFill/>
              </a:ln>
              <a:solidFill>
                <a:schemeClr val="accent5"/>
              </a:solidFill>
              <a:effectLst/>
              <a:uLnTx/>
              <a:uFillTx/>
              <a:latin typeface="Aptos" panose="02110004020202020204"/>
            </a:endParaRPr>
          </a:p>
        </p:txBody>
      </p:sp>
      <p:sp>
        <p:nvSpPr>
          <p:cNvPr id="5" name="TextBox 4">
            <a:extLst>
              <a:ext uri="{FF2B5EF4-FFF2-40B4-BE49-F238E27FC236}">
                <a16:creationId xmlns:a16="http://schemas.microsoft.com/office/drawing/2014/main" id="{F8345C9C-5AD1-A492-4002-AE518BE6ED14}"/>
              </a:ext>
            </a:extLst>
          </p:cNvPr>
          <p:cNvSpPr txBox="1"/>
          <p:nvPr/>
        </p:nvSpPr>
        <p:spPr>
          <a:xfrm>
            <a:off x="5934979" y="4718974"/>
            <a:ext cx="712165"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u="none" strike="noStrike" kern="0" cap="none" spc="0" normalizeH="0" baseline="0" noProof="0" dirty="0" err="1">
                <a:ln>
                  <a:noFill/>
                </a:ln>
                <a:solidFill>
                  <a:schemeClr val="accent5"/>
                </a:solidFill>
                <a:effectLst/>
                <a:uLnTx/>
                <a:uFillTx/>
                <a:latin typeface="Aptos" panose="02110004020202020204"/>
              </a:rPr>
              <a:t>dst</a:t>
            </a:r>
            <a:endParaRPr kumimoji="0" lang="en-CH" sz="2000" b="1" u="none" strike="noStrike" kern="0" cap="none" spc="0" normalizeH="0" baseline="0" noProof="0" dirty="0">
              <a:ln>
                <a:noFill/>
              </a:ln>
              <a:solidFill>
                <a:schemeClr val="accent5"/>
              </a:solidFill>
              <a:effectLst/>
              <a:uLnTx/>
              <a:uFillTx/>
              <a:latin typeface="Aptos" panose="02110004020202020204"/>
            </a:endParaRPr>
          </a:p>
        </p:txBody>
      </p:sp>
      <p:sp>
        <p:nvSpPr>
          <p:cNvPr id="6" name="TextBox 5">
            <a:extLst>
              <a:ext uri="{FF2B5EF4-FFF2-40B4-BE49-F238E27FC236}">
                <a16:creationId xmlns:a16="http://schemas.microsoft.com/office/drawing/2014/main" id="{A4D0EB3C-D76F-AAA3-2516-4D0E765D3D0E}"/>
              </a:ext>
            </a:extLst>
          </p:cNvPr>
          <p:cNvSpPr txBox="1"/>
          <p:nvPr/>
        </p:nvSpPr>
        <p:spPr>
          <a:xfrm>
            <a:off x="5934980" y="3430008"/>
            <a:ext cx="712165"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u="none" strike="noStrike" kern="0" cap="none" spc="0" normalizeH="0" baseline="0" noProof="0" dirty="0" err="1">
                <a:ln>
                  <a:noFill/>
                </a:ln>
                <a:solidFill>
                  <a:schemeClr val="accent5"/>
                </a:solidFill>
                <a:effectLst/>
                <a:uLnTx/>
                <a:uFillTx/>
                <a:latin typeface="Aptos" panose="02110004020202020204"/>
              </a:rPr>
              <a:t>src</a:t>
            </a:r>
            <a:endParaRPr kumimoji="0" lang="en-CH" sz="2000" b="1" u="none" strike="noStrike" kern="0" cap="none" spc="0" normalizeH="0" baseline="0" noProof="0" dirty="0">
              <a:ln>
                <a:noFill/>
              </a:ln>
              <a:solidFill>
                <a:schemeClr val="accent5"/>
              </a:solidFill>
              <a:effectLst/>
              <a:uLnTx/>
              <a:uFillTx/>
              <a:latin typeface="Aptos" panose="02110004020202020204"/>
            </a:endParaRPr>
          </a:p>
        </p:txBody>
      </p:sp>
      <p:sp>
        <p:nvSpPr>
          <p:cNvPr id="20" name="Dikdörtgen 256">
            <a:extLst>
              <a:ext uri="{FF2B5EF4-FFF2-40B4-BE49-F238E27FC236}">
                <a16:creationId xmlns:a16="http://schemas.microsoft.com/office/drawing/2014/main" id="{D5C434D5-E4EF-60AE-D8BF-FE1EE440314B}"/>
              </a:ext>
            </a:extLst>
          </p:cNvPr>
          <p:cNvSpPr/>
          <p:nvPr/>
        </p:nvSpPr>
        <p:spPr>
          <a:xfrm>
            <a:off x="937124" y="1383750"/>
            <a:ext cx="1769017" cy="532326"/>
          </a:xfrm>
          <a:prstGeom prst="roundRect">
            <a:avLst/>
          </a:prstGeom>
          <a:solidFill>
            <a:srgbClr val="D1E8F5"/>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3"/>
                </a:solidFill>
                <a:latin typeface="+mj-lt"/>
                <a:ea typeface="Cambria" panose="02040503050406030204" pitchFamily="18" charset="0"/>
                <a:cs typeface="Cascadia Mono" panose="020B0609020000020004" pitchFamily="49" charset="0"/>
              </a:rPr>
              <a:t>ACT </a:t>
            </a:r>
            <a:r>
              <a:rPr lang="en-US" sz="2400" b="1" dirty="0" err="1">
                <a:solidFill>
                  <a:schemeClr val="accent3"/>
                </a:solidFill>
                <a:latin typeface="+mj-lt"/>
                <a:ea typeface="Cambria" panose="02040503050406030204" pitchFamily="18" charset="0"/>
                <a:cs typeface="Cascadia Mono" panose="020B0609020000020004" pitchFamily="49" charset="0"/>
              </a:rPr>
              <a:t>src</a:t>
            </a:r>
            <a:endParaRPr lang="en-US" sz="2400" b="1" baseline="-25000" dirty="0">
              <a:solidFill>
                <a:schemeClr val="accent3"/>
              </a:solidFill>
              <a:latin typeface="+mj-lt"/>
              <a:ea typeface="Cambria" panose="02040503050406030204" pitchFamily="18" charset="0"/>
              <a:cs typeface="Cascadia Mono" panose="020B0609020000020004" pitchFamily="49" charset="0"/>
            </a:endParaRPr>
          </a:p>
        </p:txBody>
      </p:sp>
      <p:cxnSp>
        <p:nvCxnSpPr>
          <p:cNvPr id="21" name="Düz Ok Bağlayıcısı 52">
            <a:extLst>
              <a:ext uri="{FF2B5EF4-FFF2-40B4-BE49-F238E27FC236}">
                <a16:creationId xmlns:a16="http://schemas.microsoft.com/office/drawing/2014/main" id="{7C657599-89E2-8D3C-19B0-027E54AE0534}"/>
              </a:ext>
            </a:extLst>
          </p:cNvPr>
          <p:cNvCxnSpPr>
            <a:cxnSpLocks/>
            <a:stCxn id="20" idx="3"/>
          </p:cNvCxnSpPr>
          <p:nvPr/>
        </p:nvCxnSpPr>
        <p:spPr>
          <a:xfrm>
            <a:off x="2706141" y="1649913"/>
            <a:ext cx="131805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Dikdörtgen 256">
            <a:extLst>
              <a:ext uri="{FF2B5EF4-FFF2-40B4-BE49-F238E27FC236}">
                <a16:creationId xmlns:a16="http://schemas.microsoft.com/office/drawing/2014/main" id="{7D874F7D-88D5-1659-BC2C-E741AF8A9A29}"/>
              </a:ext>
            </a:extLst>
          </p:cNvPr>
          <p:cNvSpPr/>
          <p:nvPr/>
        </p:nvSpPr>
        <p:spPr>
          <a:xfrm>
            <a:off x="6175116" y="1394311"/>
            <a:ext cx="1769017" cy="532326"/>
          </a:xfrm>
          <a:prstGeom prst="roundRect">
            <a:avLst/>
          </a:prstGeom>
          <a:solidFill>
            <a:schemeClr val="accent3">
              <a:lumMod val="20000"/>
              <a:lumOff val="80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3"/>
                </a:solidFill>
                <a:latin typeface="+mj-lt"/>
                <a:ea typeface="Cambria" panose="02040503050406030204" pitchFamily="18" charset="0"/>
                <a:cs typeface="Cascadia Mono" panose="020B0609020000020004" pitchFamily="49" charset="0"/>
              </a:rPr>
              <a:t>ACT </a:t>
            </a:r>
            <a:r>
              <a:rPr lang="en-US" sz="2400" b="1" dirty="0" err="1">
                <a:solidFill>
                  <a:srgbClr val="1B587C"/>
                </a:solidFill>
                <a:latin typeface="+mj-lt"/>
                <a:ea typeface="Cambria" panose="02040503050406030204" pitchFamily="18" charset="0"/>
                <a:cs typeface="Cascadia Mono" panose="020B0609020000020004" pitchFamily="49" charset="0"/>
              </a:rPr>
              <a:t>dst</a:t>
            </a:r>
            <a:endParaRPr lang="en-US" sz="2400" b="1" baseline="-25000" dirty="0">
              <a:solidFill>
                <a:srgbClr val="1B587C"/>
              </a:solidFill>
              <a:latin typeface="+mj-lt"/>
              <a:ea typeface="Cambria" panose="02040503050406030204" pitchFamily="18" charset="0"/>
              <a:cs typeface="Cascadia Mono" panose="020B0609020000020004" pitchFamily="49" charset="0"/>
            </a:endParaRPr>
          </a:p>
        </p:txBody>
      </p:sp>
      <p:sp>
        <p:nvSpPr>
          <p:cNvPr id="23" name="Dikdörtgen 256">
            <a:extLst>
              <a:ext uri="{FF2B5EF4-FFF2-40B4-BE49-F238E27FC236}">
                <a16:creationId xmlns:a16="http://schemas.microsoft.com/office/drawing/2014/main" id="{85938719-1675-477C-B966-71D2CC2A20A0}"/>
              </a:ext>
            </a:extLst>
          </p:cNvPr>
          <p:cNvSpPr/>
          <p:nvPr/>
        </p:nvSpPr>
        <p:spPr>
          <a:xfrm>
            <a:off x="3999461" y="1394311"/>
            <a:ext cx="1143644" cy="532326"/>
          </a:xfrm>
          <a:prstGeom prst="roundRect">
            <a:avLst/>
          </a:prstGeom>
          <a:solidFill>
            <a:schemeClr val="accent3">
              <a:lumMod val="20000"/>
              <a:lumOff val="80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3"/>
                </a:solidFill>
                <a:latin typeface="+mj-lt"/>
                <a:ea typeface="Cambria" panose="02040503050406030204" pitchFamily="18" charset="0"/>
                <a:cs typeface="Cascadia Mono" panose="020B0609020000020004" pitchFamily="49" charset="0"/>
              </a:rPr>
              <a:t>PRE</a:t>
            </a:r>
            <a:endParaRPr lang="en-US" sz="2400" b="1" baseline="-25000" dirty="0">
              <a:solidFill>
                <a:schemeClr val="accent3"/>
              </a:solidFill>
              <a:latin typeface="+mj-lt"/>
              <a:ea typeface="Cambria" panose="02040503050406030204" pitchFamily="18" charset="0"/>
              <a:cs typeface="Cascadia Mono" panose="020B0609020000020004" pitchFamily="49" charset="0"/>
            </a:endParaRPr>
          </a:p>
        </p:txBody>
      </p:sp>
      <p:cxnSp>
        <p:nvCxnSpPr>
          <p:cNvPr id="24" name="Düz Ok Bağlayıcısı 52">
            <a:extLst>
              <a:ext uri="{FF2B5EF4-FFF2-40B4-BE49-F238E27FC236}">
                <a16:creationId xmlns:a16="http://schemas.microsoft.com/office/drawing/2014/main" id="{45CA3608-BBB1-9583-440A-06FC4E003133}"/>
              </a:ext>
            </a:extLst>
          </p:cNvPr>
          <p:cNvCxnSpPr>
            <a:cxnSpLocks/>
            <a:stCxn id="23" idx="3"/>
            <a:endCxn id="22" idx="1"/>
          </p:cNvCxnSpPr>
          <p:nvPr/>
        </p:nvCxnSpPr>
        <p:spPr>
          <a:xfrm>
            <a:off x="5143105" y="1660474"/>
            <a:ext cx="1032011"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Metin kutusu 16">
            <a:extLst>
              <a:ext uri="{FF2B5EF4-FFF2-40B4-BE49-F238E27FC236}">
                <a16:creationId xmlns:a16="http://schemas.microsoft.com/office/drawing/2014/main" id="{064810EB-733D-0851-63CF-A22EE3DF956D}"/>
              </a:ext>
            </a:extLst>
          </p:cNvPr>
          <p:cNvSpPr txBox="1"/>
          <p:nvPr/>
        </p:nvSpPr>
        <p:spPr>
          <a:xfrm>
            <a:off x="5086129" y="1731140"/>
            <a:ext cx="994322" cy="461665"/>
          </a:xfrm>
          <a:prstGeom prst="rect">
            <a:avLst/>
          </a:prstGeom>
          <a:noFill/>
        </p:spPr>
        <p:txBody>
          <a:bodyPr wrap="square" rtlCol="0">
            <a:spAutoFit/>
          </a:bodyPr>
          <a:lstStyle/>
          <a:p>
            <a:pPr algn="ctr"/>
            <a:r>
              <a:rPr lang="en-US" sz="2400" b="1" dirty="0">
                <a:solidFill>
                  <a:srgbClr val="FF0000"/>
                </a:solidFill>
                <a:latin typeface="+mj-lt"/>
                <a:ea typeface="Cambria" panose="02040503050406030204" pitchFamily="18" charset="0"/>
              </a:rPr>
              <a:t>7.5ns</a:t>
            </a:r>
            <a:endParaRPr lang="en-US" sz="2400" b="1" dirty="0">
              <a:solidFill>
                <a:srgbClr val="FF0000"/>
              </a:solidFill>
              <a:latin typeface="+mj-lt"/>
            </a:endParaRPr>
          </a:p>
        </p:txBody>
      </p:sp>
      <p:pic>
        <p:nvPicPr>
          <p:cNvPr id="26" name="Grafik 201" descr="Kum Saati 30% düz dolguyla">
            <a:extLst>
              <a:ext uri="{FF2B5EF4-FFF2-40B4-BE49-F238E27FC236}">
                <a16:creationId xmlns:a16="http://schemas.microsoft.com/office/drawing/2014/main" id="{339D41B1-FADB-8D25-99CC-A275E87C6E6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275907" y="1063216"/>
            <a:ext cx="532325" cy="532325"/>
          </a:xfrm>
          <a:prstGeom prst="rect">
            <a:avLst/>
          </a:prstGeom>
        </p:spPr>
      </p:pic>
      <p:pic>
        <p:nvPicPr>
          <p:cNvPr id="27" name="Grafik 18" descr="Kapat düz dolguyla">
            <a:extLst>
              <a:ext uri="{FF2B5EF4-FFF2-40B4-BE49-F238E27FC236}">
                <a16:creationId xmlns:a16="http://schemas.microsoft.com/office/drawing/2014/main" id="{2DA3651F-8228-7620-06D8-35F74559186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75907" y="1066338"/>
            <a:ext cx="557585" cy="557585"/>
          </a:xfrm>
          <a:prstGeom prst="rect">
            <a:avLst/>
          </a:prstGeom>
        </p:spPr>
      </p:pic>
      <p:pic>
        <p:nvPicPr>
          <p:cNvPr id="28" name="Grafik 201" descr="Kum Saati 30% düz dolguyla">
            <a:extLst>
              <a:ext uri="{FF2B5EF4-FFF2-40B4-BE49-F238E27FC236}">
                <a16:creationId xmlns:a16="http://schemas.microsoft.com/office/drawing/2014/main" id="{97570034-1CBA-9B93-1641-A2993CB72F4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52092" y="1070517"/>
            <a:ext cx="532325" cy="532325"/>
          </a:xfrm>
          <a:prstGeom prst="rect">
            <a:avLst/>
          </a:prstGeom>
        </p:spPr>
      </p:pic>
      <p:pic>
        <p:nvPicPr>
          <p:cNvPr id="29" name="Grafik 495" descr="Onay işareti düz dolguyla">
            <a:extLst>
              <a:ext uri="{FF2B5EF4-FFF2-40B4-BE49-F238E27FC236}">
                <a16:creationId xmlns:a16="http://schemas.microsoft.com/office/drawing/2014/main" id="{E4FB7F83-8247-04A1-BE71-799C1A2448E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997734" y="1160463"/>
            <a:ext cx="473691" cy="473691"/>
          </a:xfrm>
          <a:prstGeom prst="rect">
            <a:avLst/>
          </a:prstGeom>
        </p:spPr>
      </p:pic>
      <p:sp>
        <p:nvSpPr>
          <p:cNvPr id="30" name="Metin kutusu 16">
            <a:extLst>
              <a:ext uri="{FF2B5EF4-FFF2-40B4-BE49-F238E27FC236}">
                <a16:creationId xmlns:a16="http://schemas.microsoft.com/office/drawing/2014/main" id="{13C19F4D-3663-94DD-F792-C502C1DC4305}"/>
              </a:ext>
            </a:extLst>
          </p:cNvPr>
          <p:cNvSpPr txBox="1"/>
          <p:nvPr/>
        </p:nvSpPr>
        <p:spPr>
          <a:xfrm>
            <a:off x="2747617" y="1737280"/>
            <a:ext cx="994322" cy="461665"/>
          </a:xfrm>
          <a:prstGeom prst="rect">
            <a:avLst/>
          </a:prstGeom>
          <a:noFill/>
        </p:spPr>
        <p:txBody>
          <a:bodyPr wrap="square" rtlCol="0">
            <a:spAutoFit/>
          </a:bodyPr>
          <a:lstStyle/>
          <a:p>
            <a:pPr algn="ctr"/>
            <a:r>
              <a:rPr lang="en-US" sz="2400" b="1" dirty="0">
                <a:latin typeface="+mj-lt"/>
                <a:ea typeface="Cambria" panose="02040503050406030204" pitchFamily="18" charset="0"/>
              </a:rPr>
              <a:t>36ns</a:t>
            </a:r>
            <a:endParaRPr lang="en-US" sz="2400" b="1" dirty="0">
              <a:latin typeface="+mj-lt"/>
            </a:endParaRPr>
          </a:p>
        </p:txBody>
      </p:sp>
      <p:pic>
        <p:nvPicPr>
          <p:cNvPr id="31" name="Grafik 201" descr="Kum Saati 30% düz dolguyla">
            <a:extLst>
              <a:ext uri="{FF2B5EF4-FFF2-40B4-BE49-F238E27FC236}">
                <a16:creationId xmlns:a16="http://schemas.microsoft.com/office/drawing/2014/main" id="{A8C2ED7E-5043-0F7E-3A59-D8F899A5F81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38798" y="1336679"/>
            <a:ext cx="532325" cy="532325"/>
          </a:xfrm>
          <a:prstGeom prst="rect">
            <a:avLst/>
          </a:prstGeom>
        </p:spPr>
      </p:pic>
      <p:pic>
        <p:nvPicPr>
          <p:cNvPr id="32" name="Grafik 495" descr="Onay işareti düz dolguyla">
            <a:extLst>
              <a:ext uri="{FF2B5EF4-FFF2-40B4-BE49-F238E27FC236}">
                <a16:creationId xmlns:a16="http://schemas.microsoft.com/office/drawing/2014/main" id="{CAF06D6B-CCF7-D12B-0476-67AD2D48EAC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084440" y="1426625"/>
            <a:ext cx="473691" cy="473691"/>
          </a:xfrm>
          <a:prstGeom prst="rect">
            <a:avLst/>
          </a:prstGeom>
        </p:spPr>
      </p:pic>
      <p:sp>
        <p:nvSpPr>
          <p:cNvPr id="33" name="TextBox 32">
            <a:extLst>
              <a:ext uri="{FF2B5EF4-FFF2-40B4-BE49-F238E27FC236}">
                <a16:creationId xmlns:a16="http://schemas.microsoft.com/office/drawing/2014/main" id="{2D7AD1B3-DD56-2C6F-AEC9-20A3ED6560F6}"/>
              </a:ext>
            </a:extLst>
          </p:cNvPr>
          <p:cNvSpPr txBox="1"/>
          <p:nvPr/>
        </p:nvSpPr>
        <p:spPr>
          <a:xfrm>
            <a:off x="2406949" y="4110457"/>
            <a:ext cx="1483535"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1" u="none" strike="noStrike" kern="0" cap="none" spc="0" normalizeH="0" baseline="0" noProof="0" dirty="0">
                <a:ln>
                  <a:noFill/>
                </a:ln>
                <a:solidFill>
                  <a:srgbClr val="C00000"/>
                </a:solidFill>
                <a:effectLst/>
                <a:uLnTx/>
                <a:uFillTx/>
                <a:latin typeface="Aptos" panose="02110004020202020204"/>
              </a:rPr>
              <a:t>victim</a:t>
            </a:r>
            <a:endParaRPr kumimoji="0" lang="en-CH" sz="2000" b="1" i="1" u="none" strike="noStrike" kern="0" cap="none" spc="0" normalizeH="0" baseline="0" noProof="0" dirty="0">
              <a:ln>
                <a:noFill/>
              </a:ln>
              <a:solidFill>
                <a:srgbClr val="C00000"/>
              </a:solidFill>
              <a:effectLst/>
              <a:uLnTx/>
              <a:uFillTx/>
              <a:latin typeface="Aptos" panose="02110004020202020204"/>
            </a:endParaRPr>
          </a:p>
        </p:txBody>
      </p:sp>
      <p:sp>
        <p:nvSpPr>
          <p:cNvPr id="34" name="TextBox 33">
            <a:extLst>
              <a:ext uri="{FF2B5EF4-FFF2-40B4-BE49-F238E27FC236}">
                <a16:creationId xmlns:a16="http://schemas.microsoft.com/office/drawing/2014/main" id="{94325E55-76D0-22B8-0F0E-C3429AC2C670}"/>
              </a:ext>
            </a:extLst>
          </p:cNvPr>
          <p:cNvSpPr txBox="1"/>
          <p:nvPr/>
        </p:nvSpPr>
        <p:spPr>
          <a:xfrm>
            <a:off x="7034969" y="3120812"/>
            <a:ext cx="1483535"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1" u="none" strike="noStrike" kern="0" cap="none" spc="0" normalizeH="0" baseline="0" noProof="0" dirty="0">
                <a:ln>
                  <a:noFill/>
                </a:ln>
                <a:solidFill>
                  <a:srgbClr val="C00000"/>
                </a:solidFill>
                <a:effectLst/>
                <a:uLnTx/>
                <a:uFillTx/>
                <a:latin typeface="Aptos" panose="02110004020202020204"/>
              </a:rPr>
              <a:t>victim</a:t>
            </a:r>
            <a:endParaRPr kumimoji="0" lang="en-CH" sz="2000" b="1" i="1" u="none" strike="noStrike" kern="0" cap="none" spc="0" normalizeH="0" baseline="0" noProof="0" dirty="0">
              <a:ln>
                <a:noFill/>
              </a:ln>
              <a:solidFill>
                <a:srgbClr val="C00000"/>
              </a:solidFill>
              <a:effectLst/>
              <a:uLnTx/>
              <a:uFillTx/>
              <a:latin typeface="Aptos" panose="02110004020202020204"/>
            </a:endParaRPr>
          </a:p>
        </p:txBody>
      </p:sp>
      <p:sp>
        <p:nvSpPr>
          <p:cNvPr id="35" name="TextBox 34">
            <a:extLst>
              <a:ext uri="{FF2B5EF4-FFF2-40B4-BE49-F238E27FC236}">
                <a16:creationId xmlns:a16="http://schemas.microsoft.com/office/drawing/2014/main" id="{B2D2D026-2E3A-8E48-2FA8-8FE37EBB1361}"/>
              </a:ext>
            </a:extLst>
          </p:cNvPr>
          <p:cNvSpPr txBox="1"/>
          <p:nvPr/>
        </p:nvSpPr>
        <p:spPr>
          <a:xfrm>
            <a:off x="7034967" y="4406855"/>
            <a:ext cx="1483535"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1" u="none" strike="noStrike" kern="0" cap="none" spc="0" normalizeH="0" baseline="0" noProof="0" dirty="0">
                <a:ln>
                  <a:noFill/>
                </a:ln>
                <a:solidFill>
                  <a:srgbClr val="C00000"/>
                </a:solidFill>
                <a:effectLst/>
                <a:uLnTx/>
                <a:uFillTx/>
                <a:latin typeface="Aptos" panose="02110004020202020204"/>
              </a:rPr>
              <a:t>victim</a:t>
            </a:r>
            <a:endParaRPr kumimoji="0" lang="en-CH" sz="2000" b="1" i="1" u="none" strike="noStrike" kern="0" cap="none" spc="0" normalizeH="0" baseline="0" noProof="0" dirty="0">
              <a:ln>
                <a:noFill/>
              </a:ln>
              <a:solidFill>
                <a:srgbClr val="C00000"/>
              </a:solidFill>
              <a:effectLst/>
              <a:uLnTx/>
              <a:uFillTx/>
              <a:latin typeface="Aptos" panose="02110004020202020204"/>
            </a:endParaRPr>
          </a:p>
        </p:txBody>
      </p:sp>
      <p:sp>
        <p:nvSpPr>
          <p:cNvPr id="36" name="TextBox 35">
            <a:extLst>
              <a:ext uri="{FF2B5EF4-FFF2-40B4-BE49-F238E27FC236}">
                <a16:creationId xmlns:a16="http://schemas.microsoft.com/office/drawing/2014/main" id="{4F2BD0C8-31F6-6123-91F9-71840E812EE3}"/>
              </a:ext>
            </a:extLst>
          </p:cNvPr>
          <p:cNvSpPr txBox="1"/>
          <p:nvPr/>
        </p:nvSpPr>
        <p:spPr>
          <a:xfrm>
            <a:off x="7034968" y="3736091"/>
            <a:ext cx="1483535"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1" u="none" strike="noStrike" kern="0" cap="none" spc="0" normalizeH="0" baseline="0" noProof="0" dirty="0">
                <a:ln>
                  <a:noFill/>
                </a:ln>
                <a:solidFill>
                  <a:srgbClr val="C00000"/>
                </a:solidFill>
                <a:effectLst/>
                <a:uLnTx/>
                <a:uFillTx/>
                <a:latin typeface="Aptos" panose="02110004020202020204"/>
              </a:rPr>
              <a:t>victim</a:t>
            </a:r>
            <a:endParaRPr kumimoji="0" lang="en-CH" sz="2000" b="1" i="1" u="none" strike="noStrike" kern="0" cap="none" spc="0" normalizeH="0" baseline="0" noProof="0" dirty="0">
              <a:ln>
                <a:noFill/>
              </a:ln>
              <a:solidFill>
                <a:srgbClr val="C00000"/>
              </a:solidFill>
              <a:effectLst/>
              <a:uLnTx/>
              <a:uFillTx/>
              <a:latin typeface="Aptos" panose="02110004020202020204"/>
            </a:endParaRPr>
          </a:p>
        </p:txBody>
      </p:sp>
      <p:sp>
        <p:nvSpPr>
          <p:cNvPr id="38" name="TextBox 37">
            <a:extLst>
              <a:ext uri="{FF2B5EF4-FFF2-40B4-BE49-F238E27FC236}">
                <a16:creationId xmlns:a16="http://schemas.microsoft.com/office/drawing/2014/main" id="{3918EEC1-E850-5363-F4F9-96E971FDA42B}"/>
              </a:ext>
            </a:extLst>
          </p:cNvPr>
          <p:cNvSpPr txBox="1"/>
          <p:nvPr/>
        </p:nvSpPr>
        <p:spPr>
          <a:xfrm>
            <a:off x="7034966" y="5045734"/>
            <a:ext cx="1483535"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1" u="none" strike="noStrike" kern="0" cap="none" spc="0" normalizeH="0" baseline="0" noProof="0" dirty="0">
                <a:ln>
                  <a:noFill/>
                </a:ln>
                <a:solidFill>
                  <a:srgbClr val="C00000"/>
                </a:solidFill>
                <a:effectLst/>
                <a:uLnTx/>
                <a:uFillTx/>
                <a:latin typeface="Aptos" panose="02110004020202020204"/>
              </a:rPr>
              <a:t>victim</a:t>
            </a:r>
            <a:endParaRPr kumimoji="0" lang="en-CH" sz="2000" b="1" i="1" u="none" strike="noStrike" kern="0" cap="none" spc="0" normalizeH="0" baseline="0" noProof="0" dirty="0">
              <a:ln>
                <a:noFill/>
              </a:ln>
              <a:solidFill>
                <a:srgbClr val="C00000"/>
              </a:solidFill>
              <a:effectLst/>
              <a:uLnTx/>
              <a:uFillTx/>
              <a:latin typeface="Aptos" panose="02110004020202020204"/>
            </a:endParaRPr>
          </a:p>
        </p:txBody>
      </p:sp>
      <p:sp>
        <p:nvSpPr>
          <p:cNvPr id="39" name="TextBox 38">
            <a:extLst>
              <a:ext uri="{FF2B5EF4-FFF2-40B4-BE49-F238E27FC236}">
                <a16:creationId xmlns:a16="http://schemas.microsoft.com/office/drawing/2014/main" id="{C6353B8A-4610-D3B7-CF92-BED73760391E}"/>
              </a:ext>
            </a:extLst>
          </p:cNvPr>
          <p:cNvSpPr txBox="1"/>
          <p:nvPr/>
        </p:nvSpPr>
        <p:spPr>
          <a:xfrm>
            <a:off x="1993957" y="3804102"/>
            <a:ext cx="1483535"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1" u="none" strike="noStrike" kern="0" cap="none" spc="0" normalizeH="0" baseline="0" noProof="0" dirty="0">
                <a:ln>
                  <a:noFill/>
                </a:ln>
                <a:solidFill>
                  <a:srgbClr val="E97132"/>
                </a:solidFill>
                <a:effectLst/>
                <a:uLnTx/>
                <a:uFillTx/>
                <a:latin typeface="Aptos" panose="02110004020202020204"/>
              </a:rPr>
              <a:t>aggressor</a:t>
            </a:r>
            <a:endParaRPr kumimoji="0" lang="en-CH" sz="2000" b="1" i="1" u="none" strike="noStrike" kern="0" cap="none" spc="0" normalizeH="0" baseline="0" noProof="0" dirty="0">
              <a:ln>
                <a:noFill/>
              </a:ln>
              <a:solidFill>
                <a:srgbClr val="E97132"/>
              </a:solidFill>
              <a:effectLst/>
              <a:uLnTx/>
              <a:uFillTx/>
              <a:latin typeface="Aptos" panose="02110004020202020204"/>
            </a:endParaRPr>
          </a:p>
        </p:txBody>
      </p:sp>
      <p:sp>
        <p:nvSpPr>
          <p:cNvPr id="40" name="TextBox 39">
            <a:extLst>
              <a:ext uri="{FF2B5EF4-FFF2-40B4-BE49-F238E27FC236}">
                <a16:creationId xmlns:a16="http://schemas.microsoft.com/office/drawing/2014/main" id="{10B5C79D-2D6C-6775-8A58-C2EA7A8E5FC1}"/>
              </a:ext>
            </a:extLst>
          </p:cNvPr>
          <p:cNvSpPr txBox="1"/>
          <p:nvPr/>
        </p:nvSpPr>
        <p:spPr>
          <a:xfrm>
            <a:off x="1968899" y="4400227"/>
            <a:ext cx="1483534"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1" u="none" strike="noStrike" kern="0" cap="none" spc="0" normalizeH="0" baseline="0" noProof="0" dirty="0">
                <a:ln>
                  <a:noFill/>
                </a:ln>
                <a:solidFill>
                  <a:srgbClr val="E97132"/>
                </a:solidFill>
                <a:effectLst/>
                <a:uLnTx/>
                <a:uFillTx/>
                <a:latin typeface="Aptos" panose="02110004020202020204"/>
              </a:rPr>
              <a:t>aggressor</a:t>
            </a:r>
            <a:endParaRPr kumimoji="0" lang="en-CH" sz="2000" b="1" i="1" u="none" strike="noStrike" kern="0" cap="none" spc="0" normalizeH="0" baseline="0" noProof="0" dirty="0">
              <a:ln>
                <a:noFill/>
              </a:ln>
              <a:solidFill>
                <a:srgbClr val="E97132"/>
              </a:solidFill>
              <a:effectLst/>
              <a:uLnTx/>
              <a:uFillTx/>
              <a:latin typeface="Aptos" panose="02110004020202020204"/>
            </a:endParaRPr>
          </a:p>
        </p:txBody>
      </p:sp>
      <p:sp>
        <p:nvSpPr>
          <p:cNvPr id="41" name="TextBox 40">
            <a:extLst>
              <a:ext uri="{FF2B5EF4-FFF2-40B4-BE49-F238E27FC236}">
                <a16:creationId xmlns:a16="http://schemas.microsoft.com/office/drawing/2014/main" id="{4EBF65D7-2B22-F3CD-82B6-BE8B39366F5D}"/>
              </a:ext>
            </a:extLst>
          </p:cNvPr>
          <p:cNvSpPr txBox="1"/>
          <p:nvPr/>
        </p:nvSpPr>
        <p:spPr>
          <a:xfrm>
            <a:off x="6598877" y="3415953"/>
            <a:ext cx="1378114"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1" u="none" strike="noStrike" kern="0" cap="none" spc="0" normalizeH="0" baseline="0" noProof="0" dirty="0">
                <a:ln>
                  <a:noFill/>
                </a:ln>
                <a:solidFill>
                  <a:srgbClr val="E97132"/>
                </a:solidFill>
                <a:effectLst/>
                <a:uLnTx/>
                <a:uFillTx/>
                <a:latin typeface="Aptos" panose="02110004020202020204"/>
              </a:rPr>
              <a:t>aggressor</a:t>
            </a:r>
            <a:endParaRPr kumimoji="0" lang="en-CH" sz="2000" b="1" i="1" u="none" strike="noStrike" kern="0" cap="none" spc="0" normalizeH="0" baseline="0" noProof="0" dirty="0">
              <a:ln>
                <a:noFill/>
              </a:ln>
              <a:solidFill>
                <a:srgbClr val="E97132"/>
              </a:solidFill>
              <a:effectLst/>
              <a:uLnTx/>
              <a:uFillTx/>
              <a:latin typeface="Aptos" panose="02110004020202020204"/>
            </a:endParaRPr>
          </a:p>
        </p:txBody>
      </p:sp>
      <p:sp>
        <p:nvSpPr>
          <p:cNvPr id="42" name="TextBox 41">
            <a:extLst>
              <a:ext uri="{FF2B5EF4-FFF2-40B4-BE49-F238E27FC236}">
                <a16:creationId xmlns:a16="http://schemas.microsoft.com/office/drawing/2014/main" id="{95083A0C-F260-634F-DB66-2C3F10744BFB}"/>
              </a:ext>
            </a:extLst>
          </p:cNvPr>
          <p:cNvSpPr txBox="1"/>
          <p:nvPr/>
        </p:nvSpPr>
        <p:spPr>
          <a:xfrm>
            <a:off x="6597128" y="4716763"/>
            <a:ext cx="1383286"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1" u="none" strike="noStrike" kern="0" cap="none" spc="0" normalizeH="0" baseline="0" noProof="0" dirty="0">
                <a:ln>
                  <a:noFill/>
                </a:ln>
                <a:solidFill>
                  <a:srgbClr val="E97132"/>
                </a:solidFill>
                <a:effectLst/>
                <a:uLnTx/>
                <a:uFillTx/>
                <a:latin typeface="Aptos" panose="02110004020202020204"/>
              </a:rPr>
              <a:t>aggressor</a:t>
            </a:r>
            <a:endParaRPr kumimoji="0" lang="en-CH" sz="2000" b="1" i="1" u="none" strike="noStrike" kern="0" cap="none" spc="0" normalizeH="0" baseline="0" noProof="0" dirty="0">
              <a:ln>
                <a:noFill/>
              </a:ln>
              <a:solidFill>
                <a:srgbClr val="E97132"/>
              </a:solidFill>
              <a:effectLst/>
              <a:uLnTx/>
              <a:uFillTx/>
              <a:latin typeface="Aptos" panose="02110004020202020204"/>
            </a:endParaRPr>
          </a:p>
        </p:txBody>
      </p:sp>
    </p:spTree>
    <p:extLst>
      <p:ext uri="{BB962C8B-B14F-4D97-AF65-F5344CB8AC3E}">
        <p14:creationId xmlns:p14="http://schemas.microsoft.com/office/powerpoint/2010/main" val="3901858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3"/>
                                        </p:tgtEl>
                                        <p:attrNameLst>
                                          <p:attrName>style.visibility</p:attrName>
                                        </p:attrNameLst>
                                      </p:cBhvr>
                                      <p:to>
                                        <p:strVal val="visible"/>
                                      </p:to>
                                    </p:set>
                                  </p:childTnLst>
                                </p:cTn>
                              </p:par>
                            </p:childTnLst>
                          </p:cTn>
                        </p:par>
                        <p:par>
                          <p:cTn id="9" fill="hold">
                            <p:stCondLst>
                              <p:cond delay="0"/>
                            </p:stCondLst>
                            <p:childTnLst>
                              <p:par>
                                <p:cTn id="10" presetID="22" presetClass="entr" presetSubtype="8" fill="hold" grpId="0" nodeType="after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wipe(left)">
                                      <p:cBhvr>
                                        <p:cTn id="12" dur="500"/>
                                        <p:tgtEl>
                                          <p:spTgt spid="40"/>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left)">
                                      <p:cBhvr>
                                        <p:cTn id="15" dur="500"/>
                                        <p:tgtEl>
                                          <p:spTgt spid="39"/>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wipe(left)">
                                      <p:cBhvr>
                                        <p:cTn id="18" dur="500"/>
                                        <p:tgtEl>
                                          <p:spTgt spid="3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5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7"/>
                                        </p:tgtEl>
                                        <p:attrNameLst>
                                          <p:attrName>style.visibility</p:attrName>
                                        </p:attrNameLst>
                                      </p:cBhvr>
                                      <p:to>
                                        <p:strVal val="visible"/>
                                      </p:to>
                                    </p:set>
                                  </p:childTnLst>
                                </p:cTn>
                              </p:par>
                            </p:childTnLst>
                          </p:cTn>
                        </p:par>
                        <p:par>
                          <p:cTn id="33" fill="hold">
                            <p:stCondLst>
                              <p:cond delay="0"/>
                            </p:stCondLst>
                            <p:childTnLst>
                              <p:par>
                                <p:cTn id="34" presetID="22" presetClass="entr" presetSubtype="8" fill="hold" grpId="0" nodeType="after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wipe(left)">
                                      <p:cBhvr>
                                        <p:cTn id="36" dur="500"/>
                                        <p:tgtEl>
                                          <p:spTgt spid="34"/>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41"/>
                                        </p:tgtEl>
                                        <p:attrNameLst>
                                          <p:attrName>style.visibility</p:attrName>
                                        </p:attrNameLst>
                                      </p:cBhvr>
                                      <p:to>
                                        <p:strVal val="visible"/>
                                      </p:to>
                                    </p:set>
                                    <p:animEffect transition="in" filter="wipe(left)">
                                      <p:cBhvr>
                                        <p:cTn id="39" dur="500"/>
                                        <p:tgtEl>
                                          <p:spTgt spid="41"/>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wipe(left)">
                                      <p:cBhvr>
                                        <p:cTn id="42" dur="500"/>
                                        <p:tgtEl>
                                          <p:spTgt spid="36"/>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left)">
                                      <p:cBhvr>
                                        <p:cTn id="47" dur="500"/>
                                        <p:tgtEl>
                                          <p:spTgt spid="6"/>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wipe(left)">
                                      <p:cBhvr>
                                        <p:cTn id="51" dur="500"/>
                                        <p:tgtEl>
                                          <p:spTgt spid="5"/>
                                        </p:tgtEl>
                                      </p:cBhvr>
                                    </p:animEffect>
                                  </p:childTnLst>
                                </p:cTn>
                              </p:par>
                            </p:childTnLst>
                          </p:cTn>
                        </p:par>
                        <p:par>
                          <p:cTn id="52" fill="hold">
                            <p:stCondLst>
                              <p:cond delay="1000"/>
                            </p:stCondLst>
                            <p:childTnLst>
                              <p:par>
                                <p:cTn id="53" presetID="22" presetClass="entr" presetSubtype="8" fill="hold" grpId="0" nodeType="afterEffect">
                                  <p:stCondLst>
                                    <p:cond delay="250"/>
                                  </p:stCondLst>
                                  <p:childTnLst>
                                    <p:set>
                                      <p:cBhvr>
                                        <p:cTn id="54" dur="1" fill="hold">
                                          <p:stCondLst>
                                            <p:cond delay="0"/>
                                          </p:stCondLst>
                                        </p:cTn>
                                        <p:tgtEl>
                                          <p:spTgt spid="42"/>
                                        </p:tgtEl>
                                        <p:attrNameLst>
                                          <p:attrName>style.visibility</p:attrName>
                                        </p:attrNameLst>
                                      </p:cBhvr>
                                      <p:to>
                                        <p:strVal val="visible"/>
                                      </p:to>
                                    </p:set>
                                    <p:animEffect transition="in" filter="wipe(left)">
                                      <p:cBhvr>
                                        <p:cTn id="55" dur="500"/>
                                        <p:tgtEl>
                                          <p:spTgt spid="42"/>
                                        </p:tgtEl>
                                      </p:cBhvr>
                                    </p:animEffect>
                                  </p:childTnLst>
                                </p:cTn>
                              </p:par>
                            </p:childTnLst>
                          </p:cTn>
                        </p:par>
                        <p:par>
                          <p:cTn id="56" fill="hold">
                            <p:stCondLst>
                              <p:cond delay="1750"/>
                            </p:stCondLst>
                            <p:childTnLst>
                              <p:par>
                                <p:cTn id="57" presetID="22" presetClass="entr" presetSubtype="8" fill="hold" grpId="0" nodeType="afterEffect">
                                  <p:stCondLst>
                                    <p:cond delay="250"/>
                                  </p:stCondLst>
                                  <p:childTnLst>
                                    <p:set>
                                      <p:cBhvr>
                                        <p:cTn id="58" dur="1" fill="hold">
                                          <p:stCondLst>
                                            <p:cond delay="0"/>
                                          </p:stCondLst>
                                        </p:cTn>
                                        <p:tgtEl>
                                          <p:spTgt spid="35"/>
                                        </p:tgtEl>
                                        <p:attrNameLst>
                                          <p:attrName>style.visibility</p:attrName>
                                        </p:attrNameLst>
                                      </p:cBhvr>
                                      <p:to>
                                        <p:strVal val="visible"/>
                                      </p:to>
                                    </p:set>
                                    <p:animEffect transition="in" filter="wipe(left)">
                                      <p:cBhvr>
                                        <p:cTn id="59" dur="500"/>
                                        <p:tgtEl>
                                          <p:spTgt spid="35"/>
                                        </p:tgtEl>
                                      </p:cBhvr>
                                    </p:animEffect>
                                  </p:childTnLst>
                                </p:cTn>
                              </p:par>
                            </p:childTnLst>
                          </p:cTn>
                        </p:par>
                        <p:par>
                          <p:cTn id="60" fill="hold">
                            <p:stCondLst>
                              <p:cond delay="2500"/>
                            </p:stCondLst>
                            <p:childTnLst>
                              <p:par>
                                <p:cTn id="61" presetID="22" presetClass="entr" presetSubtype="8" fill="hold" grpId="0" nodeType="afterEffect">
                                  <p:stCondLst>
                                    <p:cond delay="250"/>
                                  </p:stCondLst>
                                  <p:childTnLst>
                                    <p:set>
                                      <p:cBhvr>
                                        <p:cTn id="62" dur="1" fill="hold">
                                          <p:stCondLst>
                                            <p:cond delay="0"/>
                                          </p:stCondLst>
                                        </p:cTn>
                                        <p:tgtEl>
                                          <p:spTgt spid="38"/>
                                        </p:tgtEl>
                                        <p:attrNameLst>
                                          <p:attrName>style.visibility</p:attrName>
                                        </p:attrNameLst>
                                      </p:cBhvr>
                                      <p:to>
                                        <p:strVal val="visible"/>
                                      </p:to>
                                    </p:set>
                                    <p:animEffect transition="in" filter="wipe(left)">
                                      <p:cBhvr>
                                        <p:cTn id="6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87" grpId="0"/>
      <p:bldP spid="3" grpId="0"/>
      <p:bldP spid="4" grpId="0"/>
      <p:bldP spid="5" grpId="0"/>
      <p:bldP spid="6" grpId="0"/>
      <p:bldP spid="33" grpId="0"/>
      <p:bldP spid="34" grpId="0"/>
      <p:bldP spid="35" grpId="0"/>
      <p:bldP spid="36" grpId="0"/>
      <p:bldP spid="38" grpId="0"/>
      <p:bldP spid="39" grpId="0"/>
      <p:bldP spid="40" grpId="0"/>
      <p:bldP spid="41" grpId="0"/>
      <p:bldP spid="42" grpId="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7C21E0-F6BE-D6D9-DBF6-78A7E4EFBFC5}"/>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3CE8C420-F0F8-7C4D-585F-30C3025AC842}"/>
              </a:ext>
            </a:extLst>
          </p:cNvPr>
          <p:cNvSpPr>
            <a:spLocks noGrp="1"/>
          </p:cNvSpPr>
          <p:nvPr>
            <p:ph type="title"/>
          </p:nvPr>
        </p:nvSpPr>
        <p:spPr/>
        <p:txBody>
          <a:bodyPr/>
          <a:lstStyle/>
          <a:p>
            <a:r>
              <a:rPr lang="en-US" sz="3600" dirty="0"/>
              <a:t>Read Disturbance Vulnerability Metric: HC</a:t>
            </a:r>
            <a:r>
              <a:rPr lang="en-US" sz="3600" baseline="-25000" dirty="0"/>
              <a:t>first</a:t>
            </a:r>
          </a:p>
        </p:txBody>
      </p:sp>
      <p:sp>
        <p:nvSpPr>
          <p:cNvPr id="5" name="Rectangle 274">
            <a:extLst>
              <a:ext uri="{FF2B5EF4-FFF2-40B4-BE49-F238E27FC236}">
                <a16:creationId xmlns:a16="http://schemas.microsoft.com/office/drawing/2014/main" id="{CA44C570-BBC0-9305-AA1F-575B9B7B3893}"/>
              </a:ext>
            </a:extLst>
          </p:cNvPr>
          <p:cNvSpPr/>
          <p:nvPr/>
        </p:nvSpPr>
        <p:spPr>
          <a:xfrm>
            <a:off x="0" y="1024550"/>
            <a:ext cx="9144000" cy="922300"/>
          </a:xfrm>
          <a:prstGeom prst="rect">
            <a:avLst/>
          </a:prstGeom>
          <a:solidFill>
            <a:schemeClr val="accent3">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accent3"/>
                </a:solidFill>
                <a:latin typeface="+mj-lt"/>
              </a:rPr>
              <a:t>The minimum hammer count </a:t>
            </a:r>
            <a:br>
              <a:rPr lang="en-US" sz="2800" b="1" dirty="0">
                <a:solidFill>
                  <a:schemeClr val="accent3"/>
                </a:solidFill>
                <a:latin typeface="+mj-lt"/>
              </a:rPr>
            </a:br>
            <a:r>
              <a:rPr lang="en-US" sz="2800" dirty="0">
                <a:solidFill>
                  <a:schemeClr val="tx1"/>
                </a:solidFill>
                <a:latin typeface="+mj-lt"/>
              </a:rPr>
              <a:t>required to induce the </a:t>
            </a:r>
            <a:r>
              <a:rPr lang="en-US" sz="2800" b="1" dirty="0">
                <a:solidFill>
                  <a:schemeClr val="accent3"/>
                </a:solidFill>
                <a:latin typeface="+mj-lt"/>
              </a:rPr>
              <a:t>first bitflip</a:t>
            </a:r>
          </a:p>
        </p:txBody>
      </p:sp>
      <p:sp>
        <p:nvSpPr>
          <p:cNvPr id="31" name="Rectangle: Rounded Corners 30">
            <a:extLst>
              <a:ext uri="{FF2B5EF4-FFF2-40B4-BE49-F238E27FC236}">
                <a16:creationId xmlns:a16="http://schemas.microsoft.com/office/drawing/2014/main" id="{2BC85062-C8E0-EA06-9E0C-0AB64F0ED466}"/>
              </a:ext>
            </a:extLst>
          </p:cNvPr>
          <p:cNvSpPr/>
          <p:nvPr/>
        </p:nvSpPr>
        <p:spPr>
          <a:xfrm>
            <a:off x="2773003" y="2508004"/>
            <a:ext cx="3597992" cy="788707"/>
          </a:xfrm>
          <a:prstGeom prst="roundRect">
            <a:avLst/>
          </a:prstGeom>
          <a:solidFill>
            <a:schemeClr val="accent3">
              <a:lumMod val="20000"/>
              <a:lumOff val="80000"/>
            </a:schemeClr>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j-lt"/>
                <a:cs typeface="Quire Sans" panose="020B0502040400020003" pitchFamily="34" charset="0"/>
              </a:rPr>
              <a:t>Lower</a:t>
            </a:r>
            <a:r>
              <a:rPr kumimoji="0" lang="en-US" sz="2400" b="0" i="0" u="none" strike="noStrike" kern="1200" cap="none" spc="0" normalizeH="0" baseline="0" noProof="0" dirty="0">
                <a:ln>
                  <a:noFill/>
                </a:ln>
                <a:solidFill>
                  <a:prstClr val="black"/>
                </a:solidFill>
                <a:effectLst/>
                <a:uLnTx/>
                <a:uFillTx/>
                <a:latin typeface="+mj-lt"/>
                <a:cs typeface="Quire Sans" panose="020B0502040400020003" pitchFamily="34" charset="0"/>
              </a:rPr>
              <a:t> is worse</a:t>
            </a:r>
          </a:p>
        </p:txBody>
      </p:sp>
      <p:sp>
        <p:nvSpPr>
          <p:cNvPr id="6" name="TextBox 5">
            <a:extLst>
              <a:ext uri="{FF2B5EF4-FFF2-40B4-BE49-F238E27FC236}">
                <a16:creationId xmlns:a16="http://schemas.microsoft.com/office/drawing/2014/main" id="{F4D1914F-BB0A-B7A1-6C39-57569BAAA0D7}"/>
              </a:ext>
            </a:extLst>
          </p:cNvPr>
          <p:cNvSpPr txBox="1"/>
          <p:nvPr/>
        </p:nvSpPr>
        <p:spPr>
          <a:xfrm>
            <a:off x="0" y="4467407"/>
            <a:ext cx="2040170" cy="103513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TR" sz="2000" b="0" i="0" u="none" strike="noStrike" kern="1200" cap="none" spc="0" normalizeH="0" baseline="0" noProof="0" dirty="0">
                <a:ln>
                  <a:noFill/>
                </a:ln>
                <a:solidFill>
                  <a:prstClr val="black"/>
                </a:solidFill>
                <a:effectLst/>
                <a:uLnTx/>
                <a:uFillTx/>
                <a:latin typeface="+mj-lt"/>
                <a:cs typeface="Quire Sans" panose="020B0502040400020003" pitchFamily="34" charset="0"/>
              </a:rPr>
              <a:t>Record bitflips </a:t>
            </a:r>
            <a:br>
              <a:rPr kumimoji="0" lang="en-GB" sz="2000" b="0" i="0" u="none" strike="noStrike" kern="1200" cap="none" spc="0" normalizeH="0" baseline="0" noProof="0" dirty="0">
                <a:ln>
                  <a:noFill/>
                </a:ln>
                <a:solidFill>
                  <a:prstClr val="black"/>
                </a:solidFill>
                <a:effectLst/>
                <a:uLnTx/>
                <a:uFillTx/>
                <a:latin typeface="+mj-lt"/>
                <a:cs typeface="Quire Sans" panose="020B0502040400020003" pitchFamily="34" charset="0"/>
              </a:rPr>
            </a:br>
            <a:r>
              <a:rPr kumimoji="0" lang="en-TR" sz="2000" b="0" i="0" u="none" strike="noStrike" kern="1200" cap="none" spc="0" normalizeH="0" baseline="0" noProof="0" dirty="0">
                <a:ln>
                  <a:noFill/>
                </a:ln>
                <a:solidFill>
                  <a:prstClr val="black"/>
                </a:solidFill>
                <a:effectLst/>
                <a:uLnTx/>
                <a:uFillTx/>
                <a:latin typeface="+mj-lt"/>
                <a:cs typeface="Quire Sans" panose="020B0502040400020003" pitchFamily="34" charset="0"/>
              </a:rPr>
              <a:t>in victim</a:t>
            </a:r>
          </a:p>
        </p:txBody>
      </p:sp>
      <p:cxnSp>
        <p:nvCxnSpPr>
          <p:cNvPr id="7" name="Curved Connector 6">
            <a:extLst>
              <a:ext uri="{FF2B5EF4-FFF2-40B4-BE49-F238E27FC236}">
                <a16:creationId xmlns:a16="http://schemas.microsoft.com/office/drawing/2014/main" id="{A5411946-A457-438B-A84C-CBE3EB23053E}"/>
              </a:ext>
            </a:extLst>
          </p:cNvPr>
          <p:cNvCxnSpPr>
            <a:cxnSpLocks/>
          </p:cNvCxnSpPr>
          <p:nvPr/>
        </p:nvCxnSpPr>
        <p:spPr>
          <a:xfrm>
            <a:off x="1791177" y="4848842"/>
            <a:ext cx="1104172"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EA8A5356-F514-85B6-1362-96E4442FD7D8}"/>
              </a:ext>
            </a:extLst>
          </p:cNvPr>
          <p:cNvSpPr/>
          <p:nvPr/>
        </p:nvSpPr>
        <p:spPr>
          <a:xfrm>
            <a:off x="2895350" y="4636791"/>
            <a:ext cx="3498889" cy="360000"/>
          </a:xfrm>
          <a:prstGeom prst="rect">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accent2"/>
                </a:solidFill>
                <a:effectLst/>
                <a:uLnTx/>
                <a:uFillTx/>
                <a:latin typeface="+mj-lt"/>
                <a:cs typeface="Quire Sans" panose="020B0502040400020003" pitchFamily="34" charset="0"/>
              </a:rPr>
              <a:t>Victim Row</a:t>
            </a:r>
          </a:p>
        </p:txBody>
      </p:sp>
      <p:sp>
        <p:nvSpPr>
          <p:cNvPr id="9" name="Rectangle 8">
            <a:extLst>
              <a:ext uri="{FF2B5EF4-FFF2-40B4-BE49-F238E27FC236}">
                <a16:creationId xmlns:a16="http://schemas.microsoft.com/office/drawing/2014/main" id="{E6658A38-890F-D236-AEAF-0E2B97D59A39}"/>
              </a:ext>
            </a:extLst>
          </p:cNvPr>
          <p:cNvSpPr/>
          <p:nvPr/>
        </p:nvSpPr>
        <p:spPr>
          <a:xfrm>
            <a:off x="2895350" y="3980334"/>
            <a:ext cx="3498889" cy="360000"/>
          </a:xfrm>
          <a:prstGeom prst="rect">
            <a:avLst/>
          </a:prstGeom>
          <a:solidFill>
            <a:schemeClr val="accent5">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accent5"/>
                </a:solidFill>
                <a:effectLst/>
                <a:uLnTx/>
                <a:uFillTx/>
                <a:latin typeface="+mj-lt"/>
                <a:cs typeface="Quire Sans" panose="020B0502040400020003" pitchFamily="34" charset="0"/>
              </a:rPr>
              <a:t>Aggressor Row (</a:t>
            </a:r>
            <a:r>
              <a:rPr kumimoji="0" lang="en-US" sz="2000" b="1" i="0" u="none" strike="noStrike" kern="1200" cap="none" spc="0" normalizeH="0" baseline="0" noProof="0" dirty="0" err="1">
                <a:ln>
                  <a:noFill/>
                </a:ln>
                <a:solidFill>
                  <a:schemeClr val="accent5"/>
                </a:solidFill>
                <a:effectLst/>
                <a:uLnTx/>
                <a:uFillTx/>
                <a:latin typeface="+mj-lt"/>
                <a:cs typeface="Quire Sans" panose="020B0502040400020003" pitchFamily="34" charset="0"/>
              </a:rPr>
              <a:t>src</a:t>
            </a:r>
            <a:r>
              <a:rPr kumimoji="0" lang="en-US" sz="2000" b="1" i="0" u="none" strike="noStrike" kern="1200" cap="none" spc="0" normalizeH="0" baseline="0" noProof="0" dirty="0">
                <a:ln>
                  <a:noFill/>
                </a:ln>
                <a:solidFill>
                  <a:schemeClr val="accent5"/>
                </a:solidFill>
                <a:effectLst/>
                <a:uLnTx/>
                <a:uFillTx/>
                <a:latin typeface="+mj-lt"/>
                <a:cs typeface="Quire Sans" panose="020B0502040400020003" pitchFamily="34" charset="0"/>
              </a:rPr>
              <a:t>)</a:t>
            </a:r>
          </a:p>
        </p:txBody>
      </p:sp>
      <p:sp>
        <p:nvSpPr>
          <p:cNvPr id="20" name="Rectangle 19">
            <a:extLst>
              <a:ext uri="{FF2B5EF4-FFF2-40B4-BE49-F238E27FC236}">
                <a16:creationId xmlns:a16="http://schemas.microsoft.com/office/drawing/2014/main" id="{113CF5FB-0688-9C5F-7F88-57C3E9338858}"/>
              </a:ext>
            </a:extLst>
          </p:cNvPr>
          <p:cNvSpPr/>
          <p:nvPr/>
        </p:nvSpPr>
        <p:spPr>
          <a:xfrm>
            <a:off x="2895349" y="5366408"/>
            <a:ext cx="3498889" cy="360000"/>
          </a:xfrm>
          <a:prstGeom prst="rect">
            <a:avLst/>
          </a:prstGeom>
          <a:solidFill>
            <a:schemeClr val="accent5">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accent5"/>
                </a:solidFill>
                <a:effectLst/>
                <a:uLnTx/>
                <a:uFillTx/>
                <a:latin typeface="+mj-lt"/>
                <a:cs typeface="Quire Sans" panose="020B0502040400020003" pitchFamily="34" charset="0"/>
              </a:rPr>
              <a:t>Aggressor Row (</a:t>
            </a:r>
            <a:r>
              <a:rPr kumimoji="0" lang="en-US" sz="2000" b="1" i="0" u="none" strike="noStrike" kern="1200" cap="none" spc="0" normalizeH="0" baseline="0" noProof="0" dirty="0" err="1">
                <a:ln>
                  <a:noFill/>
                </a:ln>
                <a:solidFill>
                  <a:schemeClr val="accent5"/>
                </a:solidFill>
                <a:effectLst/>
                <a:uLnTx/>
                <a:uFillTx/>
                <a:latin typeface="+mj-lt"/>
                <a:cs typeface="Quire Sans" panose="020B0502040400020003" pitchFamily="34" charset="0"/>
              </a:rPr>
              <a:t>dst</a:t>
            </a:r>
            <a:r>
              <a:rPr kumimoji="0" lang="en-US" sz="2000" b="1" i="0" u="none" strike="noStrike" kern="1200" cap="none" spc="0" normalizeH="0" baseline="0" noProof="0" dirty="0">
                <a:ln>
                  <a:noFill/>
                </a:ln>
                <a:solidFill>
                  <a:schemeClr val="accent5"/>
                </a:solidFill>
                <a:effectLst/>
                <a:uLnTx/>
                <a:uFillTx/>
                <a:latin typeface="+mj-lt"/>
                <a:cs typeface="Quire Sans" panose="020B0502040400020003" pitchFamily="34" charset="0"/>
              </a:rPr>
              <a:t>)</a:t>
            </a:r>
          </a:p>
        </p:txBody>
      </p:sp>
      <p:pic>
        <p:nvPicPr>
          <p:cNvPr id="22" name="Picture Placeholder 32">
            <a:extLst>
              <a:ext uri="{FF2B5EF4-FFF2-40B4-BE49-F238E27FC236}">
                <a16:creationId xmlns:a16="http://schemas.microsoft.com/office/drawing/2014/main" id="{344E3464-C589-2B1E-154B-E78A9BA7D461}"/>
              </a:ext>
            </a:extLst>
          </p:cNvPr>
          <p:cNvPicPr>
            <a:picLocks noChangeAspect="1"/>
          </p:cNvPicPr>
          <p:nvPr/>
        </p:nvPicPr>
        <p:blipFill>
          <a:blip r:embed="rId3" cstate="print">
            <a:extLst>
              <a:ext uri="{28A0092B-C50C-407E-A947-70E740481C1C}">
                <a14:useLocalDpi xmlns:a14="http://schemas.microsoft.com/office/drawing/2010/main" val="0"/>
              </a:ext>
            </a:extLst>
          </a:blip>
          <a:srcRect t="21589" b="21589"/>
          <a:stretch>
            <a:fillRect/>
          </a:stretch>
        </p:blipFill>
        <p:spPr>
          <a:xfrm>
            <a:off x="2070035" y="5316251"/>
            <a:ext cx="720000" cy="429761"/>
          </a:xfrm>
          <a:prstGeom prst="rect">
            <a:avLst/>
          </a:prstGeom>
        </p:spPr>
      </p:pic>
      <p:sp>
        <p:nvSpPr>
          <p:cNvPr id="23" name="Rectangle: Rounded Corners 22">
            <a:extLst>
              <a:ext uri="{FF2B5EF4-FFF2-40B4-BE49-F238E27FC236}">
                <a16:creationId xmlns:a16="http://schemas.microsoft.com/office/drawing/2014/main" id="{D9044875-8F7B-5969-0AE7-DA5212112225}"/>
              </a:ext>
            </a:extLst>
          </p:cNvPr>
          <p:cNvSpPr/>
          <p:nvPr/>
        </p:nvSpPr>
        <p:spPr>
          <a:xfrm>
            <a:off x="6741671" y="3841554"/>
            <a:ext cx="1290817" cy="2133870"/>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j-lt"/>
              <a:ea typeface="Cambria" panose="02040503050406030204" pitchFamily="18" charset="0"/>
              <a:cs typeface="Quire Sans" panose="020B0502040400020003" pitchFamily="34" charset="0"/>
            </a:endParaRPr>
          </a:p>
        </p:txBody>
      </p:sp>
      <p:sp>
        <p:nvSpPr>
          <p:cNvPr id="24" name="TextBox 23">
            <a:extLst>
              <a:ext uri="{FF2B5EF4-FFF2-40B4-BE49-F238E27FC236}">
                <a16:creationId xmlns:a16="http://schemas.microsoft.com/office/drawing/2014/main" id="{A723C52A-14BF-7F50-1126-8D0932870254}"/>
              </a:ext>
            </a:extLst>
          </p:cNvPr>
          <p:cNvSpPr txBox="1"/>
          <p:nvPr/>
        </p:nvSpPr>
        <p:spPr>
          <a:xfrm>
            <a:off x="6668751" y="3423397"/>
            <a:ext cx="1443024" cy="63007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7030A0"/>
                </a:solidFill>
                <a:effectLst/>
                <a:uLnTx/>
                <a:uFillTx/>
                <a:latin typeface="+mj-lt"/>
                <a:ea typeface="Cambria" panose="02040503050406030204" pitchFamily="18" charset="0"/>
                <a:cs typeface="Quire Sans" panose="020B0502040400020003" pitchFamily="34" charset="0"/>
              </a:rPr>
              <a:t>1 Hammer</a:t>
            </a:r>
          </a:p>
        </p:txBody>
      </p:sp>
      <p:sp>
        <p:nvSpPr>
          <p:cNvPr id="25" name="TextBox 24">
            <a:extLst>
              <a:ext uri="{FF2B5EF4-FFF2-40B4-BE49-F238E27FC236}">
                <a16:creationId xmlns:a16="http://schemas.microsoft.com/office/drawing/2014/main" id="{0BE74F3C-8CA4-0B13-909E-F17F35658F6D}"/>
              </a:ext>
            </a:extLst>
          </p:cNvPr>
          <p:cNvSpPr txBox="1"/>
          <p:nvPr/>
        </p:nvSpPr>
        <p:spPr>
          <a:xfrm>
            <a:off x="6866186" y="3960279"/>
            <a:ext cx="102290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mj-lt"/>
                <a:ea typeface="Cambria" panose="02040503050406030204" pitchFamily="18" charset="0"/>
                <a:cs typeface="Quire Sans" panose="020B0502040400020003" pitchFamily="34" charset="0"/>
              </a:rPr>
              <a:t>ACT</a:t>
            </a:r>
            <a:r>
              <a:rPr kumimoji="0" lang="en-US" sz="2000" b="1" i="0" u="none" strike="noStrike" kern="1200" cap="none" spc="0" normalizeH="0" noProof="0" dirty="0">
                <a:ln>
                  <a:noFill/>
                </a:ln>
                <a:solidFill>
                  <a:srgbClr val="C00000"/>
                </a:solidFill>
                <a:effectLst/>
                <a:uLnTx/>
                <a:uFillTx/>
                <a:latin typeface="+mj-lt"/>
                <a:ea typeface="Cambria" panose="02040503050406030204" pitchFamily="18" charset="0"/>
                <a:cs typeface="Quire Sans" panose="020B0502040400020003" pitchFamily="34" charset="0"/>
              </a:rPr>
              <a:t> </a:t>
            </a:r>
            <a:r>
              <a:rPr kumimoji="0" lang="en-US" sz="2000" b="1" i="0" u="none" strike="noStrike" kern="1200" cap="none" spc="0" normalizeH="0" noProof="0" dirty="0" err="1">
                <a:ln>
                  <a:noFill/>
                </a:ln>
                <a:solidFill>
                  <a:srgbClr val="C00000"/>
                </a:solidFill>
                <a:effectLst/>
                <a:uLnTx/>
                <a:uFillTx/>
                <a:latin typeface="+mj-lt"/>
                <a:ea typeface="Cambria" panose="02040503050406030204" pitchFamily="18" charset="0"/>
                <a:cs typeface="Quire Sans" panose="020B0502040400020003" pitchFamily="34" charset="0"/>
              </a:rPr>
              <a:t>src</a:t>
            </a:r>
            <a:endParaRPr kumimoji="0" lang="en-US" sz="2000" b="1" i="0" u="none" strike="noStrike" kern="1200" cap="none" spc="0" normalizeH="0" baseline="0" noProof="0" dirty="0">
              <a:ln>
                <a:noFill/>
              </a:ln>
              <a:solidFill>
                <a:srgbClr val="C00000"/>
              </a:solidFill>
              <a:effectLst/>
              <a:uLnTx/>
              <a:uFillTx/>
              <a:latin typeface="+mj-lt"/>
              <a:ea typeface="Cambria" panose="02040503050406030204" pitchFamily="18" charset="0"/>
              <a:cs typeface="Quire Sans" panose="020B0502040400020003" pitchFamily="34" charset="0"/>
            </a:endParaRPr>
          </a:p>
        </p:txBody>
      </p:sp>
      <p:sp>
        <p:nvSpPr>
          <p:cNvPr id="26" name="TextBox 25">
            <a:extLst>
              <a:ext uri="{FF2B5EF4-FFF2-40B4-BE49-F238E27FC236}">
                <a16:creationId xmlns:a16="http://schemas.microsoft.com/office/drawing/2014/main" id="{DFD924DA-8F04-1CA7-09C8-C7CE12E394BE}"/>
              </a:ext>
            </a:extLst>
          </p:cNvPr>
          <p:cNvSpPr txBox="1"/>
          <p:nvPr/>
        </p:nvSpPr>
        <p:spPr>
          <a:xfrm>
            <a:off x="6909097" y="5346353"/>
            <a:ext cx="102919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mj-lt"/>
                <a:ea typeface="Cambria" panose="02040503050406030204" pitchFamily="18" charset="0"/>
                <a:cs typeface="Quire Sans" panose="020B0502040400020003" pitchFamily="34" charset="0"/>
              </a:rPr>
              <a:t>ACT</a:t>
            </a:r>
            <a:r>
              <a:rPr kumimoji="0" lang="en-US" sz="2000" b="1" i="0" u="none" strike="noStrike" kern="1200" cap="none" spc="0" normalizeH="0" noProof="0" dirty="0">
                <a:ln>
                  <a:noFill/>
                </a:ln>
                <a:solidFill>
                  <a:srgbClr val="C00000"/>
                </a:solidFill>
                <a:effectLst/>
                <a:uLnTx/>
                <a:uFillTx/>
                <a:latin typeface="+mj-lt"/>
                <a:ea typeface="Cambria" panose="02040503050406030204" pitchFamily="18" charset="0"/>
                <a:cs typeface="Quire Sans" panose="020B0502040400020003" pitchFamily="34" charset="0"/>
              </a:rPr>
              <a:t> </a:t>
            </a:r>
            <a:r>
              <a:rPr kumimoji="0" lang="en-US" sz="2000" b="1" i="0" u="none" strike="noStrike" kern="1200" cap="none" spc="0" normalizeH="0" noProof="0" dirty="0" err="1">
                <a:ln>
                  <a:noFill/>
                </a:ln>
                <a:solidFill>
                  <a:srgbClr val="C00000"/>
                </a:solidFill>
                <a:effectLst/>
                <a:uLnTx/>
                <a:uFillTx/>
                <a:latin typeface="+mj-lt"/>
                <a:ea typeface="Cambria" panose="02040503050406030204" pitchFamily="18" charset="0"/>
                <a:cs typeface="Quire Sans" panose="020B0502040400020003" pitchFamily="34" charset="0"/>
              </a:rPr>
              <a:t>dst</a:t>
            </a:r>
            <a:endParaRPr kumimoji="0" lang="en-US" sz="2000" b="1" i="0" u="none" strike="noStrike" kern="1200" cap="none" spc="0" normalizeH="0" baseline="0" noProof="0" dirty="0">
              <a:ln>
                <a:noFill/>
              </a:ln>
              <a:solidFill>
                <a:srgbClr val="C00000"/>
              </a:solidFill>
              <a:effectLst/>
              <a:uLnTx/>
              <a:uFillTx/>
              <a:latin typeface="+mj-lt"/>
              <a:ea typeface="Cambria" panose="02040503050406030204" pitchFamily="18" charset="0"/>
              <a:cs typeface="Quire Sans" panose="020B0502040400020003" pitchFamily="34" charset="0"/>
            </a:endParaRPr>
          </a:p>
        </p:txBody>
      </p:sp>
      <p:cxnSp>
        <p:nvCxnSpPr>
          <p:cNvPr id="27" name="Straight Arrow Connector 26">
            <a:extLst>
              <a:ext uri="{FF2B5EF4-FFF2-40B4-BE49-F238E27FC236}">
                <a16:creationId xmlns:a16="http://schemas.microsoft.com/office/drawing/2014/main" id="{7CA369EF-A2B5-7728-0D32-F6C350159264}"/>
              </a:ext>
            </a:extLst>
          </p:cNvPr>
          <p:cNvCxnSpPr>
            <a:cxnSpLocks/>
            <a:stCxn id="25" idx="1"/>
            <a:endCxn id="9" idx="3"/>
          </p:cNvCxnSpPr>
          <p:nvPr/>
        </p:nvCxnSpPr>
        <p:spPr>
          <a:xfrm flipH="1">
            <a:off x="6394239" y="4160334"/>
            <a:ext cx="471947" cy="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D5346A82-C64C-0CEF-37F4-94DA81DAA8E3}"/>
              </a:ext>
            </a:extLst>
          </p:cNvPr>
          <p:cNvCxnSpPr>
            <a:cxnSpLocks/>
            <a:stCxn id="26" idx="1"/>
            <a:endCxn id="20" idx="3"/>
          </p:cNvCxnSpPr>
          <p:nvPr/>
        </p:nvCxnSpPr>
        <p:spPr>
          <a:xfrm flipH="1">
            <a:off x="6394238" y="5546408"/>
            <a:ext cx="514859" cy="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FFB352EF-9D70-765E-0141-8E35F477CD44}"/>
              </a:ext>
            </a:extLst>
          </p:cNvPr>
          <p:cNvSpPr txBox="1"/>
          <p:nvPr/>
        </p:nvSpPr>
        <p:spPr>
          <a:xfrm>
            <a:off x="7060886" y="4673673"/>
            <a:ext cx="63350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mj-lt"/>
                <a:ea typeface="Cambria" panose="02040503050406030204" pitchFamily="18" charset="0"/>
                <a:cs typeface="Quire Sans" panose="020B0502040400020003" pitchFamily="34" charset="0"/>
              </a:rPr>
              <a:t>PRE</a:t>
            </a:r>
          </a:p>
        </p:txBody>
      </p:sp>
      <p:pic>
        <p:nvPicPr>
          <p:cNvPr id="42" name="Picture Placeholder 32">
            <a:extLst>
              <a:ext uri="{FF2B5EF4-FFF2-40B4-BE49-F238E27FC236}">
                <a16:creationId xmlns:a16="http://schemas.microsoft.com/office/drawing/2014/main" id="{44A12F48-E064-D095-FE8D-DAE7747B46EF}"/>
              </a:ext>
            </a:extLst>
          </p:cNvPr>
          <p:cNvPicPr>
            <a:picLocks noChangeAspect="1"/>
          </p:cNvPicPr>
          <p:nvPr/>
        </p:nvPicPr>
        <p:blipFill>
          <a:blip r:embed="rId3" cstate="print">
            <a:extLst>
              <a:ext uri="{28A0092B-C50C-407E-A947-70E740481C1C}">
                <a14:useLocalDpi xmlns:a14="http://schemas.microsoft.com/office/drawing/2010/main" val="0"/>
              </a:ext>
            </a:extLst>
          </a:blip>
          <a:srcRect t="21589" b="21589"/>
          <a:stretch>
            <a:fillRect/>
          </a:stretch>
        </p:blipFill>
        <p:spPr>
          <a:xfrm>
            <a:off x="2062448" y="3910573"/>
            <a:ext cx="720000" cy="429761"/>
          </a:xfrm>
          <a:prstGeom prst="rect">
            <a:avLst/>
          </a:prstGeom>
        </p:spPr>
      </p:pic>
      <p:cxnSp>
        <p:nvCxnSpPr>
          <p:cNvPr id="51" name="Düz Ok Bağlayıcısı 54">
            <a:extLst>
              <a:ext uri="{FF2B5EF4-FFF2-40B4-BE49-F238E27FC236}">
                <a16:creationId xmlns:a16="http://schemas.microsoft.com/office/drawing/2014/main" id="{76F57C99-DBBE-E39B-5B18-7498BE2E4415}"/>
              </a:ext>
            </a:extLst>
          </p:cNvPr>
          <p:cNvCxnSpPr>
            <a:cxnSpLocks/>
          </p:cNvCxnSpPr>
          <p:nvPr/>
        </p:nvCxnSpPr>
        <p:spPr>
          <a:xfrm flipH="1">
            <a:off x="7377637" y="4311548"/>
            <a:ext cx="2" cy="436367"/>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6" name="Düz Ok Bağlayıcısı 54">
            <a:extLst>
              <a:ext uri="{FF2B5EF4-FFF2-40B4-BE49-F238E27FC236}">
                <a16:creationId xmlns:a16="http://schemas.microsoft.com/office/drawing/2014/main" id="{B484B447-B2B1-75FF-198E-73A7545C423C}"/>
              </a:ext>
            </a:extLst>
          </p:cNvPr>
          <p:cNvCxnSpPr>
            <a:cxnSpLocks/>
          </p:cNvCxnSpPr>
          <p:nvPr/>
        </p:nvCxnSpPr>
        <p:spPr>
          <a:xfrm flipH="1">
            <a:off x="7377637" y="4984972"/>
            <a:ext cx="2" cy="436367"/>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57" name="Grafik 49" descr="Kum Saati 30% düz dolguyla">
            <a:extLst>
              <a:ext uri="{FF2B5EF4-FFF2-40B4-BE49-F238E27FC236}">
                <a16:creationId xmlns:a16="http://schemas.microsoft.com/office/drawing/2014/main" id="{10A36813-0C04-875F-ADF8-16C04121D47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847117" y="4311548"/>
            <a:ext cx="344356" cy="391065"/>
          </a:xfrm>
          <a:prstGeom prst="rect">
            <a:avLst/>
          </a:prstGeom>
        </p:spPr>
      </p:pic>
      <p:pic>
        <p:nvPicPr>
          <p:cNvPr id="58" name="Grafik 495" descr="Onay işareti düz dolguyla">
            <a:extLst>
              <a:ext uri="{FF2B5EF4-FFF2-40B4-BE49-F238E27FC236}">
                <a16:creationId xmlns:a16="http://schemas.microsoft.com/office/drawing/2014/main" id="{FB04A8A9-BA21-E857-5C7F-06AE079C36D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887052" y="4372881"/>
            <a:ext cx="306427" cy="347990"/>
          </a:xfrm>
          <a:prstGeom prst="rect">
            <a:avLst/>
          </a:prstGeom>
        </p:spPr>
      </p:pic>
      <p:pic>
        <p:nvPicPr>
          <p:cNvPr id="59" name="Grafik 201" descr="Kum Saati 30% düz dolguyla">
            <a:extLst>
              <a:ext uri="{FF2B5EF4-FFF2-40B4-BE49-F238E27FC236}">
                <a16:creationId xmlns:a16="http://schemas.microsoft.com/office/drawing/2014/main" id="{29258A3F-269D-ECA2-DED1-22924C7D613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855062" y="4990617"/>
            <a:ext cx="344356" cy="391065"/>
          </a:xfrm>
          <a:prstGeom prst="rect">
            <a:avLst/>
          </a:prstGeom>
        </p:spPr>
      </p:pic>
      <p:pic>
        <p:nvPicPr>
          <p:cNvPr id="60" name="Grafik 18" descr="Kapat düz dolguyla">
            <a:extLst>
              <a:ext uri="{FF2B5EF4-FFF2-40B4-BE49-F238E27FC236}">
                <a16:creationId xmlns:a16="http://schemas.microsoft.com/office/drawing/2014/main" id="{800DFC83-1D94-895F-5EBD-AB89B7AA0B4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846891" y="4993441"/>
            <a:ext cx="360697" cy="409622"/>
          </a:xfrm>
          <a:prstGeom prst="rect">
            <a:avLst/>
          </a:prstGeom>
        </p:spPr>
      </p:pic>
      <p:sp>
        <p:nvSpPr>
          <p:cNvPr id="4" name="TextBox 3">
            <a:extLst>
              <a:ext uri="{FF2B5EF4-FFF2-40B4-BE49-F238E27FC236}">
                <a16:creationId xmlns:a16="http://schemas.microsoft.com/office/drawing/2014/main" id="{5AE4DAB9-1A21-8813-FF7F-1BEBBB6881F5}"/>
              </a:ext>
            </a:extLst>
          </p:cNvPr>
          <p:cNvSpPr txBox="1"/>
          <p:nvPr/>
        </p:nvSpPr>
        <p:spPr>
          <a:xfrm>
            <a:off x="8128577" y="4529731"/>
            <a:ext cx="63350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mj-lt"/>
                <a:ea typeface="Cambria" panose="02040503050406030204" pitchFamily="18" charset="0"/>
                <a:cs typeface="Quire Sans" panose="020B0502040400020003" pitchFamily="34" charset="0"/>
              </a:rPr>
              <a:t>PRE</a:t>
            </a:r>
          </a:p>
        </p:txBody>
      </p:sp>
      <p:cxnSp>
        <p:nvCxnSpPr>
          <p:cNvPr id="14" name="Connector: Elbow 13">
            <a:extLst>
              <a:ext uri="{FF2B5EF4-FFF2-40B4-BE49-F238E27FC236}">
                <a16:creationId xmlns:a16="http://schemas.microsoft.com/office/drawing/2014/main" id="{3C5DF5AD-C850-CE09-5BC8-94DC92EED569}"/>
              </a:ext>
            </a:extLst>
          </p:cNvPr>
          <p:cNvCxnSpPr>
            <a:stCxn id="26" idx="3"/>
            <a:endCxn id="4" idx="2"/>
          </p:cNvCxnSpPr>
          <p:nvPr/>
        </p:nvCxnSpPr>
        <p:spPr>
          <a:xfrm flipV="1">
            <a:off x="7938290" y="4929841"/>
            <a:ext cx="507041" cy="616567"/>
          </a:xfrm>
          <a:prstGeom prst="bentConnector2">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nector: Elbow 14">
            <a:extLst>
              <a:ext uri="{FF2B5EF4-FFF2-40B4-BE49-F238E27FC236}">
                <a16:creationId xmlns:a16="http://schemas.microsoft.com/office/drawing/2014/main" id="{7FC9A653-1F47-C441-D0E0-C6533556214C}"/>
              </a:ext>
            </a:extLst>
          </p:cNvPr>
          <p:cNvCxnSpPr>
            <a:cxnSpLocks/>
            <a:stCxn id="4" idx="0"/>
            <a:endCxn id="25" idx="3"/>
          </p:cNvCxnSpPr>
          <p:nvPr/>
        </p:nvCxnSpPr>
        <p:spPr>
          <a:xfrm rot="16200000" flipV="1">
            <a:off x="7982515" y="4066915"/>
            <a:ext cx="369397" cy="556236"/>
          </a:xfrm>
          <a:prstGeom prst="bentConnector2">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8" name="Grafik 49" descr="Kum Saati 30% düz dolguyla">
            <a:extLst>
              <a:ext uri="{FF2B5EF4-FFF2-40B4-BE49-F238E27FC236}">
                <a16:creationId xmlns:a16="http://schemas.microsoft.com/office/drawing/2014/main" id="{07EB3424-5913-805C-8B2F-16C31026FEA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568935" y="5072049"/>
            <a:ext cx="344356" cy="391065"/>
          </a:xfrm>
          <a:prstGeom prst="rect">
            <a:avLst/>
          </a:prstGeom>
        </p:spPr>
      </p:pic>
      <p:pic>
        <p:nvPicPr>
          <p:cNvPr id="19" name="Grafik 495" descr="Onay işareti düz dolguyla">
            <a:extLst>
              <a:ext uri="{FF2B5EF4-FFF2-40B4-BE49-F238E27FC236}">
                <a16:creationId xmlns:a16="http://schemas.microsoft.com/office/drawing/2014/main" id="{DC5156A4-F57A-40DB-A100-40BE7586816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608870" y="5133382"/>
            <a:ext cx="306427" cy="347990"/>
          </a:xfrm>
          <a:prstGeom prst="rect">
            <a:avLst/>
          </a:prstGeom>
        </p:spPr>
      </p:pic>
      <p:pic>
        <p:nvPicPr>
          <p:cNvPr id="21" name="Grafik 49" descr="Kum Saati 30% düz dolguyla">
            <a:extLst>
              <a:ext uri="{FF2B5EF4-FFF2-40B4-BE49-F238E27FC236}">
                <a16:creationId xmlns:a16="http://schemas.microsoft.com/office/drawing/2014/main" id="{875DADA7-815F-E96B-0465-5E7A5D43272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543944" y="4058433"/>
            <a:ext cx="344356" cy="391065"/>
          </a:xfrm>
          <a:prstGeom prst="rect">
            <a:avLst/>
          </a:prstGeom>
        </p:spPr>
      </p:pic>
      <p:pic>
        <p:nvPicPr>
          <p:cNvPr id="29" name="Grafik 495" descr="Onay işareti düz dolguyla">
            <a:extLst>
              <a:ext uri="{FF2B5EF4-FFF2-40B4-BE49-F238E27FC236}">
                <a16:creationId xmlns:a16="http://schemas.microsoft.com/office/drawing/2014/main" id="{102E8450-EF75-A95E-FCB4-E036EF31060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583879" y="4119766"/>
            <a:ext cx="306427" cy="347990"/>
          </a:xfrm>
          <a:prstGeom prst="rect">
            <a:avLst/>
          </a:prstGeom>
        </p:spPr>
      </p:pic>
    </p:spTree>
    <p:extLst>
      <p:ext uri="{BB962C8B-B14F-4D97-AF65-F5344CB8AC3E}">
        <p14:creationId xmlns:p14="http://schemas.microsoft.com/office/powerpoint/2010/main" val="3458280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60"/>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8"/>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8"/>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9"/>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21"/>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29"/>
                                        </p:tgtEl>
                                        <p:attrNameLst>
                                          <p:attrName>style.visibility</p:attrName>
                                        </p:attrNameLst>
                                      </p:cBhvr>
                                      <p:to>
                                        <p:strVal val="visible"/>
                                      </p:to>
                                    </p:set>
                                  </p:childTnLst>
                                </p:cTn>
                              </p:par>
                            </p:childTnLst>
                          </p:cTn>
                        </p:par>
                        <p:par>
                          <p:cTn id="65" fill="hold">
                            <p:stCondLst>
                              <p:cond delay="0"/>
                            </p:stCondLst>
                            <p:childTnLst>
                              <p:par>
                                <p:cTn id="66" presetID="1" presetClass="entr" presetSubtype="0" fill="hold" nodeType="afterEffect">
                                  <p:stCondLst>
                                    <p:cond delay="0"/>
                                  </p:stCondLst>
                                  <p:childTnLst>
                                    <p:set>
                                      <p:cBhvr>
                                        <p:cTn id="67" dur="1" fill="hold">
                                          <p:stCondLst>
                                            <p:cond delay="0"/>
                                          </p:stCondLst>
                                        </p:cTn>
                                        <p:tgtEl>
                                          <p:spTgt spid="14"/>
                                        </p:tgtEl>
                                        <p:attrNameLst>
                                          <p:attrName>style.visibility</p:attrName>
                                        </p:attrNameLst>
                                      </p:cBhvr>
                                      <p:to>
                                        <p:strVal val="visible"/>
                                      </p:to>
                                    </p:set>
                                  </p:childTnLst>
                                </p:cTn>
                              </p:par>
                            </p:childTnLst>
                          </p:cTn>
                        </p:par>
                        <p:par>
                          <p:cTn id="68" fill="hold">
                            <p:stCondLst>
                              <p:cond delay="0"/>
                            </p:stCondLst>
                            <p:childTnLst>
                              <p:par>
                                <p:cTn id="69" presetID="1" presetClass="entr" presetSubtype="0" fill="hold" nodeType="afterEffect">
                                  <p:stCondLst>
                                    <p:cond delay="0"/>
                                  </p:stCondLst>
                                  <p:childTnLst>
                                    <p:set>
                                      <p:cBhvr>
                                        <p:cTn id="7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1" grpId="0" animBg="1"/>
      <p:bldP spid="6" grpId="0"/>
      <p:bldP spid="8" grpId="0" animBg="1"/>
      <p:bldP spid="9" grpId="0" animBg="1"/>
      <p:bldP spid="20" grpId="0" animBg="1"/>
      <p:bldP spid="23" grpId="0" animBg="1"/>
      <p:bldP spid="24" grpId="0"/>
      <p:bldP spid="25" grpId="0"/>
      <p:bldP spid="26" grpId="0"/>
      <p:bldP spid="39" grpId="0"/>
      <p:bldP spid="4" grpId="0"/>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82083-E5D9-E810-B6CE-F27A196F43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35EF56-32AA-9889-95F3-64EFF64B2D29}"/>
              </a:ext>
            </a:extLst>
          </p:cNvPr>
          <p:cNvSpPr>
            <a:spLocks noGrp="1"/>
          </p:cNvSpPr>
          <p:nvPr>
            <p:ph type="title"/>
          </p:nvPr>
        </p:nvSpPr>
        <p:spPr/>
        <p:txBody>
          <a:bodyPr/>
          <a:lstStyle/>
          <a:p>
            <a:r>
              <a:rPr lang="en-US" sz="3600" dirty="0"/>
              <a:t>Double-Sided CoMRA vs. </a:t>
            </a:r>
            <a:r>
              <a:rPr lang="en-US" sz="3600" dirty="0" err="1"/>
              <a:t>RowHammer</a:t>
            </a:r>
            <a:r>
              <a:rPr lang="en-US" sz="3600" dirty="0"/>
              <a:t> (I)</a:t>
            </a:r>
          </a:p>
        </p:txBody>
      </p:sp>
      <p:pic>
        <p:nvPicPr>
          <p:cNvPr id="4" name="Picture 3">
            <a:extLst>
              <a:ext uri="{FF2B5EF4-FFF2-40B4-BE49-F238E27FC236}">
                <a16:creationId xmlns:a16="http://schemas.microsoft.com/office/drawing/2014/main" id="{32247259-72DD-A4FE-F781-B859B571D2DF}"/>
              </a:ext>
            </a:extLst>
          </p:cNvPr>
          <p:cNvPicPr>
            <a:picLocks noChangeAspect="1"/>
          </p:cNvPicPr>
          <p:nvPr/>
        </p:nvPicPr>
        <p:blipFill>
          <a:blip r:embed="rId3"/>
          <a:stretch>
            <a:fillRect/>
          </a:stretch>
        </p:blipFill>
        <p:spPr>
          <a:xfrm>
            <a:off x="1887881" y="813107"/>
            <a:ext cx="4866004" cy="3773636"/>
          </a:xfrm>
          <a:prstGeom prst="rect">
            <a:avLst/>
          </a:prstGeom>
        </p:spPr>
      </p:pic>
      <p:sp>
        <p:nvSpPr>
          <p:cNvPr id="5" name="Rectangle 4">
            <a:extLst>
              <a:ext uri="{FF2B5EF4-FFF2-40B4-BE49-F238E27FC236}">
                <a16:creationId xmlns:a16="http://schemas.microsoft.com/office/drawing/2014/main" id="{2E44EAFD-9358-C41D-D399-674E326BED12}"/>
              </a:ext>
            </a:extLst>
          </p:cNvPr>
          <p:cNvSpPr/>
          <p:nvPr/>
        </p:nvSpPr>
        <p:spPr>
          <a:xfrm>
            <a:off x="2883527" y="1087345"/>
            <a:ext cx="3784348" cy="2851200"/>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6" name="Rectangle 5">
            <a:extLst>
              <a:ext uri="{FF2B5EF4-FFF2-40B4-BE49-F238E27FC236}">
                <a16:creationId xmlns:a16="http://schemas.microsoft.com/office/drawing/2014/main" id="{3907FAB5-CF81-19E3-EFD5-81E9FABA732A}"/>
              </a:ext>
            </a:extLst>
          </p:cNvPr>
          <p:cNvSpPr/>
          <p:nvPr/>
        </p:nvSpPr>
        <p:spPr>
          <a:xfrm>
            <a:off x="2743201" y="4041178"/>
            <a:ext cx="4010683" cy="545566"/>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7" name="Rectangle 6">
            <a:extLst>
              <a:ext uri="{FF2B5EF4-FFF2-40B4-BE49-F238E27FC236}">
                <a16:creationId xmlns:a16="http://schemas.microsoft.com/office/drawing/2014/main" id="{42388B08-0140-9799-3F24-59DC3551779A}"/>
              </a:ext>
            </a:extLst>
          </p:cNvPr>
          <p:cNvSpPr/>
          <p:nvPr/>
        </p:nvSpPr>
        <p:spPr>
          <a:xfrm rot="5400000">
            <a:off x="915218" y="1829624"/>
            <a:ext cx="2732527" cy="923433"/>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grpSp>
        <p:nvGrpSpPr>
          <p:cNvPr id="14" name="Group 13">
            <a:extLst>
              <a:ext uri="{FF2B5EF4-FFF2-40B4-BE49-F238E27FC236}">
                <a16:creationId xmlns:a16="http://schemas.microsoft.com/office/drawing/2014/main" id="{50CDA8C0-CF25-463F-AE5C-8F3EEC8E8DD8}"/>
              </a:ext>
            </a:extLst>
          </p:cNvPr>
          <p:cNvGrpSpPr/>
          <p:nvPr/>
        </p:nvGrpSpPr>
        <p:grpSpPr>
          <a:xfrm>
            <a:off x="3791139" y="1087345"/>
            <a:ext cx="2876735" cy="2851200"/>
            <a:chOff x="3791139" y="1322731"/>
            <a:chExt cx="2876735" cy="2851200"/>
          </a:xfrm>
        </p:grpSpPr>
        <p:sp>
          <p:nvSpPr>
            <p:cNvPr id="15" name="Rectangle 14">
              <a:extLst>
                <a:ext uri="{FF2B5EF4-FFF2-40B4-BE49-F238E27FC236}">
                  <a16:creationId xmlns:a16="http://schemas.microsoft.com/office/drawing/2014/main" id="{1EED9C66-AF3C-2468-AADB-820B9A89E9BA}"/>
                </a:ext>
              </a:extLst>
            </p:cNvPr>
            <p:cNvSpPr/>
            <p:nvPr/>
          </p:nvSpPr>
          <p:spPr>
            <a:xfrm>
              <a:off x="5106153" y="1322731"/>
              <a:ext cx="1561721" cy="2851200"/>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16" name="Rectangle 15">
              <a:extLst>
                <a:ext uri="{FF2B5EF4-FFF2-40B4-BE49-F238E27FC236}">
                  <a16:creationId xmlns:a16="http://schemas.microsoft.com/office/drawing/2014/main" id="{0735EC23-CAE2-F36E-1129-2861A062E664}"/>
                </a:ext>
              </a:extLst>
            </p:cNvPr>
            <p:cNvSpPr/>
            <p:nvPr/>
          </p:nvSpPr>
          <p:spPr>
            <a:xfrm>
              <a:off x="3791139" y="2390115"/>
              <a:ext cx="1561721" cy="1783816"/>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grpSp>
      <p:sp>
        <p:nvSpPr>
          <p:cNvPr id="17" name="Rectangle 16">
            <a:extLst>
              <a:ext uri="{FF2B5EF4-FFF2-40B4-BE49-F238E27FC236}">
                <a16:creationId xmlns:a16="http://schemas.microsoft.com/office/drawing/2014/main" id="{FA343BC3-715B-CF8E-4FEE-6161D7D7C4FA}"/>
              </a:ext>
            </a:extLst>
          </p:cNvPr>
          <p:cNvSpPr/>
          <p:nvPr/>
        </p:nvSpPr>
        <p:spPr>
          <a:xfrm>
            <a:off x="2874474" y="1111851"/>
            <a:ext cx="2005344" cy="789359"/>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18" name="Rectangle 17">
            <a:extLst>
              <a:ext uri="{FF2B5EF4-FFF2-40B4-BE49-F238E27FC236}">
                <a16:creationId xmlns:a16="http://schemas.microsoft.com/office/drawing/2014/main" id="{150C9C3E-9C2B-2E98-1AB2-E430CF36C06D}"/>
              </a:ext>
            </a:extLst>
          </p:cNvPr>
          <p:cNvSpPr/>
          <p:nvPr/>
        </p:nvSpPr>
        <p:spPr>
          <a:xfrm rot="5400000">
            <a:off x="2366484" y="2513893"/>
            <a:ext cx="1973937" cy="875370"/>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pic>
        <p:nvPicPr>
          <p:cNvPr id="19" name="Picture 18">
            <a:extLst>
              <a:ext uri="{FF2B5EF4-FFF2-40B4-BE49-F238E27FC236}">
                <a16:creationId xmlns:a16="http://schemas.microsoft.com/office/drawing/2014/main" id="{246F6A90-C1C1-977D-7C5E-DF84BD75DC6D}"/>
              </a:ext>
            </a:extLst>
          </p:cNvPr>
          <p:cNvPicPr>
            <a:picLocks noChangeAspect="1"/>
          </p:cNvPicPr>
          <p:nvPr/>
        </p:nvPicPr>
        <p:blipFill>
          <a:blip r:embed="rId3"/>
          <a:stretch>
            <a:fillRect/>
          </a:stretch>
        </p:blipFill>
        <p:spPr>
          <a:xfrm>
            <a:off x="1887363" y="822343"/>
            <a:ext cx="4866004" cy="3773636"/>
          </a:xfrm>
          <a:prstGeom prst="rect">
            <a:avLst/>
          </a:prstGeom>
        </p:spPr>
      </p:pic>
      <p:cxnSp>
        <p:nvCxnSpPr>
          <p:cNvPr id="22" name="Connector: Curved 21">
            <a:extLst>
              <a:ext uri="{FF2B5EF4-FFF2-40B4-BE49-F238E27FC236}">
                <a16:creationId xmlns:a16="http://schemas.microsoft.com/office/drawing/2014/main" id="{D81A2EC5-B64A-368E-CCAB-85C574F7652D}"/>
              </a:ext>
            </a:extLst>
          </p:cNvPr>
          <p:cNvCxnSpPr>
            <a:cxnSpLocks/>
          </p:cNvCxnSpPr>
          <p:nvPr/>
        </p:nvCxnSpPr>
        <p:spPr>
          <a:xfrm rot="16200000" flipH="1">
            <a:off x="2846704" y="2684487"/>
            <a:ext cx="950614" cy="470780"/>
          </a:xfrm>
          <a:prstGeom prst="curvedConnector3">
            <a:avLst>
              <a:gd name="adj1" fmla="val -30952"/>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0E4E1B29-58EF-8C64-EE3F-12CAF9574A86}"/>
              </a:ext>
            </a:extLst>
          </p:cNvPr>
          <p:cNvSpPr txBox="1"/>
          <p:nvPr/>
        </p:nvSpPr>
        <p:spPr>
          <a:xfrm>
            <a:off x="2770353" y="1775275"/>
            <a:ext cx="1154322" cy="369332"/>
          </a:xfrm>
          <a:prstGeom prst="rect">
            <a:avLst/>
          </a:prstGeom>
          <a:noFill/>
        </p:spPr>
        <p:txBody>
          <a:bodyPr wrap="square" rtlCol="0">
            <a:spAutoFit/>
          </a:bodyPr>
          <a:lstStyle/>
          <a:p>
            <a:pPr algn="ctr"/>
            <a:r>
              <a:rPr lang="en-US" b="1" dirty="0">
                <a:solidFill>
                  <a:schemeClr val="accent2"/>
                </a:solidFill>
                <a:latin typeface="+mj-lt"/>
              </a:rPr>
              <a:t>13.98x</a:t>
            </a:r>
          </a:p>
        </p:txBody>
      </p:sp>
      <p:sp>
        <p:nvSpPr>
          <p:cNvPr id="26" name="Content Placeholder 2">
            <a:extLst>
              <a:ext uri="{FF2B5EF4-FFF2-40B4-BE49-F238E27FC236}">
                <a16:creationId xmlns:a16="http://schemas.microsoft.com/office/drawing/2014/main" id="{CCFD498A-EF61-6BE8-8BB0-E90F9FF02B61}"/>
              </a:ext>
            </a:extLst>
          </p:cNvPr>
          <p:cNvSpPr txBox="1">
            <a:spLocks/>
          </p:cNvSpPr>
          <p:nvPr/>
        </p:nvSpPr>
        <p:spPr>
          <a:xfrm>
            <a:off x="0" y="4809497"/>
            <a:ext cx="9143999" cy="770467"/>
          </a:xfrm>
          <a:prstGeom prst="roundRect">
            <a:avLst>
              <a:gd name="adj" fmla="val 6621"/>
            </a:avLst>
          </a:prstGeom>
          <a:solidFill>
            <a:schemeClr val="accent3">
              <a:lumMod val="20000"/>
              <a:lumOff val="80000"/>
            </a:schemeClr>
          </a:solidFill>
          <a:ln w="28575">
            <a:solidFill>
              <a:schemeClr val="accent3"/>
            </a:solidFill>
          </a:ln>
          <a:effectLst>
            <a:softEdge rad="0"/>
          </a:effectLst>
        </p:spPr>
        <p:txBody>
          <a:bodyPr anchor="ct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dirty="0">
                <a:solidFill>
                  <a:schemeClr val="tx2"/>
                </a:solidFill>
                <a:latin typeface="+mj-lt"/>
              </a:rPr>
              <a:t>Double-sided CoMRA decreases </a:t>
            </a:r>
            <a:r>
              <a:rPr lang="en-US" b="1" dirty="0">
                <a:solidFill>
                  <a:schemeClr val="accent3"/>
                </a:solidFill>
                <a:latin typeface="+mj-lt"/>
              </a:rPr>
              <a:t>lowest HC</a:t>
            </a:r>
            <a:r>
              <a:rPr lang="en-US" b="1" baseline="-25000" dirty="0">
                <a:solidFill>
                  <a:schemeClr val="accent3"/>
                </a:solidFill>
                <a:latin typeface="+mj-lt"/>
              </a:rPr>
              <a:t>first</a:t>
            </a:r>
            <a:r>
              <a:rPr lang="en-US" b="1" dirty="0">
                <a:solidFill>
                  <a:schemeClr val="accent3"/>
                </a:solidFill>
                <a:latin typeface="+mj-lt"/>
              </a:rPr>
              <a:t> by 13.98x </a:t>
            </a:r>
            <a:br>
              <a:rPr lang="en-US" b="1" dirty="0">
                <a:solidFill>
                  <a:schemeClr val="tx2"/>
                </a:solidFill>
                <a:latin typeface="+mj-lt"/>
              </a:rPr>
            </a:br>
            <a:r>
              <a:rPr lang="en-US" b="1" dirty="0">
                <a:solidFill>
                  <a:schemeClr val="tx2"/>
                </a:solidFill>
                <a:latin typeface="+mj-lt"/>
              </a:rPr>
              <a:t>compared to double-sided </a:t>
            </a:r>
            <a:r>
              <a:rPr lang="en-US" b="1" dirty="0" err="1">
                <a:solidFill>
                  <a:schemeClr val="tx2"/>
                </a:solidFill>
                <a:latin typeface="+mj-lt"/>
              </a:rPr>
              <a:t>RowHammer</a:t>
            </a:r>
            <a:endParaRPr lang="en-CH" b="1" dirty="0">
              <a:solidFill>
                <a:schemeClr val="tx2"/>
              </a:solidFill>
              <a:latin typeface="+mj-lt"/>
            </a:endParaRPr>
          </a:p>
        </p:txBody>
      </p:sp>
      <p:sp>
        <p:nvSpPr>
          <p:cNvPr id="27" name="Content Placeholder 2">
            <a:extLst>
              <a:ext uri="{FF2B5EF4-FFF2-40B4-BE49-F238E27FC236}">
                <a16:creationId xmlns:a16="http://schemas.microsoft.com/office/drawing/2014/main" id="{A9203C61-514B-CD6A-F120-231A07248324}"/>
              </a:ext>
            </a:extLst>
          </p:cNvPr>
          <p:cNvSpPr txBox="1">
            <a:spLocks/>
          </p:cNvSpPr>
          <p:nvPr/>
        </p:nvSpPr>
        <p:spPr>
          <a:xfrm>
            <a:off x="1" y="5650318"/>
            <a:ext cx="9143999" cy="770467"/>
          </a:xfrm>
          <a:prstGeom prst="roundRect">
            <a:avLst>
              <a:gd name="adj" fmla="val 6621"/>
            </a:avLst>
          </a:prstGeom>
          <a:solidFill>
            <a:schemeClr val="accent3">
              <a:lumMod val="20000"/>
              <a:lumOff val="80000"/>
            </a:schemeClr>
          </a:solidFill>
          <a:ln w="28575">
            <a:solidFill>
              <a:schemeClr val="accent3"/>
            </a:solidFill>
          </a:ln>
          <a:effectLst>
            <a:softEdge rad="0"/>
          </a:effectLst>
        </p:spPr>
        <p:txBody>
          <a:bodyPr anchor="ct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dirty="0">
                <a:solidFill>
                  <a:schemeClr val="accent3"/>
                </a:solidFill>
                <a:latin typeface="+mj-lt"/>
              </a:rPr>
              <a:t>Lowest HC</a:t>
            </a:r>
            <a:r>
              <a:rPr lang="en-US" b="1" baseline="-25000" dirty="0">
                <a:solidFill>
                  <a:schemeClr val="accent3"/>
                </a:solidFill>
                <a:latin typeface="+mj-lt"/>
              </a:rPr>
              <a:t>first</a:t>
            </a:r>
            <a:r>
              <a:rPr lang="en-US" b="1" dirty="0">
                <a:solidFill>
                  <a:schemeClr val="tx2"/>
                </a:solidFill>
                <a:latin typeface="+mj-lt"/>
              </a:rPr>
              <a:t> reduction trend consistent across all four manufacturer</a:t>
            </a:r>
            <a:endParaRPr lang="en-CH" b="1" dirty="0">
              <a:solidFill>
                <a:schemeClr val="tx2"/>
              </a:solidFill>
              <a:latin typeface="+mj-lt"/>
            </a:endParaRPr>
          </a:p>
        </p:txBody>
      </p:sp>
      <p:cxnSp>
        <p:nvCxnSpPr>
          <p:cNvPr id="28" name="Connector: Curved 27">
            <a:extLst>
              <a:ext uri="{FF2B5EF4-FFF2-40B4-BE49-F238E27FC236}">
                <a16:creationId xmlns:a16="http://schemas.microsoft.com/office/drawing/2014/main" id="{03FE7EB1-47EB-D68C-6FD5-B4D231E7474C}"/>
              </a:ext>
            </a:extLst>
          </p:cNvPr>
          <p:cNvCxnSpPr>
            <a:cxnSpLocks/>
          </p:cNvCxnSpPr>
          <p:nvPr/>
        </p:nvCxnSpPr>
        <p:spPr>
          <a:xfrm>
            <a:off x="4100005" y="2638902"/>
            <a:ext cx="466051" cy="294701"/>
          </a:xfrm>
          <a:prstGeom prst="curvedConnector3">
            <a:avLst>
              <a:gd name="adj1" fmla="val 63598"/>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6261EE8D-D2EF-3079-BB49-6574CD281F29}"/>
              </a:ext>
            </a:extLst>
          </p:cNvPr>
          <p:cNvSpPr txBox="1"/>
          <p:nvPr/>
        </p:nvSpPr>
        <p:spPr>
          <a:xfrm>
            <a:off x="3736695" y="2277108"/>
            <a:ext cx="1154322" cy="369332"/>
          </a:xfrm>
          <a:prstGeom prst="rect">
            <a:avLst/>
          </a:prstGeom>
          <a:noFill/>
        </p:spPr>
        <p:txBody>
          <a:bodyPr wrap="square" rtlCol="0">
            <a:spAutoFit/>
          </a:bodyPr>
          <a:lstStyle/>
          <a:p>
            <a:pPr algn="ctr"/>
            <a:r>
              <a:rPr lang="en-US" b="1" dirty="0">
                <a:solidFill>
                  <a:schemeClr val="accent2"/>
                </a:solidFill>
                <a:latin typeface="+mj-lt"/>
              </a:rPr>
              <a:t>1.18x</a:t>
            </a:r>
          </a:p>
        </p:txBody>
      </p:sp>
      <p:cxnSp>
        <p:nvCxnSpPr>
          <p:cNvPr id="43" name="Connector: Curved 42">
            <a:extLst>
              <a:ext uri="{FF2B5EF4-FFF2-40B4-BE49-F238E27FC236}">
                <a16:creationId xmlns:a16="http://schemas.microsoft.com/office/drawing/2014/main" id="{557072AD-31A5-4451-6CA9-2E04C2B809E6}"/>
              </a:ext>
            </a:extLst>
          </p:cNvPr>
          <p:cNvCxnSpPr>
            <a:cxnSpLocks/>
          </p:cNvCxnSpPr>
          <p:nvPr/>
        </p:nvCxnSpPr>
        <p:spPr>
          <a:xfrm rot="16200000" flipH="1">
            <a:off x="4834335" y="2535861"/>
            <a:ext cx="808842" cy="436190"/>
          </a:xfrm>
          <a:prstGeom prst="curvedConnector3">
            <a:avLst>
              <a:gd name="adj1" fmla="val -32829"/>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E0D1A08C-F455-C352-BC07-6F6A5046B0FA}"/>
              </a:ext>
            </a:extLst>
          </p:cNvPr>
          <p:cNvSpPr txBox="1"/>
          <p:nvPr/>
        </p:nvSpPr>
        <p:spPr>
          <a:xfrm>
            <a:off x="4695091" y="1697929"/>
            <a:ext cx="1154322" cy="369332"/>
          </a:xfrm>
          <a:prstGeom prst="rect">
            <a:avLst/>
          </a:prstGeom>
          <a:noFill/>
        </p:spPr>
        <p:txBody>
          <a:bodyPr wrap="square" rtlCol="0">
            <a:spAutoFit/>
          </a:bodyPr>
          <a:lstStyle/>
          <a:p>
            <a:pPr algn="ctr"/>
            <a:r>
              <a:rPr lang="en-US" b="1" dirty="0">
                <a:solidFill>
                  <a:schemeClr val="accent2"/>
                </a:solidFill>
                <a:latin typeface="+mj-lt"/>
              </a:rPr>
              <a:t>3.28x</a:t>
            </a:r>
          </a:p>
        </p:txBody>
      </p:sp>
      <p:sp>
        <p:nvSpPr>
          <p:cNvPr id="48" name="TextBox 47">
            <a:extLst>
              <a:ext uri="{FF2B5EF4-FFF2-40B4-BE49-F238E27FC236}">
                <a16:creationId xmlns:a16="http://schemas.microsoft.com/office/drawing/2014/main" id="{15BDB5A1-10D0-0D3C-5CAA-0414D8959076}"/>
              </a:ext>
            </a:extLst>
          </p:cNvPr>
          <p:cNvSpPr txBox="1"/>
          <p:nvPr/>
        </p:nvSpPr>
        <p:spPr>
          <a:xfrm>
            <a:off x="5654007" y="770178"/>
            <a:ext cx="1154322" cy="369332"/>
          </a:xfrm>
          <a:prstGeom prst="rect">
            <a:avLst/>
          </a:prstGeom>
          <a:noFill/>
        </p:spPr>
        <p:txBody>
          <a:bodyPr wrap="square" rtlCol="0">
            <a:spAutoFit/>
          </a:bodyPr>
          <a:lstStyle/>
          <a:p>
            <a:pPr algn="ctr"/>
            <a:r>
              <a:rPr lang="en-US" b="1" dirty="0">
                <a:solidFill>
                  <a:schemeClr val="accent2"/>
                </a:solidFill>
                <a:latin typeface="+mj-lt"/>
              </a:rPr>
              <a:t>1.58x</a:t>
            </a:r>
          </a:p>
        </p:txBody>
      </p:sp>
    </p:spTree>
    <p:extLst>
      <p:ext uri="{BB962C8B-B14F-4D97-AF65-F5344CB8AC3E}">
        <p14:creationId xmlns:p14="http://schemas.microsoft.com/office/powerpoint/2010/main" val="3987679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19"/>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18"/>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childTnLst>
                          </p:cTn>
                        </p:par>
                        <p:par>
                          <p:cTn id="30" fill="hold">
                            <p:stCondLst>
                              <p:cond delay="500"/>
                            </p:stCondLst>
                            <p:childTnLst>
                              <p:par>
                                <p:cTn id="31" presetID="10" presetClass="entr" presetSubtype="0" fill="hold" grpId="0"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childTnLst>
                                </p:cTn>
                              </p:par>
                            </p:childTnLst>
                          </p:cTn>
                        </p:par>
                        <p:par>
                          <p:cTn id="34" fill="hold">
                            <p:stCondLst>
                              <p:cond delay="1000"/>
                            </p:stCondLst>
                            <p:childTnLst>
                              <p:par>
                                <p:cTn id="35" presetID="1" presetClass="entr" presetSubtype="0"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nodeType="clickEffect">
                                  <p:stCondLst>
                                    <p:cond delay="0"/>
                                  </p:stCondLst>
                                  <p:childTnLst>
                                    <p:set>
                                      <p:cBhvr>
                                        <p:cTn id="40" dur="1" fill="hold">
                                          <p:stCondLst>
                                            <p:cond delay="0"/>
                                          </p:stCondLst>
                                        </p:cTn>
                                        <p:tgtEl>
                                          <p:spTgt spid="14"/>
                                        </p:tgtEl>
                                        <p:attrNameLst>
                                          <p:attrName>style.visibility</p:attrName>
                                        </p:attrNameLst>
                                      </p:cBhvr>
                                      <p:to>
                                        <p:strVal val="hidden"/>
                                      </p:to>
                                    </p:set>
                                  </p:childTnLst>
                                </p:cTn>
                              </p:par>
                            </p:childTnLst>
                          </p:cTn>
                        </p:par>
                        <p:par>
                          <p:cTn id="41" fill="hold">
                            <p:stCondLst>
                              <p:cond delay="0"/>
                            </p:stCondLst>
                            <p:childTnLst>
                              <p:par>
                                <p:cTn id="42" presetID="10" presetClass="entr" presetSubtype="0" fill="hold" nodeType="after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childTnLst>
                          </p:cTn>
                        </p:par>
                        <p:par>
                          <p:cTn id="45" fill="hold">
                            <p:stCondLst>
                              <p:cond delay="500"/>
                            </p:stCondLst>
                            <p:childTnLst>
                              <p:par>
                                <p:cTn id="46" presetID="10" presetClass="entr" presetSubtype="0" fill="hold" grpId="0" nodeType="after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fade">
                                      <p:cBhvr>
                                        <p:cTn id="48" dur="500"/>
                                        <p:tgtEl>
                                          <p:spTgt spid="29"/>
                                        </p:tgtEl>
                                      </p:cBhvr>
                                    </p:animEffect>
                                  </p:childTnLst>
                                </p:cTn>
                              </p:par>
                            </p:childTnLst>
                          </p:cTn>
                        </p:par>
                        <p:par>
                          <p:cTn id="49" fill="hold">
                            <p:stCondLst>
                              <p:cond delay="1000"/>
                            </p:stCondLst>
                            <p:childTnLst>
                              <p:par>
                                <p:cTn id="50" presetID="10" presetClass="entr" presetSubtype="0" fill="hold" nodeType="after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fade">
                                      <p:cBhvr>
                                        <p:cTn id="52" dur="500"/>
                                        <p:tgtEl>
                                          <p:spTgt spid="43"/>
                                        </p:tgtEl>
                                      </p:cBhvr>
                                    </p:animEffect>
                                  </p:childTnLst>
                                </p:cTn>
                              </p:par>
                            </p:childTnLst>
                          </p:cTn>
                        </p:par>
                        <p:par>
                          <p:cTn id="53" fill="hold">
                            <p:stCondLst>
                              <p:cond delay="1500"/>
                            </p:stCondLst>
                            <p:childTnLst>
                              <p:par>
                                <p:cTn id="54" presetID="10" presetClass="entr" presetSubtype="0" fill="hold" grpId="0" nodeType="afterEffect">
                                  <p:stCondLst>
                                    <p:cond delay="0"/>
                                  </p:stCondLst>
                                  <p:childTnLst>
                                    <p:set>
                                      <p:cBhvr>
                                        <p:cTn id="55" dur="1" fill="hold">
                                          <p:stCondLst>
                                            <p:cond delay="0"/>
                                          </p:stCondLst>
                                        </p:cTn>
                                        <p:tgtEl>
                                          <p:spTgt spid="44"/>
                                        </p:tgtEl>
                                        <p:attrNameLst>
                                          <p:attrName>style.visibility</p:attrName>
                                        </p:attrNameLst>
                                      </p:cBhvr>
                                      <p:to>
                                        <p:strVal val="visible"/>
                                      </p:to>
                                    </p:set>
                                    <p:animEffect transition="in" filter="fade">
                                      <p:cBhvr>
                                        <p:cTn id="56" dur="500"/>
                                        <p:tgtEl>
                                          <p:spTgt spid="44"/>
                                        </p:tgtEl>
                                      </p:cBhvr>
                                    </p:animEffect>
                                  </p:childTnLst>
                                </p:cTn>
                              </p:par>
                            </p:childTnLst>
                          </p:cTn>
                        </p:par>
                        <p:par>
                          <p:cTn id="57" fill="hold">
                            <p:stCondLst>
                              <p:cond delay="2000"/>
                            </p:stCondLst>
                            <p:childTnLst>
                              <p:par>
                                <p:cTn id="58" presetID="10" presetClass="entr" presetSubtype="0" fill="hold" grpId="0" nodeType="afterEffect">
                                  <p:stCondLst>
                                    <p:cond delay="0"/>
                                  </p:stCondLst>
                                  <p:childTnLst>
                                    <p:set>
                                      <p:cBhvr>
                                        <p:cTn id="59" dur="1" fill="hold">
                                          <p:stCondLst>
                                            <p:cond delay="0"/>
                                          </p:stCondLst>
                                        </p:cTn>
                                        <p:tgtEl>
                                          <p:spTgt spid="48"/>
                                        </p:tgtEl>
                                        <p:attrNameLst>
                                          <p:attrName>style.visibility</p:attrName>
                                        </p:attrNameLst>
                                      </p:cBhvr>
                                      <p:to>
                                        <p:strVal val="visible"/>
                                      </p:to>
                                    </p:set>
                                    <p:animEffect transition="in" filter="fade">
                                      <p:cBhvr>
                                        <p:cTn id="60" dur="500"/>
                                        <p:tgtEl>
                                          <p:spTgt spid="48"/>
                                        </p:tgtEl>
                                      </p:cBhvr>
                                    </p:animEffect>
                                  </p:childTnLst>
                                </p:cTn>
                              </p:par>
                            </p:childTnLst>
                          </p:cTn>
                        </p:par>
                        <p:par>
                          <p:cTn id="61" fill="hold">
                            <p:stCondLst>
                              <p:cond delay="2500"/>
                            </p:stCondLst>
                            <p:childTnLst>
                              <p:par>
                                <p:cTn id="62" presetID="1" presetClass="entr" presetSubtype="0" fill="hold" grpId="0" nodeType="afterEffect">
                                  <p:stCondLst>
                                    <p:cond delay="0"/>
                                  </p:stCondLst>
                                  <p:childTnLst>
                                    <p:set>
                                      <p:cBhvr>
                                        <p:cTn id="63"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7" grpId="0" animBg="1"/>
      <p:bldP spid="18" grpId="0" animBg="1"/>
      <p:bldP spid="25" grpId="0"/>
      <p:bldP spid="26" grpId="0" animBg="1"/>
      <p:bldP spid="27" grpId="0" animBg="1"/>
      <p:bldP spid="29" grpId="0"/>
      <p:bldP spid="44" grpId="0"/>
      <p:bldP spid="48" grpId="0"/>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4C15C-7E0C-901F-7BAC-132F4E7C00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1CC76E-1CD6-F50F-8440-5CA2538A2BAE}"/>
              </a:ext>
            </a:extLst>
          </p:cNvPr>
          <p:cNvSpPr>
            <a:spLocks noGrp="1"/>
          </p:cNvSpPr>
          <p:nvPr>
            <p:ph type="title"/>
          </p:nvPr>
        </p:nvSpPr>
        <p:spPr/>
        <p:txBody>
          <a:bodyPr/>
          <a:lstStyle/>
          <a:p>
            <a:r>
              <a:rPr lang="en-US" sz="3600" dirty="0"/>
              <a:t>Double-Sided CoMRA vs. </a:t>
            </a:r>
            <a:r>
              <a:rPr lang="en-US" sz="3600" dirty="0" err="1"/>
              <a:t>RowHammer</a:t>
            </a:r>
            <a:r>
              <a:rPr lang="en-US" sz="3600" dirty="0"/>
              <a:t> (II)</a:t>
            </a:r>
          </a:p>
        </p:txBody>
      </p:sp>
      <p:pic>
        <p:nvPicPr>
          <p:cNvPr id="4" name="Picture 3">
            <a:extLst>
              <a:ext uri="{FF2B5EF4-FFF2-40B4-BE49-F238E27FC236}">
                <a16:creationId xmlns:a16="http://schemas.microsoft.com/office/drawing/2014/main" id="{DC7DAC91-35CA-0C9D-A5EB-612D3DD8BDE0}"/>
              </a:ext>
            </a:extLst>
          </p:cNvPr>
          <p:cNvPicPr>
            <a:picLocks noChangeAspect="1"/>
          </p:cNvPicPr>
          <p:nvPr/>
        </p:nvPicPr>
        <p:blipFill>
          <a:blip r:embed="rId3"/>
          <a:stretch>
            <a:fillRect/>
          </a:stretch>
        </p:blipFill>
        <p:spPr>
          <a:xfrm>
            <a:off x="1285593" y="851948"/>
            <a:ext cx="6726725" cy="3388597"/>
          </a:xfrm>
          <a:prstGeom prst="rect">
            <a:avLst/>
          </a:prstGeom>
        </p:spPr>
      </p:pic>
      <p:sp>
        <p:nvSpPr>
          <p:cNvPr id="3" name="Rectangle 2">
            <a:extLst>
              <a:ext uri="{FF2B5EF4-FFF2-40B4-BE49-F238E27FC236}">
                <a16:creationId xmlns:a16="http://schemas.microsoft.com/office/drawing/2014/main" id="{4EA2CC85-B531-0DC6-FAE3-36BC3A3A73E6}"/>
              </a:ext>
            </a:extLst>
          </p:cNvPr>
          <p:cNvSpPr/>
          <p:nvPr/>
        </p:nvSpPr>
        <p:spPr>
          <a:xfrm>
            <a:off x="2326742" y="1069932"/>
            <a:ext cx="5649364" cy="2732527"/>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5" name="Rectangle 4">
            <a:extLst>
              <a:ext uri="{FF2B5EF4-FFF2-40B4-BE49-F238E27FC236}">
                <a16:creationId xmlns:a16="http://schemas.microsoft.com/office/drawing/2014/main" id="{720B5D23-D29B-0F02-0095-E1AC8FA1823D}"/>
              </a:ext>
            </a:extLst>
          </p:cNvPr>
          <p:cNvSpPr/>
          <p:nvPr/>
        </p:nvSpPr>
        <p:spPr>
          <a:xfrm>
            <a:off x="1294646" y="1160466"/>
            <a:ext cx="950613" cy="2859273"/>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6" name="Rectangle 5">
            <a:extLst>
              <a:ext uri="{FF2B5EF4-FFF2-40B4-BE49-F238E27FC236}">
                <a16:creationId xmlns:a16="http://schemas.microsoft.com/office/drawing/2014/main" id="{495068B5-0BD2-9C92-D921-534448C2B06E}"/>
              </a:ext>
            </a:extLst>
          </p:cNvPr>
          <p:cNvSpPr/>
          <p:nvPr/>
        </p:nvSpPr>
        <p:spPr>
          <a:xfrm>
            <a:off x="2335795" y="3882840"/>
            <a:ext cx="5649364" cy="357705"/>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10" name="Rectangle 9">
            <a:extLst>
              <a:ext uri="{FF2B5EF4-FFF2-40B4-BE49-F238E27FC236}">
                <a16:creationId xmlns:a16="http://schemas.microsoft.com/office/drawing/2014/main" id="{9EBDC551-ECF5-0B91-DCB8-DCBBBEF04285}"/>
              </a:ext>
            </a:extLst>
          </p:cNvPr>
          <p:cNvSpPr/>
          <p:nvPr/>
        </p:nvSpPr>
        <p:spPr>
          <a:xfrm>
            <a:off x="4680642" y="1069932"/>
            <a:ext cx="3295464" cy="776975"/>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grpSp>
        <p:nvGrpSpPr>
          <p:cNvPr id="14" name="Group 13">
            <a:extLst>
              <a:ext uri="{FF2B5EF4-FFF2-40B4-BE49-F238E27FC236}">
                <a16:creationId xmlns:a16="http://schemas.microsoft.com/office/drawing/2014/main" id="{533D80A8-F241-C82D-3818-8B7D0FEB9072}"/>
              </a:ext>
            </a:extLst>
          </p:cNvPr>
          <p:cNvGrpSpPr/>
          <p:nvPr/>
        </p:nvGrpSpPr>
        <p:grpSpPr>
          <a:xfrm>
            <a:off x="2388607" y="1069932"/>
            <a:ext cx="5478857" cy="2750630"/>
            <a:chOff x="2388607" y="1069932"/>
            <a:chExt cx="5478857" cy="2750630"/>
          </a:xfrm>
        </p:grpSpPr>
        <p:sp>
          <p:nvSpPr>
            <p:cNvPr id="15" name="Rectangle 14">
              <a:extLst>
                <a:ext uri="{FF2B5EF4-FFF2-40B4-BE49-F238E27FC236}">
                  <a16:creationId xmlns:a16="http://schemas.microsoft.com/office/drawing/2014/main" id="{AC3FA97D-DCC7-6F4E-EC18-03DE72C5AD52}"/>
                </a:ext>
              </a:extLst>
            </p:cNvPr>
            <p:cNvSpPr/>
            <p:nvPr/>
          </p:nvSpPr>
          <p:spPr>
            <a:xfrm>
              <a:off x="2388607" y="1069932"/>
              <a:ext cx="2183393" cy="2750630"/>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16" name="Rectangle 15">
              <a:extLst>
                <a:ext uri="{FF2B5EF4-FFF2-40B4-BE49-F238E27FC236}">
                  <a16:creationId xmlns:a16="http://schemas.microsoft.com/office/drawing/2014/main" id="{28BF5D68-DFE4-2D2B-2E68-56864CDAF7B5}"/>
                </a:ext>
              </a:extLst>
            </p:cNvPr>
            <p:cNvSpPr/>
            <p:nvPr/>
          </p:nvSpPr>
          <p:spPr>
            <a:xfrm>
              <a:off x="4571999" y="1928388"/>
              <a:ext cx="3295465" cy="1892174"/>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grpSp>
      <p:pic>
        <p:nvPicPr>
          <p:cNvPr id="7" name="Picture 6">
            <a:extLst>
              <a:ext uri="{FF2B5EF4-FFF2-40B4-BE49-F238E27FC236}">
                <a16:creationId xmlns:a16="http://schemas.microsoft.com/office/drawing/2014/main" id="{8034D714-BF39-3D91-2701-58357B7FA38A}"/>
              </a:ext>
            </a:extLst>
          </p:cNvPr>
          <p:cNvPicPr>
            <a:picLocks noChangeAspect="1"/>
          </p:cNvPicPr>
          <p:nvPr/>
        </p:nvPicPr>
        <p:blipFill>
          <a:blip r:embed="rId3"/>
          <a:stretch>
            <a:fillRect/>
          </a:stretch>
        </p:blipFill>
        <p:spPr>
          <a:xfrm>
            <a:off x="1284092" y="841394"/>
            <a:ext cx="6726725" cy="3388597"/>
          </a:xfrm>
          <a:prstGeom prst="rect">
            <a:avLst/>
          </a:prstGeom>
        </p:spPr>
      </p:pic>
      <p:sp>
        <p:nvSpPr>
          <p:cNvPr id="11" name="Rectangle 10">
            <a:extLst>
              <a:ext uri="{FF2B5EF4-FFF2-40B4-BE49-F238E27FC236}">
                <a16:creationId xmlns:a16="http://schemas.microsoft.com/office/drawing/2014/main" id="{D37C17AA-B158-F518-2887-52A550317380}"/>
              </a:ext>
            </a:extLst>
          </p:cNvPr>
          <p:cNvSpPr/>
          <p:nvPr/>
        </p:nvSpPr>
        <p:spPr>
          <a:xfrm>
            <a:off x="2652670" y="1050319"/>
            <a:ext cx="5294773" cy="2754000"/>
          </a:xfrm>
          <a:prstGeom prst="rect">
            <a:avLst/>
          </a:prstGeom>
          <a:solidFill>
            <a:schemeClr val="accent2">
              <a:lumMod val="20000"/>
              <a:lumOff val="80000"/>
              <a:alpha val="53000"/>
            </a:schemeClr>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2400" b="1" dirty="0">
                <a:solidFill>
                  <a:schemeClr val="bg1"/>
                </a:solidFill>
                <a:highlight>
                  <a:srgbClr val="A42433"/>
                </a:highlight>
                <a:latin typeface="+mj-lt"/>
                <a:ea typeface="Cambria" panose="02040503050406030204" pitchFamily="18" charset="0"/>
                <a:cs typeface="Cascadia Mono" panose="020B0609020000020004" pitchFamily="49" charset="0"/>
              </a:rPr>
              <a:t> Represents 99% of tested victim rows   </a:t>
            </a:r>
          </a:p>
        </p:txBody>
      </p:sp>
      <p:sp>
        <p:nvSpPr>
          <p:cNvPr id="12" name="Rectangle 11">
            <a:extLst>
              <a:ext uri="{FF2B5EF4-FFF2-40B4-BE49-F238E27FC236}">
                <a16:creationId xmlns:a16="http://schemas.microsoft.com/office/drawing/2014/main" id="{A8AEBB7F-77E9-FE5A-E9E9-6FC08158184B}"/>
              </a:ext>
            </a:extLst>
          </p:cNvPr>
          <p:cNvSpPr/>
          <p:nvPr/>
        </p:nvSpPr>
        <p:spPr>
          <a:xfrm>
            <a:off x="5178588" y="1067709"/>
            <a:ext cx="2777908" cy="2754000"/>
          </a:xfrm>
          <a:prstGeom prst="rect">
            <a:avLst/>
          </a:prstGeom>
          <a:solidFill>
            <a:schemeClr val="accent2">
              <a:lumMod val="20000"/>
              <a:lumOff val="80000"/>
              <a:alpha val="53000"/>
            </a:schemeClr>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sz="2400" b="1" dirty="0">
              <a:solidFill>
                <a:schemeClr val="bg1"/>
              </a:solidFill>
              <a:highlight>
                <a:srgbClr val="A42433"/>
              </a:highlight>
              <a:latin typeface="+mj-lt"/>
              <a:ea typeface="Cambria" panose="02040503050406030204" pitchFamily="18" charset="0"/>
              <a:cs typeface="Cascadia Mono" panose="020B0609020000020004" pitchFamily="49" charset="0"/>
            </a:endParaRPr>
          </a:p>
          <a:p>
            <a:pPr algn="ctr"/>
            <a:endParaRPr lang="en-US" sz="2400" b="1" dirty="0">
              <a:solidFill>
                <a:schemeClr val="bg1"/>
              </a:solidFill>
              <a:highlight>
                <a:srgbClr val="A42433"/>
              </a:highlight>
              <a:latin typeface="+mj-lt"/>
              <a:ea typeface="Cambria" panose="02040503050406030204" pitchFamily="18" charset="0"/>
              <a:cs typeface="Cascadia Mono" panose="020B0609020000020004" pitchFamily="49" charset="0"/>
            </a:endParaRPr>
          </a:p>
          <a:p>
            <a:pPr algn="ctr"/>
            <a:r>
              <a:rPr lang="en-US" sz="2400" b="1" dirty="0">
                <a:solidFill>
                  <a:schemeClr val="bg1"/>
                </a:solidFill>
                <a:highlight>
                  <a:srgbClr val="A42433"/>
                </a:highlight>
                <a:latin typeface="+mj-lt"/>
                <a:ea typeface="Cambria" panose="02040503050406030204" pitchFamily="18" charset="0"/>
                <a:cs typeface="Cascadia Mono" panose="020B0609020000020004" pitchFamily="49" charset="0"/>
              </a:rPr>
              <a:t>Represents 50% of tested victim rows   </a:t>
            </a:r>
          </a:p>
        </p:txBody>
      </p:sp>
      <p:sp>
        <p:nvSpPr>
          <p:cNvPr id="13" name="Rectangle 12">
            <a:extLst>
              <a:ext uri="{FF2B5EF4-FFF2-40B4-BE49-F238E27FC236}">
                <a16:creationId xmlns:a16="http://schemas.microsoft.com/office/drawing/2014/main" id="{A0C6A23E-2710-F73E-0211-3FD818E6EB3B}"/>
              </a:ext>
            </a:extLst>
          </p:cNvPr>
          <p:cNvSpPr/>
          <p:nvPr/>
        </p:nvSpPr>
        <p:spPr>
          <a:xfrm>
            <a:off x="2346362" y="3096198"/>
            <a:ext cx="5593533" cy="78125"/>
          </a:xfrm>
          <a:prstGeom prst="rect">
            <a:avLst/>
          </a:prstGeom>
          <a:solidFill>
            <a:schemeClr val="accent3">
              <a:alpha val="53000"/>
            </a:schemeClr>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sz="2000" b="1" dirty="0">
              <a:solidFill>
                <a:schemeClr val="bg1"/>
              </a:solidFill>
              <a:highlight>
                <a:srgbClr val="1B587C"/>
              </a:highlight>
              <a:latin typeface="+mj-lt"/>
              <a:ea typeface="Cambria" panose="02040503050406030204" pitchFamily="18" charset="0"/>
              <a:cs typeface="Cascadia Mono" panose="020B0609020000020004" pitchFamily="49" charset="0"/>
            </a:endParaRPr>
          </a:p>
          <a:p>
            <a:pPr algn="ctr"/>
            <a:r>
              <a:rPr lang="en-US" sz="2000" b="1" dirty="0">
                <a:solidFill>
                  <a:schemeClr val="bg1"/>
                </a:solidFill>
                <a:highlight>
                  <a:srgbClr val="1B587C"/>
                </a:highlight>
                <a:latin typeface="+mj-lt"/>
                <a:ea typeface="Cambria" panose="02040503050406030204" pitchFamily="18" charset="0"/>
                <a:cs typeface="Cascadia Mono" panose="020B0609020000020004" pitchFamily="49" charset="0"/>
              </a:rPr>
              <a:t>HC</a:t>
            </a:r>
            <a:r>
              <a:rPr lang="en-US" sz="2000" b="1" baseline="-25000" dirty="0">
                <a:solidFill>
                  <a:schemeClr val="bg1"/>
                </a:solidFill>
                <a:highlight>
                  <a:srgbClr val="1B587C"/>
                </a:highlight>
                <a:latin typeface="+mj-lt"/>
                <a:ea typeface="Cambria" panose="02040503050406030204" pitchFamily="18" charset="0"/>
                <a:cs typeface="Cascadia Mono" panose="020B0609020000020004" pitchFamily="49" charset="0"/>
              </a:rPr>
              <a:t>first</a:t>
            </a:r>
            <a:r>
              <a:rPr lang="en-US" sz="2000" b="1" dirty="0">
                <a:solidFill>
                  <a:schemeClr val="bg1"/>
                </a:solidFill>
                <a:highlight>
                  <a:srgbClr val="1B587C"/>
                </a:highlight>
                <a:latin typeface="+mj-lt"/>
                <a:ea typeface="Cambria" panose="02040503050406030204" pitchFamily="18" charset="0"/>
                <a:cs typeface="Cascadia Mono" panose="020B0609020000020004" pitchFamily="49" charset="0"/>
              </a:rPr>
              <a:t> reduction of 50%</a:t>
            </a:r>
          </a:p>
        </p:txBody>
      </p:sp>
      <p:sp>
        <p:nvSpPr>
          <p:cNvPr id="17" name="Rectangle 16">
            <a:extLst>
              <a:ext uri="{FF2B5EF4-FFF2-40B4-BE49-F238E27FC236}">
                <a16:creationId xmlns:a16="http://schemas.microsoft.com/office/drawing/2014/main" id="{255D98AA-5782-EE0C-8093-471A9DA3A203}"/>
              </a:ext>
            </a:extLst>
          </p:cNvPr>
          <p:cNvSpPr/>
          <p:nvPr/>
        </p:nvSpPr>
        <p:spPr>
          <a:xfrm>
            <a:off x="3586682" y="4746664"/>
            <a:ext cx="3438807" cy="677504"/>
          </a:xfrm>
          <a:prstGeom prst="rect">
            <a:avLst/>
          </a:prstGeom>
          <a:no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2000" b="1" dirty="0" err="1">
                <a:solidFill>
                  <a:schemeClr val="accent3"/>
                </a:solidFill>
                <a:latin typeface="+mj-lt"/>
                <a:ea typeface="Cambria" panose="02040503050406030204" pitchFamily="18" charset="0"/>
                <a:cs typeface="Cascadia Mono" panose="020B0609020000020004" pitchFamily="49" charset="0"/>
              </a:rPr>
              <a:t>RowHammer</a:t>
            </a:r>
            <a:r>
              <a:rPr lang="en-US" sz="2000" b="1" dirty="0">
                <a:solidFill>
                  <a:schemeClr val="accent3"/>
                </a:solidFill>
                <a:latin typeface="+mj-lt"/>
                <a:ea typeface="Cambria" panose="02040503050406030204" pitchFamily="18" charset="0"/>
                <a:cs typeface="Cascadia Mono" panose="020B0609020000020004" pitchFamily="49" charset="0"/>
              </a:rPr>
              <a:t> HC</a:t>
            </a:r>
            <a:r>
              <a:rPr lang="en-US" sz="2000" b="1" baseline="-25000" dirty="0">
                <a:solidFill>
                  <a:schemeClr val="accent3"/>
                </a:solidFill>
                <a:latin typeface="+mj-lt"/>
                <a:ea typeface="Cambria" panose="02040503050406030204" pitchFamily="18" charset="0"/>
                <a:cs typeface="Cascadia Mono" panose="020B0609020000020004" pitchFamily="49" charset="0"/>
              </a:rPr>
              <a:t>first</a:t>
            </a:r>
            <a:r>
              <a:rPr lang="en-US" sz="2000" b="1" dirty="0">
                <a:solidFill>
                  <a:schemeClr val="accent3"/>
                </a:solidFill>
                <a:latin typeface="+mj-lt"/>
                <a:ea typeface="Cambria" panose="02040503050406030204" pitchFamily="18" charset="0"/>
                <a:cs typeface="Cascadia Mono" panose="020B0609020000020004" pitchFamily="49" charset="0"/>
              </a:rPr>
              <a:t> = 100</a:t>
            </a:r>
          </a:p>
          <a:p>
            <a:pPr algn="ctr"/>
            <a:r>
              <a:rPr lang="en-US" sz="2000" b="1" dirty="0">
                <a:solidFill>
                  <a:schemeClr val="accent3"/>
                </a:solidFill>
                <a:latin typeface="+mj-lt"/>
                <a:ea typeface="Cambria" panose="02040503050406030204" pitchFamily="18" charset="0"/>
                <a:cs typeface="Cascadia Mono" panose="020B0609020000020004" pitchFamily="49" charset="0"/>
              </a:rPr>
              <a:t>CoMRA HC</a:t>
            </a:r>
            <a:r>
              <a:rPr lang="en-US" sz="2000" b="1" baseline="-25000" dirty="0">
                <a:solidFill>
                  <a:schemeClr val="accent3"/>
                </a:solidFill>
                <a:latin typeface="+mj-lt"/>
                <a:ea typeface="Cambria" panose="02040503050406030204" pitchFamily="18" charset="0"/>
                <a:cs typeface="Cascadia Mono" panose="020B0609020000020004" pitchFamily="49" charset="0"/>
              </a:rPr>
              <a:t>first</a:t>
            </a:r>
            <a:r>
              <a:rPr lang="en-US" sz="2000" b="1" dirty="0">
                <a:solidFill>
                  <a:schemeClr val="accent3"/>
                </a:solidFill>
                <a:latin typeface="+mj-lt"/>
                <a:ea typeface="Cambria" panose="02040503050406030204" pitchFamily="18" charset="0"/>
                <a:cs typeface="Cascadia Mono" panose="020B0609020000020004" pitchFamily="49" charset="0"/>
              </a:rPr>
              <a:t> = 50</a:t>
            </a:r>
          </a:p>
        </p:txBody>
      </p:sp>
      <p:cxnSp>
        <p:nvCxnSpPr>
          <p:cNvPr id="19" name="Connector: Curved 18">
            <a:extLst>
              <a:ext uri="{FF2B5EF4-FFF2-40B4-BE49-F238E27FC236}">
                <a16:creationId xmlns:a16="http://schemas.microsoft.com/office/drawing/2014/main" id="{0EE3B7B8-D8FA-F7CC-3931-A2518EE3A440}"/>
              </a:ext>
            </a:extLst>
          </p:cNvPr>
          <p:cNvCxnSpPr>
            <a:cxnSpLocks/>
            <a:stCxn id="13" idx="3"/>
            <a:endCxn id="17" idx="0"/>
          </p:cNvCxnSpPr>
          <p:nvPr/>
        </p:nvCxnSpPr>
        <p:spPr>
          <a:xfrm flipH="1">
            <a:off x="5306086" y="3135261"/>
            <a:ext cx="2633809" cy="1611403"/>
          </a:xfrm>
          <a:prstGeom prst="curvedConnector4">
            <a:avLst>
              <a:gd name="adj1" fmla="val -8679"/>
              <a:gd name="adj2" fmla="val 51212"/>
            </a:avLst>
          </a:prstGeom>
          <a:ln w="762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25">
            <a:extLst>
              <a:ext uri="{FF2B5EF4-FFF2-40B4-BE49-F238E27FC236}">
                <a16:creationId xmlns:a16="http://schemas.microsoft.com/office/drawing/2014/main" id="{A271AB5E-A3F3-024D-9B9C-684F16F5B63E}"/>
              </a:ext>
            </a:extLst>
          </p:cNvPr>
          <p:cNvSpPr txBox="1"/>
          <p:nvPr/>
        </p:nvSpPr>
        <p:spPr>
          <a:xfrm>
            <a:off x="2504431" y="4120871"/>
            <a:ext cx="5277393" cy="400110"/>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dirty="0">
                <a:latin typeface="+mj-lt"/>
              </a:rPr>
              <a:t>DRAM Rows (sorted by reducing</a:t>
            </a:r>
            <a:r>
              <a:rPr lang="en-US" sz="2000" i="1" dirty="0">
                <a:latin typeface="+mj-lt"/>
              </a:rPr>
              <a:t> HC</a:t>
            </a:r>
            <a:r>
              <a:rPr lang="en-US" sz="2000" i="1" baseline="-25000" dirty="0">
                <a:latin typeface="+mj-lt"/>
              </a:rPr>
              <a:t>first </a:t>
            </a:r>
            <a:r>
              <a:rPr lang="en-US" sz="2000" dirty="0"/>
              <a:t>changes</a:t>
            </a:r>
            <a:r>
              <a:rPr lang="en-US" sz="2000" dirty="0">
                <a:latin typeface="+mj-lt"/>
              </a:rPr>
              <a:t>)</a:t>
            </a:r>
            <a:endParaRPr lang="en-US" sz="2800" dirty="0">
              <a:latin typeface="+mj-lt"/>
            </a:endParaRPr>
          </a:p>
        </p:txBody>
      </p:sp>
      <p:cxnSp>
        <p:nvCxnSpPr>
          <p:cNvPr id="22" name="Straight Connector 21">
            <a:extLst>
              <a:ext uri="{FF2B5EF4-FFF2-40B4-BE49-F238E27FC236}">
                <a16:creationId xmlns:a16="http://schemas.microsoft.com/office/drawing/2014/main" id="{DB2C4B2E-1F34-ABCF-2E15-6FA46B4F74F6}"/>
              </a:ext>
            </a:extLst>
          </p:cNvPr>
          <p:cNvCxnSpPr>
            <a:cxnSpLocks/>
          </p:cNvCxnSpPr>
          <p:nvPr/>
        </p:nvCxnSpPr>
        <p:spPr>
          <a:xfrm>
            <a:off x="2346362" y="2542963"/>
            <a:ext cx="5593533"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1F364C8D-8A3F-C378-8F45-0E7FD0A0DF9B}"/>
              </a:ext>
            </a:extLst>
          </p:cNvPr>
          <p:cNvSpPr/>
          <p:nvPr/>
        </p:nvSpPr>
        <p:spPr>
          <a:xfrm>
            <a:off x="2344861" y="2582027"/>
            <a:ext cx="5595034" cy="1249089"/>
          </a:xfrm>
          <a:prstGeom prst="rect">
            <a:avLst/>
          </a:prstGeom>
          <a:solidFill>
            <a:schemeClr val="accent2">
              <a:lumMod val="20000"/>
              <a:lumOff val="80000"/>
              <a:alpha val="53000"/>
            </a:schemeClr>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2400" b="1" dirty="0">
                <a:solidFill>
                  <a:schemeClr val="bg1"/>
                </a:solidFill>
                <a:highlight>
                  <a:srgbClr val="A42433"/>
                </a:highlight>
              </a:rPr>
              <a:t>CoMRA reduces HC</a:t>
            </a:r>
            <a:r>
              <a:rPr lang="en-US" sz="2400" b="1" baseline="-25000" dirty="0">
                <a:solidFill>
                  <a:schemeClr val="bg1"/>
                </a:solidFill>
                <a:highlight>
                  <a:srgbClr val="A42433"/>
                </a:highlight>
              </a:rPr>
              <a:t>first</a:t>
            </a:r>
            <a:endParaRPr lang="en-CH" sz="2400" b="1" baseline="-25000" dirty="0">
              <a:solidFill>
                <a:schemeClr val="bg1"/>
              </a:solidFill>
              <a:highlight>
                <a:srgbClr val="A42433"/>
              </a:highlight>
            </a:endParaRPr>
          </a:p>
        </p:txBody>
      </p:sp>
      <p:sp>
        <p:nvSpPr>
          <p:cNvPr id="9" name="Arrow: Left 8">
            <a:extLst>
              <a:ext uri="{FF2B5EF4-FFF2-40B4-BE49-F238E27FC236}">
                <a16:creationId xmlns:a16="http://schemas.microsoft.com/office/drawing/2014/main" id="{6D3992D5-F1D9-9503-C3D5-6EBF7D5B1EFC}"/>
              </a:ext>
            </a:extLst>
          </p:cNvPr>
          <p:cNvSpPr/>
          <p:nvPr/>
        </p:nvSpPr>
        <p:spPr>
          <a:xfrm rot="16200000">
            <a:off x="2215390" y="2816846"/>
            <a:ext cx="1120063" cy="811846"/>
          </a:xfrm>
          <a:prstGeom prst="leftArrow">
            <a:avLst/>
          </a:prstGeom>
          <a:solidFill>
            <a:schemeClr val="accent2">
              <a:lumMod val="20000"/>
              <a:lumOff val="80000"/>
            </a:schemeClr>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Tree>
    <p:extLst>
      <p:ext uri="{BB962C8B-B14F-4D97-AF65-F5344CB8AC3E}">
        <p14:creationId xmlns:p14="http://schemas.microsoft.com/office/powerpoint/2010/main" val="2792148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hidden"/>
                                      </p:to>
                                    </p:set>
                                  </p:childTnLst>
                                </p:cTn>
                              </p:par>
                            </p:childTnLst>
                          </p:cTn>
                        </p:par>
                        <p:par>
                          <p:cTn id="23" fill="hold">
                            <p:stCondLst>
                              <p:cond delay="0"/>
                            </p:stCondLst>
                            <p:childTnLst>
                              <p:par>
                                <p:cTn id="24" presetID="10" presetClass="exit" presetSubtype="0" fill="hold" nodeType="afterEffect">
                                  <p:stCondLst>
                                    <p:cond delay="250"/>
                                  </p:stCondLst>
                                  <p:childTnLst>
                                    <p:animEffect transition="out" filter="fade">
                                      <p:cBhvr>
                                        <p:cTn id="25" dur="500"/>
                                        <p:tgtEl>
                                          <p:spTgt spid="14"/>
                                        </p:tgtEl>
                                      </p:cBhvr>
                                    </p:animEffect>
                                    <p:set>
                                      <p:cBhvr>
                                        <p:cTn id="26" dur="1" fill="hold">
                                          <p:stCondLst>
                                            <p:cond delay="499"/>
                                          </p:stCondLst>
                                        </p:cTn>
                                        <p:tgtEl>
                                          <p:spTgt spid="14"/>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500"/>
                                        <p:tgtEl>
                                          <p:spTgt spid="12"/>
                                        </p:tgtEl>
                                      </p:cBhvr>
                                    </p:animEffect>
                                  </p:childTnLst>
                                </p:cTn>
                              </p:par>
                              <p:par>
                                <p:cTn id="37" presetID="1" presetClass="exit" presetSubtype="0" fill="hold" grpId="1" nodeType="withEffect">
                                  <p:stCondLst>
                                    <p:cond delay="0"/>
                                  </p:stCondLst>
                                  <p:childTnLst>
                                    <p:set>
                                      <p:cBhvr>
                                        <p:cTn id="38" dur="1" fill="hold">
                                          <p:stCondLst>
                                            <p:cond delay="0"/>
                                          </p:stCondLst>
                                        </p:cTn>
                                        <p:tgtEl>
                                          <p:spTgt spid="11"/>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wipe(left)">
                                      <p:cBhvr>
                                        <p:cTn id="43" dur="500"/>
                                        <p:tgtEl>
                                          <p:spTgt spid="29"/>
                                        </p:tgtEl>
                                      </p:cBhvr>
                                    </p:animEffect>
                                  </p:childTnLst>
                                </p:cTn>
                              </p:par>
                              <p:par>
                                <p:cTn id="44" presetID="1" presetClass="exit" presetSubtype="0" fill="hold" grpId="1" nodeType="withEffect">
                                  <p:stCondLst>
                                    <p:cond delay="0"/>
                                  </p:stCondLst>
                                  <p:childTnLst>
                                    <p:set>
                                      <p:cBhvr>
                                        <p:cTn id="45" dur="1" fill="hold">
                                          <p:stCondLst>
                                            <p:cond delay="0"/>
                                          </p:stCondLst>
                                        </p:cTn>
                                        <p:tgtEl>
                                          <p:spTgt spid="12"/>
                                        </p:tgtEl>
                                        <p:attrNameLst>
                                          <p:attrName>style.visibility</p:attrName>
                                        </p:attrNameLst>
                                      </p:cBhvr>
                                      <p:to>
                                        <p:strVal val="hidden"/>
                                      </p:to>
                                    </p:set>
                                  </p:childTnLst>
                                </p:cTn>
                              </p:par>
                              <p:par>
                                <p:cTn id="46" presetID="1" presetClass="entr" presetSubtype="0" fill="hold" nodeType="withEffect">
                                  <p:stCondLst>
                                    <p:cond delay="0"/>
                                  </p:stCondLst>
                                  <p:childTnLst>
                                    <p:set>
                                      <p:cBhvr>
                                        <p:cTn id="47" dur="1" fill="hold">
                                          <p:stCondLst>
                                            <p:cond delay="0"/>
                                          </p:stCondLst>
                                        </p:cTn>
                                        <p:tgtEl>
                                          <p:spTgt spid="22"/>
                                        </p:tgtEl>
                                        <p:attrNameLst>
                                          <p:attrName>style.visibility</p:attrName>
                                        </p:attrNameLst>
                                      </p:cBhvr>
                                      <p:to>
                                        <p:strVal val="visible"/>
                                      </p:to>
                                    </p:set>
                                  </p:childTnLst>
                                </p:cTn>
                              </p:par>
                            </p:childTnLst>
                          </p:cTn>
                        </p:par>
                        <p:par>
                          <p:cTn id="48" fill="hold">
                            <p:stCondLst>
                              <p:cond delay="500"/>
                            </p:stCondLst>
                            <p:childTnLst>
                              <p:par>
                                <p:cTn id="49" presetID="22" presetClass="entr" presetSubtype="1"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up)">
                                      <p:cBhvr>
                                        <p:cTn id="51" dur="500"/>
                                        <p:tgtEl>
                                          <p:spTgt spid="9"/>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wipe(up)">
                                      <p:cBhvr>
                                        <p:cTn id="56" dur="500"/>
                                        <p:tgtEl>
                                          <p:spTgt spid="13"/>
                                        </p:tgtEl>
                                      </p:cBhvr>
                                    </p:animEffect>
                                  </p:childTnLst>
                                </p:cTn>
                              </p:par>
                              <p:par>
                                <p:cTn id="57" presetID="1" presetClass="exit" presetSubtype="0" fill="hold" grpId="1" nodeType="withEffect">
                                  <p:stCondLst>
                                    <p:cond delay="0"/>
                                  </p:stCondLst>
                                  <p:childTnLst>
                                    <p:set>
                                      <p:cBhvr>
                                        <p:cTn id="58" dur="1" fill="hold">
                                          <p:stCondLst>
                                            <p:cond delay="0"/>
                                          </p:stCondLst>
                                        </p:cTn>
                                        <p:tgtEl>
                                          <p:spTgt spid="9"/>
                                        </p:tgtEl>
                                        <p:attrNameLst>
                                          <p:attrName>style.visibility</p:attrName>
                                        </p:attrNameLst>
                                      </p:cBhvr>
                                      <p:to>
                                        <p:strVal val="hidden"/>
                                      </p:to>
                                    </p:set>
                                  </p:childTnLst>
                                </p:cTn>
                              </p:par>
                              <p:par>
                                <p:cTn id="59" presetID="1" presetClass="exit" presetSubtype="0" fill="hold" grpId="1" nodeType="withEffect">
                                  <p:stCondLst>
                                    <p:cond delay="0"/>
                                  </p:stCondLst>
                                  <p:childTnLst>
                                    <p:set>
                                      <p:cBhvr>
                                        <p:cTn id="60" dur="1" fill="hold">
                                          <p:stCondLst>
                                            <p:cond delay="0"/>
                                          </p:stCondLst>
                                        </p:cTn>
                                        <p:tgtEl>
                                          <p:spTgt spid="29"/>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22"/>
                                        </p:tgtEl>
                                        <p:attrNameLst>
                                          <p:attrName>style.visibility</p:attrName>
                                        </p:attrNameLst>
                                      </p:cBhvr>
                                      <p:to>
                                        <p:strVal val="hidden"/>
                                      </p:to>
                                    </p:set>
                                  </p:childTnLst>
                                </p:cTn>
                              </p:par>
                            </p:childTnLst>
                          </p:cTn>
                        </p:par>
                        <p:par>
                          <p:cTn id="63" fill="hold">
                            <p:stCondLst>
                              <p:cond delay="500"/>
                            </p:stCondLst>
                            <p:childTnLst>
                              <p:par>
                                <p:cTn id="64" presetID="22" presetClass="entr" presetSubtype="1" fill="hold" nodeType="afterEffect">
                                  <p:stCondLst>
                                    <p:cond delay="0"/>
                                  </p:stCondLst>
                                  <p:childTnLst>
                                    <p:set>
                                      <p:cBhvr>
                                        <p:cTn id="65" dur="1" fill="hold">
                                          <p:stCondLst>
                                            <p:cond delay="0"/>
                                          </p:stCondLst>
                                        </p:cTn>
                                        <p:tgtEl>
                                          <p:spTgt spid="19"/>
                                        </p:tgtEl>
                                        <p:attrNameLst>
                                          <p:attrName>style.visibility</p:attrName>
                                        </p:attrNameLst>
                                      </p:cBhvr>
                                      <p:to>
                                        <p:strVal val="visible"/>
                                      </p:to>
                                    </p:set>
                                    <p:animEffect transition="in" filter="wipe(up)">
                                      <p:cBhvr>
                                        <p:cTn id="66" dur="500"/>
                                        <p:tgtEl>
                                          <p:spTgt spid="19"/>
                                        </p:tgtEl>
                                      </p:cBhvr>
                                    </p:animEffect>
                                  </p:childTnLst>
                                </p:cTn>
                              </p:par>
                            </p:childTnLst>
                          </p:cTn>
                        </p:par>
                        <p:par>
                          <p:cTn id="67" fill="hold">
                            <p:stCondLst>
                              <p:cond delay="1000"/>
                            </p:stCondLst>
                            <p:childTnLst>
                              <p:par>
                                <p:cTn id="68" presetID="22" presetClass="entr" presetSubtype="1" fill="hold" grpId="0" nodeType="after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wipe(up)">
                                      <p:cBhvr>
                                        <p:cTn id="7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10" grpId="0" animBg="1"/>
      <p:bldP spid="11" grpId="0" animBg="1"/>
      <p:bldP spid="11" grpId="1" animBg="1"/>
      <p:bldP spid="12" grpId="0" animBg="1"/>
      <p:bldP spid="12" grpId="1" animBg="1"/>
      <p:bldP spid="13" grpId="0" animBg="1"/>
      <p:bldP spid="17" grpId="0" animBg="1"/>
      <p:bldP spid="8" grpId="0"/>
      <p:bldP spid="29" grpId="0" animBg="1"/>
      <p:bldP spid="29" grpId="1" animBg="1"/>
      <p:bldP spid="9" grpId="0" animBg="1"/>
      <p:bldP spid="9" grpId="1"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8D6C0-0CD5-556C-BB6B-C6C7C62632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C15B82-3DB8-C5BE-3B1C-74A5355ECBF6}"/>
              </a:ext>
            </a:extLst>
          </p:cNvPr>
          <p:cNvSpPr>
            <a:spLocks noGrp="1"/>
          </p:cNvSpPr>
          <p:nvPr>
            <p:ph type="title"/>
          </p:nvPr>
        </p:nvSpPr>
        <p:spPr/>
        <p:txBody>
          <a:bodyPr/>
          <a:lstStyle/>
          <a:p>
            <a:r>
              <a:rPr lang="en-US" sz="3600" dirty="0"/>
              <a:t>Double-Sided CoMRA vs. </a:t>
            </a:r>
            <a:r>
              <a:rPr lang="en-US" sz="3600" dirty="0" err="1"/>
              <a:t>RowHammer</a:t>
            </a:r>
            <a:r>
              <a:rPr lang="en-US" sz="3600" dirty="0"/>
              <a:t> (II)</a:t>
            </a:r>
          </a:p>
        </p:txBody>
      </p:sp>
      <p:pic>
        <p:nvPicPr>
          <p:cNvPr id="4" name="Picture 3">
            <a:extLst>
              <a:ext uri="{FF2B5EF4-FFF2-40B4-BE49-F238E27FC236}">
                <a16:creationId xmlns:a16="http://schemas.microsoft.com/office/drawing/2014/main" id="{E7FDB519-14F4-CB80-EF70-07034A3CD1F2}"/>
              </a:ext>
            </a:extLst>
          </p:cNvPr>
          <p:cNvPicPr>
            <a:picLocks noChangeAspect="1"/>
          </p:cNvPicPr>
          <p:nvPr/>
        </p:nvPicPr>
        <p:blipFill>
          <a:blip r:embed="rId3"/>
          <a:stretch>
            <a:fillRect/>
          </a:stretch>
        </p:blipFill>
        <p:spPr>
          <a:xfrm>
            <a:off x="1285593" y="851948"/>
            <a:ext cx="6726725" cy="3388597"/>
          </a:xfrm>
          <a:prstGeom prst="rect">
            <a:avLst/>
          </a:prstGeom>
        </p:spPr>
      </p:pic>
      <p:sp>
        <p:nvSpPr>
          <p:cNvPr id="8" name="Rectangle 7">
            <a:extLst>
              <a:ext uri="{FF2B5EF4-FFF2-40B4-BE49-F238E27FC236}">
                <a16:creationId xmlns:a16="http://schemas.microsoft.com/office/drawing/2014/main" id="{DB07A9A5-7F4C-8F4D-C304-2B90DB446133}"/>
              </a:ext>
            </a:extLst>
          </p:cNvPr>
          <p:cNvSpPr/>
          <p:nvPr/>
        </p:nvSpPr>
        <p:spPr>
          <a:xfrm>
            <a:off x="2652670" y="2555631"/>
            <a:ext cx="5294773" cy="1248687"/>
          </a:xfrm>
          <a:prstGeom prst="rect">
            <a:avLst/>
          </a:prstGeom>
          <a:solidFill>
            <a:schemeClr val="accent2">
              <a:lumMod val="20000"/>
              <a:lumOff val="80000"/>
              <a:alpha val="53000"/>
            </a:schemeClr>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2400" b="1" dirty="0">
                <a:solidFill>
                  <a:schemeClr val="bg1"/>
                </a:solidFill>
                <a:highlight>
                  <a:srgbClr val="A42433"/>
                </a:highlight>
                <a:latin typeface="+mj-lt"/>
                <a:ea typeface="Cambria" panose="02040503050406030204" pitchFamily="18" charset="0"/>
                <a:cs typeface="Cascadia Mono" panose="020B0609020000020004" pitchFamily="49" charset="0"/>
              </a:rPr>
              <a:t>&gt;99% of tested victim rows</a:t>
            </a:r>
          </a:p>
          <a:p>
            <a:pPr algn="ctr"/>
            <a:r>
              <a:rPr lang="en-US" sz="2400" b="1" dirty="0">
                <a:solidFill>
                  <a:schemeClr val="bg1"/>
                </a:solidFill>
                <a:highlight>
                  <a:srgbClr val="A42433"/>
                </a:highlight>
                <a:latin typeface="+mj-lt"/>
                <a:ea typeface="Cambria" panose="02040503050406030204" pitchFamily="18" charset="0"/>
                <a:cs typeface="Cascadia Mono" panose="020B0609020000020004" pitchFamily="49" charset="0"/>
              </a:rPr>
              <a:t>experience lower HC</a:t>
            </a:r>
            <a:r>
              <a:rPr lang="en-US" sz="2400" b="1" baseline="-25000" dirty="0">
                <a:solidFill>
                  <a:schemeClr val="bg1"/>
                </a:solidFill>
                <a:highlight>
                  <a:srgbClr val="A42433"/>
                </a:highlight>
                <a:latin typeface="+mj-lt"/>
                <a:ea typeface="Cambria" panose="02040503050406030204" pitchFamily="18" charset="0"/>
                <a:cs typeface="Cascadia Mono" panose="020B0609020000020004" pitchFamily="49" charset="0"/>
              </a:rPr>
              <a:t>first</a:t>
            </a:r>
            <a:r>
              <a:rPr lang="en-US" sz="2400" b="1" dirty="0">
                <a:solidFill>
                  <a:schemeClr val="bg1"/>
                </a:solidFill>
                <a:highlight>
                  <a:srgbClr val="A42433"/>
                </a:highlight>
                <a:latin typeface="+mj-lt"/>
                <a:ea typeface="Cambria" panose="02040503050406030204" pitchFamily="18" charset="0"/>
                <a:cs typeface="Cascadia Mono" panose="020B0609020000020004" pitchFamily="49" charset="0"/>
              </a:rPr>
              <a:t>   </a:t>
            </a:r>
          </a:p>
        </p:txBody>
      </p:sp>
      <p:sp>
        <p:nvSpPr>
          <p:cNvPr id="9" name="Content Placeholder 2">
            <a:extLst>
              <a:ext uri="{FF2B5EF4-FFF2-40B4-BE49-F238E27FC236}">
                <a16:creationId xmlns:a16="http://schemas.microsoft.com/office/drawing/2014/main" id="{F82B7909-AEF1-BB48-E841-4D393AAB0E65}"/>
              </a:ext>
            </a:extLst>
          </p:cNvPr>
          <p:cNvSpPr txBox="1">
            <a:spLocks/>
          </p:cNvSpPr>
          <p:nvPr/>
        </p:nvSpPr>
        <p:spPr>
          <a:xfrm>
            <a:off x="0" y="4927193"/>
            <a:ext cx="9143999" cy="998184"/>
          </a:xfrm>
          <a:prstGeom prst="roundRect">
            <a:avLst>
              <a:gd name="adj" fmla="val 6621"/>
            </a:avLst>
          </a:prstGeom>
          <a:solidFill>
            <a:schemeClr val="accent3">
              <a:lumMod val="20000"/>
              <a:lumOff val="80000"/>
            </a:schemeClr>
          </a:solidFill>
          <a:ln w="28575">
            <a:solidFill>
              <a:schemeClr val="accent3"/>
            </a:solidFill>
          </a:ln>
          <a:effectLst>
            <a:softEdge rad="0"/>
          </a:effectLst>
        </p:spPr>
        <p:txBody>
          <a:bodyPr anchor="ct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dirty="0">
                <a:solidFill>
                  <a:schemeClr val="tx2"/>
                </a:solidFill>
                <a:latin typeface="+mj-lt"/>
              </a:rPr>
              <a:t>Double-sided CoMRA decreases </a:t>
            </a:r>
            <a:r>
              <a:rPr lang="en-US" b="1" dirty="0">
                <a:solidFill>
                  <a:schemeClr val="accent3"/>
                </a:solidFill>
                <a:latin typeface="+mj-lt"/>
              </a:rPr>
              <a:t>HC</a:t>
            </a:r>
            <a:r>
              <a:rPr lang="en-US" b="1" baseline="-25000" dirty="0">
                <a:solidFill>
                  <a:schemeClr val="accent3"/>
                </a:solidFill>
                <a:latin typeface="+mj-lt"/>
              </a:rPr>
              <a:t>first</a:t>
            </a:r>
            <a:r>
              <a:rPr lang="en-US" b="1" dirty="0">
                <a:solidFill>
                  <a:schemeClr val="tx2"/>
                </a:solidFill>
                <a:latin typeface="+mj-lt"/>
              </a:rPr>
              <a:t> for a large fraction of rows</a:t>
            </a:r>
            <a:br>
              <a:rPr lang="en-US" b="1" dirty="0">
                <a:solidFill>
                  <a:schemeClr val="tx2"/>
                </a:solidFill>
                <a:latin typeface="+mj-lt"/>
              </a:rPr>
            </a:br>
            <a:r>
              <a:rPr lang="en-US" b="1" dirty="0">
                <a:solidFill>
                  <a:schemeClr val="tx2"/>
                </a:solidFill>
                <a:latin typeface="+mj-lt"/>
              </a:rPr>
              <a:t>compared to double-sided </a:t>
            </a:r>
            <a:r>
              <a:rPr lang="en-US" b="1" dirty="0" err="1">
                <a:solidFill>
                  <a:schemeClr val="tx2"/>
                </a:solidFill>
                <a:latin typeface="+mj-lt"/>
              </a:rPr>
              <a:t>RowHammer</a:t>
            </a:r>
            <a:endParaRPr lang="en-CH" b="1" dirty="0">
              <a:solidFill>
                <a:schemeClr val="tx2"/>
              </a:solidFill>
              <a:latin typeface="+mj-lt"/>
            </a:endParaRPr>
          </a:p>
        </p:txBody>
      </p:sp>
    </p:spTree>
    <p:extLst>
      <p:ext uri="{BB962C8B-B14F-4D97-AF65-F5344CB8AC3E}">
        <p14:creationId xmlns:p14="http://schemas.microsoft.com/office/powerpoint/2010/main" val="345024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B18DF-FC55-2DA5-1F3F-4DC2E93F66B3}"/>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888563F8-B839-3595-69B7-909957CE485A}"/>
              </a:ext>
            </a:extLst>
          </p:cNvPr>
          <p:cNvSpPr>
            <a:spLocks noGrp="1"/>
          </p:cNvSpPr>
          <p:nvPr>
            <p:ph type="title"/>
          </p:nvPr>
        </p:nvSpPr>
        <p:spPr/>
        <p:txBody>
          <a:bodyPr/>
          <a:lstStyle/>
          <a:p>
            <a:r>
              <a:rPr lang="en-US" sz="3600" dirty="0"/>
              <a:t>Recall: SiMRA</a:t>
            </a:r>
          </a:p>
        </p:txBody>
      </p:sp>
      <p:sp>
        <p:nvSpPr>
          <p:cNvPr id="5" name="Content Placeholder 2">
            <a:extLst>
              <a:ext uri="{FF2B5EF4-FFF2-40B4-BE49-F238E27FC236}">
                <a16:creationId xmlns:a16="http://schemas.microsoft.com/office/drawing/2014/main" id="{12D132E9-1A3D-7204-464B-593E846A6C61}"/>
              </a:ext>
            </a:extLst>
          </p:cNvPr>
          <p:cNvSpPr txBox="1">
            <a:spLocks/>
          </p:cNvSpPr>
          <p:nvPr/>
        </p:nvSpPr>
        <p:spPr>
          <a:xfrm>
            <a:off x="411188" y="1012066"/>
            <a:ext cx="8321622" cy="1279756"/>
          </a:xfrm>
          <a:prstGeom prst="roundRect">
            <a:avLst>
              <a:gd name="adj" fmla="val 7998"/>
            </a:avLst>
          </a:prstGeom>
          <a:solidFill>
            <a:schemeClr val="accent1">
              <a:lumMod val="20000"/>
              <a:lumOff val="80000"/>
            </a:schemeClr>
          </a:solidFill>
          <a:ln w="38100">
            <a:solidFill>
              <a:schemeClr val="accent1">
                <a:lumMod val="7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2900" dirty="0">
                <a:latin typeface="+mj-lt"/>
              </a:rPr>
              <a:t>Activating two rows in </a:t>
            </a:r>
            <a:r>
              <a:rPr lang="en-US" sz="2900" b="1" dirty="0">
                <a:solidFill>
                  <a:schemeClr val="accent1">
                    <a:lumMod val="75000"/>
                  </a:schemeClr>
                </a:solidFill>
                <a:latin typeface="+mj-lt"/>
              </a:rPr>
              <a:t>quick succession</a:t>
            </a:r>
          </a:p>
          <a:p>
            <a:pPr marL="0" indent="0" algn="ctr">
              <a:spcBef>
                <a:spcPts val="0"/>
              </a:spcBef>
              <a:buNone/>
            </a:pPr>
            <a:r>
              <a:rPr lang="en-US" sz="2900" dirty="0">
                <a:latin typeface="+mj-lt"/>
              </a:rPr>
              <a:t>in</a:t>
            </a:r>
            <a:r>
              <a:rPr lang="en-US" sz="2900" b="1" dirty="0">
                <a:solidFill>
                  <a:schemeClr val="accent1">
                    <a:lumMod val="75000"/>
                  </a:schemeClr>
                </a:solidFill>
                <a:latin typeface="+mj-lt"/>
              </a:rPr>
              <a:t> COTS </a:t>
            </a:r>
            <a:r>
              <a:rPr lang="en-US" sz="2900" dirty="0">
                <a:latin typeface="+mj-lt"/>
              </a:rPr>
              <a:t>DRAM chips </a:t>
            </a:r>
            <a:r>
              <a:rPr lang="en-US" sz="2900" b="1" dirty="0">
                <a:solidFill>
                  <a:schemeClr val="accent1">
                    <a:lumMod val="75000"/>
                  </a:schemeClr>
                </a:solidFill>
                <a:latin typeface="+mj-lt"/>
              </a:rPr>
              <a:t>simultaneously</a:t>
            </a:r>
            <a:r>
              <a:rPr lang="en-US" sz="2900" dirty="0">
                <a:latin typeface="+mj-lt"/>
              </a:rPr>
              <a:t> activates </a:t>
            </a:r>
            <a:r>
              <a:rPr lang="en-US" sz="2900" b="1" dirty="0">
                <a:solidFill>
                  <a:schemeClr val="accent1">
                    <a:lumMod val="75000"/>
                  </a:schemeClr>
                </a:solidFill>
                <a:latin typeface="+mj-lt"/>
              </a:rPr>
              <a:t>multiple rows </a:t>
            </a:r>
            <a:r>
              <a:rPr lang="en-US" sz="2900" dirty="0">
                <a:latin typeface="+mj-lt"/>
              </a:rPr>
              <a:t>in a subarray</a:t>
            </a:r>
          </a:p>
        </p:txBody>
      </p:sp>
      <p:sp>
        <p:nvSpPr>
          <p:cNvPr id="8" name="Metin kutusu 16">
            <a:extLst>
              <a:ext uri="{FF2B5EF4-FFF2-40B4-BE49-F238E27FC236}">
                <a16:creationId xmlns:a16="http://schemas.microsoft.com/office/drawing/2014/main" id="{FFEDB112-F030-1182-F853-20D0B0ABCE9E}"/>
              </a:ext>
            </a:extLst>
          </p:cNvPr>
          <p:cNvSpPr txBox="1"/>
          <p:nvPr/>
        </p:nvSpPr>
        <p:spPr>
          <a:xfrm>
            <a:off x="2722463" y="2451084"/>
            <a:ext cx="994322" cy="461665"/>
          </a:xfrm>
          <a:prstGeom prst="rect">
            <a:avLst/>
          </a:prstGeom>
          <a:noFill/>
        </p:spPr>
        <p:txBody>
          <a:bodyPr wrap="square" rtlCol="0">
            <a:spAutoFit/>
          </a:bodyPr>
          <a:lstStyle/>
          <a:p>
            <a:pPr algn="ctr"/>
            <a:r>
              <a:rPr lang="en-US" sz="2400" b="1">
                <a:latin typeface="+mj-lt"/>
                <a:ea typeface="Cambria" panose="02040503050406030204" pitchFamily="18" charset="0"/>
              </a:rPr>
              <a:t>36ns</a:t>
            </a:r>
            <a:endParaRPr lang="en-US" sz="2400" b="1">
              <a:latin typeface="+mj-lt"/>
            </a:endParaRPr>
          </a:p>
        </p:txBody>
      </p:sp>
      <p:grpSp>
        <p:nvGrpSpPr>
          <p:cNvPr id="9" name="Group 8">
            <a:extLst>
              <a:ext uri="{FF2B5EF4-FFF2-40B4-BE49-F238E27FC236}">
                <a16:creationId xmlns:a16="http://schemas.microsoft.com/office/drawing/2014/main" id="{B6EE902E-BBB0-39CE-ADD1-95AA3D4C1C5D}"/>
              </a:ext>
            </a:extLst>
          </p:cNvPr>
          <p:cNvGrpSpPr/>
          <p:nvPr/>
        </p:nvGrpSpPr>
        <p:grpSpPr>
          <a:xfrm>
            <a:off x="889598" y="2703662"/>
            <a:ext cx="7383274" cy="532326"/>
            <a:chOff x="957263" y="2296226"/>
            <a:chExt cx="7383274" cy="532326"/>
          </a:xfrm>
        </p:grpSpPr>
        <p:sp>
          <p:nvSpPr>
            <p:cNvPr id="10" name="Dikdörtgen 256">
              <a:extLst>
                <a:ext uri="{FF2B5EF4-FFF2-40B4-BE49-F238E27FC236}">
                  <a16:creationId xmlns:a16="http://schemas.microsoft.com/office/drawing/2014/main" id="{2E5C297B-084F-F9D3-E922-DED5EAEDDDAE}"/>
                </a:ext>
              </a:extLst>
            </p:cNvPr>
            <p:cNvSpPr/>
            <p:nvPr/>
          </p:nvSpPr>
          <p:spPr>
            <a:xfrm>
              <a:off x="957263" y="2296226"/>
              <a:ext cx="1769017" cy="532326"/>
            </a:xfrm>
            <a:prstGeom prst="roundRect">
              <a:avLst/>
            </a:prstGeom>
            <a:solidFill>
              <a:schemeClr val="accent3">
                <a:lumMod val="20000"/>
                <a:lumOff val="80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3"/>
                  </a:solidFill>
                  <a:latin typeface="+mj-lt"/>
                  <a:ea typeface="Cambria" panose="02040503050406030204" pitchFamily="18" charset="0"/>
                  <a:cs typeface="Cascadia Mono" panose="020B0609020000020004" pitchFamily="49" charset="0"/>
                </a:rPr>
                <a:t>ACT Row A</a:t>
              </a:r>
              <a:endParaRPr lang="en-US" sz="2400" b="1" baseline="-25000" dirty="0">
                <a:solidFill>
                  <a:schemeClr val="accent3"/>
                </a:solidFill>
                <a:latin typeface="+mj-lt"/>
                <a:ea typeface="Cambria" panose="02040503050406030204" pitchFamily="18" charset="0"/>
                <a:cs typeface="Cascadia Mono" panose="020B0609020000020004" pitchFamily="49" charset="0"/>
              </a:endParaRPr>
            </a:p>
          </p:txBody>
        </p:sp>
        <p:sp>
          <p:nvSpPr>
            <p:cNvPr id="11" name="Dikdörtgen 256">
              <a:extLst>
                <a:ext uri="{FF2B5EF4-FFF2-40B4-BE49-F238E27FC236}">
                  <a16:creationId xmlns:a16="http://schemas.microsoft.com/office/drawing/2014/main" id="{4D738892-7C39-7A28-08EA-4E088712DCA5}"/>
                </a:ext>
              </a:extLst>
            </p:cNvPr>
            <p:cNvSpPr/>
            <p:nvPr/>
          </p:nvSpPr>
          <p:spPr>
            <a:xfrm>
              <a:off x="4044338" y="2296226"/>
              <a:ext cx="1326104" cy="532326"/>
            </a:xfrm>
            <a:prstGeom prst="roundRect">
              <a:avLst/>
            </a:prstGeom>
            <a:solidFill>
              <a:schemeClr val="accent3">
                <a:lumMod val="20000"/>
                <a:lumOff val="80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accent3"/>
                  </a:solidFill>
                  <a:latin typeface="+mj-lt"/>
                  <a:ea typeface="Cambria" panose="02040503050406030204" pitchFamily="18" charset="0"/>
                  <a:cs typeface="Cascadia Mono" panose="020B0609020000020004" pitchFamily="49" charset="0"/>
                </a:rPr>
                <a:t>PRE</a:t>
              </a:r>
              <a:endParaRPr lang="en-US" sz="2400" b="1" baseline="-25000">
                <a:solidFill>
                  <a:schemeClr val="accent3"/>
                </a:solidFill>
                <a:latin typeface="+mj-lt"/>
                <a:ea typeface="Cambria" panose="02040503050406030204" pitchFamily="18" charset="0"/>
                <a:cs typeface="Cascadia Mono" panose="020B0609020000020004" pitchFamily="49" charset="0"/>
              </a:endParaRPr>
            </a:p>
          </p:txBody>
        </p:sp>
        <p:cxnSp>
          <p:nvCxnSpPr>
            <p:cNvPr id="12" name="Düz Ok Bağlayıcısı 185">
              <a:extLst>
                <a:ext uri="{FF2B5EF4-FFF2-40B4-BE49-F238E27FC236}">
                  <a16:creationId xmlns:a16="http://schemas.microsoft.com/office/drawing/2014/main" id="{AA473D4A-E65E-DE1F-3B27-EE62C411DB7E}"/>
                </a:ext>
              </a:extLst>
            </p:cNvPr>
            <p:cNvCxnSpPr>
              <a:cxnSpLocks/>
              <a:stCxn id="10" idx="3"/>
              <a:endCxn id="11" idx="1"/>
            </p:cNvCxnSpPr>
            <p:nvPr/>
          </p:nvCxnSpPr>
          <p:spPr>
            <a:xfrm>
              <a:off x="2726280" y="2562389"/>
              <a:ext cx="131805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Dikdörtgen 256">
              <a:extLst>
                <a:ext uri="{FF2B5EF4-FFF2-40B4-BE49-F238E27FC236}">
                  <a16:creationId xmlns:a16="http://schemas.microsoft.com/office/drawing/2014/main" id="{B1731ED3-DC9F-672B-884D-D7F6F1CFDC7A}"/>
                </a:ext>
              </a:extLst>
            </p:cNvPr>
            <p:cNvSpPr/>
            <p:nvPr/>
          </p:nvSpPr>
          <p:spPr>
            <a:xfrm>
              <a:off x="6571520" y="2296226"/>
              <a:ext cx="1769017" cy="532326"/>
            </a:xfrm>
            <a:prstGeom prst="roundRect">
              <a:avLst/>
            </a:prstGeom>
            <a:solidFill>
              <a:schemeClr val="accent3">
                <a:lumMod val="20000"/>
                <a:lumOff val="80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accent3"/>
                  </a:solidFill>
                  <a:latin typeface="+mj-lt"/>
                  <a:ea typeface="Cambria" panose="02040503050406030204" pitchFamily="18" charset="0"/>
                  <a:cs typeface="Cascadia Mono" panose="020B0609020000020004" pitchFamily="49" charset="0"/>
                </a:rPr>
                <a:t>ACT Row B</a:t>
              </a:r>
              <a:endParaRPr lang="en-US" sz="2400" b="1" baseline="-25000">
                <a:solidFill>
                  <a:schemeClr val="accent3"/>
                </a:solidFill>
                <a:latin typeface="+mj-lt"/>
                <a:ea typeface="Cambria" panose="02040503050406030204" pitchFamily="18" charset="0"/>
                <a:cs typeface="Cascadia Mono" panose="020B0609020000020004" pitchFamily="49" charset="0"/>
              </a:endParaRPr>
            </a:p>
          </p:txBody>
        </p:sp>
        <p:cxnSp>
          <p:nvCxnSpPr>
            <p:cNvPr id="14" name="Düz Ok Bağlayıcısı 60">
              <a:extLst>
                <a:ext uri="{FF2B5EF4-FFF2-40B4-BE49-F238E27FC236}">
                  <a16:creationId xmlns:a16="http://schemas.microsoft.com/office/drawing/2014/main" id="{BE47FD80-D508-33AA-ED8B-9A8CEFEE486E}"/>
                </a:ext>
              </a:extLst>
            </p:cNvPr>
            <p:cNvCxnSpPr>
              <a:cxnSpLocks/>
              <a:stCxn id="11" idx="3"/>
              <a:endCxn id="13" idx="1"/>
            </p:cNvCxnSpPr>
            <p:nvPr/>
          </p:nvCxnSpPr>
          <p:spPr>
            <a:xfrm>
              <a:off x="5370442" y="2562389"/>
              <a:ext cx="120107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15" name="Grafik 18" descr="Kapat düz dolguyla">
            <a:extLst>
              <a:ext uri="{FF2B5EF4-FFF2-40B4-BE49-F238E27FC236}">
                <a16:creationId xmlns:a16="http://schemas.microsoft.com/office/drawing/2014/main" id="{66A0B627-A3C9-AA26-D35A-C13647809D6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34130" y="2402714"/>
            <a:ext cx="557585" cy="557585"/>
          </a:xfrm>
          <a:prstGeom prst="rect">
            <a:avLst/>
          </a:prstGeom>
        </p:spPr>
      </p:pic>
      <p:sp>
        <p:nvSpPr>
          <p:cNvPr id="16" name="Metin kutusu 16">
            <a:extLst>
              <a:ext uri="{FF2B5EF4-FFF2-40B4-BE49-F238E27FC236}">
                <a16:creationId xmlns:a16="http://schemas.microsoft.com/office/drawing/2014/main" id="{E0D02812-F24C-C322-5B3F-73F896A1B58C}"/>
              </a:ext>
            </a:extLst>
          </p:cNvPr>
          <p:cNvSpPr txBox="1"/>
          <p:nvPr/>
        </p:nvSpPr>
        <p:spPr>
          <a:xfrm>
            <a:off x="2662142" y="2931203"/>
            <a:ext cx="994322" cy="461665"/>
          </a:xfrm>
          <a:prstGeom prst="rect">
            <a:avLst/>
          </a:prstGeom>
          <a:noFill/>
        </p:spPr>
        <p:txBody>
          <a:bodyPr wrap="square" rtlCol="0">
            <a:spAutoFit/>
          </a:bodyPr>
          <a:lstStyle/>
          <a:p>
            <a:pPr algn="ctr"/>
            <a:r>
              <a:rPr lang="en-US" sz="2400" b="1">
                <a:solidFill>
                  <a:srgbClr val="FF0000"/>
                </a:solidFill>
                <a:latin typeface="+mj-lt"/>
                <a:ea typeface="Cambria" panose="02040503050406030204" pitchFamily="18" charset="0"/>
              </a:rPr>
              <a:t>&lt;3ns</a:t>
            </a:r>
            <a:endParaRPr lang="en-US" sz="2400" b="1">
              <a:solidFill>
                <a:srgbClr val="FF0000"/>
              </a:solidFill>
              <a:latin typeface="+mj-lt"/>
            </a:endParaRPr>
          </a:p>
        </p:txBody>
      </p:sp>
      <p:sp>
        <p:nvSpPr>
          <p:cNvPr id="17" name="Metin kutusu 16">
            <a:extLst>
              <a:ext uri="{FF2B5EF4-FFF2-40B4-BE49-F238E27FC236}">
                <a16:creationId xmlns:a16="http://schemas.microsoft.com/office/drawing/2014/main" id="{6F91DC31-0B6D-48BE-5E5D-E1E160119735}"/>
              </a:ext>
            </a:extLst>
          </p:cNvPr>
          <p:cNvSpPr txBox="1"/>
          <p:nvPr/>
        </p:nvSpPr>
        <p:spPr>
          <a:xfrm>
            <a:off x="5239885" y="2939227"/>
            <a:ext cx="994322" cy="461665"/>
          </a:xfrm>
          <a:prstGeom prst="rect">
            <a:avLst/>
          </a:prstGeom>
          <a:noFill/>
        </p:spPr>
        <p:txBody>
          <a:bodyPr wrap="square" rtlCol="0">
            <a:spAutoFit/>
          </a:bodyPr>
          <a:lstStyle/>
          <a:p>
            <a:pPr algn="ctr"/>
            <a:r>
              <a:rPr lang="en-US" sz="2400" b="1">
                <a:solidFill>
                  <a:srgbClr val="FF0000"/>
                </a:solidFill>
                <a:latin typeface="+mj-lt"/>
                <a:ea typeface="Cambria" panose="02040503050406030204" pitchFamily="18" charset="0"/>
              </a:rPr>
              <a:t>&lt;3ns</a:t>
            </a:r>
            <a:endParaRPr lang="en-US" sz="2400" b="1">
              <a:solidFill>
                <a:srgbClr val="FF0000"/>
              </a:solidFill>
              <a:latin typeface="+mj-lt"/>
            </a:endParaRPr>
          </a:p>
        </p:txBody>
      </p:sp>
      <p:sp>
        <p:nvSpPr>
          <p:cNvPr id="18" name="Metin kutusu 16">
            <a:extLst>
              <a:ext uri="{FF2B5EF4-FFF2-40B4-BE49-F238E27FC236}">
                <a16:creationId xmlns:a16="http://schemas.microsoft.com/office/drawing/2014/main" id="{AB496DE4-54AF-1D6E-3808-DD7EA0CB4DBD}"/>
              </a:ext>
            </a:extLst>
          </p:cNvPr>
          <p:cNvSpPr txBox="1"/>
          <p:nvPr/>
        </p:nvSpPr>
        <p:spPr>
          <a:xfrm>
            <a:off x="5328602" y="2451084"/>
            <a:ext cx="994322" cy="461665"/>
          </a:xfrm>
          <a:prstGeom prst="rect">
            <a:avLst/>
          </a:prstGeom>
          <a:noFill/>
        </p:spPr>
        <p:txBody>
          <a:bodyPr wrap="square" rtlCol="0">
            <a:spAutoFit/>
          </a:bodyPr>
          <a:lstStyle/>
          <a:p>
            <a:pPr algn="ctr"/>
            <a:r>
              <a:rPr lang="en-US" sz="2400" b="1">
                <a:latin typeface="+mj-lt"/>
                <a:ea typeface="Cambria" panose="02040503050406030204" pitchFamily="18" charset="0"/>
              </a:rPr>
              <a:t>14ns</a:t>
            </a:r>
            <a:endParaRPr lang="en-US" sz="2400" b="1">
              <a:latin typeface="+mj-lt"/>
            </a:endParaRPr>
          </a:p>
        </p:txBody>
      </p:sp>
      <p:pic>
        <p:nvPicPr>
          <p:cNvPr id="19" name="Grafik 18" descr="Kapat düz dolguyla">
            <a:extLst>
              <a:ext uri="{FF2B5EF4-FFF2-40B4-BE49-F238E27FC236}">
                <a16:creationId xmlns:a16="http://schemas.microsoft.com/office/drawing/2014/main" id="{8DDF945A-189E-5334-7939-4C29B5EAD21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546970" y="2399105"/>
            <a:ext cx="557585" cy="557585"/>
          </a:xfrm>
          <a:prstGeom prst="rect">
            <a:avLst/>
          </a:prstGeom>
        </p:spPr>
      </p:pic>
      <p:grpSp>
        <p:nvGrpSpPr>
          <p:cNvPr id="20" name="Grup 42">
            <a:extLst>
              <a:ext uri="{FF2B5EF4-FFF2-40B4-BE49-F238E27FC236}">
                <a16:creationId xmlns:a16="http://schemas.microsoft.com/office/drawing/2014/main" id="{3E78231C-7C6E-968B-DFCC-1C23E7380236}"/>
              </a:ext>
            </a:extLst>
          </p:cNvPr>
          <p:cNvGrpSpPr/>
          <p:nvPr/>
        </p:nvGrpSpPr>
        <p:grpSpPr>
          <a:xfrm>
            <a:off x="2927580" y="3561549"/>
            <a:ext cx="3477297" cy="3157676"/>
            <a:chOff x="2266463" y="2926940"/>
            <a:chExt cx="4301977" cy="3815173"/>
          </a:xfrm>
        </p:grpSpPr>
        <p:sp>
          <p:nvSpPr>
            <p:cNvPr id="21" name="Rectangle 13">
              <a:extLst>
                <a:ext uri="{FF2B5EF4-FFF2-40B4-BE49-F238E27FC236}">
                  <a16:creationId xmlns:a16="http://schemas.microsoft.com/office/drawing/2014/main" id="{98E5EDE0-9C7E-AF4C-DFB9-7CE23C5938D2}"/>
                </a:ext>
              </a:extLst>
            </p:cNvPr>
            <p:cNvSpPr/>
            <p:nvPr/>
          </p:nvSpPr>
          <p:spPr>
            <a:xfrm>
              <a:off x="2662834" y="3361112"/>
              <a:ext cx="3814165" cy="2723715"/>
            </a:xfrm>
            <a:prstGeom prst="rect">
              <a:avLst/>
            </a:prstGeom>
            <a:solidFill>
              <a:srgbClr val="E8E6FE"/>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2" name="Rectangle 13">
              <a:extLst>
                <a:ext uri="{FF2B5EF4-FFF2-40B4-BE49-F238E27FC236}">
                  <a16:creationId xmlns:a16="http://schemas.microsoft.com/office/drawing/2014/main" id="{DAA673C2-B09C-A2C6-C771-BB295F525B53}"/>
                </a:ext>
              </a:extLst>
            </p:cNvPr>
            <p:cNvSpPr/>
            <p:nvPr/>
          </p:nvSpPr>
          <p:spPr>
            <a:xfrm>
              <a:off x="2510434" y="3208712"/>
              <a:ext cx="3814165" cy="2723715"/>
            </a:xfrm>
            <a:prstGeom prst="rect">
              <a:avLst/>
            </a:prstGeom>
            <a:solidFill>
              <a:srgbClr val="E8E6FE"/>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nvGrpSpPr>
            <p:cNvPr id="23" name="Group 30">
              <a:extLst>
                <a:ext uri="{FF2B5EF4-FFF2-40B4-BE49-F238E27FC236}">
                  <a16:creationId xmlns:a16="http://schemas.microsoft.com/office/drawing/2014/main" id="{CA851B80-CA4F-A02F-E63B-7EEA5699CFAF}"/>
                </a:ext>
              </a:extLst>
            </p:cNvPr>
            <p:cNvGrpSpPr/>
            <p:nvPr/>
          </p:nvGrpSpPr>
          <p:grpSpPr>
            <a:xfrm>
              <a:off x="2358034" y="2982868"/>
              <a:ext cx="3814165" cy="2808645"/>
              <a:chOff x="1899136" y="3450660"/>
              <a:chExt cx="3770142" cy="1492613"/>
            </a:xfrm>
          </p:grpSpPr>
          <p:sp>
            <p:nvSpPr>
              <p:cNvPr id="31" name="Rectangle 13">
                <a:extLst>
                  <a:ext uri="{FF2B5EF4-FFF2-40B4-BE49-F238E27FC236}">
                    <a16:creationId xmlns:a16="http://schemas.microsoft.com/office/drawing/2014/main" id="{919FB27C-63A2-9356-BC25-90EDFCDA4D65}"/>
                  </a:ext>
                </a:extLst>
              </p:cNvPr>
              <p:cNvSpPr/>
              <p:nvPr/>
            </p:nvSpPr>
            <p:spPr>
              <a:xfrm>
                <a:off x="1899136" y="3495795"/>
                <a:ext cx="3770142" cy="1447478"/>
              </a:xfrm>
              <a:prstGeom prst="rect">
                <a:avLst/>
              </a:prstGeom>
              <a:solidFill>
                <a:srgbClr val="E8E6FE"/>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2" name="TextBox 15">
                <a:extLst>
                  <a:ext uri="{FF2B5EF4-FFF2-40B4-BE49-F238E27FC236}">
                    <a16:creationId xmlns:a16="http://schemas.microsoft.com/office/drawing/2014/main" id="{73F42ED9-1AF8-7ECA-5D1A-69AF44ADA689}"/>
                  </a:ext>
                </a:extLst>
              </p:cNvPr>
              <p:cNvSpPr txBox="1"/>
              <p:nvPr/>
            </p:nvSpPr>
            <p:spPr>
              <a:xfrm>
                <a:off x="1899136" y="3450660"/>
                <a:ext cx="1517082" cy="461665"/>
              </a:xfrm>
              <a:prstGeom prst="rect">
                <a:avLst/>
              </a:prstGeom>
              <a:noFill/>
            </p:spPr>
            <p:txBody>
              <a:bodyPr wrap="none" rtlCol="0">
                <a:spAutoFit/>
              </a:bodyPr>
              <a:lstStyle/>
              <a:p>
                <a:r>
                  <a:rPr lang="en-US" sz="2400">
                    <a:latin typeface="+mj-lt"/>
                  </a:rPr>
                  <a:t>Subarray X</a:t>
                </a:r>
              </a:p>
            </p:txBody>
          </p:sp>
        </p:grpSp>
        <p:sp>
          <p:nvSpPr>
            <p:cNvPr id="24" name="Rectangle 7">
              <a:extLst>
                <a:ext uri="{FF2B5EF4-FFF2-40B4-BE49-F238E27FC236}">
                  <a16:creationId xmlns:a16="http://schemas.microsoft.com/office/drawing/2014/main" id="{61458293-2D18-4675-DE84-1F68191BCCBB}"/>
                </a:ext>
              </a:extLst>
            </p:cNvPr>
            <p:cNvSpPr/>
            <p:nvPr/>
          </p:nvSpPr>
          <p:spPr>
            <a:xfrm>
              <a:off x="2619210" y="3445705"/>
              <a:ext cx="3385865" cy="407963"/>
            </a:xfrm>
            <a:prstGeom prst="rect">
              <a:avLst/>
            </a:prstGeom>
            <a:solidFill>
              <a:schemeClr val="accent2">
                <a:lumMod val="20000"/>
                <a:lumOff val="8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mj-lt"/>
                </a:rPr>
                <a:t>Row A</a:t>
              </a:r>
            </a:p>
          </p:txBody>
        </p:sp>
        <p:sp>
          <p:nvSpPr>
            <p:cNvPr id="25" name="Rectangle 11">
              <a:extLst>
                <a:ext uri="{FF2B5EF4-FFF2-40B4-BE49-F238E27FC236}">
                  <a16:creationId xmlns:a16="http://schemas.microsoft.com/office/drawing/2014/main" id="{17798492-F2E8-3583-F65F-27490528B781}"/>
                </a:ext>
              </a:extLst>
            </p:cNvPr>
            <p:cNvSpPr/>
            <p:nvPr/>
          </p:nvSpPr>
          <p:spPr>
            <a:xfrm>
              <a:off x="2622942" y="5285363"/>
              <a:ext cx="3382133" cy="407963"/>
            </a:xfrm>
            <a:prstGeom prst="rect">
              <a:avLst/>
            </a:prstGeom>
            <a:solidFill>
              <a:schemeClr val="accent2">
                <a:lumMod val="20000"/>
                <a:lumOff val="8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mj-lt"/>
                </a:rPr>
                <a:t>Row B</a:t>
              </a:r>
            </a:p>
          </p:txBody>
        </p:sp>
        <p:sp>
          <p:nvSpPr>
            <p:cNvPr id="26" name="Rectangle 17">
              <a:extLst>
                <a:ext uri="{FF2B5EF4-FFF2-40B4-BE49-F238E27FC236}">
                  <a16:creationId xmlns:a16="http://schemas.microsoft.com/office/drawing/2014/main" id="{2B047399-3028-75CF-736B-6F3E232A95DA}"/>
                </a:ext>
              </a:extLst>
            </p:cNvPr>
            <p:cNvSpPr/>
            <p:nvPr/>
          </p:nvSpPr>
          <p:spPr>
            <a:xfrm>
              <a:off x="2266463" y="2926940"/>
              <a:ext cx="4301977" cy="333991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7" name="TextBox 25">
              <a:extLst>
                <a:ext uri="{FF2B5EF4-FFF2-40B4-BE49-F238E27FC236}">
                  <a16:creationId xmlns:a16="http://schemas.microsoft.com/office/drawing/2014/main" id="{A3698D06-648E-0174-1A5C-272011AA3803}"/>
                </a:ext>
              </a:extLst>
            </p:cNvPr>
            <p:cNvSpPr txBox="1"/>
            <p:nvPr/>
          </p:nvSpPr>
          <p:spPr>
            <a:xfrm>
              <a:off x="3358098" y="6218893"/>
              <a:ext cx="1908087" cy="523220"/>
            </a:xfrm>
            <a:prstGeom prst="rect">
              <a:avLst/>
            </a:prstGeom>
            <a:noFill/>
          </p:spPr>
          <p:txBody>
            <a:bodyPr wrap="none" rtlCol="0">
              <a:spAutoFit/>
            </a:bodyPr>
            <a:lstStyle/>
            <a:p>
              <a:pPr algn="ctr"/>
              <a:r>
                <a:rPr lang="en-US" sz="2800">
                  <a:latin typeface="+mj-lt"/>
                </a:rPr>
                <a:t>DRAM Bank</a:t>
              </a:r>
            </a:p>
          </p:txBody>
        </p:sp>
        <p:sp>
          <p:nvSpPr>
            <p:cNvPr id="28" name="Rectangle 7">
              <a:extLst>
                <a:ext uri="{FF2B5EF4-FFF2-40B4-BE49-F238E27FC236}">
                  <a16:creationId xmlns:a16="http://schemas.microsoft.com/office/drawing/2014/main" id="{5B1874D1-25B9-85C1-5741-418AD617D384}"/>
                </a:ext>
              </a:extLst>
            </p:cNvPr>
            <p:cNvSpPr/>
            <p:nvPr/>
          </p:nvSpPr>
          <p:spPr>
            <a:xfrm>
              <a:off x="2619210" y="3925829"/>
              <a:ext cx="3385865" cy="407963"/>
            </a:xfrm>
            <a:prstGeom prst="rect">
              <a:avLst/>
            </a:prstGeom>
            <a:solidFill>
              <a:schemeClr val="accent2">
                <a:lumMod val="20000"/>
                <a:lumOff val="8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tx1"/>
                </a:solidFill>
                <a:latin typeface="+mj-lt"/>
              </a:endParaRPr>
            </a:p>
          </p:txBody>
        </p:sp>
        <p:sp>
          <p:nvSpPr>
            <p:cNvPr id="29" name="Rectangle 7">
              <a:extLst>
                <a:ext uri="{FF2B5EF4-FFF2-40B4-BE49-F238E27FC236}">
                  <a16:creationId xmlns:a16="http://schemas.microsoft.com/office/drawing/2014/main" id="{3ECB8BEA-74F4-E20D-316C-60AE5BD4C7F8}"/>
                </a:ext>
              </a:extLst>
            </p:cNvPr>
            <p:cNvSpPr/>
            <p:nvPr/>
          </p:nvSpPr>
          <p:spPr>
            <a:xfrm>
              <a:off x="2627769" y="4810367"/>
              <a:ext cx="3385865" cy="407963"/>
            </a:xfrm>
            <a:prstGeom prst="rect">
              <a:avLst/>
            </a:prstGeom>
            <a:solidFill>
              <a:schemeClr val="accent2">
                <a:lumMod val="20000"/>
                <a:lumOff val="8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tx1"/>
                </a:solidFill>
                <a:latin typeface="+mj-lt"/>
              </a:endParaRPr>
            </a:p>
          </p:txBody>
        </p:sp>
        <p:sp>
          <p:nvSpPr>
            <p:cNvPr id="30" name="Rectangle 7">
              <a:extLst>
                <a:ext uri="{FF2B5EF4-FFF2-40B4-BE49-F238E27FC236}">
                  <a16:creationId xmlns:a16="http://schemas.microsoft.com/office/drawing/2014/main" id="{5F05885D-34CE-68DD-7573-722463789165}"/>
                </a:ext>
              </a:extLst>
            </p:cNvPr>
            <p:cNvSpPr/>
            <p:nvPr/>
          </p:nvSpPr>
          <p:spPr>
            <a:xfrm rot="5400000">
              <a:off x="4263081" y="4375489"/>
              <a:ext cx="347034" cy="407963"/>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a:solidFill>
                    <a:schemeClr val="tx1"/>
                  </a:solidFill>
                  <a:latin typeface="+mj-lt"/>
                </a:rPr>
                <a:t>…</a:t>
              </a:r>
            </a:p>
          </p:txBody>
        </p:sp>
      </p:grpSp>
      <p:grpSp>
        <p:nvGrpSpPr>
          <p:cNvPr id="33" name="Group 26">
            <a:extLst>
              <a:ext uri="{FF2B5EF4-FFF2-40B4-BE49-F238E27FC236}">
                <a16:creationId xmlns:a16="http://schemas.microsoft.com/office/drawing/2014/main" id="{5C99D411-BEA9-52CA-8072-F83EA476F9EB}"/>
              </a:ext>
            </a:extLst>
          </p:cNvPr>
          <p:cNvGrpSpPr/>
          <p:nvPr/>
        </p:nvGrpSpPr>
        <p:grpSpPr>
          <a:xfrm>
            <a:off x="1424679" y="3926627"/>
            <a:ext cx="1749378" cy="461665"/>
            <a:chOff x="867210" y="3646598"/>
            <a:chExt cx="1749378" cy="461665"/>
          </a:xfrm>
        </p:grpSpPr>
        <p:cxnSp>
          <p:nvCxnSpPr>
            <p:cNvPr id="34" name="Straight Arrow Connector 10">
              <a:extLst>
                <a:ext uri="{FF2B5EF4-FFF2-40B4-BE49-F238E27FC236}">
                  <a16:creationId xmlns:a16="http://schemas.microsoft.com/office/drawing/2014/main" id="{D8212A37-7A76-B47E-9E58-63D8E247994C}"/>
                </a:ext>
              </a:extLst>
            </p:cNvPr>
            <p:cNvCxnSpPr>
              <a:cxnSpLocks/>
            </p:cNvCxnSpPr>
            <p:nvPr/>
          </p:nvCxnSpPr>
          <p:spPr>
            <a:xfrm>
              <a:off x="1629651" y="3882888"/>
              <a:ext cx="986937" cy="1"/>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23">
              <a:extLst>
                <a:ext uri="{FF2B5EF4-FFF2-40B4-BE49-F238E27FC236}">
                  <a16:creationId xmlns:a16="http://schemas.microsoft.com/office/drawing/2014/main" id="{0145E675-0D16-A77E-6D7F-7B7452125D96}"/>
                </a:ext>
              </a:extLst>
            </p:cNvPr>
            <p:cNvSpPr txBox="1"/>
            <p:nvPr/>
          </p:nvSpPr>
          <p:spPr>
            <a:xfrm>
              <a:off x="867210" y="3646598"/>
              <a:ext cx="727956" cy="461665"/>
            </a:xfrm>
            <a:prstGeom prst="rect">
              <a:avLst/>
            </a:prstGeom>
            <a:noFill/>
          </p:spPr>
          <p:txBody>
            <a:bodyPr wrap="none" rtlCol="0">
              <a:spAutoFit/>
            </a:bodyPr>
            <a:lstStyle/>
            <a:p>
              <a:r>
                <a:rPr lang="en-US" sz="2400" dirty="0">
                  <a:solidFill>
                    <a:srgbClr val="C00000"/>
                  </a:solidFill>
                  <a:latin typeface="+mj-lt"/>
                </a:rPr>
                <a:t>ACT</a:t>
              </a:r>
            </a:p>
          </p:txBody>
        </p:sp>
      </p:grpSp>
      <p:grpSp>
        <p:nvGrpSpPr>
          <p:cNvPr id="36" name="Group 26">
            <a:extLst>
              <a:ext uri="{FF2B5EF4-FFF2-40B4-BE49-F238E27FC236}">
                <a16:creationId xmlns:a16="http://schemas.microsoft.com/office/drawing/2014/main" id="{106C69D3-DD42-B6BC-083E-831844C979E8}"/>
              </a:ext>
            </a:extLst>
          </p:cNvPr>
          <p:cNvGrpSpPr/>
          <p:nvPr/>
        </p:nvGrpSpPr>
        <p:grpSpPr>
          <a:xfrm>
            <a:off x="1418924" y="5451523"/>
            <a:ext cx="1749378" cy="461665"/>
            <a:chOff x="867210" y="3906478"/>
            <a:chExt cx="1749378" cy="461665"/>
          </a:xfrm>
        </p:grpSpPr>
        <p:cxnSp>
          <p:nvCxnSpPr>
            <p:cNvPr id="37" name="Straight Arrow Connector 10">
              <a:extLst>
                <a:ext uri="{FF2B5EF4-FFF2-40B4-BE49-F238E27FC236}">
                  <a16:creationId xmlns:a16="http://schemas.microsoft.com/office/drawing/2014/main" id="{3829B33E-88F7-582B-D938-6E44D0AD9013}"/>
                </a:ext>
              </a:extLst>
            </p:cNvPr>
            <p:cNvCxnSpPr>
              <a:cxnSpLocks/>
            </p:cNvCxnSpPr>
            <p:nvPr/>
          </p:nvCxnSpPr>
          <p:spPr>
            <a:xfrm>
              <a:off x="1629651" y="4142768"/>
              <a:ext cx="986937" cy="1"/>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8" name="TextBox 23">
              <a:extLst>
                <a:ext uri="{FF2B5EF4-FFF2-40B4-BE49-F238E27FC236}">
                  <a16:creationId xmlns:a16="http://schemas.microsoft.com/office/drawing/2014/main" id="{8345918F-A601-E8D7-6122-91D637A0FE99}"/>
                </a:ext>
              </a:extLst>
            </p:cNvPr>
            <p:cNvSpPr txBox="1"/>
            <p:nvPr/>
          </p:nvSpPr>
          <p:spPr>
            <a:xfrm>
              <a:off x="867210" y="3906478"/>
              <a:ext cx="727956" cy="461665"/>
            </a:xfrm>
            <a:prstGeom prst="rect">
              <a:avLst/>
            </a:prstGeom>
            <a:noFill/>
          </p:spPr>
          <p:txBody>
            <a:bodyPr wrap="none" rtlCol="0">
              <a:spAutoFit/>
            </a:bodyPr>
            <a:lstStyle/>
            <a:p>
              <a:r>
                <a:rPr lang="en-US" sz="2400" dirty="0">
                  <a:solidFill>
                    <a:srgbClr val="C00000"/>
                  </a:solidFill>
                  <a:latin typeface="+mj-lt"/>
                </a:rPr>
                <a:t>ACT</a:t>
              </a:r>
            </a:p>
          </p:txBody>
        </p:sp>
      </p:grpSp>
    </p:spTree>
    <p:extLst>
      <p:ext uri="{BB962C8B-B14F-4D97-AF65-F5344CB8AC3E}">
        <p14:creationId xmlns:p14="http://schemas.microsoft.com/office/powerpoint/2010/main" val="127441874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861BD-196F-6C8A-A579-9AD1D9FAFD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5AD460-88E4-D57B-1374-B2F1204288D5}"/>
              </a:ext>
            </a:extLst>
          </p:cNvPr>
          <p:cNvSpPr>
            <a:spLocks noGrp="1"/>
          </p:cNvSpPr>
          <p:nvPr>
            <p:ph type="title"/>
          </p:nvPr>
        </p:nvSpPr>
        <p:spPr/>
        <p:txBody>
          <a:bodyPr/>
          <a:lstStyle/>
          <a:p>
            <a:r>
              <a:rPr lang="en-US" sz="3600" dirty="0"/>
              <a:t>Double-Sided SiMRA vs. </a:t>
            </a:r>
            <a:r>
              <a:rPr lang="en-US" sz="3600" dirty="0" err="1"/>
              <a:t>RowHammer</a:t>
            </a:r>
            <a:r>
              <a:rPr lang="en-US" sz="3600" dirty="0"/>
              <a:t> (I)</a:t>
            </a:r>
          </a:p>
        </p:txBody>
      </p:sp>
      <p:pic>
        <p:nvPicPr>
          <p:cNvPr id="4" name="Picture 3">
            <a:extLst>
              <a:ext uri="{FF2B5EF4-FFF2-40B4-BE49-F238E27FC236}">
                <a16:creationId xmlns:a16="http://schemas.microsoft.com/office/drawing/2014/main" id="{6127F76A-9100-28E7-36C5-5597582F0E78}"/>
              </a:ext>
            </a:extLst>
          </p:cNvPr>
          <p:cNvPicPr>
            <a:picLocks noChangeAspect="1"/>
          </p:cNvPicPr>
          <p:nvPr/>
        </p:nvPicPr>
        <p:blipFill>
          <a:blip r:embed="rId2"/>
          <a:srcRect b="8024"/>
          <a:stretch>
            <a:fillRect/>
          </a:stretch>
        </p:blipFill>
        <p:spPr>
          <a:xfrm>
            <a:off x="1863487" y="1160463"/>
            <a:ext cx="4836076" cy="3272391"/>
          </a:xfrm>
          <a:prstGeom prst="rect">
            <a:avLst/>
          </a:prstGeom>
        </p:spPr>
      </p:pic>
      <p:sp>
        <p:nvSpPr>
          <p:cNvPr id="5" name="Rectangle 4">
            <a:extLst>
              <a:ext uri="{FF2B5EF4-FFF2-40B4-BE49-F238E27FC236}">
                <a16:creationId xmlns:a16="http://schemas.microsoft.com/office/drawing/2014/main" id="{44F33826-9023-3CFE-BFBA-BB5F060D3393}"/>
              </a:ext>
            </a:extLst>
          </p:cNvPr>
          <p:cNvSpPr/>
          <p:nvPr/>
        </p:nvSpPr>
        <p:spPr>
          <a:xfrm>
            <a:off x="2857500" y="1268413"/>
            <a:ext cx="3632200" cy="2795587"/>
          </a:xfrm>
          <a:prstGeom prst="rect">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7" name="Rectangle 6">
            <a:extLst>
              <a:ext uri="{FF2B5EF4-FFF2-40B4-BE49-F238E27FC236}">
                <a16:creationId xmlns:a16="http://schemas.microsoft.com/office/drawing/2014/main" id="{CD69668F-035E-43A4-3C2A-C410EC7E01E6}"/>
              </a:ext>
            </a:extLst>
          </p:cNvPr>
          <p:cNvSpPr/>
          <p:nvPr/>
        </p:nvSpPr>
        <p:spPr>
          <a:xfrm rot="5400000">
            <a:off x="929407" y="1970166"/>
            <a:ext cx="2795587" cy="882796"/>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pic>
        <p:nvPicPr>
          <p:cNvPr id="8" name="Picture 7">
            <a:extLst>
              <a:ext uri="{FF2B5EF4-FFF2-40B4-BE49-F238E27FC236}">
                <a16:creationId xmlns:a16="http://schemas.microsoft.com/office/drawing/2014/main" id="{0B5DD5CB-D34E-D45D-2901-6AEABD6E4567}"/>
              </a:ext>
            </a:extLst>
          </p:cNvPr>
          <p:cNvPicPr>
            <a:picLocks noChangeAspect="1"/>
          </p:cNvPicPr>
          <p:nvPr/>
        </p:nvPicPr>
        <p:blipFill>
          <a:blip r:embed="rId2"/>
          <a:srcRect b="8024"/>
          <a:stretch>
            <a:fillRect/>
          </a:stretch>
        </p:blipFill>
        <p:spPr>
          <a:xfrm>
            <a:off x="1863487" y="1160463"/>
            <a:ext cx="4836076" cy="3272391"/>
          </a:xfrm>
          <a:prstGeom prst="rect">
            <a:avLst/>
          </a:prstGeom>
        </p:spPr>
      </p:pic>
      <p:sp>
        <p:nvSpPr>
          <p:cNvPr id="10" name="TextBox 9">
            <a:extLst>
              <a:ext uri="{FF2B5EF4-FFF2-40B4-BE49-F238E27FC236}">
                <a16:creationId xmlns:a16="http://schemas.microsoft.com/office/drawing/2014/main" id="{6DBA5667-710A-84B7-D836-D594D051EB2F}"/>
              </a:ext>
            </a:extLst>
          </p:cNvPr>
          <p:cNvSpPr txBox="1"/>
          <p:nvPr/>
        </p:nvSpPr>
        <p:spPr>
          <a:xfrm rot="4865847">
            <a:off x="4210741" y="2351568"/>
            <a:ext cx="1154322" cy="523220"/>
          </a:xfrm>
          <a:prstGeom prst="rect">
            <a:avLst/>
          </a:prstGeom>
          <a:noFill/>
        </p:spPr>
        <p:txBody>
          <a:bodyPr wrap="square" rtlCol="0">
            <a:spAutoFit/>
          </a:bodyPr>
          <a:lstStyle/>
          <a:p>
            <a:pPr algn="ctr"/>
            <a:r>
              <a:rPr lang="en-US" sz="2800" b="1" dirty="0">
                <a:solidFill>
                  <a:schemeClr val="accent2"/>
                </a:solidFill>
                <a:latin typeface="+mj-lt"/>
              </a:rPr>
              <a:t>159x</a:t>
            </a:r>
            <a:endParaRPr lang="en-US" b="1" dirty="0">
              <a:solidFill>
                <a:schemeClr val="accent2"/>
              </a:solidFill>
              <a:latin typeface="+mj-lt"/>
            </a:endParaRPr>
          </a:p>
        </p:txBody>
      </p:sp>
      <p:cxnSp>
        <p:nvCxnSpPr>
          <p:cNvPr id="13" name="Connector: Curved 12">
            <a:extLst>
              <a:ext uri="{FF2B5EF4-FFF2-40B4-BE49-F238E27FC236}">
                <a16:creationId xmlns:a16="http://schemas.microsoft.com/office/drawing/2014/main" id="{0347A105-A18C-FEAF-61C0-0162AD487BCB}"/>
              </a:ext>
            </a:extLst>
          </p:cNvPr>
          <p:cNvCxnSpPr>
            <a:cxnSpLocks/>
          </p:cNvCxnSpPr>
          <p:nvPr/>
        </p:nvCxnSpPr>
        <p:spPr>
          <a:xfrm rot="16200000" flipH="1">
            <a:off x="2884796" y="1881495"/>
            <a:ext cx="2167909" cy="1409700"/>
          </a:xfrm>
          <a:prstGeom prst="curvedConnector3">
            <a:avLst>
              <a:gd name="adj1" fmla="val -13268"/>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8" name="Content Placeholder 2">
            <a:extLst>
              <a:ext uri="{FF2B5EF4-FFF2-40B4-BE49-F238E27FC236}">
                <a16:creationId xmlns:a16="http://schemas.microsoft.com/office/drawing/2014/main" id="{2DCA031C-FA6B-AE2B-D311-7EB009D940F1}"/>
              </a:ext>
            </a:extLst>
          </p:cNvPr>
          <p:cNvSpPr txBox="1">
            <a:spLocks/>
          </p:cNvSpPr>
          <p:nvPr/>
        </p:nvSpPr>
        <p:spPr>
          <a:xfrm>
            <a:off x="0" y="4809497"/>
            <a:ext cx="9143999" cy="770467"/>
          </a:xfrm>
          <a:prstGeom prst="roundRect">
            <a:avLst>
              <a:gd name="adj" fmla="val 6621"/>
            </a:avLst>
          </a:prstGeom>
          <a:solidFill>
            <a:schemeClr val="accent3">
              <a:lumMod val="20000"/>
              <a:lumOff val="80000"/>
            </a:schemeClr>
          </a:solidFill>
          <a:ln w="28575">
            <a:solidFill>
              <a:schemeClr val="accent3"/>
            </a:solidFill>
          </a:ln>
          <a:effectLst>
            <a:softEdge rad="0"/>
          </a:effectLst>
        </p:spPr>
        <p:txBody>
          <a:bodyPr anchor="ct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dirty="0">
                <a:solidFill>
                  <a:schemeClr val="tx2"/>
                </a:solidFill>
                <a:latin typeface="+mj-lt"/>
              </a:rPr>
              <a:t>Double-sided SiMRA decreases </a:t>
            </a:r>
            <a:r>
              <a:rPr lang="en-US" b="1" dirty="0">
                <a:solidFill>
                  <a:schemeClr val="accent3"/>
                </a:solidFill>
                <a:latin typeface="+mj-lt"/>
              </a:rPr>
              <a:t>lowest HC</a:t>
            </a:r>
            <a:r>
              <a:rPr lang="en-US" b="1" baseline="-25000" dirty="0">
                <a:solidFill>
                  <a:schemeClr val="accent3"/>
                </a:solidFill>
                <a:latin typeface="+mj-lt"/>
              </a:rPr>
              <a:t>first</a:t>
            </a:r>
            <a:r>
              <a:rPr lang="en-US" b="1" dirty="0">
                <a:solidFill>
                  <a:schemeClr val="accent3"/>
                </a:solidFill>
                <a:latin typeface="+mj-lt"/>
              </a:rPr>
              <a:t> by 159x </a:t>
            </a:r>
            <a:br>
              <a:rPr lang="en-US" b="1" dirty="0">
                <a:solidFill>
                  <a:schemeClr val="tx2"/>
                </a:solidFill>
                <a:latin typeface="+mj-lt"/>
              </a:rPr>
            </a:br>
            <a:r>
              <a:rPr lang="en-US" b="1" dirty="0">
                <a:solidFill>
                  <a:schemeClr val="tx2"/>
                </a:solidFill>
                <a:latin typeface="+mj-lt"/>
              </a:rPr>
              <a:t>compared to double-sided </a:t>
            </a:r>
            <a:r>
              <a:rPr lang="en-US" b="1" dirty="0" err="1">
                <a:solidFill>
                  <a:schemeClr val="tx2"/>
                </a:solidFill>
                <a:latin typeface="+mj-lt"/>
              </a:rPr>
              <a:t>RowHammer</a:t>
            </a:r>
            <a:endParaRPr lang="en-CH" b="1" dirty="0">
              <a:solidFill>
                <a:schemeClr val="tx2"/>
              </a:solidFill>
              <a:latin typeface="+mj-lt"/>
            </a:endParaRPr>
          </a:p>
        </p:txBody>
      </p:sp>
      <p:cxnSp>
        <p:nvCxnSpPr>
          <p:cNvPr id="20" name="Connector: Curved 19">
            <a:extLst>
              <a:ext uri="{FF2B5EF4-FFF2-40B4-BE49-F238E27FC236}">
                <a16:creationId xmlns:a16="http://schemas.microsoft.com/office/drawing/2014/main" id="{EA011014-A3E3-D103-9385-3A70FC2BED57}"/>
              </a:ext>
            </a:extLst>
          </p:cNvPr>
          <p:cNvCxnSpPr>
            <a:cxnSpLocks/>
          </p:cNvCxnSpPr>
          <p:nvPr/>
        </p:nvCxnSpPr>
        <p:spPr>
          <a:xfrm rot="16200000" flipH="1">
            <a:off x="2482371" y="2192763"/>
            <a:ext cx="2259064" cy="696006"/>
          </a:xfrm>
          <a:prstGeom prst="curvedConnector3">
            <a:avLst>
              <a:gd name="adj1" fmla="val -6780"/>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4" name="Connector: Curved 23">
            <a:extLst>
              <a:ext uri="{FF2B5EF4-FFF2-40B4-BE49-F238E27FC236}">
                <a16:creationId xmlns:a16="http://schemas.microsoft.com/office/drawing/2014/main" id="{0A3FA33F-EE40-8F21-FFB6-2592263E534D}"/>
              </a:ext>
            </a:extLst>
          </p:cNvPr>
          <p:cNvCxnSpPr>
            <a:cxnSpLocks/>
          </p:cNvCxnSpPr>
          <p:nvPr/>
        </p:nvCxnSpPr>
        <p:spPr>
          <a:xfrm rot="16200000" flipH="1">
            <a:off x="3255309" y="1471950"/>
            <a:ext cx="2220373" cy="2203190"/>
          </a:xfrm>
          <a:prstGeom prst="curvedConnector3">
            <a:avLst>
              <a:gd name="adj1" fmla="val -11773"/>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33" name="Connector: Curved 32">
            <a:extLst>
              <a:ext uri="{FF2B5EF4-FFF2-40B4-BE49-F238E27FC236}">
                <a16:creationId xmlns:a16="http://schemas.microsoft.com/office/drawing/2014/main" id="{B1266DDE-0843-9568-08E0-DBE5A6892E96}"/>
              </a:ext>
            </a:extLst>
          </p:cNvPr>
          <p:cNvCxnSpPr>
            <a:cxnSpLocks/>
          </p:cNvCxnSpPr>
          <p:nvPr/>
        </p:nvCxnSpPr>
        <p:spPr>
          <a:xfrm rot="16200000" flipH="1">
            <a:off x="3645616" y="1219248"/>
            <a:ext cx="2411169" cy="2402310"/>
          </a:xfrm>
          <a:prstGeom prst="curvedConnector3">
            <a:avLst>
              <a:gd name="adj1" fmla="val -109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3B9EBAB2-AB7B-5FF8-2DD5-D0063D52ABA8}"/>
              </a:ext>
            </a:extLst>
          </p:cNvPr>
          <p:cNvSpPr txBox="1"/>
          <p:nvPr/>
        </p:nvSpPr>
        <p:spPr>
          <a:xfrm rot="4865847">
            <a:off x="3537641" y="2311935"/>
            <a:ext cx="1154322" cy="523220"/>
          </a:xfrm>
          <a:prstGeom prst="rect">
            <a:avLst/>
          </a:prstGeom>
          <a:noFill/>
        </p:spPr>
        <p:txBody>
          <a:bodyPr wrap="square" rtlCol="0">
            <a:spAutoFit/>
          </a:bodyPr>
          <a:lstStyle/>
          <a:p>
            <a:pPr algn="ctr"/>
            <a:r>
              <a:rPr lang="en-US" sz="2800" b="1" dirty="0">
                <a:solidFill>
                  <a:schemeClr val="accent2"/>
                </a:solidFill>
                <a:latin typeface="+mj-lt"/>
              </a:rPr>
              <a:t>51x</a:t>
            </a:r>
            <a:endParaRPr lang="en-US" b="1" dirty="0">
              <a:solidFill>
                <a:schemeClr val="accent2"/>
              </a:solidFill>
              <a:latin typeface="+mj-lt"/>
            </a:endParaRPr>
          </a:p>
        </p:txBody>
      </p:sp>
      <p:sp>
        <p:nvSpPr>
          <p:cNvPr id="46" name="TextBox 45">
            <a:extLst>
              <a:ext uri="{FF2B5EF4-FFF2-40B4-BE49-F238E27FC236}">
                <a16:creationId xmlns:a16="http://schemas.microsoft.com/office/drawing/2014/main" id="{012BF3E5-C988-4464-E41F-79CE6BF71E69}"/>
              </a:ext>
            </a:extLst>
          </p:cNvPr>
          <p:cNvSpPr txBox="1"/>
          <p:nvPr/>
        </p:nvSpPr>
        <p:spPr>
          <a:xfrm rot="4582070">
            <a:off x="4977885" y="2293098"/>
            <a:ext cx="1154322" cy="523220"/>
          </a:xfrm>
          <a:prstGeom prst="rect">
            <a:avLst/>
          </a:prstGeom>
          <a:noFill/>
        </p:spPr>
        <p:txBody>
          <a:bodyPr wrap="square" rtlCol="0">
            <a:spAutoFit/>
          </a:bodyPr>
          <a:lstStyle/>
          <a:p>
            <a:pPr algn="ctr"/>
            <a:r>
              <a:rPr lang="en-US" sz="2800" b="1" dirty="0">
                <a:solidFill>
                  <a:schemeClr val="accent2"/>
                </a:solidFill>
                <a:latin typeface="+mj-lt"/>
              </a:rPr>
              <a:t>86x</a:t>
            </a:r>
            <a:endParaRPr lang="en-US" b="1" dirty="0">
              <a:solidFill>
                <a:schemeClr val="accent2"/>
              </a:solidFill>
              <a:latin typeface="+mj-lt"/>
            </a:endParaRPr>
          </a:p>
        </p:txBody>
      </p:sp>
      <p:sp>
        <p:nvSpPr>
          <p:cNvPr id="47" name="TextBox 46">
            <a:extLst>
              <a:ext uri="{FF2B5EF4-FFF2-40B4-BE49-F238E27FC236}">
                <a16:creationId xmlns:a16="http://schemas.microsoft.com/office/drawing/2014/main" id="{A32CD10A-3998-5F52-986D-931629567A04}"/>
              </a:ext>
            </a:extLst>
          </p:cNvPr>
          <p:cNvSpPr txBox="1"/>
          <p:nvPr/>
        </p:nvSpPr>
        <p:spPr>
          <a:xfrm rot="4582070">
            <a:off x="5560534" y="2248786"/>
            <a:ext cx="1154322" cy="523220"/>
          </a:xfrm>
          <a:prstGeom prst="rect">
            <a:avLst/>
          </a:prstGeom>
          <a:noFill/>
        </p:spPr>
        <p:txBody>
          <a:bodyPr wrap="square" rtlCol="0">
            <a:spAutoFit/>
          </a:bodyPr>
          <a:lstStyle/>
          <a:p>
            <a:pPr algn="ctr"/>
            <a:r>
              <a:rPr lang="en-US" sz="2800" b="1" dirty="0">
                <a:solidFill>
                  <a:schemeClr val="accent2"/>
                </a:solidFill>
                <a:latin typeface="+mj-lt"/>
              </a:rPr>
              <a:t>125x</a:t>
            </a:r>
            <a:endParaRPr lang="en-US" b="1" dirty="0">
              <a:solidFill>
                <a:schemeClr val="accent2"/>
              </a:solidFill>
              <a:latin typeface="+mj-lt"/>
            </a:endParaRPr>
          </a:p>
        </p:txBody>
      </p:sp>
      <p:sp>
        <p:nvSpPr>
          <p:cNvPr id="48" name="Content Placeholder 2">
            <a:extLst>
              <a:ext uri="{FF2B5EF4-FFF2-40B4-BE49-F238E27FC236}">
                <a16:creationId xmlns:a16="http://schemas.microsoft.com/office/drawing/2014/main" id="{01AF0FE5-206B-83F5-0D6D-EB60F2A65734}"/>
              </a:ext>
            </a:extLst>
          </p:cNvPr>
          <p:cNvSpPr txBox="1">
            <a:spLocks/>
          </p:cNvSpPr>
          <p:nvPr/>
        </p:nvSpPr>
        <p:spPr>
          <a:xfrm>
            <a:off x="1" y="5650318"/>
            <a:ext cx="9143999" cy="770467"/>
          </a:xfrm>
          <a:prstGeom prst="roundRect">
            <a:avLst>
              <a:gd name="adj" fmla="val 6621"/>
            </a:avLst>
          </a:prstGeom>
          <a:solidFill>
            <a:schemeClr val="accent3">
              <a:lumMod val="20000"/>
              <a:lumOff val="80000"/>
            </a:schemeClr>
          </a:solidFill>
          <a:ln w="28575">
            <a:solidFill>
              <a:schemeClr val="accent3"/>
            </a:solidFill>
          </a:ln>
          <a:effectLst>
            <a:softEdge rad="0"/>
          </a:effectLst>
        </p:spPr>
        <p:txBody>
          <a:bodyPr anchor="ct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dirty="0">
                <a:solidFill>
                  <a:schemeClr val="accent3"/>
                </a:solidFill>
                <a:latin typeface="+mj-lt"/>
              </a:rPr>
              <a:t>Lowest HC</a:t>
            </a:r>
            <a:r>
              <a:rPr lang="en-US" b="1" baseline="-25000" dirty="0">
                <a:solidFill>
                  <a:schemeClr val="accent3"/>
                </a:solidFill>
                <a:latin typeface="+mj-lt"/>
              </a:rPr>
              <a:t>first</a:t>
            </a:r>
            <a:r>
              <a:rPr lang="en-US" b="1" dirty="0">
                <a:solidFill>
                  <a:schemeClr val="tx2"/>
                </a:solidFill>
                <a:latin typeface="+mj-lt"/>
              </a:rPr>
              <a:t> reduction trend consistent </a:t>
            </a:r>
            <a:br>
              <a:rPr lang="en-US" b="1" dirty="0">
                <a:solidFill>
                  <a:schemeClr val="tx2"/>
                </a:solidFill>
                <a:latin typeface="+mj-lt"/>
              </a:rPr>
            </a:br>
            <a:r>
              <a:rPr lang="en-US" b="1" dirty="0">
                <a:solidFill>
                  <a:schemeClr val="tx2"/>
                </a:solidFill>
                <a:latin typeface="+mj-lt"/>
              </a:rPr>
              <a:t>across all tested number of simultaneously activated rows</a:t>
            </a:r>
            <a:endParaRPr lang="en-CH" b="1" dirty="0">
              <a:solidFill>
                <a:schemeClr val="tx2"/>
              </a:solidFill>
              <a:latin typeface="+mj-lt"/>
            </a:endParaRPr>
          </a:p>
        </p:txBody>
      </p:sp>
      <p:cxnSp>
        <p:nvCxnSpPr>
          <p:cNvPr id="9" name="Connector: Curved 8">
            <a:extLst>
              <a:ext uri="{FF2B5EF4-FFF2-40B4-BE49-F238E27FC236}">
                <a16:creationId xmlns:a16="http://schemas.microsoft.com/office/drawing/2014/main" id="{985B61C3-5C0E-E4E0-F5EF-FEE3E2BB9DE2}"/>
              </a:ext>
            </a:extLst>
          </p:cNvPr>
          <p:cNvCxnSpPr>
            <a:cxnSpLocks/>
            <a:endCxn id="15" idx="0"/>
          </p:cNvCxnSpPr>
          <p:nvPr/>
        </p:nvCxnSpPr>
        <p:spPr>
          <a:xfrm rot="10800000" flipV="1">
            <a:off x="1089662" y="1962849"/>
            <a:ext cx="861062" cy="623496"/>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A91A9775-BF40-CABC-4141-7428D4518244}"/>
              </a:ext>
            </a:extLst>
          </p:cNvPr>
          <p:cNvSpPr txBox="1"/>
          <p:nvPr/>
        </p:nvSpPr>
        <p:spPr>
          <a:xfrm>
            <a:off x="228600" y="2586345"/>
            <a:ext cx="1722124" cy="1938992"/>
          </a:xfrm>
          <a:prstGeom prst="rect">
            <a:avLst/>
          </a:prstGeom>
          <a:noFill/>
        </p:spPr>
        <p:txBody>
          <a:bodyPr wrap="square" rtlCol="0">
            <a:spAutoFit/>
          </a:bodyPr>
          <a:lstStyle/>
          <a:p>
            <a:pPr algn="ctr"/>
            <a:r>
              <a:rPr lang="en-US" sz="2400" b="1" dirty="0">
                <a:latin typeface="+mj-lt"/>
              </a:rPr>
              <a:t>Min. hammer count to induce first bitflip</a:t>
            </a:r>
            <a:endParaRPr lang="en-US" sz="1600" b="1" dirty="0">
              <a:latin typeface="+mj-lt"/>
            </a:endParaRPr>
          </a:p>
        </p:txBody>
      </p:sp>
      <p:sp>
        <p:nvSpPr>
          <p:cNvPr id="11" name="TextBox 10">
            <a:extLst>
              <a:ext uri="{FF2B5EF4-FFF2-40B4-BE49-F238E27FC236}">
                <a16:creationId xmlns:a16="http://schemas.microsoft.com/office/drawing/2014/main" id="{EE92029F-7087-C09D-38E9-96ECC768B1FF}"/>
              </a:ext>
            </a:extLst>
          </p:cNvPr>
          <p:cNvSpPr txBox="1"/>
          <p:nvPr/>
        </p:nvSpPr>
        <p:spPr>
          <a:xfrm>
            <a:off x="2158999" y="4296250"/>
            <a:ext cx="5646395" cy="492443"/>
          </a:xfrm>
          <a:prstGeom prst="rect">
            <a:avLst/>
          </a:prstGeom>
          <a:noFill/>
        </p:spPr>
        <p:txBody>
          <a:bodyPr wrap="square" rtlCol="0">
            <a:spAutoFit/>
          </a:bodyPr>
          <a:lstStyle/>
          <a:p>
            <a:r>
              <a:rPr lang="en-US" sz="2600" b="1" i="1" dirty="0"/>
              <a:t>#Simultaneously Activated Rows</a:t>
            </a:r>
            <a:endParaRPr lang="en-CH" sz="2600" b="1" i="1" dirty="0"/>
          </a:p>
        </p:txBody>
      </p:sp>
      <p:sp>
        <p:nvSpPr>
          <p:cNvPr id="6" name="Rectangle 5">
            <a:extLst>
              <a:ext uri="{FF2B5EF4-FFF2-40B4-BE49-F238E27FC236}">
                <a16:creationId xmlns:a16="http://schemas.microsoft.com/office/drawing/2014/main" id="{6FDC5427-5B6F-B62D-2441-D846C4F52E2D}"/>
              </a:ext>
            </a:extLst>
          </p:cNvPr>
          <p:cNvSpPr/>
          <p:nvPr/>
        </p:nvSpPr>
        <p:spPr>
          <a:xfrm>
            <a:off x="2082174" y="4186001"/>
            <a:ext cx="5538052" cy="546389"/>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Tree>
    <p:extLst>
      <p:ext uri="{BB962C8B-B14F-4D97-AF65-F5344CB8AC3E}">
        <p14:creationId xmlns:p14="http://schemas.microsoft.com/office/powerpoint/2010/main" val="2272967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8"/>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hidden"/>
                                      </p:to>
                                    </p:set>
                                  </p:childTnLst>
                                </p:cTn>
                              </p:par>
                            </p:childTnLst>
                          </p:cTn>
                        </p:par>
                        <p:par>
                          <p:cTn id="15" fill="hold">
                            <p:stCondLst>
                              <p:cond delay="0"/>
                            </p:stCondLst>
                            <p:childTnLst>
                              <p:par>
                                <p:cTn id="16" presetID="22" presetClass="entr" presetSubtype="1"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up)">
                                      <p:cBhvr>
                                        <p:cTn id="18" dur="500"/>
                                        <p:tgtEl>
                                          <p:spTgt spid="9"/>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up)">
                                      <p:cBhvr>
                                        <p:cTn id="21" dur="500"/>
                                        <p:tgtEl>
                                          <p:spTgt spid="15"/>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xit" presetSubtype="0" fill="hold" grpId="0" nodeType="clickEffect">
                                  <p:stCondLst>
                                    <p:cond delay="0"/>
                                  </p:stCondLst>
                                  <p:childTnLst>
                                    <p:set>
                                      <p:cBhvr>
                                        <p:cTn id="25" dur="1" fill="hold">
                                          <p:stCondLst>
                                            <p:cond delay="0"/>
                                          </p:stCondLst>
                                        </p:cTn>
                                        <p:tgtEl>
                                          <p:spTgt spid="5"/>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up)">
                                      <p:cBhvr>
                                        <p:cTn id="30" dur="500"/>
                                        <p:tgtEl>
                                          <p:spTgt spid="13"/>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8"/>
                                        </p:tgtEl>
                                        <p:attrNameLst>
                                          <p:attrName>style.visibility</p:attrName>
                                        </p:attrNameLst>
                                      </p:cBhvr>
                                      <p:to>
                                        <p:strVal val="visible"/>
                                      </p:to>
                                    </p:set>
                                  </p:childTnLst>
                                </p:cTn>
                              </p:par>
                            </p:childTnLst>
                          </p:cTn>
                        </p:par>
                        <p:par>
                          <p:cTn id="43" fill="hold">
                            <p:stCondLst>
                              <p:cond delay="0"/>
                            </p:stCondLst>
                            <p:childTnLst>
                              <p:par>
                                <p:cTn id="44" presetID="22" presetClass="entr" presetSubtype="1" fill="hold" nodeType="afterEffect">
                                  <p:stCondLst>
                                    <p:cond delay="250"/>
                                  </p:stCondLst>
                                  <p:childTnLst>
                                    <p:set>
                                      <p:cBhvr>
                                        <p:cTn id="45" dur="1" fill="hold">
                                          <p:stCondLst>
                                            <p:cond delay="0"/>
                                          </p:stCondLst>
                                        </p:cTn>
                                        <p:tgtEl>
                                          <p:spTgt spid="20"/>
                                        </p:tgtEl>
                                        <p:attrNameLst>
                                          <p:attrName>style.visibility</p:attrName>
                                        </p:attrNameLst>
                                      </p:cBhvr>
                                      <p:to>
                                        <p:strVal val="visible"/>
                                      </p:to>
                                    </p:set>
                                    <p:animEffect transition="in" filter="wipe(up)">
                                      <p:cBhvr>
                                        <p:cTn id="46" dur="500"/>
                                        <p:tgtEl>
                                          <p:spTgt spid="20"/>
                                        </p:tgtEl>
                                      </p:cBhvr>
                                    </p:animEffect>
                                  </p:childTnLst>
                                </p:cTn>
                              </p:par>
                            </p:childTnLst>
                          </p:cTn>
                        </p:par>
                        <p:par>
                          <p:cTn id="47" fill="hold">
                            <p:stCondLst>
                              <p:cond delay="750"/>
                            </p:stCondLst>
                            <p:childTnLst>
                              <p:par>
                                <p:cTn id="48" presetID="10" presetClass="entr" presetSubtype="0" fill="hold" grpId="0" nodeType="afterEffect">
                                  <p:stCondLst>
                                    <p:cond delay="0"/>
                                  </p:stCondLst>
                                  <p:childTnLst>
                                    <p:set>
                                      <p:cBhvr>
                                        <p:cTn id="49" dur="1" fill="hold">
                                          <p:stCondLst>
                                            <p:cond delay="0"/>
                                          </p:stCondLst>
                                        </p:cTn>
                                        <p:tgtEl>
                                          <p:spTgt spid="44"/>
                                        </p:tgtEl>
                                        <p:attrNameLst>
                                          <p:attrName>style.visibility</p:attrName>
                                        </p:attrNameLst>
                                      </p:cBhvr>
                                      <p:to>
                                        <p:strVal val="visible"/>
                                      </p:to>
                                    </p:set>
                                    <p:animEffect transition="in" filter="fade">
                                      <p:cBhvr>
                                        <p:cTn id="50" dur="500"/>
                                        <p:tgtEl>
                                          <p:spTgt spid="44"/>
                                        </p:tgtEl>
                                      </p:cBhvr>
                                    </p:animEffect>
                                  </p:childTnLst>
                                </p:cTn>
                              </p:par>
                            </p:childTnLst>
                          </p:cTn>
                        </p:par>
                        <p:par>
                          <p:cTn id="51" fill="hold">
                            <p:stCondLst>
                              <p:cond delay="1250"/>
                            </p:stCondLst>
                            <p:childTnLst>
                              <p:par>
                                <p:cTn id="52" presetID="22" presetClass="entr" presetSubtype="1" fill="hold" nodeType="after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wipe(up)">
                                      <p:cBhvr>
                                        <p:cTn id="54" dur="500"/>
                                        <p:tgtEl>
                                          <p:spTgt spid="24"/>
                                        </p:tgtEl>
                                      </p:cBhvr>
                                    </p:animEffect>
                                  </p:childTnLst>
                                </p:cTn>
                              </p:par>
                            </p:childTnLst>
                          </p:cTn>
                        </p:par>
                        <p:par>
                          <p:cTn id="55" fill="hold">
                            <p:stCondLst>
                              <p:cond delay="1750"/>
                            </p:stCondLst>
                            <p:childTnLst>
                              <p:par>
                                <p:cTn id="56" presetID="10" presetClass="entr" presetSubtype="0" fill="hold" grpId="0" nodeType="afterEffect">
                                  <p:stCondLst>
                                    <p:cond delay="0"/>
                                  </p:stCondLst>
                                  <p:childTnLst>
                                    <p:set>
                                      <p:cBhvr>
                                        <p:cTn id="57" dur="1" fill="hold">
                                          <p:stCondLst>
                                            <p:cond delay="0"/>
                                          </p:stCondLst>
                                        </p:cTn>
                                        <p:tgtEl>
                                          <p:spTgt spid="46"/>
                                        </p:tgtEl>
                                        <p:attrNameLst>
                                          <p:attrName>style.visibility</p:attrName>
                                        </p:attrNameLst>
                                      </p:cBhvr>
                                      <p:to>
                                        <p:strVal val="visible"/>
                                      </p:to>
                                    </p:set>
                                    <p:animEffect transition="in" filter="fade">
                                      <p:cBhvr>
                                        <p:cTn id="58" dur="500"/>
                                        <p:tgtEl>
                                          <p:spTgt spid="46"/>
                                        </p:tgtEl>
                                      </p:cBhvr>
                                    </p:animEffect>
                                  </p:childTnLst>
                                </p:cTn>
                              </p:par>
                            </p:childTnLst>
                          </p:cTn>
                        </p:par>
                        <p:par>
                          <p:cTn id="59" fill="hold">
                            <p:stCondLst>
                              <p:cond delay="2250"/>
                            </p:stCondLst>
                            <p:childTnLst>
                              <p:par>
                                <p:cTn id="60" presetID="22" presetClass="entr" presetSubtype="1" fill="hold" nodeType="after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wipe(up)">
                                      <p:cBhvr>
                                        <p:cTn id="62" dur="500"/>
                                        <p:tgtEl>
                                          <p:spTgt spid="33"/>
                                        </p:tgtEl>
                                      </p:cBhvr>
                                    </p:animEffect>
                                  </p:childTnLst>
                                </p:cTn>
                              </p:par>
                            </p:childTnLst>
                          </p:cTn>
                        </p:par>
                        <p:par>
                          <p:cTn id="63" fill="hold">
                            <p:stCondLst>
                              <p:cond delay="2750"/>
                            </p:stCondLst>
                            <p:childTnLst>
                              <p:par>
                                <p:cTn id="64" presetID="10" presetClass="entr" presetSubtype="0" fill="hold" grpId="0" nodeType="afterEffect">
                                  <p:stCondLst>
                                    <p:cond delay="0"/>
                                  </p:stCondLst>
                                  <p:childTnLst>
                                    <p:set>
                                      <p:cBhvr>
                                        <p:cTn id="65" dur="1" fill="hold">
                                          <p:stCondLst>
                                            <p:cond delay="0"/>
                                          </p:stCondLst>
                                        </p:cTn>
                                        <p:tgtEl>
                                          <p:spTgt spid="47"/>
                                        </p:tgtEl>
                                        <p:attrNameLst>
                                          <p:attrName>style.visibility</p:attrName>
                                        </p:attrNameLst>
                                      </p:cBhvr>
                                      <p:to>
                                        <p:strVal val="visible"/>
                                      </p:to>
                                    </p:set>
                                    <p:animEffect transition="in" filter="fade">
                                      <p:cBhvr>
                                        <p:cTn id="66"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10" grpId="0"/>
      <p:bldP spid="18" grpId="0" animBg="1"/>
      <p:bldP spid="44" grpId="0"/>
      <p:bldP spid="46" grpId="0"/>
      <p:bldP spid="47" grpId="0"/>
      <p:bldP spid="48" grpId="0" animBg="1"/>
      <p:bldP spid="15" grpId="0"/>
      <p:bldP spid="6" grpId="0" animBg="1"/>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D0B81-F581-E3B4-9024-5C90BC5579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5E94F1-6F84-6AC1-FE7E-33BE08DC46AA}"/>
              </a:ext>
            </a:extLst>
          </p:cNvPr>
          <p:cNvSpPr>
            <a:spLocks noGrp="1"/>
          </p:cNvSpPr>
          <p:nvPr>
            <p:ph type="title"/>
          </p:nvPr>
        </p:nvSpPr>
        <p:spPr/>
        <p:txBody>
          <a:bodyPr/>
          <a:lstStyle/>
          <a:p>
            <a:r>
              <a:rPr lang="en-US" sz="3600" dirty="0"/>
              <a:t>Double-Sided SiMRA vs. </a:t>
            </a:r>
            <a:r>
              <a:rPr lang="en-US" sz="3600" dirty="0" err="1"/>
              <a:t>RowHammer</a:t>
            </a:r>
            <a:r>
              <a:rPr lang="en-US" sz="3600" dirty="0"/>
              <a:t> (II)</a:t>
            </a:r>
          </a:p>
        </p:txBody>
      </p:sp>
      <p:pic>
        <p:nvPicPr>
          <p:cNvPr id="4" name="Picture 3">
            <a:extLst>
              <a:ext uri="{FF2B5EF4-FFF2-40B4-BE49-F238E27FC236}">
                <a16:creationId xmlns:a16="http://schemas.microsoft.com/office/drawing/2014/main" id="{C3AE6C37-7D24-9618-B3D5-D46C91474578}"/>
              </a:ext>
            </a:extLst>
          </p:cNvPr>
          <p:cNvPicPr>
            <a:picLocks noChangeAspect="1"/>
          </p:cNvPicPr>
          <p:nvPr/>
        </p:nvPicPr>
        <p:blipFill>
          <a:blip r:embed="rId2"/>
          <a:stretch>
            <a:fillRect/>
          </a:stretch>
        </p:blipFill>
        <p:spPr>
          <a:xfrm>
            <a:off x="715224" y="1160463"/>
            <a:ext cx="7315200" cy="3601545"/>
          </a:xfrm>
          <a:prstGeom prst="rect">
            <a:avLst/>
          </a:prstGeom>
        </p:spPr>
      </p:pic>
      <p:grpSp>
        <p:nvGrpSpPr>
          <p:cNvPr id="6" name="Group 5">
            <a:extLst>
              <a:ext uri="{FF2B5EF4-FFF2-40B4-BE49-F238E27FC236}">
                <a16:creationId xmlns:a16="http://schemas.microsoft.com/office/drawing/2014/main" id="{9A16406B-13E1-4410-74E1-007EE92DEB04}"/>
              </a:ext>
            </a:extLst>
          </p:cNvPr>
          <p:cNvGrpSpPr/>
          <p:nvPr/>
        </p:nvGrpSpPr>
        <p:grpSpPr>
          <a:xfrm>
            <a:off x="1778000" y="1371600"/>
            <a:ext cx="6252424" cy="2933700"/>
            <a:chOff x="1778000" y="1371600"/>
            <a:chExt cx="6252424" cy="2933700"/>
          </a:xfrm>
        </p:grpSpPr>
        <p:sp>
          <p:nvSpPr>
            <p:cNvPr id="3" name="Rectangle 2">
              <a:extLst>
                <a:ext uri="{FF2B5EF4-FFF2-40B4-BE49-F238E27FC236}">
                  <a16:creationId xmlns:a16="http://schemas.microsoft.com/office/drawing/2014/main" id="{3CB4D89A-865E-0C9D-A2D6-B2C9718F592C}"/>
                </a:ext>
              </a:extLst>
            </p:cNvPr>
            <p:cNvSpPr/>
            <p:nvPr/>
          </p:nvSpPr>
          <p:spPr>
            <a:xfrm>
              <a:off x="1778000" y="2209800"/>
              <a:ext cx="6252424" cy="2095500"/>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5" name="Rectangle 4">
              <a:extLst>
                <a:ext uri="{FF2B5EF4-FFF2-40B4-BE49-F238E27FC236}">
                  <a16:creationId xmlns:a16="http://schemas.microsoft.com/office/drawing/2014/main" id="{751FC379-2F3E-85C3-8CC6-030D3CD5EAFB}"/>
                </a:ext>
              </a:extLst>
            </p:cNvPr>
            <p:cNvSpPr/>
            <p:nvPr/>
          </p:nvSpPr>
          <p:spPr>
            <a:xfrm>
              <a:off x="1778000" y="1371600"/>
              <a:ext cx="2197100" cy="2933700"/>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grpSp>
      <p:pic>
        <p:nvPicPr>
          <p:cNvPr id="7" name="Picture 6">
            <a:extLst>
              <a:ext uri="{FF2B5EF4-FFF2-40B4-BE49-F238E27FC236}">
                <a16:creationId xmlns:a16="http://schemas.microsoft.com/office/drawing/2014/main" id="{1A6DD773-3C82-80AD-C1EC-5F82E2FDA65C}"/>
              </a:ext>
            </a:extLst>
          </p:cNvPr>
          <p:cNvPicPr>
            <a:picLocks noChangeAspect="1"/>
          </p:cNvPicPr>
          <p:nvPr/>
        </p:nvPicPr>
        <p:blipFill>
          <a:blip r:embed="rId2"/>
          <a:stretch>
            <a:fillRect/>
          </a:stretch>
        </p:blipFill>
        <p:spPr>
          <a:xfrm>
            <a:off x="715224" y="1152525"/>
            <a:ext cx="7315200" cy="3601545"/>
          </a:xfrm>
          <a:prstGeom prst="rect">
            <a:avLst/>
          </a:prstGeom>
        </p:spPr>
      </p:pic>
      <p:sp>
        <p:nvSpPr>
          <p:cNvPr id="8" name="Rectangle 7">
            <a:extLst>
              <a:ext uri="{FF2B5EF4-FFF2-40B4-BE49-F238E27FC236}">
                <a16:creationId xmlns:a16="http://schemas.microsoft.com/office/drawing/2014/main" id="{86370787-1A29-4F95-8419-47A9A75A5C81}"/>
              </a:ext>
            </a:extLst>
          </p:cNvPr>
          <p:cNvSpPr/>
          <p:nvPr/>
        </p:nvSpPr>
        <p:spPr>
          <a:xfrm>
            <a:off x="2133600" y="1371600"/>
            <a:ext cx="5896823" cy="2933700"/>
          </a:xfrm>
          <a:prstGeom prst="rect">
            <a:avLst/>
          </a:prstGeom>
          <a:solidFill>
            <a:schemeClr val="accent2">
              <a:lumMod val="20000"/>
              <a:lumOff val="80000"/>
              <a:alpha val="53000"/>
            </a:schemeClr>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2400" b="1" dirty="0">
                <a:solidFill>
                  <a:schemeClr val="bg1"/>
                </a:solidFill>
                <a:highlight>
                  <a:srgbClr val="A42433"/>
                </a:highlight>
                <a:latin typeface="+mj-lt"/>
                <a:ea typeface="Cambria" panose="02040503050406030204" pitchFamily="18" charset="0"/>
                <a:cs typeface="Cascadia Mono" panose="020B0609020000020004" pitchFamily="49" charset="0"/>
              </a:rPr>
              <a:t>&gt;99% of tested victim rows</a:t>
            </a:r>
          </a:p>
          <a:p>
            <a:pPr algn="ctr"/>
            <a:r>
              <a:rPr lang="en-US" sz="2400" b="1" dirty="0">
                <a:solidFill>
                  <a:schemeClr val="bg1"/>
                </a:solidFill>
                <a:highlight>
                  <a:srgbClr val="A42433"/>
                </a:highlight>
                <a:latin typeface="+mj-lt"/>
                <a:ea typeface="Cambria" panose="02040503050406030204" pitchFamily="18" charset="0"/>
                <a:cs typeface="Cascadia Mono" panose="020B0609020000020004" pitchFamily="49" charset="0"/>
              </a:rPr>
              <a:t>experience lower HCfirst   </a:t>
            </a:r>
          </a:p>
        </p:txBody>
      </p:sp>
      <p:sp>
        <p:nvSpPr>
          <p:cNvPr id="9" name="Rectangle 8">
            <a:extLst>
              <a:ext uri="{FF2B5EF4-FFF2-40B4-BE49-F238E27FC236}">
                <a16:creationId xmlns:a16="http://schemas.microsoft.com/office/drawing/2014/main" id="{811A8EF0-C863-506F-0859-C78E6E47EFC9}"/>
              </a:ext>
            </a:extLst>
          </p:cNvPr>
          <p:cNvSpPr/>
          <p:nvPr/>
        </p:nvSpPr>
        <p:spPr>
          <a:xfrm>
            <a:off x="6286500" y="3987800"/>
            <a:ext cx="1743923" cy="309562"/>
          </a:xfrm>
          <a:prstGeom prst="rect">
            <a:avLst/>
          </a:prstGeom>
          <a:solidFill>
            <a:schemeClr val="accent1">
              <a:alpha val="53000"/>
            </a:schemeClr>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sz="2400" b="1" dirty="0">
              <a:solidFill>
                <a:schemeClr val="bg1"/>
              </a:solidFill>
              <a:highlight>
                <a:srgbClr val="A42433"/>
              </a:highlight>
              <a:latin typeface="+mj-lt"/>
              <a:ea typeface="Cambria" panose="02040503050406030204" pitchFamily="18" charset="0"/>
              <a:cs typeface="Cascadia Mono" panose="020B0609020000020004" pitchFamily="49" charset="0"/>
            </a:endParaRPr>
          </a:p>
        </p:txBody>
      </p:sp>
      <p:sp>
        <p:nvSpPr>
          <p:cNvPr id="11" name="Rectangle 10">
            <a:extLst>
              <a:ext uri="{FF2B5EF4-FFF2-40B4-BE49-F238E27FC236}">
                <a16:creationId xmlns:a16="http://schemas.microsoft.com/office/drawing/2014/main" id="{39922AF0-159F-8DA7-EA55-5CBF47CF7E97}"/>
              </a:ext>
            </a:extLst>
          </p:cNvPr>
          <p:cNvSpPr/>
          <p:nvPr/>
        </p:nvSpPr>
        <p:spPr>
          <a:xfrm>
            <a:off x="2256262" y="4965206"/>
            <a:ext cx="5143500" cy="1118093"/>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2400" b="1" dirty="0">
                <a:solidFill>
                  <a:schemeClr val="accent1"/>
                </a:solidFill>
                <a:ea typeface="Cambria" panose="02040503050406030204" pitchFamily="18" charset="0"/>
                <a:cs typeface="Cascadia Mono" panose="020B0609020000020004" pitchFamily="49" charset="0"/>
              </a:rPr>
              <a:t>at least 25.19% </a:t>
            </a:r>
            <a:br>
              <a:rPr lang="en-US" sz="2400" b="1" dirty="0">
                <a:solidFill>
                  <a:schemeClr val="accent1"/>
                </a:solidFill>
                <a:ea typeface="Cambria" panose="02040503050406030204" pitchFamily="18" charset="0"/>
                <a:cs typeface="Cascadia Mono" panose="020B0609020000020004" pitchFamily="49" charset="0"/>
              </a:rPr>
            </a:br>
            <a:r>
              <a:rPr lang="en-US" sz="2400" b="1" dirty="0">
                <a:solidFill>
                  <a:schemeClr val="accent1"/>
                </a:solidFill>
                <a:ea typeface="Cambria" panose="02040503050406030204" pitchFamily="18" charset="0"/>
                <a:cs typeface="Cascadia Mono" panose="020B0609020000020004" pitchFamily="49" charset="0"/>
              </a:rPr>
              <a:t>of tested victim rows </a:t>
            </a:r>
            <a:br>
              <a:rPr lang="en-US" sz="2400" b="1" dirty="0">
                <a:solidFill>
                  <a:schemeClr val="accent1"/>
                </a:solidFill>
                <a:ea typeface="Cambria" panose="02040503050406030204" pitchFamily="18" charset="0"/>
                <a:cs typeface="Cascadia Mono" panose="020B0609020000020004" pitchFamily="49" charset="0"/>
              </a:rPr>
            </a:br>
            <a:r>
              <a:rPr lang="en-US" sz="2400" b="1" dirty="0">
                <a:solidFill>
                  <a:schemeClr val="accent1"/>
                </a:solidFill>
                <a:ea typeface="Cambria" panose="02040503050406030204" pitchFamily="18" charset="0"/>
                <a:cs typeface="Cascadia Mono" panose="020B0609020000020004" pitchFamily="49" charset="0"/>
              </a:rPr>
              <a:t>experience &gt;99% HCfirst reduction</a:t>
            </a:r>
          </a:p>
        </p:txBody>
      </p:sp>
      <p:cxnSp>
        <p:nvCxnSpPr>
          <p:cNvPr id="13" name="Connector: Curved 12">
            <a:extLst>
              <a:ext uri="{FF2B5EF4-FFF2-40B4-BE49-F238E27FC236}">
                <a16:creationId xmlns:a16="http://schemas.microsoft.com/office/drawing/2014/main" id="{E4822906-80CA-F6FF-74D5-0F61C7E32A4F}"/>
              </a:ext>
            </a:extLst>
          </p:cNvPr>
          <p:cNvCxnSpPr>
            <a:cxnSpLocks/>
            <a:stCxn id="9" idx="3"/>
            <a:endCxn id="11" idx="3"/>
          </p:cNvCxnSpPr>
          <p:nvPr/>
        </p:nvCxnSpPr>
        <p:spPr>
          <a:xfrm flipH="1">
            <a:off x="7399762" y="4142581"/>
            <a:ext cx="630661" cy="1381672"/>
          </a:xfrm>
          <a:prstGeom prst="curvedConnector3">
            <a:avLst>
              <a:gd name="adj1" fmla="val -36248"/>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0888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par>
                                <p:cTn id="13" presetID="1" presetClass="exit" presetSubtype="0" fill="hold" grpId="1" nodeType="with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par>
                          <p:cTn id="15" fill="hold">
                            <p:stCondLst>
                              <p:cond delay="500"/>
                            </p:stCondLst>
                            <p:childTnLst>
                              <p:par>
                                <p:cTn id="16" presetID="22" presetClass="entr" presetSubtype="2"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right)">
                                      <p:cBhvr>
                                        <p:cTn id="18" dur="500"/>
                                        <p:tgtEl>
                                          <p:spTgt spid="13"/>
                                        </p:tgtEl>
                                      </p:cBhvr>
                                    </p:animEffect>
                                  </p:childTnLst>
                                </p:cTn>
                              </p:par>
                            </p:childTnLst>
                          </p:cTn>
                        </p:par>
                        <p:par>
                          <p:cTn id="19" fill="hold">
                            <p:stCondLst>
                              <p:cond delay="1000"/>
                            </p:stCondLst>
                            <p:childTnLst>
                              <p:par>
                                <p:cTn id="20" presetID="1" presetClass="entr" presetSubtype="0"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11" grpId="0" animBg="1"/>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9BFEA-2C73-A18B-8DC0-31E5FE7866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541667-51A6-A967-1786-50F911CC6C1D}"/>
              </a:ext>
            </a:extLst>
          </p:cNvPr>
          <p:cNvSpPr>
            <a:spLocks noGrp="1"/>
          </p:cNvSpPr>
          <p:nvPr>
            <p:ph type="title"/>
          </p:nvPr>
        </p:nvSpPr>
        <p:spPr/>
        <p:txBody>
          <a:bodyPr/>
          <a:lstStyle/>
          <a:p>
            <a:r>
              <a:rPr lang="en-US" sz="3600" dirty="0"/>
              <a:t>Double-Sided SiMRA vs. </a:t>
            </a:r>
            <a:r>
              <a:rPr lang="en-US" sz="3600" dirty="0" err="1"/>
              <a:t>RowHammer</a:t>
            </a:r>
            <a:r>
              <a:rPr lang="en-US" sz="3600" dirty="0"/>
              <a:t> (II)</a:t>
            </a:r>
          </a:p>
        </p:txBody>
      </p:sp>
      <p:pic>
        <p:nvPicPr>
          <p:cNvPr id="4" name="Picture 3">
            <a:extLst>
              <a:ext uri="{FF2B5EF4-FFF2-40B4-BE49-F238E27FC236}">
                <a16:creationId xmlns:a16="http://schemas.microsoft.com/office/drawing/2014/main" id="{547345F7-86A0-6C33-7F75-3D81E4AC2D1E}"/>
              </a:ext>
            </a:extLst>
          </p:cNvPr>
          <p:cNvPicPr>
            <a:picLocks noChangeAspect="1"/>
          </p:cNvPicPr>
          <p:nvPr/>
        </p:nvPicPr>
        <p:blipFill>
          <a:blip r:embed="rId2"/>
          <a:stretch>
            <a:fillRect/>
          </a:stretch>
        </p:blipFill>
        <p:spPr>
          <a:xfrm>
            <a:off x="715224" y="1160463"/>
            <a:ext cx="7315200" cy="3601545"/>
          </a:xfrm>
          <a:prstGeom prst="rect">
            <a:avLst/>
          </a:prstGeom>
        </p:spPr>
      </p:pic>
      <p:sp>
        <p:nvSpPr>
          <p:cNvPr id="3" name="Content Placeholder 2">
            <a:extLst>
              <a:ext uri="{FF2B5EF4-FFF2-40B4-BE49-F238E27FC236}">
                <a16:creationId xmlns:a16="http://schemas.microsoft.com/office/drawing/2014/main" id="{17B4F02F-BE80-AA85-1C3B-C7734318F0F6}"/>
              </a:ext>
            </a:extLst>
          </p:cNvPr>
          <p:cNvSpPr txBox="1">
            <a:spLocks/>
          </p:cNvSpPr>
          <p:nvPr/>
        </p:nvSpPr>
        <p:spPr>
          <a:xfrm>
            <a:off x="0" y="4927192"/>
            <a:ext cx="9143999" cy="1321207"/>
          </a:xfrm>
          <a:prstGeom prst="roundRect">
            <a:avLst>
              <a:gd name="adj" fmla="val 6621"/>
            </a:avLst>
          </a:prstGeom>
          <a:solidFill>
            <a:schemeClr val="accent3">
              <a:lumMod val="20000"/>
              <a:lumOff val="80000"/>
            </a:schemeClr>
          </a:solidFill>
          <a:ln w="28575">
            <a:solidFill>
              <a:schemeClr val="accent3"/>
            </a:solidFill>
          </a:ln>
          <a:effectLst>
            <a:softEdge rad="0"/>
          </a:effectLst>
        </p:spPr>
        <p:txBody>
          <a:bodyPr anchor="ct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800" b="1" dirty="0">
                <a:solidFill>
                  <a:schemeClr val="tx2"/>
                </a:solidFill>
                <a:latin typeface="+mj-lt"/>
              </a:rPr>
              <a:t>Double-sided SiMRA </a:t>
            </a:r>
            <a:br>
              <a:rPr lang="en-US" sz="2800" b="1" dirty="0">
                <a:solidFill>
                  <a:schemeClr val="tx2"/>
                </a:solidFill>
                <a:latin typeface="+mj-lt"/>
              </a:rPr>
            </a:br>
            <a:r>
              <a:rPr lang="en-US" sz="2800" b="1" dirty="0">
                <a:solidFill>
                  <a:schemeClr val="tx2"/>
                </a:solidFill>
                <a:latin typeface="+mj-lt"/>
              </a:rPr>
              <a:t>significantly decreases </a:t>
            </a:r>
            <a:r>
              <a:rPr lang="en-US" sz="2800" b="1" dirty="0">
                <a:solidFill>
                  <a:schemeClr val="accent3"/>
                </a:solidFill>
                <a:latin typeface="+mj-lt"/>
              </a:rPr>
              <a:t>HC</a:t>
            </a:r>
            <a:r>
              <a:rPr lang="en-US" sz="2800" b="1" baseline="-25000" dirty="0">
                <a:solidFill>
                  <a:schemeClr val="accent3"/>
                </a:solidFill>
                <a:latin typeface="+mj-lt"/>
              </a:rPr>
              <a:t>first</a:t>
            </a:r>
            <a:r>
              <a:rPr lang="en-US" sz="2800" b="1" dirty="0">
                <a:solidFill>
                  <a:schemeClr val="tx2"/>
                </a:solidFill>
                <a:latin typeface="+mj-lt"/>
              </a:rPr>
              <a:t> for a majority of rows</a:t>
            </a:r>
            <a:br>
              <a:rPr lang="en-US" sz="2800" b="1" dirty="0">
                <a:solidFill>
                  <a:schemeClr val="tx2"/>
                </a:solidFill>
                <a:latin typeface="+mj-lt"/>
              </a:rPr>
            </a:br>
            <a:r>
              <a:rPr lang="en-US" sz="2800" b="1" dirty="0">
                <a:solidFill>
                  <a:schemeClr val="tx2"/>
                </a:solidFill>
                <a:latin typeface="+mj-lt"/>
              </a:rPr>
              <a:t>compared to double-sided </a:t>
            </a:r>
            <a:r>
              <a:rPr lang="en-US" sz="2800" b="1" dirty="0" err="1">
                <a:solidFill>
                  <a:schemeClr val="tx2"/>
                </a:solidFill>
                <a:latin typeface="+mj-lt"/>
              </a:rPr>
              <a:t>RowHammer</a:t>
            </a:r>
            <a:endParaRPr lang="en-CH" sz="2800" b="1" dirty="0">
              <a:solidFill>
                <a:schemeClr val="tx2"/>
              </a:solidFill>
              <a:latin typeface="+mj-lt"/>
            </a:endParaRPr>
          </a:p>
        </p:txBody>
      </p:sp>
    </p:spTree>
    <p:extLst>
      <p:ext uri="{BB962C8B-B14F-4D97-AF65-F5344CB8AC3E}">
        <p14:creationId xmlns:p14="http://schemas.microsoft.com/office/powerpoint/2010/main" val="410939948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39DDC-FAC4-CD9F-E25D-9014258AC5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D227A4-F2C8-B5D0-61CC-69B50D41E8E5}"/>
              </a:ext>
            </a:extLst>
          </p:cNvPr>
          <p:cNvSpPr>
            <a:spLocks noGrp="1"/>
          </p:cNvSpPr>
          <p:nvPr>
            <p:ph type="title"/>
          </p:nvPr>
        </p:nvSpPr>
        <p:spPr/>
        <p:txBody>
          <a:bodyPr/>
          <a:lstStyle/>
          <a:p>
            <a:r>
              <a:rPr lang="en-US" dirty="0"/>
              <a:t>Mitigating </a:t>
            </a:r>
            <a:r>
              <a:rPr lang="en-US" dirty="0" err="1"/>
              <a:t>PuDHammer</a:t>
            </a:r>
            <a:endParaRPr lang="en-CH" dirty="0"/>
          </a:p>
        </p:txBody>
      </p:sp>
      <p:grpSp>
        <p:nvGrpSpPr>
          <p:cNvPr id="10" name="Group 9">
            <a:extLst>
              <a:ext uri="{FF2B5EF4-FFF2-40B4-BE49-F238E27FC236}">
                <a16:creationId xmlns:a16="http://schemas.microsoft.com/office/drawing/2014/main" id="{D946A559-BF63-58AB-52DA-E35C772700C6}"/>
              </a:ext>
            </a:extLst>
          </p:cNvPr>
          <p:cNvGrpSpPr/>
          <p:nvPr/>
        </p:nvGrpSpPr>
        <p:grpSpPr>
          <a:xfrm>
            <a:off x="1" y="4155031"/>
            <a:ext cx="9143999" cy="1620000"/>
            <a:chOff x="0" y="4239698"/>
            <a:chExt cx="9143999" cy="1620000"/>
          </a:xfrm>
        </p:grpSpPr>
        <p:sp>
          <p:nvSpPr>
            <p:cNvPr id="7" name="Content Placeholder 2">
              <a:extLst>
                <a:ext uri="{FF2B5EF4-FFF2-40B4-BE49-F238E27FC236}">
                  <a16:creationId xmlns:a16="http://schemas.microsoft.com/office/drawing/2014/main" id="{178DCA66-74EE-3E20-7F32-0B5F364D3E1B}"/>
                </a:ext>
              </a:extLst>
            </p:cNvPr>
            <p:cNvSpPr txBox="1">
              <a:spLocks/>
            </p:cNvSpPr>
            <p:nvPr/>
          </p:nvSpPr>
          <p:spPr>
            <a:xfrm>
              <a:off x="0" y="4240361"/>
              <a:ext cx="1607127" cy="1618673"/>
            </a:xfrm>
            <a:prstGeom prst="rect">
              <a:avLst/>
            </a:prstGeom>
            <a:solidFill>
              <a:schemeClr val="accent3">
                <a:lumMod val="20000"/>
                <a:lumOff val="80000"/>
              </a:schemeClr>
            </a:solidFill>
          </p:spPr>
          <p:txBody>
            <a:bodyPr anchor="ct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7200" b="1" dirty="0">
                  <a:solidFill>
                    <a:schemeClr val="accent3"/>
                  </a:solidFill>
                </a:rPr>
                <a:t>2</a:t>
              </a:r>
            </a:p>
          </p:txBody>
        </p:sp>
        <p:sp>
          <p:nvSpPr>
            <p:cNvPr id="5" name="TextBox 4">
              <a:extLst>
                <a:ext uri="{FF2B5EF4-FFF2-40B4-BE49-F238E27FC236}">
                  <a16:creationId xmlns:a16="http://schemas.microsoft.com/office/drawing/2014/main" id="{5095B6F7-1A05-01C4-97EF-CB2D8B1065F2}"/>
                </a:ext>
              </a:extLst>
            </p:cNvPr>
            <p:cNvSpPr txBox="1"/>
            <p:nvPr/>
          </p:nvSpPr>
          <p:spPr>
            <a:xfrm>
              <a:off x="1607127" y="4239698"/>
              <a:ext cx="7536872" cy="1620000"/>
            </a:xfrm>
            <a:prstGeom prst="rect">
              <a:avLst/>
            </a:prstGeom>
            <a:solidFill>
              <a:schemeClr val="accent3">
                <a:lumMod val="20000"/>
                <a:lumOff val="80000"/>
              </a:schemeClr>
            </a:solidFill>
          </p:spPr>
          <p:txBody>
            <a:bodyPr wrap="square" rtlCol="0" anchor="ctr">
              <a:spAutoFit/>
            </a:bodyPr>
            <a:lstStyle/>
            <a:p>
              <a:pPr algn="ctr"/>
              <a:r>
                <a:rPr lang="en-US" sz="2800" b="1" dirty="0">
                  <a:solidFill>
                    <a:schemeClr val="accent3"/>
                  </a:solidFill>
                </a:rPr>
                <a:t>Adapt</a:t>
              </a:r>
              <a:r>
                <a:rPr lang="en-US" sz="2800" b="1" dirty="0"/>
                <a:t> </a:t>
              </a:r>
              <a:r>
                <a:rPr lang="en-US" sz="2800" b="1" dirty="0" err="1"/>
                <a:t>RowHammer</a:t>
              </a:r>
              <a:r>
                <a:rPr lang="en-US" sz="2800" b="1" dirty="0"/>
                <a:t> mitigations </a:t>
              </a:r>
              <a:br>
                <a:rPr lang="en-US" sz="2800" b="1" dirty="0"/>
              </a:br>
              <a:r>
                <a:rPr lang="en-US" sz="2800" b="1" dirty="0"/>
                <a:t>to account for </a:t>
              </a:r>
              <a:r>
                <a:rPr lang="en-US" sz="2800" b="1" dirty="0" err="1">
                  <a:solidFill>
                    <a:schemeClr val="accent3"/>
                  </a:solidFill>
                </a:rPr>
                <a:t>PuDHammer</a:t>
              </a:r>
              <a:endParaRPr lang="en-US" sz="2800" b="1" dirty="0">
                <a:solidFill>
                  <a:schemeClr val="accent3"/>
                </a:solidFill>
              </a:endParaRPr>
            </a:p>
          </p:txBody>
        </p:sp>
      </p:grpSp>
      <p:grpSp>
        <p:nvGrpSpPr>
          <p:cNvPr id="14" name="Group 13">
            <a:extLst>
              <a:ext uri="{FF2B5EF4-FFF2-40B4-BE49-F238E27FC236}">
                <a16:creationId xmlns:a16="http://schemas.microsoft.com/office/drawing/2014/main" id="{E7F57B11-9C60-4945-9791-51BC5D2BBCF5}"/>
              </a:ext>
            </a:extLst>
          </p:cNvPr>
          <p:cNvGrpSpPr/>
          <p:nvPr/>
        </p:nvGrpSpPr>
        <p:grpSpPr>
          <a:xfrm>
            <a:off x="-1" y="1593150"/>
            <a:ext cx="9143999" cy="1620000"/>
            <a:chOff x="0" y="2217031"/>
            <a:chExt cx="9143999" cy="1620000"/>
          </a:xfrm>
        </p:grpSpPr>
        <p:sp>
          <p:nvSpPr>
            <p:cNvPr id="4" name="TextBox 3">
              <a:extLst>
                <a:ext uri="{FF2B5EF4-FFF2-40B4-BE49-F238E27FC236}">
                  <a16:creationId xmlns:a16="http://schemas.microsoft.com/office/drawing/2014/main" id="{73C0D005-D165-C186-68E6-3D7A74481711}"/>
                </a:ext>
              </a:extLst>
            </p:cNvPr>
            <p:cNvSpPr txBox="1"/>
            <p:nvPr/>
          </p:nvSpPr>
          <p:spPr>
            <a:xfrm>
              <a:off x="1607127" y="2217031"/>
              <a:ext cx="7536872" cy="1620000"/>
            </a:xfrm>
            <a:prstGeom prst="rect">
              <a:avLst/>
            </a:prstGeom>
            <a:solidFill>
              <a:schemeClr val="accent3">
                <a:lumMod val="20000"/>
                <a:lumOff val="80000"/>
              </a:schemeClr>
            </a:solidFill>
          </p:spPr>
          <p:txBody>
            <a:bodyPr wrap="square" rtlCol="0" anchor="ctr">
              <a:spAutoFit/>
            </a:bodyPr>
            <a:lstStyle/>
            <a:p>
              <a:pPr algn="ctr"/>
              <a:r>
                <a:rPr lang="en-US" sz="2800" b="1" dirty="0">
                  <a:latin typeface="+mj-lt"/>
                </a:rPr>
                <a:t>Analyze the </a:t>
              </a:r>
              <a:r>
                <a:rPr lang="en-US" sz="2800" b="1" dirty="0">
                  <a:solidFill>
                    <a:schemeClr val="accent3"/>
                  </a:solidFill>
                  <a:latin typeface="+mj-lt"/>
                </a:rPr>
                <a:t>effectiveness</a:t>
              </a:r>
              <a:r>
                <a:rPr lang="en-US" sz="2800" b="1" dirty="0">
                  <a:latin typeface="+mj-lt"/>
                </a:rPr>
                <a:t> of </a:t>
              </a:r>
              <a:r>
                <a:rPr lang="en-US" sz="2800" b="1" dirty="0">
                  <a:solidFill>
                    <a:schemeClr val="accent3"/>
                  </a:solidFill>
                  <a:latin typeface="+mj-lt"/>
                </a:rPr>
                <a:t>existing</a:t>
              </a:r>
              <a:r>
                <a:rPr lang="en-US" sz="2800" b="1" dirty="0">
                  <a:latin typeface="+mj-lt"/>
                </a:rPr>
                <a:t> in-DRAM </a:t>
              </a:r>
              <a:r>
                <a:rPr lang="en-US" sz="2800" b="1" dirty="0" err="1">
                  <a:latin typeface="+mj-lt"/>
                </a:rPr>
                <a:t>RowHammer</a:t>
              </a:r>
              <a:r>
                <a:rPr lang="en-US" sz="2800" b="1" dirty="0">
                  <a:latin typeface="+mj-lt"/>
                </a:rPr>
                <a:t> mitigation </a:t>
              </a:r>
              <a:r>
                <a:rPr lang="en-US" sz="2800" b="1" dirty="0">
                  <a:solidFill>
                    <a:schemeClr val="accent3"/>
                  </a:solidFill>
                  <a:latin typeface="+mj-lt"/>
                </a:rPr>
                <a:t>against </a:t>
              </a:r>
              <a:r>
                <a:rPr lang="en-US" sz="2800" b="1" dirty="0" err="1">
                  <a:solidFill>
                    <a:schemeClr val="accent3"/>
                  </a:solidFill>
                  <a:latin typeface="+mj-lt"/>
                </a:rPr>
                <a:t>PuDHammer</a:t>
              </a:r>
              <a:endParaRPr lang="en-US" sz="2800" b="1" dirty="0">
                <a:solidFill>
                  <a:schemeClr val="accent3"/>
                </a:solidFill>
                <a:latin typeface="+mj-lt"/>
              </a:endParaRPr>
            </a:p>
          </p:txBody>
        </p:sp>
        <p:sp>
          <p:nvSpPr>
            <p:cNvPr id="9" name="Content Placeholder 2">
              <a:extLst>
                <a:ext uri="{FF2B5EF4-FFF2-40B4-BE49-F238E27FC236}">
                  <a16:creationId xmlns:a16="http://schemas.microsoft.com/office/drawing/2014/main" id="{4C2544CB-3F1B-FAE3-61C2-6585C5903FD8}"/>
                </a:ext>
              </a:extLst>
            </p:cNvPr>
            <p:cNvSpPr txBox="1">
              <a:spLocks/>
            </p:cNvSpPr>
            <p:nvPr/>
          </p:nvSpPr>
          <p:spPr>
            <a:xfrm>
              <a:off x="0" y="2217695"/>
              <a:ext cx="1607127" cy="1618673"/>
            </a:xfrm>
            <a:prstGeom prst="rect">
              <a:avLst/>
            </a:prstGeom>
            <a:solidFill>
              <a:schemeClr val="accent3">
                <a:lumMod val="20000"/>
                <a:lumOff val="80000"/>
              </a:schemeClr>
            </a:solidFill>
          </p:spPr>
          <p:txBody>
            <a:bodyPr anchor="ct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7200" b="1" dirty="0">
                  <a:solidFill>
                    <a:schemeClr val="accent3"/>
                  </a:solidFill>
                </a:rPr>
                <a:t>1</a:t>
              </a:r>
            </a:p>
          </p:txBody>
        </p:sp>
      </p:grpSp>
    </p:spTree>
    <p:extLst>
      <p:ext uri="{BB962C8B-B14F-4D97-AF65-F5344CB8AC3E}">
        <p14:creationId xmlns:p14="http://schemas.microsoft.com/office/powerpoint/2010/main" val="235666169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71668-0914-9ADD-6319-82649ACDBB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A5C930-D395-80C1-D6B3-3EBE96B968F7}"/>
              </a:ext>
            </a:extLst>
          </p:cNvPr>
          <p:cNvSpPr>
            <a:spLocks noGrp="1"/>
          </p:cNvSpPr>
          <p:nvPr>
            <p:ph type="title"/>
          </p:nvPr>
        </p:nvSpPr>
        <p:spPr/>
        <p:txBody>
          <a:bodyPr/>
          <a:lstStyle/>
          <a:p>
            <a:r>
              <a:rPr lang="en-US" dirty="0"/>
              <a:t>Mitigating </a:t>
            </a:r>
            <a:r>
              <a:rPr lang="en-US" dirty="0" err="1"/>
              <a:t>PuDHammer</a:t>
            </a:r>
            <a:endParaRPr lang="en-CH" dirty="0"/>
          </a:p>
        </p:txBody>
      </p:sp>
      <p:grpSp>
        <p:nvGrpSpPr>
          <p:cNvPr id="10" name="Group 9">
            <a:extLst>
              <a:ext uri="{FF2B5EF4-FFF2-40B4-BE49-F238E27FC236}">
                <a16:creationId xmlns:a16="http://schemas.microsoft.com/office/drawing/2014/main" id="{3107FD93-EA63-3F9E-1061-5E79460CF84D}"/>
              </a:ext>
            </a:extLst>
          </p:cNvPr>
          <p:cNvGrpSpPr/>
          <p:nvPr/>
        </p:nvGrpSpPr>
        <p:grpSpPr>
          <a:xfrm>
            <a:off x="1" y="4155031"/>
            <a:ext cx="9143999" cy="1620000"/>
            <a:chOff x="0" y="4239698"/>
            <a:chExt cx="9143999" cy="1620000"/>
          </a:xfrm>
        </p:grpSpPr>
        <p:sp>
          <p:nvSpPr>
            <p:cNvPr id="7" name="Content Placeholder 2">
              <a:extLst>
                <a:ext uri="{FF2B5EF4-FFF2-40B4-BE49-F238E27FC236}">
                  <a16:creationId xmlns:a16="http://schemas.microsoft.com/office/drawing/2014/main" id="{10C1ED32-D6A7-F6A9-4AF5-534CC0181926}"/>
                </a:ext>
              </a:extLst>
            </p:cNvPr>
            <p:cNvSpPr txBox="1">
              <a:spLocks/>
            </p:cNvSpPr>
            <p:nvPr/>
          </p:nvSpPr>
          <p:spPr>
            <a:xfrm>
              <a:off x="0" y="4240361"/>
              <a:ext cx="1607127" cy="1618673"/>
            </a:xfrm>
            <a:prstGeom prst="rect">
              <a:avLst/>
            </a:prstGeom>
            <a:solidFill>
              <a:schemeClr val="accent3">
                <a:lumMod val="20000"/>
                <a:lumOff val="80000"/>
              </a:schemeClr>
            </a:solidFill>
          </p:spPr>
          <p:txBody>
            <a:bodyPr anchor="ct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7200" b="1" dirty="0">
                  <a:solidFill>
                    <a:schemeClr val="accent3"/>
                  </a:solidFill>
                </a:rPr>
                <a:t>2</a:t>
              </a:r>
            </a:p>
          </p:txBody>
        </p:sp>
        <p:sp>
          <p:nvSpPr>
            <p:cNvPr id="5" name="TextBox 4">
              <a:extLst>
                <a:ext uri="{FF2B5EF4-FFF2-40B4-BE49-F238E27FC236}">
                  <a16:creationId xmlns:a16="http://schemas.microsoft.com/office/drawing/2014/main" id="{52A6661B-EB6B-7B40-D3C7-2B4C3ECB2775}"/>
                </a:ext>
              </a:extLst>
            </p:cNvPr>
            <p:cNvSpPr txBox="1"/>
            <p:nvPr/>
          </p:nvSpPr>
          <p:spPr>
            <a:xfrm>
              <a:off x="1607127" y="4239698"/>
              <a:ext cx="7536872" cy="1620000"/>
            </a:xfrm>
            <a:prstGeom prst="rect">
              <a:avLst/>
            </a:prstGeom>
            <a:solidFill>
              <a:schemeClr val="accent3">
                <a:lumMod val="20000"/>
                <a:lumOff val="80000"/>
              </a:schemeClr>
            </a:solidFill>
          </p:spPr>
          <p:txBody>
            <a:bodyPr wrap="square" rtlCol="0" anchor="ctr">
              <a:spAutoFit/>
            </a:bodyPr>
            <a:lstStyle/>
            <a:p>
              <a:pPr algn="ctr"/>
              <a:r>
                <a:rPr lang="en-US" sz="2800" b="1" dirty="0">
                  <a:solidFill>
                    <a:schemeClr val="accent3"/>
                  </a:solidFill>
                </a:rPr>
                <a:t>Adapt</a:t>
              </a:r>
              <a:r>
                <a:rPr lang="en-US" sz="2800" b="1" dirty="0"/>
                <a:t> </a:t>
              </a:r>
              <a:r>
                <a:rPr lang="en-US" sz="2800" b="1" dirty="0" err="1"/>
                <a:t>RowHammer</a:t>
              </a:r>
              <a:r>
                <a:rPr lang="en-US" sz="2800" b="1" dirty="0"/>
                <a:t> mitigations </a:t>
              </a:r>
              <a:br>
                <a:rPr lang="en-US" sz="2800" b="1" dirty="0"/>
              </a:br>
              <a:r>
                <a:rPr lang="en-US" sz="2800" b="1" dirty="0"/>
                <a:t>to account for </a:t>
              </a:r>
              <a:r>
                <a:rPr lang="en-US" sz="2800" b="1" dirty="0" err="1">
                  <a:solidFill>
                    <a:schemeClr val="accent3"/>
                  </a:solidFill>
                </a:rPr>
                <a:t>PuDHammer</a:t>
              </a:r>
              <a:endParaRPr lang="en-US" sz="2800" b="1" dirty="0">
                <a:solidFill>
                  <a:schemeClr val="accent3"/>
                </a:solidFill>
              </a:endParaRPr>
            </a:p>
          </p:txBody>
        </p:sp>
      </p:grpSp>
      <p:grpSp>
        <p:nvGrpSpPr>
          <p:cNvPr id="14" name="Group 13">
            <a:extLst>
              <a:ext uri="{FF2B5EF4-FFF2-40B4-BE49-F238E27FC236}">
                <a16:creationId xmlns:a16="http://schemas.microsoft.com/office/drawing/2014/main" id="{6638A569-C151-40D3-7B56-9181C9CC6DD9}"/>
              </a:ext>
            </a:extLst>
          </p:cNvPr>
          <p:cNvGrpSpPr/>
          <p:nvPr/>
        </p:nvGrpSpPr>
        <p:grpSpPr>
          <a:xfrm>
            <a:off x="-1" y="1593150"/>
            <a:ext cx="9143999" cy="1620000"/>
            <a:chOff x="0" y="2217031"/>
            <a:chExt cx="9143999" cy="1620000"/>
          </a:xfrm>
        </p:grpSpPr>
        <p:sp>
          <p:nvSpPr>
            <p:cNvPr id="4" name="TextBox 3">
              <a:extLst>
                <a:ext uri="{FF2B5EF4-FFF2-40B4-BE49-F238E27FC236}">
                  <a16:creationId xmlns:a16="http://schemas.microsoft.com/office/drawing/2014/main" id="{82BAC426-00EC-CC1F-AF60-2578908BBD9F}"/>
                </a:ext>
              </a:extLst>
            </p:cNvPr>
            <p:cNvSpPr txBox="1"/>
            <p:nvPr/>
          </p:nvSpPr>
          <p:spPr>
            <a:xfrm>
              <a:off x="1607127" y="2217031"/>
              <a:ext cx="7536872" cy="1620000"/>
            </a:xfrm>
            <a:prstGeom prst="rect">
              <a:avLst/>
            </a:prstGeom>
            <a:solidFill>
              <a:schemeClr val="accent3">
                <a:lumMod val="20000"/>
                <a:lumOff val="80000"/>
              </a:schemeClr>
            </a:solidFill>
          </p:spPr>
          <p:txBody>
            <a:bodyPr wrap="square" rtlCol="0" anchor="ctr">
              <a:spAutoFit/>
            </a:bodyPr>
            <a:lstStyle/>
            <a:p>
              <a:pPr algn="ctr"/>
              <a:r>
                <a:rPr lang="en-US" sz="2800" b="1" dirty="0">
                  <a:latin typeface="+mj-lt"/>
                </a:rPr>
                <a:t>Analyze the </a:t>
              </a:r>
              <a:r>
                <a:rPr lang="en-US" sz="2800" b="1" dirty="0">
                  <a:solidFill>
                    <a:schemeClr val="accent3"/>
                  </a:solidFill>
                  <a:latin typeface="+mj-lt"/>
                </a:rPr>
                <a:t>effectiveness</a:t>
              </a:r>
              <a:r>
                <a:rPr lang="en-US" sz="2800" b="1" dirty="0">
                  <a:latin typeface="+mj-lt"/>
                </a:rPr>
                <a:t> of </a:t>
              </a:r>
              <a:r>
                <a:rPr lang="en-US" sz="2800" b="1" dirty="0">
                  <a:solidFill>
                    <a:schemeClr val="accent3"/>
                  </a:solidFill>
                  <a:latin typeface="+mj-lt"/>
                </a:rPr>
                <a:t>existing</a:t>
              </a:r>
              <a:r>
                <a:rPr lang="en-US" sz="2800" b="1" dirty="0">
                  <a:latin typeface="+mj-lt"/>
                </a:rPr>
                <a:t> in-DRAM </a:t>
              </a:r>
              <a:r>
                <a:rPr lang="en-US" sz="2800" b="1" dirty="0" err="1">
                  <a:latin typeface="+mj-lt"/>
                </a:rPr>
                <a:t>RowHammer</a:t>
              </a:r>
              <a:r>
                <a:rPr lang="en-US" sz="2800" b="1" dirty="0">
                  <a:latin typeface="+mj-lt"/>
                </a:rPr>
                <a:t> mitigation </a:t>
              </a:r>
              <a:r>
                <a:rPr lang="en-US" sz="2800" b="1" dirty="0">
                  <a:solidFill>
                    <a:schemeClr val="accent3"/>
                  </a:solidFill>
                  <a:latin typeface="+mj-lt"/>
                </a:rPr>
                <a:t>against </a:t>
              </a:r>
              <a:r>
                <a:rPr lang="en-US" sz="2800" b="1" dirty="0" err="1">
                  <a:solidFill>
                    <a:schemeClr val="accent3"/>
                  </a:solidFill>
                  <a:latin typeface="+mj-lt"/>
                </a:rPr>
                <a:t>PuDHammer</a:t>
              </a:r>
              <a:endParaRPr lang="en-US" sz="2800" b="1" dirty="0">
                <a:solidFill>
                  <a:schemeClr val="accent3"/>
                </a:solidFill>
                <a:latin typeface="+mj-lt"/>
              </a:endParaRPr>
            </a:p>
          </p:txBody>
        </p:sp>
        <p:sp>
          <p:nvSpPr>
            <p:cNvPr id="9" name="Content Placeholder 2">
              <a:extLst>
                <a:ext uri="{FF2B5EF4-FFF2-40B4-BE49-F238E27FC236}">
                  <a16:creationId xmlns:a16="http://schemas.microsoft.com/office/drawing/2014/main" id="{8C4DE3A0-6074-A6CA-CEB3-BD6C82E77F56}"/>
                </a:ext>
              </a:extLst>
            </p:cNvPr>
            <p:cNvSpPr txBox="1">
              <a:spLocks/>
            </p:cNvSpPr>
            <p:nvPr/>
          </p:nvSpPr>
          <p:spPr>
            <a:xfrm>
              <a:off x="0" y="2217695"/>
              <a:ext cx="1607127" cy="1618673"/>
            </a:xfrm>
            <a:prstGeom prst="rect">
              <a:avLst/>
            </a:prstGeom>
            <a:solidFill>
              <a:schemeClr val="accent3">
                <a:lumMod val="20000"/>
                <a:lumOff val="80000"/>
              </a:schemeClr>
            </a:solidFill>
          </p:spPr>
          <p:txBody>
            <a:bodyPr anchor="ct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7200" b="1" dirty="0">
                  <a:solidFill>
                    <a:schemeClr val="accent3"/>
                  </a:solidFill>
                </a:rPr>
                <a:t>1</a:t>
              </a:r>
            </a:p>
          </p:txBody>
        </p:sp>
      </p:grpSp>
      <p:sp>
        <p:nvSpPr>
          <p:cNvPr id="3" name="Rectangle 2">
            <a:extLst>
              <a:ext uri="{FF2B5EF4-FFF2-40B4-BE49-F238E27FC236}">
                <a16:creationId xmlns:a16="http://schemas.microsoft.com/office/drawing/2014/main" id="{4740E4DD-7F72-E79E-4A0E-F94A2F11D1D8}"/>
              </a:ext>
            </a:extLst>
          </p:cNvPr>
          <p:cNvSpPr/>
          <p:nvPr/>
        </p:nvSpPr>
        <p:spPr>
          <a:xfrm>
            <a:off x="-310896" y="3675888"/>
            <a:ext cx="10158984" cy="2724912"/>
          </a:xfrm>
          <a:prstGeom prst="rect">
            <a:avLst/>
          </a:prstGeom>
          <a:solidFill>
            <a:schemeClr val="bg1">
              <a:alpha val="7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Tree>
    <p:extLst>
      <p:ext uri="{BB962C8B-B14F-4D97-AF65-F5344CB8AC3E}">
        <p14:creationId xmlns:p14="http://schemas.microsoft.com/office/powerpoint/2010/main" val="116910635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DC9222CB-3C9B-246E-9E4C-C287090D9A12}"/>
              </a:ext>
            </a:extLst>
          </p:cNvPr>
          <p:cNvGrpSpPr/>
          <p:nvPr/>
        </p:nvGrpSpPr>
        <p:grpSpPr>
          <a:xfrm>
            <a:off x="355143" y="3049142"/>
            <a:ext cx="8503107" cy="2469076"/>
            <a:chOff x="355143" y="3049142"/>
            <a:chExt cx="8503107" cy="2469076"/>
          </a:xfrm>
        </p:grpSpPr>
        <p:sp>
          <p:nvSpPr>
            <p:cNvPr id="4" name="Rounded Rectangle 4">
              <a:extLst>
                <a:ext uri="{FF2B5EF4-FFF2-40B4-BE49-F238E27FC236}">
                  <a16:creationId xmlns:a16="http://schemas.microsoft.com/office/drawing/2014/main" id="{3FF1593A-7901-4808-95C7-AFD78EBD92A7}"/>
                </a:ext>
              </a:extLst>
            </p:cNvPr>
            <p:cNvSpPr/>
            <p:nvPr/>
          </p:nvSpPr>
          <p:spPr>
            <a:xfrm>
              <a:off x="3422193" y="3464997"/>
              <a:ext cx="5436057" cy="2053221"/>
            </a:xfrm>
            <a:prstGeom prst="roundRect">
              <a:avLst/>
            </a:prstGeom>
            <a:solidFill>
              <a:schemeClr val="bg1">
                <a:lumMod val="9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mj-lt"/>
              </a:endParaRPr>
            </a:p>
          </p:txBody>
        </p:sp>
        <p:cxnSp>
          <p:nvCxnSpPr>
            <p:cNvPr id="5" name="Straight Connector 4">
              <a:extLst>
                <a:ext uri="{FF2B5EF4-FFF2-40B4-BE49-F238E27FC236}">
                  <a16:creationId xmlns:a16="http://schemas.microsoft.com/office/drawing/2014/main" id="{64A3B3C4-7821-434A-A148-EBC6228C29B5}"/>
                </a:ext>
              </a:extLst>
            </p:cNvPr>
            <p:cNvCxnSpPr>
              <a:cxnSpLocks/>
            </p:cNvCxnSpPr>
            <p:nvPr/>
          </p:nvCxnSpPr>
          <p:spPr>
            <a:xfrm>
              <a:off x="4633197" y="3788838"/>
              <a:ext cx="3897101"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4DB0259-692D-4656-841C-3E13605DF30D}"/>
                </a:ext>
              </a:extLst>
            </p:cNvPr>
            <p:cNvCxnSpPr>
              <a:cxnSpLocks/>
            </p:cNvCxnSpPr>
            <p:nvPr/>
          </p:nvCxnSpPr>
          <p:spPr>
            <a:xfrm>
              <a:off x="4633197" y="4131738"/>
              <a:ext cx="3897101"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D6FB1E89-D210-4450-BE6B-2526EFACA1DC}"/>
                </a:ext>
              </a:extLst>
            </p:cNvPr>
            <p:cNvCxnSpPr>
              <a:cxnSpLocks/>
            </p:cNvCxnSpPr>
            <p:nvPr/>
          </p:nvCxnSpPr>
          <p:spPr>
            <a:xfrm>
              <a:off x="4633197" y="4486018"/>
              <a:ext cx="3897101"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83D4CBC-D5D3-4A69-BF2E-EE2354C9A5B0}"/>
                </a:ext>
              </a:extLst>
            </p:cNvPr>
            <p:cNvCxnSpPr>
              <a:cxnSpLocks/>
            </p:cNvCxnSpPr>
            <p:nvPr/>
          </p:nvCxnSpPr>
          <p:spPr>
            <a:xfrm>
              <a:off x="4633197" y="4844780"/>
              <a:ext cx="3897101"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65312C8-9D10-4C87-9370-4B98B85FE7B9}"/>
                </a:ext>
              </a:extLst>
            </p:cNvPr>
            <p:cNvCxnSpPr>
              <a:cxnSpLocks/>
            </p:cNvCxnSpPr>
            <p:nvPr/>
          </p:nvCxnSpPr>
          <p:spPr>
            <a:xfrm>
              <a:off x="4633197" y="5213895"/>
              <a:ext cx="3897101"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32D7A9AF-AD51-4596-9937-45A47F7140EE}"/>
                </a:ext>
              </a:extLst>
            </p:cNvPr>
            <p:cNvSpPr/>
            <p:nvPr/>
          </p:nvSpPr>
          <p:spPr>
            <a:xfrm>
              <a:off x="4866614" y="3647742"/>
              <a:ext cx="3445505" cy="277811"/>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latin typeface="+mj-lt"/>
                </a:rPr>
                <a:t>Row 0</a:t>
              </a:r>
            </a:p>
          </p:txBody>
        </p:sp>
        <p:sp>
          <p:nvSpPr>
            <p:cNvPr id="12" name="Rectangle 11">
              <a:extLst>
                <a:ext uri="{FF2B5EF4-FFF2-40B4-BE49-F238E27FC236}">
                  <a16:creationId xmlns:a16="http://schemas.microsoft.com/office/drawing/2014/main" id="{5B91004C-2790-4E22-A065-EC05531BDE85}"/>
                </a:ext>
              </a:extLst>
            </p:cNvPr>
            <p:cNvSpPr/>
            <p:nvPr/>
          </p:nvSpPr>
          <p:spPr>
            <a:xfrm>
              <a:off x="4866617" y="3990642"/>
              <a:ext cx="3445505" cy="277811"/>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latin typeface="+mj-lt"/>
                </a:rPr>
                <a:t>Row 1</a:t>
              </a:r>
            </a:p>
          </p:txBody>
        </p:sp>
        <p:sp>
          <p:nvSpPr>
            <p:cNvPr id="13" name="Rectangle 12">
              <a:extLst>
                <a:ext uri="{FF2B5EF4-FFF2-40B4-BE49-F238E27FC236}">
                  <a16:creationId xmlns:a16="http://schemas.microsoft.com/office/drawing/2014/main" id="{0A9963AF-4A5A-4017-B031-055E8594DD9E}"/>
                </a:ext>
              </a:extLst>
            </p:cNvPr>
            <p:cNvSpPr/>
            <p:nvPr/>
          </p:nvSpPr>
          <p:spPr>
            <a:xfrm>
              <a:off x="4860715" y="4345476"/>
              <a:ext cx="3445505" cy="277811"/>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latin typeface="+mj-lt"/>
                </a:rPr>
                <a:t>Row 2</a:t>
              </a:r>
            </a:p>
          </p:txBody>
        </p:sp>
        <p:sp>
          <p:nvSpPr>
            <p:cNvPr id="14" name="Rectangle 13">
              <a:extLst>
                <a:ext uri="{FF2B5EF4-FFF2-40B4-BE49-F238E27FC236}">
                  <a16:creationId xmlns:a16="http://schemas.microsoft.com/office/drawing/2014/main" id="{EDCC05D0-647F-46CF-971E-2A17F81DAE70}"/>
                </a:ext>
              </a:extLst>
            </p:cNvPr>
            <p:cNvSpPr/>
            <p:nvPr/>
          </p:nvSpPr>
          <p:spPr>
            <a:xfrm>
              <a:off x="4857751" y="4710984"/>
              <a:ext cx="3445505" cy="277811"/>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latin typeface="+mj-lt"/>
                </a:rPr>
                <a:t>Row 3</a:t>
              </a:r>
            </a:p>
          </p:txBody>
        </p:sp>
        <p:sp>
          <p:nvSpPr>
            <p:cNvPr id="15" name="Rectangle 14">
              <a:extLst>
                <a:ext uri="{FF2B5EF4-FFF2-40B4-BE49-F238E27FC236}">
                  <a16:creationId xmlns:a16="http://schemas.microsoft.com/office/drawing/2014/main" id="{79558480-2B44-4853-BD37-41FE9492AFF1}"/>
                </a:ext>
              </a:extLst>
            </p:cNvPr>
            <p:cNvSpPr/>
            <p:nvPr/>
          </p:nvSpPr>
          <p:spPr>
            <a:xfrm>
              <a:off x="4860715" y="5080488"/>
              <a:ext cx="3445505" cy="277811"/>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100" dirty="0">
                  <a:solidFill>
                    <a:prstClr val="black"/>
                  </a:solidFill>
                  <a:latin typeface="+mj-lt"/>
                </a:rPr>
                <a:t>Row 4</a:t>
              </a:r>
            </a:p>
          </p:txBody>
        </p:sp>
        <p:sp>
          <p:nvSpPr>
            <p:cNvPr id="43" name="Rectangle 42">
              <a:extLst>
                <a:ext uri="{FF2B5EF4-FFF2-40B4-BE49-F238E27FC236}">
                  <a16:creationId xmlns:a16="http://schemas.microsoft.com/office/drawing/2014/main" id="{607F9108-926C-4157-AD58-D2BB41AAE937}"/>
                </a:ext>
              </a:extLst>
            </p:cNvPr>
            <p:cNvSpPr/>
            <p:nvPr/>
          </p:nvSpPr>
          <p:spPr>
            <a:xfrm>
              <a:off x="3505200" y="3049142"/>
              <a:ext cx="5257800" cy="415498"/>
            </a:xfrm>
            <a:prstGeom prst="rect">
              <a:avLst/>
            </a:prstGeom>
          </p:spPr>
          <p:txBody>
            <a:bodyPr wrap="square">
              <a:spAutoFit/>
            </a:bodyPr>
            <a:lstStyle/>
            <a:p>
              <a:pPr algn="ctr"/>
              <a:r>
                <a:rPr lang="en-US" sz="2100" b="1" dirty="0">
                  <a:latin typeface="+mj-lt"/>
                </a:rPr>
                <a:t>TRR-equipped DRAM Chip</a:t>
              </a:r>
              <a:endParaRPr lang="en-US" sz="2100" dirty="0">
                <a:latin typeface="+mj-lt"/>
              </a:endParaRPr>
            </a:p>
          </p:txBody>
        </p:sp>
        <p:sp>
          <p:nvSpPr>
            <p:cNvPr id="57" name="Rectangle: Rounded Corners 56">
              <a:extLst>
                <a:ext uri="{FF2B5EF4-FFF2-40B4-BE49-F238E27FC236}">
                  <a16:creationId xmlns:a16="http://schemas.microsoft.com/office/drawing/2014/main" id="{21DF0CB4-2C42-4450-9A63-4A5BDC43331F}"/>
                </a:ext>
              </a:extLst>
            </p:cNvPr>
            <p:cNvSpPr/>
            <p:nvPr/>
          </p:nvSpPr>
          <p:spPr>
            <a:xfrm>
              <a:off x="3522884" y="3839717"/>
              <a:ext cx="613344" cy="1275233"/>
            </a:xfrm>
            <a:prstGeom prst="round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latin typeface="+mj-lt"/>
                </a:rPr>
                <a:t>TRR</a:t>
              </a:r>
              <a:endParaRPr lang="en-CH" sz="2800" dirty="0">
                <a:solidFill>
                  <a:schemeClr val="bg1"/>
                </a:solidFill>
                <a:latin typeface="+mj-lt"/>
              </a:endParaRPr>
            </a:p>
          </p:txBody>
        </p:sp>
        <p:sp>
          <p:nvSpPr>
            <p:cNvPr id="69" name="Content Placeholder 2">
              <a:extLst>
                <a:ext uri="{FF2B5EF4-FFF2-40B4-BE49-F238E27FC236}">
                  <a16:creationId xmlns:a16="http://schemas.microsoft.com/office/drawing/2014/main" id="{6B6EE904-F60A-43F8-A3B3-E95497FF43AB}"/>
                </a:ext>
              </a:extLst>
            </p:cNvPr>
            <p:cNvSpPr txBox="1">
              <a:spLocks/>
            </p:cNvSpPr>
            <p:nvPr/>
          </p:nvSpPr>
          <p:spPr>
            <a:xfrm>
              <a:off x="4785697" y="4287924"/>
              <a:ext cx="929756" cy="381842"/>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1800" b="1" i="1" dirty="0">
                <a:solidFill>
                  <a:srgbClr val="FF0000"/>
                </a:solidFill>
                <a:latin typeface="+mj-lt"/>
              </a:endParaRPr>
            </a:p>
          </p:txBody>
        </p:sp>
        <p:sp>
          <p:nvSpPr>
            <p:cNvPr id="45" name="Rounded Rectangle 4">
              <a:extLst>
                <a:ext uri="{FF2B5EF4-FFF2-40B4-BE49-F238E27FC236}">
                  <a16:creationId xmlns:a16="http://schemas.microsoft.com/office/drawing/2014/main" id="{C220C4DC-DE37-4DC0-AE84-02F496EA9701}"/>
                </a:ext>
              </a:extLst>
            </p:cNvPr>
            <p:cNvSpPr/>
            <p:nvPr/>
          </p:nvSpPr>
          <p:spPr>
            <a:xfrm>
              <a:off x="355143" y="3719598"/>
              <a:ext cx="1490373" cy="1004741"/>
            </a:xfrm>
            <a:prstGeom prst="roundRect">
              <a:avLst/>
            </a:prstGeom>
            <a:solidFill>
              <a:schemeClr val="bg1">
                <a:lumMod val="9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mj-lt"/>
                </a:rPr>
                <a:t>Memory </a:t>
              </a:r>
              <a:br>
                <a:rPr lang="en-US" sz="2000" dirty="0">
                  <a:solidFill>
                    <a:schemeClr val="tx1"/>
                  </a:solidFill>
                  <a:latin typeface="+mj-lt"/>
                </a:rPr>
              </a:br>
              <a:r>
                <a:rPr lang="en-US" sz="2000" dirty="0">
                  <a:solidFill>
                    <a:schemeClr val="tx1"/>
                  </a:solidFill>
                  <a:latin typeface="+mj-lt"/>
                </a:rPr>
                <a:t>Controller</a:t>
              </a:r>
            </a:p>
          </p:txBody>
        </p:sp>
        <p:sp>
          <p:nvSpPr>
            <p:cNvPr id="46" name="Arrow: Right 45">
              <a:extLst>
                <a:ext uri="{FF2B5EF4-FFF2-40B4-BE49-F238E27FC236}">
                  <a16:creationId xmlns:a16="http://schemas.microsoft.com/office/drawing/2014/main" id="{1F2BEF28-EFC9-43E9-9F20-9B4FA77D8F3E}"/>
                </a:ext>
              </a:extLst>
            </p:cNvPr>
            <p:cNvSpPr/>
            <p:nvPr/>
          </p:nvSpPr>
          <p:spPr>
            <a:xfrm>
              <a:off x="2075768" y="4108639"/>
              <a:ext cx="1103366" cy="358570"/>
            </a:xfrm>
            <a:prstGeom prst="rightArrow">
              <a:avLst>
                <a:gd name="adj1" fmla="val 50000"/>
                <a:gd name="adj2" fmla="val 53320"/>
              </a:avLst>
            </a:prstGeom>
            <a:solidFill>
              <a:schemeClr val="bg1">
                <a:lumMod val="75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latin typeface="+mj-lt"/>
              </a:endParaRPr>
            </a:p>
          </p:txBody>
        </p:sp>
        <p:sp>
          <p:nvSpPr>
            <p:cNvPr id="11" name="Content Placeholder 2">
              <a:extLst>
                <a:ext uri="{FF2B5EF4-FFF2-40B4-BE49-F238E27FC236}">
                  <a16:creationId xmlns:a16="http://schemas.microsoft.com/office/drawing/2014/main" id="{9E0F42EF-E30B-09B1-5B25-9DBC07AF5C48}"/>
                </a:ext>
              </a:extLst>
            </p:cNvPr>
            <p:cNvSpPr txBox="1">
              <a:spLocks/>
            </p:cNvSpPr>
            <p:nvPr/>
          </p:nvSpPr>
          <p:spPr>
            <a:xfrm>
              <a:off x="4827898" y="3960392"/>
              <a:ext cx="1342064" cy="381842"/>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1800" b="1" i="1" dirty="0">
                <a:solidFill>
                  <a:srgbClr val="FF0000"/>
                </a:solidFill>
                <a:latin typeface="+mj-lt"/>
              </a:endParaRPr>
            </a:p>
          </p:txBody>
        </p:sp>
      </p:grpSp>
      <p:sp>
        <p:nvSpPr>
          <p:cNvPr id="2" name="Title 1">
            <a:extLst>
              <a:ext uri="{FF2B5EF4-FFF2-40B4-BE49-F238E27FC236}">
                <a16:creationId xmlns:a16="http://schemas.microsoft.com/office/drawing/2014/main" id="{407B725F-9AD6-4705-9344-2A4E3BB43A0D}"/>
              </a:ext>
            </a:extLst>
          </p:cNvPr>
          <p:cNvSpPr>
            <a:spLocks noGrp="1"/>
          </p:cNvSpPr>
          <p:nvPr>
            <p:ph type="title"/>
          </p:nvPr>
        </p:nvSpPr>
        <p:spPr/>
        <p:txBody>
          <a:bodyPr>
            <a:normAutofit/>
          </a:bodyPr>
          <a:lstStyle/>
          <a:p>
            <a:r>
              <a:rPr lang="en-US" dirty="0"/>
              <a:t>Target Row Refresh (TRR)</a:t>
            </a:r>
            <a:endParaRPr lang="en-CH" dirty="0"/>
          </a:p>
        </p:txBody>
      </p:sp>
      <p:sp>
        <p:nvSpPr>
          <p:cNvPr id="3" name="Content Placeholder 2">
            <a:extLst>
              <a:ext uri="{FF2B5EF4-FFF2-40B4-BE49-F238E27FC236}">
                <a16:creationId xmlns:a16="http://schemas.microsoft.com/office/drawing/2014/main" id="{9B759FF7-4206-44F5-8388-69807465510C}"/>
              </a:ext>
            </a:extLst>
          </p:cNvPr>
          <p:cNvSpPr>
            <a:spLocks noGrp="1"/>
          </p:cNvSpPr>
          <p:nvPr>
            <p:ph idx="1"/>
          </p:nvPr>
        </p:nvSpPr>
        <p:spPr>
          <a:xfrm>
            <a:off x="0" y="964182"/>
            <a:ext cx="9149715" cy="767459"/>
          </a:xfrm>
          <a:prstGeom prst="rect">
            <a:avLst/>
          </a:prstGeom>
        </p:spPr>
        <p:txBody>
          <a:bodyPr>
            <a:normAutofit/>
          </a:bodyPr>
          <a:lstStyle/>
          <a:p>
            <a:pPr marL="0" indent="0" algn="ctr">
              <a:buNone/>
            </a:pPr>
            <a:r>
              <a:rPr lang="en-US" dirty="0">
                <a:latin typeface="+mj-lt"/>
              </a:rPr>
              <a:t>DRAM vendors equip their DRAM chips with a </a:t>
            </a:r>
            <a:r>
              <a:rPr lang="en-US" i="1" dirty="0">
                <a:solidFill>
                  <a:srgbClr val="C00000"/>
                </a:solidFill>
                <a:latin typeface="+mj-lt"/>
              </a:rPr>
              <a:t>proprietary</a:t>
            </a:r>
            <a:r>
              <a:rPr lang="en-US" i="1" dirty="0">
                <a:latin typeface="+mj-lt"/>
              </a:rPr>
              <a:t> </a:t>
            </a:r>
            <a:br>
              <a:rPr lang="en-US" dirty="0">
                <a:latin typeface="+mj-lt"/>
              </a:rPr>
            </a:br>
            <a:r>
              <a:rPr lang="en-US" dirty="0">
                <a:latin typeface="+mj-lt"/>
              </a:rPr>
              <a:t>mitigation mechanisms known as </a:t>
            </a:r>
            <a:r>
              <a:rPr lang="en-US" b="1" dirty="0">
                <a:latin typeface="+mj-lt"/>
              </a:rPr>
              <a:t>Target Row Refresh (TRR)</a:t>
            </a:r>
            <a:endParaRPr lang="en-CH" b="1" dirty="0">
              <a:latin typeface="+mj-lt"/>
            </a:endParaRPr>
          </a:p>
        </p:txBody>
      </p:sp>
      <p:pic>
        <p:nvPicPr>
          <p:cNvPr id="61" name="Graphic 60" descr="Warning with solid fill">
            <a:extLst>
              <a:ext uri="{FF2B5EF4-FFF2-40B4-BE49-F238E27FC236}">
                <a16:creationId xmlns:a16="http://schemas.microsoft.com/office/drawing/2014/main" id="{6F5AA62D-4689-4A63-A43F-D0A1599227CE}"/>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4893" y="4920945"/>
            <a:ext cx="341866" cy="341866"/>
          </a:xfrm>
          <a:prstGeom prst="rect">
            <a:avLst/>
          </a:prstGeom>
        </p:spPr>
      </p:pic>
      <p:sp>
        <p:nvSpPr>
          <p:cNvPr id="62" name="TextBox 61">
            <a:extLst>
              <a:ext uri="{FF2B5EF4-FFF2-40B4-BE49-F238E27FC236}">
                <a16:creationId xmlns:a16="http://schemas.microsoft.com/office/drawing/2014/main" id="{3B9DDB95-55D3-4EB7-AE24-B95D04DF9FCA}"/>
              </a:ext>
            </a:extLst>
          </p:cNvPr>
          <p:cNvSpPr txBox="1"/>
          <p:nvPr/>
        </p:nvSpPr>
        <p:spPr>
          <a:xfrm>
            <a:off x="547792" y="4948014"/>
            <a:ext cx="2914876" cy="369332"/>
          </a:xfrm>
          <a:prstGeom prst="rect">
            <a:avLst/>
          </a:prstGeom>
          <a:noFill/>
        </p:spPr>
        <p:txBody>
          <a:bodyPr wrap="square" rtlCol="0">
            <a:spAutoFit/>
          </a:bodyPr>
          <a:lstStyle/>
          <a:p>
            <a:r>
              <a:rPr lang="en-US" dirty="0">
                <a:latin typeface="+mj-lt"/>
              </a:rPr>
              <a:t>Aggressor detected: </a:t>
            </a:r>
            <a:r>
              <a:rPr lang="en-US" b="1" dirty="0">
                <a:latin typeface="+mj-lt"/>
              </a:rPr>
              <a:t>Row 2</a:t>
            </a:r>
            <a:endParaRPr lang="en-CH" b="1" dirty="0">
              <a:latin typeface="+mj-lt"/>
            </a:endParaRPr>
          </a:p>
        </p:txBody>
      </p:sp>
      <p:sp>
        <p:nvSpPr>
          <p:cNvPr id="70" name="TextBox 69">
            <a:extLst>
              <a:ext uri="{FF2B5EF4-FFF2-40B4-BE49-F238E27FC236}">
                <a16:creationId xmlns:a16="http://schemas.microsoft.com/office/drawing/2014/main" id="{EA32DF22-CD1B-483C-91D6-B11A3C1155FA}"/>
              </a:ext>
            </a:extLst>
          </p:cNvPr>
          <p:cNvSpPr txBox="1"/>
          <p:nvPr/>
        </p:nvSpPr>
        <p:spPr>
          <a:xfrm>
            <a:off x="569743" y="5442721"/>
            <a:ext cx="2378349" cy="369332"/>
          </a:xfrm>
          <a:prstGeom prst="rect">
            <a:avLst/>
          </a:prstGeom>
          <a:noFill/>
        </p:spPr>
        <p:txBody>
          <a:bodyPr wrap="square" rtlCol="0">
            <a:spAutoFit/>
          </a:bodyPr>
          <a:lstStyle/>
          <a:p>
            <a:r>
              <a:rPr lang="en-US" i="1" dirty="0">
                <a:latin typeface="+mj-lt"/>
              </a:rPr>
              <a:t>Refresh</a:t>
            </a:r>
            <a:r>
              <a:rPr lang="en-US" dirty="0">
                <a:latin typeface="+mj-lt"/>
              </a:rPr>
              <a:t> neighbor rows</a:t>
            </a:r>
            <a:endParaRPr lang="en-CH" b="1" dirty="0">
              <a:latin typeface="+mj-lt"/>
            </a:endParaRPr>
          </a:p>
        </p:txBody>
      </p:sp>
      <p:cxnSp>
        <p:nvCxnSpPr>
          <p:cNvPr id="81" name="Straight Arrow Connector 80">
            <a:extLst>
              <a:ext uri="{FF2B5EF4-FFF2-40B4-BE49-F238E27FC236}">
                <a16:creationId xmlns:a16="http://schemas.microsoft.com/office/drawing/2014/main" id="{9E372E88-2827-43D2-A152-FD1EEF78B51E}"/>
              </a:ext>
            </a:extLst>
          </p:cNvPr>
          <p:cNvCxnSpPr>
            <a:cxnSpLocks/>
          </p:cNvCxnSpPr>
          <p:nvPr/>
        </p:nvCxnSpPr>
        <p:spPr>
          <a:xfrm flipV="1">
            <a:off x="4136228" y="4108639"/>
            <a:ext cx="566805" cy="236837"/>
          </a:xfrm>
          <a:prstGeom prst="straightConnector1">
            <a:avLst/>
          </a:prstGeom>
          <a:ln w="28575">
            <a:solidFill>
              <a:srgbClr val="0070C0"/>
            </a:solidFill>
            <a:headEnd type="oval" w="med" len="med"/>
            <a:tailEnd type="triangle" w="lg" len="lg"/>
          </a:ln>
        </p:spPr>
        <p:style>
          <a:lnRef idx="1">
            <a:schemeClr val="accent1"/>
          </a:lnRef>
          <a:fillRef idx="0">
            <a:schemeClr val="accent1"/>
          </a:fillRef>
          <a:effectRef idx="0">
            <a:schemeClr val="accent1"/>
          </a:effectRef>
          <a:fontRef idx="minor">
            <a:schemeClr val="tx1"/>
          </a:fontRef>
        </p:style>
      </p:cxnSp>
      <p:sp>
        <p:nvSpPr>
          <p:cNvPr id="82" name="TextBox 81">
            <a:extLst>
              <a:ext uri="{FF2B5EF4-FFF2-40B4-BE49-F238E27FC236}">
                <a16:creationId xmlns:a16="http://schemas.microsoft.com/office/drawing/2014/main" id="{D840551A-7786-4292-B9EA-99C3010F6C63}"/>
              </a:ext>
            </a:extLst>
          </p:cNvPr>
          <p:cNvSpPr txBox="1"/>
          <p:nvPr/>
        </p:nvSpPr>
        <p:spPr>
          <a:xfrm>
            <a:off x="2951163" y="5929624"/>
            <a:ext cx="3030393" cy="400110"/>
          </a:xfrm>
          <a:prstGeom prst="rect">
            <a:avLst/>
          </a:prstGeom>
          <a:noFill/>
        </p:spPr>
        <p:txBody>
          <a:bodyPr wrap="square" rtlCol="0">
            <a:spAutoFit/>
          </a:bodyPr>
          <a:lstStyle/>
          <a:p>
            <a:r>
              <a:rPr lang="en-US" sz="2000" dirty="0">
                <a:solidFill>
                  <a:srgbClr val="0066FF"/>
                </a:solidFill>
                <a:latin typeface="+mj-lt"/>
              </a:rPr>
              <a:t>TRR-induced refreshes</a:t>
            </a:r>
            <a:endParaRPr lang="en-CH" sz="2000" dirty="0">
              <a:solidFill>
                <a:srgbClr val="0066FF"/>
              </a:solidFill>
              <a:latin typeface="+mj-lt"/>
            </a:endParaRPr>
          </a:p>
        </p:txBody>
      </p:sp>
      <p:cxnSp>
        <p:nvCxnSpPr>
          <p:cNvPr id="89" name="Straight Arrow Connector 88">
            <a:extLst>
              <a:ext uri="{FF2B5EF4-FFF2-40B4-BE49-F238E27FC236}">
                <a16:creationId xmlns:a16="http://schemas.microsoft.com/office/drawing/2014/main" id="{78BCC20F-74CC-4DE5-830C-964D1854DD29}"/>
              </a:ext>
            </a:extLst>
          </p:cNvPr>
          <p:cNvCxnSpPr>
            <a:cxnSpLocks/>
          </p:cNvCxnSpPr>
          <p:nvPr/>
        </p:nvCxnSpPr>
        <p:spPr>
          <a:xfrm>
            <a:off x="4136228" y="4345476"/>
            <a:ext cx="489874" cy="575469"/>
          </a:xfrm>
          <a:prstGeom prst="straightConnector1">
            <a:avLst/>
          </a:prstGeom>
          <a:ln w="28575">
            <a:solidFill>
              <a:srgbClr val="0070C0"/>
            </a:solidFill>
            <a:headEnd type="oval" w="med" len="med"/>
            <a:tailEnd type="triangle" w="lg" len="lg"/>
          </a:ln>
        </p:spPr>
        <p:style>
          <a:lnRef idx="1">
            <a:schemeClr val="accent1"/>
          </a:lnRef>
          <a:fillRef idx="0">
            <a:schemeClr val="accent1"/>
          </a:fillRef>
          <a:effectRef idx="0">
            <a:schemeClr val="accent1"/>
          </a:effectRef>
          <a:fontRef idx="minor">
            <a:schemeClr val="tx1"/>
          </a:fontRef>
        </p:style>
      </p:cxnSp>
      <p:pic>
        <p:nvPicPr>
          <p:cNvPr id="101" name="Graphic 100" descr="Repeat with solid fill">
            <a:extLst>
              <a:ext uri="{FF2B5EF4-FFF2-40B4-BE49-F238E27FC236}">
                <a16:creationId xmlns:a16="http://schemas.microsoft.com/office/drawing/2014/main" id="{D8C56383-FD7E-49B8-B5C8-ED630B983FEA}"/>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6068" y="5420222"/>
            <a:ext cx="378608" cy="378608"/>
          </a:xfrm>
          <a:prstGeom prst="rect">
            <a:avLst/>
          </a:prstGeom>
        </p:spPr>
      </p:pic>
      <p:sp>
        <p:nvSpPr>
          <p:cNvPr id="29" name="Content Placeholder 2">
            <a:extLst>
              <a:ext uri="{FF2B5EF4-FFF2-40B4-BE49-F238E27FC236}">
                <a16:creationId xmlns:a16="http://schemas.microsoft.com/office/drawing/2014/main" id="{A686E267-F03F-4DC3-A610-D6051EE8F9CE}"/>
              </a:ext>
            </a:extLst>
          </p:cNvPr>
          <p:cNvSpPr txBox="1">
            <a:spLocks/>
          </p:cNvSpPr>
          <p:nvPr/>
        </p:nvSpPr>
        <p:spPr>
          <a:xfrm>
            <a:off x="-5716" y="2108579"/>
            <a:ext cx="9149715" cy="616027"/>
          </a:xfrm>
          <a:prstGeom prst="rect">
            <a:avLst/>
          </a:prstGeom>
          <a:solidFill>
            <a:schemeClr val="tx2">
              <a:lumMod val="20000"/>
              <a:lumOff val="80000"/>
            </a:schemeClr>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250" b="1" dirty="0">
                <a:latin typeface="+mj-lt"/>
                <a:ea typeface="Tahoma" panose="020B0604030504040204" pitchFamily="34" charset="0"/>
                <a:cs typeface="Tahoma" panose="020B0604030504040204" pitchFamily="34" charset="0"/>
              </a:rPr>
              <a:t>Key Idea:</a:t>
            </a:r>
            <a:r>
              <a:rPr lang="en-US" sz="2250" dirty="0">
                <a:latin typeface="+mj-lt"/>
                <a:ea typeface="Tahoma" panose="020B0604030504040204" pitchFamily="34" charset="0"/>
                <a:cs typeface="Tahoma" panose="020B0604030504040204" pitchFamily="34" charset="0"/>
              </a:rPr>
              <a:t> TRR refreshes nearby rows upon detecting an aggressor row</a:t>
            </a:r>
            <a:endParaRPr lang="en-US" sz="2250" b="1" dirty="0">
              <a:latin typeface="+mj-lt"/>
              <a:ea typeface="Tahoma" panose="020B0604030504040204" pitchFamily="34" charset="0"/>
              <a:cs typeface="Tahoma" panose="020B0604030504040204" pitchFamily="34" charset="0"/>
            </a:endParaRPr>
          </a:p>
        </p:txBody>
      </p:sp>
      <p:cxnSp>
        <p:nvCxnSpPr>
          <p:cNvPr id="38" name="Straight Arrow Connector 37">
            <a:extLst>
              <a:ext uri="{FF2B5EF4-FFF2-40B4-BE49-F238E27FC236}">
                <a16:creationId xmlns:a16="http://schemas.microsoft.com/office/drawing/2014/main" id="{52B394EA-F414-48F7-9F7D-F7FEC7D01622}"/>
              </a:ext>
            </a:extLst>
          </p:cNvPr>
          <p:cNvCxnSpPr>
            <a:cxnSpLocks/>
            <a:endCxn id="82" idx="0"/>
          </p:cNvCxnSpPr>
          <p:nvPr/>
        </p:nvCxnSpPr>
        <p:spPr>
          <a:xfrm>
            <a:off x="4305337" y="4611605"/>
            <a:ext cx="161023" cy="1318019"/>
          </a:xfrm>
          <a:prstGeom prst="straightConnector1">
            <a:avLst/>
          </a:prstGeom>
          <a:ln w="12700">
            <a:solidFill>
              <a:schemeClr val="tx1"/>
            </a:solidFill>
            <a:prstDash val="sysDash"/>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E741A067-7024-4D27-919A-4892A70FFF96}"/>
              </a:ext>
            </a:extLst>
          </p:cNvPr>
          <p:cNvSpPr txBox="1"/>
          <p:nvPr/>
        </p:nvSpPr>
        <p:spPr>
          <a:xfrm>
            <a:off x="2100583" y="3657332"/>
            <a:ext cx="929021" cy="523220"/>
          </a:xfrm>
          <a:prstGeom prst="rect">
            <a:avLst/>
          </a:prstGeom>
          <a:noFill/>
        </p:spPr>
        <p:txBody>
          <a:bodyPr wrap="square" rtlCol="0" anchor="ctr">
            <a:spAutoFit/>
          </a:bodyPr>
          <a:lstStyle/>
          <a:p>
            <a:pPr algn="ctr"/>
            <a:r>
              <a:rPr lang="en-US" sz="2800" b="1" dirty="0">
                <a:latin typeface="+mj-lt"/>
              </a:rPr>
              <a:t>REF</a:t>
            </a:r>
            <a:endParaRPr lang="en-CH" sz="2800" b="1" dirty="0">
              <a:latin typeface="+mj-lt"/>
            </a:endParaRPr>
          </a:p>
        </p:txBody>
      </p:sp>
      <p:sp>
        <p:nvSpPr>
          <p:cNvPr id="23" name="Content Placeholder 2">
            <a:extLst>
              <a:ext uri="{FF2B5EF4-FFF2-40B4-BE49-F238E27FC236}">
                <a16:creationId xmlns:a16="http://schemas.microsoft.com/office/drawing/2014/main" id="{5D8F7816-4BB8-4CE7-B4A8-F11995E7737C}"/>
              </a:ext>
            </a:extLst>
          </p:cNvPr>
          <p:cNvSpPr txBox="1">
            <a:spLocks/>
          </p:cNvSpPr>
          <p:nvPr/>
        </p:nvSpPr>
        <p:spPr>
          <a:xfrm>
            <a:off x="4806613" y="4288161"/>
            <a:ext cx="1342064" cy="381842"/>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i="1" dirty="0">
                <a:solidFill>
                  <a:srgbClr val="FF0000"/>
                </a:solidFill>
                <a:latin typeface="+mj-lt"/>
              </a:rPr>
              <a:t>aggressor</a:t>
            </a:r>
          </a:p>
        </p:txBody>
      </p:sp>
    </p:spTree>
    <p:custDataLst>
      <p:tags r:id="rId1"/>
    </p:custDataLst>
    <p:extLst>
      <p:ext uri="{BB962C8B-B14F-4D97-AF65-F5344CB8AC3E}">
        <p14:creationId xmlns:p14="http://schemas.microsoft.com/office/powerpoint/2010/main" val="3876548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2" grpId="0"/>
      <p:bldP spid="70" grpId="0"/>
      <p:bldP spid="82" grpId="0"/>
      <p:bldP spid="29" grpId="0" animBg="1"/>
      <p:bldP spid="30" grpId="0"/>
      <p:bldP spid="23" grpId="0"/>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679CE2B4-DC41-51D5-4B4B-FC0D5FEE7B0B}"/>
              </a:ext>
            </a:extLst>
          </p:cNvPr>
          <p:cNvGrpSpPr/>
          <p:nvPr/>
        </p:nvGrpSpPr>
        <p:grpSpPr>
          <a:xfrm>
            <a:off x="551051" y="835281"/>
            <a:ext cx="4176736" cy="2018998"/>
            <a:chOff x="959820" y="1002132"/>
            <a:chExt cx="3010061" cy="1541043"/>
          </a:xfrm>
        </p:grpSpPr>
        <p:pic>
          <p:nvPicPr>
            <p:cNvPr id="5" name="Picture 4">
              <a:extLst>
                <a:ext uri="{FF2B5EF4-FFF2-40B4-BE49-F238E27FC236}">
                  <a16:creationId xmlns:a16="http://schemas.microsoft.com/office/drawing/2014/main" id="{972EF10D-6412-9C6D-5928-79A85768C45D}"/>
                </a:ext>
              </a:extLst>
            </p:cNvPr>
            <p:cNvPicPr>
              <a:picLocks noChangeAspect="1"/>
            </p:cNvPicPr>
            <p:nvPr/>
          </p:nvPicPr>
          <p:blipFill>
            <a:blip r:embed="rId2"/>
            <a:srcRect l="2466" r="65067" b="50000"/>
            <a:stretch>
              <a:fillRect/>
            </a:stretch>
          </p:blipFill>
          <p:spPr>
            <a:xfrm>
              <a:off x="1001129" y="1002132"/>
              <a:ext cx="2968752" cy="1520412"/>
            </a:xfrm>
            <a:prstGeom prst="rect">
              <a:avLst/>
            </a:prstGeom>
          </p:spPr>
        </p:pic>
        <p:sp>
          <p:nvSpPr>
            <p:cNvPr id="12" name="Rectangle 11">
              <a:extLst>
                <a:ext uri="{FF2B5EF4-FFF2-40B4-BE49-F238E27FC236}">
                  <a16:creationId xmlns:a16="http://schemas.microsoft.com/office/drawing/2014/main" id="{BD9D3E81-7DA5-24E1-080A-7555E6D6FA67}"/>
                </a:ext>
              </a:extLst>
            </p:cNvPr>
            <p:cNvSpPr/>
            <p:nvPr/>
          </p:nvSpPr>
          <p:spPr>
            <a:xfrm>
              <a:off x="959820" y="1969770"/>
              <a:ext cx="131445" cy="573405"/>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grpSp>
      <p:sp>
        <p:nvSpPr>
          <p:cNvPr id="2" name="Title 1">
            <a:extLst>
              <a:ext uri="{FF2B5EF4-FFF2-40B4-BE49-F238E27FC236}">
                <a16:creationId xmlns:a16="http://schemas.microsoft.com/office/drawing/2014/main" id="{CB042308-7352-A329-0291-69391E85F72B}"/>
              </a:ext>
            </a:extLst>
          </p:cNvPr>
          <p:cNvSpPr>
            <a:spLocks noGrp="1"/>
          </p:cNvSpPr>
          <p:nvPr>
            <p:ph type="title"/>
          </p:nvPr>
        </p:nvSpPr>
        <p:spPr/>
        <p:txBody>
          <a:bodyPr/>
          <a:lstStyle/>
          <a:p>
            <a:r>
              <a:rPr lang="en-US" dirty="0"/>
              <a:t>Real DRAM Chip Results</a:t>
            </a:r>
            <a:endParaRPr lang="en-CH" dirty="0"/>
          </a:p>
        </p:txBody>
      </p:sp>
      <p:pic>
        <p:nvPicPr>
          <p:cNvPr id="7" name="Picture 6">
            <a:extLst>
              <a:ext uri="{FF2B5EF4-FFF2-40B4-BE49-F238E27FC236}">
                <a16:creationId xmlns:a16="http://schemas.microsoft.com/office/drawing/2014/main" id="{9ACD6B41-4F7C-3224-7BE6-9B46EC33C0D2}"/>
              </a:ext>
            </a:extLst>
          </p:cNvPr>
          <p:cNvPicPr>
            <a:picLocks noChangeAspect="1"/>
          </p:cNvPicPr>
          <p:nvPr/>
        </p:nvPicPr>
        <p:blipFill>
          <a:blip r:embed="rId2"/>
          <a:srcRect l="35250" t="87" r="33134" b="49913"/>
          <a:stretch>
            <a:fillRect/>
          </a:stretch>
        </p:blipFill>
        <p:spPr>
          <a:xfrm>
            <a:off x="521547" y="3100669"/>
            <a:ext cx="4206240" cy="2212114"/>
          </a:xfrm>
          <a:prstGeom prst="rect">
            <a:avLst/>
          </a:prstGeom>
        </p:spPr>
      </p:pic>
      <p:pic>
        <p:nvPicPr>
          <p:cNvPr id="14" name="Picture 13">
            <a:extLst>
              <a:ext uri="{FF2B5EF4-FFF2-40B4-BE49-F238E27FC236}">
                <a16:creationId xmlns:a16="http://schemas.microsoft.com/office/drawing/2014/main" id="{391A8AC5-8DDB-AE00-F24A-78046DEDEAB3}"/>
              </a:ext>
            </a:extLst>
          </p:cNvPr>
          <p:cNvPicPr>
            <a:picLocks noChangeAspect="1"/>
          </p:cNvPicPr>
          <p:nvPr/>
        </p:nvPicPr>
        <p:blipFill>
          <a:blip r:embed="rId2"/>
          <a:srcRect l="3657" t="50118" r="63876" b="-118"/>
          <a:stretch>
            <a:fillRect/>
          </a:stretch>
        </p:blipFill>
        <p:spPr>
          <a:xfrm>
            <a:off x="5147734" y="1201051"/>
            <a:ext cx="3943684" cy="2019712"/>
          </a:xfrm>
          <a:prstGeom prst="rect">
            <a:avLst/>
          </a:prstGeom>
        </p:spPr>
      </p:pic>
      <p:pic>
        <p:nvPicPr>
          <p:cNvPr id="15" name="Picture 14">
            <a:extLst>
              <a:ext uri="{FF2B5EF4-FFF2-40B4-BE49-F238E27FC236}">
                <a16:creationId xmlns:a16="http://schemas.microsoft.com/office/drawing/2014/main" id="{B34D442E-2BB2-4BE3-15AA-7ACDA43CFD4C}"/>
              </a:ext>
            </a:extLst>
          </p:cNvPr>
          <p:cNvPicPr>
            <a:picLocks noChangeAspect="1"/>
          </p:cNvPicPr>
          <p:nvPr/>
        </p:nvPicPr>
        <p:blipFill>
          <a:blip r:embed="rId2"/>
          <a:srcRect l="34648" t="50000" r="33097" b="8344"/>
          <a:stretch>
            <a:fillRect/>
          </a:stretch>
        </p:blipFill>
        <p:spPr>
          <a:xfrm>
            <a:off x="4937760" y="3483707"/>
            <a:ext cx="3918002" cy="1682653"/>
          </a:xfrm>
          <a:prstGeom prst="rect">
            <a:avLst/>
          </a:prstGeom>
        </p:spPr>
      </p:pic>
      <p:pic>
        <p:nvPicPr>
          <p:cNvPr id="16" name="Picture 15">
            <a:extLst>
              <a:ext uri="{FF2B5EF4-FFF2-40B4-BE49-F238E27FC236}">
                <a16:creationId xmlns:a16="http://schemas.microsoft.com/office/drawing/2014/main" id="{4EE4F40B-13D6-B2CF-B853-AB6F92F69AAD}"/>
              </a:ext>
            </a:extLst>
          </p:cNvPr>
          <p:cNvPicPr>
            <a:picLocks noChangeAspect="1"/>
          </p:cNvPicPr>
          <p:nvPr/>
        </p:nvPicPr>
        <p:blipFill>
          <a:blip r:embed="rId2"/>
          <a:srcRect l="39750" t="91347" r="35083" b="-1054"/>
          <a:stretch>
            <a:fillRect/>
          </a:stretch>
        </p:blipFill>
        <p:spPr>
          <a:xfrm>
            <a:off x="1215745" y="2826535"/>
            <a:ext cx="3029742" cy="388621"/>
          </a:xfrm>
          <a:prstGeom prst="rect">
            <a:avLst/>
          </a:prstGeom>
        </p:spPr>
      </p:pic>
      <p:pic>
        <p:nvPicPr>
          <p:cNvPr id="17" name="Picture 16">
            <a:extLst>
              <a:ext uri="{FF2B5EF4-FFF2-40B4-BE49-F238E27FC236}">
                <a16:creationId xmlns:a16="http://schemas.microsoft.com/office/drawing/2014/main" id="{5310CDFD-4C35-BCB5-F8DF-E81580E31C5B}"/>
              </a:ext>
            </a:extLst>
          </p:cNvPr>
          <p:cNvPicPr>
            <a:picLocks noChangeAspect="1"/>
          </p:cNvPicPr>
          <p:nvPr/>
        </p:nvPicPr>
        <p:blipFill>
          <a:blip r:embed="rId2"/>
          <a:srcRect l="531" t="31625" r="96431" b="26311"/>
          <a:stretch>
            <a:fillRect/>
          </a:stretch>
        </p:blipFill>
        <p:spPr>
          <a:xfrm>
            <a:off x="80966" y="1160463"/>
            <a:ext cx="398862" cy="1836420"/>
          </a:xfrm>
          <a:prstGeom prst="rect">
            <a:avLst/>
          </a:prstGeom>
        </p:spPr>
      </p:pic>
      <p:sp>
        <p:nvSpPr>
          <p:cNvPr id="18" name="TextBox 17">
            <a:extLst>
              <a:ext uri="{FF2B5EF4-FFF2-40B4-BE49-F238E27FC236}">
                <a16:creationId xmlns:a16="http://schemas.microsoft.com/office/drawing/2014/main" id="{8FDCEA66-8044-F4E2-01F7-DB0C34A84758}"/>
              </a:ext>
            </a:extLst>
          </p:cNvPr>
          <p:cNvSpPr txBox="1"/>
          <p:nvPr/>
        </p:nvSpPr>
        <p:spPr>
          <a:xfrm>
            <a:off x="1153390" y="1379910"/>
            <a:ext cx="1323110" cy="830997"/>
          </a:xfrm>
          <a:prstGeom prst="rect">
            <a:avLst/>
          </a:prstGeom>
          <a:solidFill>
            <a:schemeClr val="accent1">
              <a:lumMod val="20000"/>
              <a:lumOff val="80000"/>
            </a:schemeClr>
          </a:solidFill>
          <a:ln>
            <a:solidFill>
              <a:schemeClr val="accent1"/>
            </a:solidFill>
          </a:ln>
        </p:spPr>
        <p:txBody>
          <a:bodyPr wrap="square" rtlCol="0">
            <a:spAutoFit/>
          </a:bodyPr>
          <a:lstStyle/>
          <a:p>
            <a:pPr algn="ctr"/>
            <a:r>
              <a:rPr lang="en-US" sz="2400" b="1" dirty="0">
                <a:solidFill>
                  <a:schemeClr val="accent1"/>
                </a:solidFill>
                <a:latin typeface="+mj-lt"/>
              </a:rPr>
              <a:t>&gt;10K bitflips</a:t>
            </a:r>
            <a:endParaRPr lang="en-CH" sz="2400" b="1" dirty="0">
              <a:solidFill>
                <a:schemeClr val="accent1"/>
              </a:solidFill>
              <a:latin typeface="+mj-lt"/>
            </a:endParaRPr>
          </a:p>
        </p:txBody>
      </p:sp>
      <p:sp>
        <p:nvSpPr>
          <p:cNvPr id="19" name="TextBox 18">
            <a:extLst>
              <a:ext uri="{FF2B5EF4-FFF2-40B4-BE49-F238E27FC236}">
                <a16:creationId xmlns:a16="http://schemas.microsoft.com/office/drawing/2014/main" id="{B594FD3A-E768-2BDC-1A9F-5C8ED8C5F901}"/>
              </a:ext>
            </a:extLst>
          </p:cNvPr>
          <p:cNvSpPr txBox="1"/>
          <p:nvPr/>
        </p:nvSpPr>
        <p:spPr>
          <a:xfrm>
            <a:off x="6670887" y="1399858"/>
            <a:ext cx="1323110" cy="830997"/>
          </a:xfrm>
          <a:prstGeom prst="rect">
            <a:avLst/>
          </a:prstGeom>
          <a:solidFill>
            <a:schemeClr val="accent1">
              <a:lumMod val="20000"/>
              <a:lumOff val="80000"/>
            </a:schemeClr>
          </a:solidFill>
          <a:ln>
            <a:solidFill>
              <a:schemeClr val="accent1"/>
            </a:solidFill>
          </a:ln>
        </p:spPr>
        <p:txBody>
          <a:bodyPr wrap="square" rtlCol="0">
            <a:spAutoFit/>
          </a:bodyPr>
          <a:lstStyle/>
          <a:p>
            <a:pPr algn="ctr"/>
            <a:r>
              <a:rPr lang="en-US" sz="2400" b="1" dirty="0">
                <a:solidFill>
                  <a:schemeClr val="accent1"/>
                </a:solidFill>
                <a:latin typeface="+mj-lt"/>
              </a:rPr>
              <a:t>&lt;60</a:t>
            </a:r>
            <a:br>
              <a:rPr lang="en-US" sz="2400" b="1" dirty="0">
                <a:solidFill>
                  <a:schemeClr val="accent1"/>
                </a:solidFill>
                <a:latin typeface="+mj-lt"/>
              </a:rPr>
            </a:br>
            <a:r>
              <a:rPr lang="en-US" sz="2400" b="1" dirty="0">
                <a:solidFill>
                  <a:schemeClr val="accent1"/>
                </a:solidFill>
                <a:latin typeface="+mj-lt"/>
              </a:rPr>
              <a:t>bitflips</a:t>
            </a:r>
            <a:endParaRPr lang="en-CH" sz="2400" b="1" dirty="0">
              <a:solidFill>
                <a:schemeClr val="accent1"/>
              </a:solidFill>
              <a:latin typeface="+mj-lt"/>
            </a:endParaRPr>
          </a:p>
        </p:txBody>
      </p:sp>
      <p:sp>
        <p:nvSpPr>
          <p:cNvPr id="20" name="TextBox 19">
            <a:extLst>
              <a:ext uri="{FF2B5EF4-FFF2-40B4-BE49-F238E27FC236}">
                <a16:creationId xmlns:a16="http://schemas.microsoft.com/office/drawing/2014/main" id="{344C7EF1-F1A9-CC31-91D5-61EB63C4ACA4}"/>
              </a:ext>
            </a:extLst>
          </p:cNvPr>
          <p:cNvSpPr txBox="1"/>
          <p:nvPr/>
        </p:nvSpPr>
        <p:spPr>
          <a:xfrm>
            <a:off x="1153390" y="3786662"/>
            <a:ext cx="1323110" cy="830997"/>
          </a:xfrm>
          <a:prstGeom prst="rect">
            <a:avLst/>
          </a:prstGeom>
          <a:solidFill>
            <a:schemeClr val="accent1">
              <a:lumMod val="20000"/>
              <a:lumOff val="80000"/>
            </a:schemeClr>
          </a:solidFill>
          <a:ln>
            <a:solidFill>
              <a:schemeClr val="accent1"/>
            </a:solidFill>
          </a:ln>
        </p:spPr>
        <p:txBody>
          <a:bodyPr wrap="square" rtlCol="0">
            <a:spAutoFit/>
          </a:bodyPr>
          <a:lstStyle/>
          <a:p>
            <a:pPr algn="ctr"/>
            <a:r>
              <a:rPr lang="en-US" sz="2400" b="1" dirty="0">
                <a:solidFill>
                  <a:schemeClr val="accent1"/>
                </a:solidFill>
                <a:latin typeface="+mj-lt"/>
              </a:rPr>
              <a:t>&gt;10K bitflips</a:t>
            </a:r>
            <a:endParaRPr lang="en-CH" sz="2400" b="1" dirty="0">
              <a:solidFill>
                <a:schemeClr val="accent1"/>
              </a:solidFill>
              <a:latin typeface="+mj-lt"/>
            </a:endParaRPr>
          </a:p>
        </p:txBody>
      </p:sp>
      <p:sp>
        <p:nvSpPr>
          <p:cNvPr id="21" name="TextBox 20">
            <a:extLst>
              <a:ext uri="{FF2B5EF4-FFF2-40B4-BE49-F238E27FC236}">
                <a16:creationId xmlns:a16="http://schemas.microsoft.com/office/drawing/2014/main" id="{2122A7D6-5EC6-11F9-AF66-E3F332F29E03}"/>
              </a:ext>
            </a:extLst>
          </p:cNvPr>
          <p:cNvSpPr txBox="1"/>
          <p:nvPr/>
        </p:nvSpPr>
        <p:spPr>
          <a:xfrm>
            <a:off x="6667500" y="3767342"/>
            <a:ext cx="1323110" cy="830997"/>
          </a:xfrm>
          <a:prstGeom prst="rect">
            <a:avLst/>
          </a:prstGeom>
          <a:solidFill>
            <a:schemeClr val="accent1">
              <a:lumMod val="20000"/>
              <a:lumOff val="80000"/>
            </a:schemeClr>
          </a:solidFill>
          <a:ln>
            <a:solidFill>
              <a:schemeClr val="accent1"/>
            </a:solidFill>
          </a:ln>
        </p:spPr>
        <p:txBody>
          <a:bodyPr wrap="square" rtlCol="0">
            <a:spAutoFit/>
          </a:bodyPr>
          <a:lstStyle/>
          <a:p>
            <a:pPr algn="ctr"/>
            <a:r>
              <a:rPr lang="en-US" sz="2400" b="1" dirty="0">
                <a:solidFill>
                  <a:schemeClr val="accent1"/>
                </a:solidFill>
                <a:latin typeface="+mj-lt"/>
              </a:rPr>
              <a:t>~60</a:t>
            </a:r>
            <a:br>
              <a:rPr lang="en-US" sz="2400" b="1" dirty="0">
                <a:solidFill>
                  <a:schemeClr val="accent1"/>
                </a:solidFill>
                <a:latin typeface="+mj-lt"/>
              </a:rPr>
            </a:br>
            <a:r>
              <a:rPr lang="en-US" sz="2400" b="1" dirty="0">
                <a:solidFill>
                  <a:schemeClr val="accent1"/>
                </a:solidFill>
                <a:latin typeface="+mj-lt"/>
              </a:rPr>
              <a:t>bitflips</a:t>
            </a:r>
            <a:endParaRPr lang="en-CH" sz="2400" b="1" dirty="0">
              <a:solidFill>
                <a:schemeClr val="accent1"/>
              </a:solidFill>
              <a:latin typeface="+mj-lt"/>
            </a:endParaRPr>
          </a:p>
        </p:txBody>
      </p:sp>
      <p:sp>
        <p:nvSpPr>
          <p:cNvPr id="22" name="Content Placeholder 2">
            <a:extLst>
              <a:ext uri="{FF2B5EF4-FFF2-40B4-BE49-F238E27FC236}">
                <a16:creationId xmlns:a16="http://schemas.microsoft.com/office/drawing/2014/main" id="{30E2A959-87E7-2B8C-5B31-6AB0512E7625}"/>
              </a:ext>
            </a:extLst>
          </p:cNvPr>
          <p:cNvSpPr txBox="1">
            <a:spLocks/>
          </p:cNvSpPr>
          <p:nvPr/>
        </p:nvSpPr>
        <p:spPr>
          <a:xfrm>
            <a:off x="0" y="5363294"/>
            <a:ext cx="9143999" cy="1041989"/>
          </a:xfrm>
          <a:prstGeom prst="roundRect">
            <a:avLst>
              <a:gd name="adj" fmla="val 6621"/>
            </a:avLst>
          </a:prstGeom>
          <a:solidFill>
            <a:schemeClr val="accent3">
              <a:lumMod val="20000"/>
              <a:lumOff val="80000"/>
            </a:schemeClr>
          </a:solidFill>
          <a:ln w="28575">
            <a:solidFill>
              <a:schemeClr val="accent3"/>
            </a:solidFill>
          </a:ln>
          <a:effectLst>
            <a:softEdge rad="0"/>
          </a:effectLst>
        </p:spPr>
        <p:txBody>
          <a:bodyPr anchor="ct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800" b="1" dirty="0">
                <a:solidFill>
                  <a:schemeClr val="tx2"/>
                </a:solidFill>
                <a:latin typeface="+mj-lt"/>
              </a:rPr>
              <a:t>CoMRA induces 1.10x more bitflips than </a:t>
            </a:r>
            <a:r>
              <a:rPr lang="en-US" sz="2800" b="1" dirty="0" err="1">
                <a:solidFill>
                  <a:schemeClr val="tx2"/>
                </a:solidFill>
                <a:latin typeface="+mj-lt"/>
              </a:rPr>
              <a:t>RowHammer</a:t>
            </a:r>
            <a:r>
              <a:rPr lang="en-US" sz="2800" b="1" dirty="0">
                <a:solidFill>
                  <a:schemeClr val="tx2"/>
                </a:solidFill>
                <a:latin typeface="+mj-lt"/>
              </a:rPr>
              <a:t> </a:t>
            </a:r>
            <a:br>
              <a:rPr lang="en-US" sz="2800" b="1" dirty="0">
                <a:solidFill>
                  <a:schemeClr val="tx2"/>
                </a:solidFill>
                <a:latin typeface="+mj-lt"/>
              </a:rPr>
            </a:br>
            <a:r>
              <a:rPr lang="en-US" sz="2800" b="1" dirty="0">
                <a:solidFill>
                  <a:schemeClr val="tx2"/>
                </a:solidFill>
                <a:latin typeface="+mj-lt"/>
              </a:rPr>
              <a:t>on average in the presence of TRR</a:t>
            </a:r>
            <a:endParaRPr lang="en-CH" sz="2800" b="1" dirty="0">
              <a:solidFill>
                <a:schemeClr val="tx2"/>
              </a:solidFill>
              <a:latin typeface="+mj-lt"/>
            </a:endParaRPr>
          </a:p>
        </p:txBody>
      </p:sp>
    </p:spTree>
    <p:extLst>
      <p:ext uri="{BB962C8B-B14F-4D97-AF65-F5344CB8AC3E}">
        <p14:creationId xmlns:p14="http://schemas.microsoft.com/office/powerpoint/2010/main" val="884276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18EDF2-D61D-9D98-9176-9D7B0F8BA294}"/>
            </a:ext>
          </a:extLst>
        </p:cNvPr>
        <p:cNvGrpSpPr/>
        <p:nvPr/>
      </p:nvGrpSpPr>
      <p:grpSpPr>
        <a:xfrm>
          <a:off x="0" y="0"/>
          <a:ext cx="0" cy="0"/>
          <a:chOff x="0" y="0"/>
          <a:chExt cx="0" cy="0"/>
        </a:xfrm>
      </p:grpSpPr>
      <p:grpSp>
        <p:nvGrpSpPr>
          <p:cNvPr id="13" name="Group 12">
            <a:extLst>
              <a:ext uri="{FF2B5EF4-FFF2-40B4-BE49-F238E27FC236}">
                <a16:creationId xmlns:a16="http://schemas.microsoft.com/office/drawing/2014/main" id="{20EA11C3-B5C9-F270-8D88-514DF24AF291}"/>
              </a:ext>
            </a:extLst>
          </p:cNvPr>
          <p:cNvGrpSpPr/>
          <p:nvPr/>
        </p:nvGrpSpPr>
        <p:grpSpPr>
          <a:xfrm>
            <a:off x="551052" y="834567"/>
            <a:ext cx="4176736" cy="2018998"/>
            <a:chOff x="959820" y="1002132"/>
            <a:chExt cx="3010061" cy="1541043"/>
          </a:xfrm>
        </p:grpSpPr>
        <p:pic>
          <p:nvPicPr>
            <p:cNvPr id="5" name="Picture 4">
              <a:extLst>
                <a:ext uri="{FF2B5EF4-FFF2-40B4-BE49-F238E27FC236}">
                  <a16:creationId xmlns:a16="http://schemas.microsoft.com/office/drawing/2014/main" id="{D5710317-EAB1-7911-F880-C410D4CA319D}"/>
                </a:ext>
              </a:extLst>
            </p:cNvPr>
            <p:cNvPicPr>
              <a:picLocks noChangeAspect="1"/>
            </p:cNvPicPr>
            <p:nvPr/>
          </p:nvPicPr>
          <p:blipFill>
            <a:blip r:embed="rId2"/>
            <a:srcRect l="2466" r="65067" b="50000"/>
            <a:stretch>
              <a:fillRect/>
            </a:stretch>
          </p:blipFill>
          <p:spPr>
            <a:xfrm>
              <a:off x="1001129" y="1002132"/>
              <a:ext cx="2968752" cy="1520412"/>
            </a:xfrm>
            <a:prstGeom prst="rect">
              <a:avLst/>
            </a:prstGeom>
          </p:spPr>
        </p:pic>
        <p:sp>
          <p:nvSpPr>
            <p:cNvPr id="12" name="Rectangle 11">
              <a:extLst>
                <a:ext uri="{FF2B5EF4-FFF2-40B4-BE49-F238E27FC236}">
                  <a16:creationId xmlns:a16="http://schemas.microsoft.com/office/drawing/2014/main" id="{8B6663F3-B4F2-F420-0913-36FD86EE170C}"/>
                </a:ext>
              </a:extLst>
            </p:cNvPr>
            <p:cNvSpPr/>
            <p:nvPr/>
          </p:nvSpPr>
          <p:spPr>
            <a:xfrm>
              <a:off x="959820" y="1969770"/>
              <a:ext cx="131445" cy="573405"/>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grpSp>
      <p:sp>
        <p:nvSpPr>
          <p:cNvPr id="2" name="Title 1">
            <a:extLst>
              <a:ext uri="{FF2B5EF4-FFF2-40B4-BE49-F238E27FC236}">
                <a16:creationId xmlns:a16="http://schemas.microsoft.com/office/drawing/2014/main" id="{30AC5DFE-6576-C4AE-4F64-7301526B4A9F}"/>
              </a:ext>
            </a:extLst>
          </p:cNvPr>
          <p:cNvSpPr>
            <a:spLocks noGrp="1"/>
          </p:cNvSpPr>
          <p:nvPr>
            <p:ph type="title"/>
          </p:nvPr>
        </p:nvSpPr>
        <p:spPr/>
        <p:txBody>
          <a:bodyPr/>
          <a:lstStyle/>
          <a:p>
            <a:r>
              <a:rPr lang="en-US" dirty="0"/>
              <a:t>Real DRAM Chip Results</a:t>
            </a:r>
            <a:endParaRPr lang="en-CH" dirty="0"/>
          </a:p>
        </p:txBody>
      </p:sp>
      <p:pic>
        <p:nvPicPr>
          <p:cNvPr id="14" name="Picture 13">
            <a:extLst>
              <a:ext uri="{FF2B5EF4-FFF2-40B4-BE49-F238E27FC236}">
                <a16:creationId xmlns:a16="http://schemas.microsoft.com/office/drawing/2014/main" id="{60BCD8DE-A674-F5A7-11B3-C8DBF8EDADBA}"/>
              </a:ext>
            </a:extLst>
          </p:cNvPr>
          <p:cNvPicPr>
            <a:picLocks noChangeAspect="1"/>
          </p:cNvPicPr>
          <p:nvPr/>
        </p:nvPicPr>
        <p:blipFill>
          <a:blip r:embed="rId2"/>
          <a:srcRect l="3657" t="50118" r="63876" b="-118"/>
          <a:stretch>
            <a:fillRect/>
          </a:stretch>
        </p:blipFill>
        <p:spPr>
          <a:xfrm>
            <a:off x="5147734" y="1201051"/>
            <a:ext cx="3943684" cy="2019712"/>
          </a:xfrm>
          <a:prstGeom prst="rect">
            <a:avLst/>
          </a:prstGeom>
        </p:spPr>
      </p:pic>
      <p:pic>
        <p:nvPicPr>
          <p:cNvPr id="3" name="Picture 2">
            <a:extLst>
              <a:ext uri="{FF2B5EF4-FFF2-40B4-BE49-F238E27FC236}">
                <a16:creationId xmlns:a16="http://schemas.microsoft.com/office/drawing/2014/main" id="{26ECD695-7372-404D-6655-D55A76A05D3D}"/>
              </a:ext>
            </a:extLst>
          </p:cNvPr>
          <p:cNvPicPr>
            <a:picLocks noChangeAspect="1"/>
          </p:cNvPicPr>
          <p:nvPr/>
        </p:nvPicPr>
        <p:blipFill>
          <a:blip r:embed="rId2"/>
          <a:srcRect l="66994" r="-131" b="50000"/>
          <a:stretch>
            <a:fillRect/>
          </a:stretch>
        </p:blipFill>
        <p:spPr>
          <a:xfrm>
            <a:off x="608372" y="2976056"/>
            <a:ext cx="4206599" cy="2110820"/>
          </a:xfrm>
          <a:prstGeom prst="rect">
            <a:avLst/>
          </a:prstGeom>
        </p:spPr>
      </p:pic>
      <p:pic>
        <p:nvPicPr>
          <p:cNvPr id="4" name="Picture 3">
            <a:extLst>
              <a:ext uri="{FF2B5EF4-FFF2-40B4-BE49-F238E27FC236}">
                <a16:creationId xmlns:a16="http://schemas.microsoft.com/office/drawing/2014/main" id="{43CB9B27-0976-93B6-6EF9-1E832153A2CE}"/>
              </a:ext>
            </a:extLst>
          </p:cNvPr>
          <p:cNvPicPr>
            <a:picLocks noChangeAspect="1"/>
          </p:cNvPicPr>
          <p:nvPr/>
        </p:nvPicPr>
        <p:blipFill>
          <a:blip r:embed="rId2"/>
          <a:srcRect l="66863" t="49755" b="245"/>
          <a:stretch>
            <a:fillRect/>
          </a:stretch>
        </p:blipFill>
        <p:spPr>
          <a:xfrm>
            <a:off x="4865240" y="3312997"/>
            <a:ext cx="4097550" cy="2056101"/>
          </a:xfrm>
          <a:prstGeom prst="rect">
            <a:avLst/>
          </a:prstGeom>
        </p:spPr>
      </p:pic>
      <p:sp>
        <p:nvSpPr>
          <p:cNvPr id="6" name="TextBox 5">
            <a:extLst>
              <a:ext uri="{FF2B5EF4-FFF2-40B4-BE49-F238E27FC236}">
                <a16:creationId xmlns:a16="http://schemas.microsoft.com/office/drawing/2014/main" id="{C42A5153-CC8A-2DBA-5D91-867170705B0B}"/>
              </a:ext>
            </a:extLst>
          </p:cNvPr>
          <p:cNvSpPr txBox="1"/>
          <p:nvPr/>
        </p:nvSpPr>
        <p:spPr>
          <a:xfrm>
            <a:off x="1153390" y="1379910"/>
            <a:ext cx="1323110" cy="830997"/>
          </a:xfrm>
          <a:prstGeom prst="rect">
            <a:avLst/>
          </a:prstGeom>
          <a:solidFill>
            <a:schemeClr val="accent1">
              <a:lumMod val="20000"/>
              <a:lumOff val="80000"/>
            </a:schemeClr>
          </a:solidFill>
          <a:ln>
            <a:solidFill>
              <a:schemeClr val="accent1"/>
            </a:solidFill>
          </a:ln>
        </p:spPr>
        <p:txBody>
          <a:bodyPr wrap="square" rtlCol="0">
            <a:spAutoFit/>
          </a:bodyPr>
          <a:lstStyle/>
          <a:p>
            <a:pPr algn="ctr"/>
            <a:r>
              <a:rPr lang="en-US" sz="2400" b="1" dirty="0">
                <a:solidFill>
                  <a:schemeClr val="accent1"/>
                </a:solidFill>
                <a:latin typeface="+mj-lt"/>
              </a:rPr>
              <a:t>&gt;10K bitflips</a:t>
            </a:r>
            <a:endParaRPr lang="en-CH" sz="2400" b="1" dirty="0">
              <a:solidFill>
                <a:schemeClr val="accent1"/>
              </a:solidFill>
              <a:latin typeface="+mj-lt"/>
            </a:endParaRPr>
          </a:p>
        </p:txBody>
      </p:sp>
      <p:sp>
        <p:nvSpPr>
          <p:cNvPr id="8" name="TextBox 7">
            <a:extLst>
              <a:ext uri="{FF2B5EF4-FFF2-40B4-BE49-F238E27FC236}">
                <a16:creationId xmlns:a16="http://schemas.microsoft.com/office/drawing/2014/main" id="{0A8EE831-579A-2702-6D46-21CDD31F4529}"/>
              </a:ext>
            </a:extLst>
          </p:cNvPr>
          <p:cNvSpPr txBox="1"/>
          <p:nvPr/>
        </p:nvSpPr>
        <p:spPr>
          <a:xfrm>
            <a:off x="6670887" y="1399858"/>
            <a:ext cx="1323110" cy="830997"/>
          </a:xfrm>
          <a:prstGeom prst="rect">
            <a:avLst/>
          </a:prstGeom>
          <a:solidFill>
            <a:schemeClr val="accent1">
              <a:lumMod val="20000"/>
              <a:lumOff val="80000"/>
            </a:schemeClr>
          </a:solidFill>
          <a:ln>
            <a:solidFill>
              <a:schemeClr val="accent1"/>
            </a:solidFill>
          </a:ln>
        </p:spPr>
        <p:txBody>
          <a:bodyPr wrap="square" rtlCol="0">
            <a:spAutoFit/>
          </a:bodyPr>
          <a:lstStyle/>
          <a:p>
            <a:pPr algn="ctr"/>
            <a:r>
              <a:rPr lang="en-US" sz="2400" b="1" dirty="0">
                <a:solidFill>
                  <a:schemeClr val="accent1"/>
                </a:solidFill>
                <a:latin typeface="+mj-lt"/>
              </a:rPr>
              <a:t>&lt;60</a:t>
            </a:r>
            <a:br>
              <a:rPr lang="en-US" sz="2400" b="1" dirty="0">
                <a:solidFill>
                  <a:schemeClr val="accent1"/>
                </a:solidFill>
                <a:latin typeface="+mj-lt"/>
              </a:rPr>
            </a:br>
            <a:r>
              <a:rPr lang="en-US" sz="2400" b="1" dirty="0">
                <a:solidFill>
                  <a:schemeClr val="accent1"/>
                </a:solidFill>
                <a:latin typeface="+mj-lt"/>
              </a:rPr>
              <a:t>bitflips</a:t>
            </a:r>
            <a:endParaRPr lang="en-CH" sz="2400" b="1" dirty="0">
              <a:solidFill>
                <a:schemeClr val="accent1"/>
              </a:solidFill>
              <a:latin typeface="+mj-lt"/>
            </a:endParaRPr>
          </a:p>
        </p:txBody>
      </p:sp>
      <p:sp>
        <p:nvSpPr>
          <p:cNvPr id="9" name="TextBox 8">
            <a:extLst>
              <a:ext uri="{FF2B5EF4-FFF2-40B4-BE49-F238E27FC236}">
                <a16:creationId xmlns:a16="http://schemas.microsoft.com/office/drawing/2014/main" id="{3DE40C0F-371A-0F8D-A8E5-FDDBDBDF818C}"/>
              </a:ext>
            </a:extLst>
          </p:cNvPr>
          <p:cNvSpPr txBox="1"/>
          <p:nvPr/>
        </p:nvSpPr>
        <p:spPr>
          <a:xfrm>
            <a:off x="1344970" y="3615967"/>
            <a:ext cx="1323110" cy="830997"/>
          </a:xfrm>
          <a:prstGeom prst="rect">
            <a:avLst/>
          </a:prstGeom>
          <a:solidFill>
            <a:schemeClr val="accent1">
              <a:lumMod val="20000"/>
              <a:lumOff val="80000"/>
            </a:schemeClr>
          </a:solidFill>
          <a:ln>
            <a:solidFill>
              <a:schemeClr val="accent1"/>
            </a:solidFill>
          </a:ln>
        </p:spPr>
        <p:txBody>
          <a:bodyPr wrap="square" rtlCol="0">
            <a:spAutoFit/>
          </a:bodyPr>
          <a:lstStyle/>
          <a:p>
            <a:pPr algn="ctr"/>
            <a:r>
              <a:rPr lang="en-US" sz="2400" b="1" dirty="0">
                <a:solidFill>
                  <a:schemeClr val="accent1"/>
                </a:solidFill>
                <a:latin typeface="+mj-lt"/>
              </a:rPr>
              <a:t>~240K</a:t>
            </a:r>
            <a:br>
              <a:rPr lang="en-US" sz="2400" b="1" dirty="0">
                <a:solidFill>
                  <a:schemeClr val="accent1"/>
                </a:solidFill>
                <a:latin typeface="+mj-lt"/>
              </a:rPr>
            </a:br>
            <a:r>
              <a:rPr lang="en-US" sz="2400" b="1" dirty="0">
                <a:solidFill>
                  <a:schemeClr val="accent1"/>
                </a:solidFill>
                <a:latin typeface="+mj-lt"/>
              </a:rPr>
              <a:t>bitflips</a:t>
            </a:r>
            <a:endParaRPr lang="en-CH" sz="2400" b="1" dirty="0">
              <a:solidFill>
                <a:schemeClr val="accent1"/>
              </a:solidFill>
              <a:latin typeface="+mj-lt"/>
            </a:endParaRPr>
          </a:p>
        </p:txBody>
      </p:sp>
      <p:sp>
        <p:nvSpPr>
          <p:cNvPr id="10" name="TextBox 9">
            <a:extLst>
              <a:ext uri="{FF2B5EF4-FFF2-40B4-BE49-F238E27FC236}">
                <a16:creationId xmlns:a16="http://schemas.microsoft.com/office/drawing/2014/main" id="{4B542F1E-69B7-5383-F650-77B5CB54C95B}"/>
              </a:ext>
            </a:extLst>
          </p:cNvPr>
          <p:cNvSpPr txBox="1"/>
          <p:nvPr/>
        </p:nvSpPr>
        <p:spPr>
          <a:xfrm>
            <a:off x="5551569" y="3568031"/>
            <a:ext cx="1323110" cy="830997"/>
          </a:xfrm>
          <a:prstGeom prst="rect">
            <a:avLst/>
          </a:prstGeom>
          <a:solidFill>
            <a:schemeClr val="accent1">
              <a:lumMod val="20000"/>
              <a:lumOff val="80000"/>
            </a:schemeClr>
          </a:solidFill>
          <a:ln>
            <a:solidFill>
              <a:schemeClr val="accent1"/>
            </a:solidFill>
          </a:ln>
        </p:spPr>
        <p:txBody>
          <a:bodyPr wrap="square" rtlCol="0">
            <a:spAutoFit/>
          </a:bodyPr>
          <a:lstStyle/>
          <a:p>
            <a:pPr algn="ctr"/>
            <a:r>
              <a:rPr lang="en-US" sz="2400" b="1" dirty="0">
                <a:solidFill>
                  <a:schemeClr val="accent1"/>
                </a:solidFill>
                <a:latin typeface="+mj-lt"/>
              </a:rPr>
              <a:t>~180K</a:t>
            </a:r>
            <a:br>
              <a:rPr lang="en-US" sz="2400" b="1" dirty="0">
                <a:solidFill>
                  <a:schemeClr val="accent1"/>
                </a:solidFill>
                <a:latin typeface="+mj-lt"/>
              </a:rPr>
            </a:br>
            <a:r>
              <a:rPr lang="en-US" sz="2400" b="1" dirty="0">
                <a:solidFill>
                  <a:schemeClr val="accent1"/>
                </a:solidFill>
                <a:latin typeface="+mj-lt"/>
              </a:rPr>
              <a:t>bitflips</a:t>
            </a:r>
            <a:endParaRPr lang="en-CH" sz="2400" b="1" dirty="0">
              <a:solidFill>
                <a:schemeClr val="accent1"/>
              </a:solidFill>
              <a:latin typeface="+mj-lt"/>
            </a:endParaRPr>
          </a:p>
        </p:txBody>
      </p:sp>
      <p:sp>
        <p:nvSpPr>
          <p:cNvPr id="11" name="Content Placeholder 2">
            <a:extLst>
              <a:ext uri="{FF2B5EF4-FFF2-40B4-BE49-F238E27FC236}">
                <a16:creationId xmlns:a16="http://schemas.microsoft.com/office/drawing/2014/main" id="{183EF70C-B1F3-60E9-4384-3DFA3402F752}"/>
              </a:ext>
            </a:extLst>
          </p:cNvPr>
          <p:cNvSpPr txBox="1">
            <a:spLocks/>
          </p:cNvSpPr>
          <p:nvPr/>
        </p:nvSpPr>
        <p:spPr>
          <a:xfrm>
            <a:off x="0" y="5363294"/>
            <a:ext cx="9143999" cy="1041989"/>
          </a:xfrm>
          <a:prstGeom prst="roundRect">
            <a:avLst>
              <a:gd name="adj" fmla="val 6621"/>
            </a:avLst>
          </a:prstGeom>
          <a:solidFill>
            <a:schemeClr val="accent3">
              <a:lumMod val="20000"/>
              <a:lumOff val="80000"/>
            </a:schemeClr>
          </a:solidFill>
          <a:ln w="28575">
            <a:solidFill>
              <a:schemeClr val="accent3"/>
            </a:solidFill>
          </a:ln>
          <a:effectLst>
            <a:softEdge rad="0"/>
          </a:effectLst>
        </p:spPr>
        <p:txBody>
          <a:bodyPr anchor="ct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800" b="1" dirty="0">
                <a:solidFill>
                  <a:schemeClr val="tx2"/>
                </a:solidFill>
                <a:latin typeface="+mj-lt"/>
              </a:rPr>
              <a:t>SiMRA induces 11340x more bitflips than </a:t>
            </a:r>
            <a:r>
              <a:rPr lang="en-US" sz="2800" b="1" dirty="0" err="1">
                <a:solidFill>
                  <a:schemeClr val="tx2"/>
                </a:solidFill>
                <a:latin typeface="+mj-lt"/>
              </a:rPr>
              <a:t>RowHammer</a:t>
            </a:r>
            <a:r>
              <a:rPr lang="en-US" sz="2800" b="1" dirty="0">
                <a:solidFill>
                  <a:schemeClr val="tx2"/>
                </a:solidFill>
                <a:latin typeface="+mj-lt"/>
              </a:rPr>
              <a:t> </a:t>
            </a:r>
            <a:br>
              <a:rPr lang="en-US" sz="2800" b="1" dirty="0">
                <a:solidFill>
                  <a:schemeClr val="tx2"/>
                </a:solidFill>
                <a:latin typeface="+mj-lt"/>
              </a:rPr>
            </a:br>
            <a:r>
              <a:rPr lang="en-US" sz="2800" b="1" dirty="0">
                <a:solidFill>
                  <a:schemeClr val="tx2"/>
                </a:solidFill>
                <a:latin typeface="+mj-lt"/>
              </a:rPr>
              <a:t>on average in the presence of TRR</a:t>
            </a:r>
            <a:endParaRPr lang="en-CH" sz="2800" b="1" dirty="0">
              <a:solidFill>
                <a:schemeClr val="tx2"/>
              </a:solidFill>
              <a:latin typeface="+mj-lt"/>
            </a:endParaRPr>
          </a:p>
        </p:txBody>
      </p:sp>
    </p:spTree>
    <p:extLst>
      <p:ext uri="{BB962C8B-B14F-4D97-AF65-F5344CB8AC3E}">
        <p14:creationId xmlns:p14="http://schemas.microsoft.com/office/powerpoint/2010/main" val="3112873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4CEED6-E77E-9353-8201-CB8BBD8276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BD3D79-81F8-4359-2EEC-B05B63DB007E}"/>
              </a:ext>
            </a:extLst>
          </p:cNvPr>
          <p:cNvSpPr>
            <a:spLocks noGrp="1"/>
          </p:cNvSpPr>
          <p:nvPr>
            <p:ph type="title"/>
          </p:nvPr>
        </p:nvSpPr>
        <p:spPr/>
        <p:txBody>
          <a:bodyPr/>
          <a:lstStyle/>
          <a:p>
            <a:r>
              <a:rPr lang="en-US" dirty="0"/>
              <a:t>Mitigating </a:t>
            </a:r>
            <a:r>
              <a:rPr lang="en-US" dirty="0" err="1"/>
              <a:t>PuDHammer</a:t>
            </a:r>
            <a:endParaRPr lang="en-CH" dirty="0"/>
          </a:p>
        </p:txBody>
      </p:sp>
      <p:grpSp>
        <p:nvGrpSpPr>
          <p:cNvPr id="10" name="Group 9">
            <a:extLst>
              <a:ext uri="{FF2B5EF4-FFF2-40B4-BE49-F238E27FC236}">
                <a16:creationId xmlns:a16="http://schemas.microsoft.com/office/drawing/2014/main" id="{FFBDF435-9B3B-6D98-D8A1-07DF0EBA0A99}"/>
              </a:ext>
            </a:extLst>
          </p:cNvPr>
          <p:cNvGrpSpPr/>
          <p:nvPr/>
        </p:nvGrpSpPr>
        <p:grpSpPr>
          <a:xfrm>
            <a:off x="1" y="4155031"/>
            <a:ext cx="9143999" cy="1620000"/>
            <a:chOff x="0" y="4239698"/>
            <a:chExt cx="9143999" cy="1620000"/>
          </a:xfrm>
        </p:grpSpPr>
        <p:sp>
          <p:nvSpPr>
            <p:cNvPr id="7" name="Content Placeholder 2">
              <a:extLst>
                <a:ext uri="{FF2B5EF4-FFF2-40B4-BE49-F238E27FC236}">
                  <a16:creationId xmlns:a16="http://schemas.microsoft.com/office/drawing/2014/main" id="{6340035E-C9E2-3A9B-7297-11B6CC6ECE9B}"/>
                </a:ext>
              </a:extLst>
            </p:cNvPr>
            <p:cNvSpPr txBox="1">
              <a:spLocks/>
            </p:cNvSpPr>
            <p:nvPr/>
          </p:nvSpPr>
          <p:spPr>
            <a:xfrm>
              <a:off x="0" y="4240361"/>
              <a:ext cx="1607127" cy="1618673"/>
            </a:xfrm>
            <a:prstGeom prst="rect">
              <a:avLst/>
            </a:prstGeom>
            <a:solidFill>
              <a:schemeClr val="accent3">
                <a:lumMod val="20000"/>
                <a:lumOff val="80000"/>
              </a:schemeClr>
            </a:solidFill>
          </p:spPr>
          <p:txBody>
            <a:bodyPr anchor="ct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7200" b="1" dirty="0">
                  <a:solidFill>
                    <a:schemeClr val="accent3"/>
                  </a:solidFill>
                </a:rPr>
                <a:t>2</a:t>
              </a:r>
            </a:p>
          </p:txBody>
        </p:sp>
        <p:sp>
          <p:nvSpPr>
            <p:cNvPr id="5" name="TextBox 4">
              <a:extLst>
                <a:ext uri="{FF2B5EF4-FFF2-40B4-BE49-F238E27FC236}">
                  <a16:creationId xmlns:a16="http://schemas.microsoft.com/office/drawing/2014/main" id="{17FA5BC7-03AC-7D83-3996-FA8C81140E55}"/>
                </a:ext>
              </a:extLst>
            </p:cNvPr>
            <p:cNvSpPr txBox="1"/>
            <p:nvPr/>
          </p:nvSpPr>
          <p:spPr>
            <a:xfrm>
              <a:off x="1607127" y="4239698"/>
              <a:ext cx="7536872" cy="1620000"/>
            </a:xfrm>
            <a:prstGeom prst="rect">
              <a:avLst/>
            </a:prstGeom>
            <a:solidFill>
              <a:schemeClr val="accent3">
                <a:lumMod val="20000"/>
                <a:lumOff val="80000"/>
              </a:schemeClr>
            </a:solidFill>
          </p:spPr>
          <p:txBody>
            <a:bodyPr wrap="square" rtlCol="0" anchor="ctr">
              <a:spAutoFit/>
            </a:bodyPr>
            <a:lstStyle/>
            <a:p>
              <a:pPr algn="ctr"/>
              <a:r>
                <a:rPr lang="en-US" sz="2800" b="1" dirty="0">
                  <a:solidFill>
                    <a:schemeClr val="accent3"/>
                  </a:solidFill>
                </a:rPr>
                <a:t>Adapt</a:t>
              </a:r>
              <a:r>
                <a:rPr lang="en-US" sz="2800" b="1" dirty="0"/>
                <a:t> </a:t>
              </a:r>
              <a:r>
                <a:rPr lang="en-US" sz="2800" b="1" dirty="0" err="1"/>
                <a:t>RowHammer</a:t>
              </a:r>
              <a:r>
                <a:rPr lang="en-US" sz="2800" b="1" dirty="0"/>
                <a:t> mitigations </a:t>
              </a:r>
              <a:br>
                <a:rPr lang="en-US" sz="2800" b="1" dirty="0"/>
              </a:br>
              <a:r>
                <a:rPr lang="en-US" sz="2800" b="1" dirty="0"/>
                <a:t>to account for </a:t>
              </a:r>
              <a:r>
                <a:rPr lang="en-US" sz="2800" b="1" dirty="0" err="1">
                  <a:solidFill>
                    <a:schemeClr val="accent3"/>
                  </a:solidFill>
                </a:rPr>
                <a:t>PuDHammer</a:t>
              </a:r>
              <a:endParaRPr lang="en-US" sz="2800" b="1" dirty="0">
                <a:solidFill>
                  <a:schemeClr val="accent3"/>
                </a:solidFill>
              </a:endParaRPr>
            </a:p>
          </p:txBody>
        </p:sp>
      </p:grpSp>
      <p:grpSp>
        <p:nvGrpSpPr>
          <p:cNvPr id="14" name="Group 13">
            <a:extLst>
              <a:ext uri="{FF2B5EF4-FFF2-40B4-BE49-F238E27FC236}">
                <a16:creationId xmlns:a16="http://schemas.microsoft.com/office/drawing/2014/main" id="{1C0ABCA0-A566-50F8-BEB2-73C8AFBA69F3}"/>
              </a:ext>
            </a:extLst>
          </p:cNvPr>
          <p:cNvGrpSpPr/>
          <p:nvPr/>
        </p:nvGrpSpPr>
        <p:grpSpPr>
          <a:xfrm>
            <a:off x="-1" y="1593150"/>
            <a:ext cx="9143999" cy="1620000"/>
            <a:chOff x="0" y="2217031"/>
            <a:chExt cx="9143999" cy="1620000"/>
          </a:xfrm>
        </p:grpSpPr>
        <p:sp>
          <p:nvSpPr>
            <p:cNvPr id="4" name="TextBox 3">
              <a:extLst>
                <a:ext uri="{FF2B5EF4-FFF2-40B4-BE49-F238E27FC236}">
                  <a16:creationId xmlns:a16="http://schemas.microsoft.com/office/drawing/2014/main" id="{4657726F-8277-FCAD-7883-3D2352B855B6}"/>
                </a:ext>
              </a:extLst>
            </p:cNvPr>
            <p:cNvSpPr txBox="1"/>
            <p:nvPr/>
          </p:nvSpPr>
          <p:spPr>
            <a:xfrm>
              <a:off x="1607127" y="2217031"/>
              <a:ext cx="7536872" cy="1620000"/>
            </a:xfrm>
            <a:prstGeom prst="rect">
              <a:avLst/>
            </a:prstGeom>
            <a:solidFill>
              <a:schemeClr val="accent3">
                <a:lumMod val="20000"/>
                <a:lumOff val="80000"/>
              </a:schemeClr>
            </a:solidFill>
          </p:spPr>
          <p:txBody>
            <a:bodyPr wrap="square" rtlCol="0" anchor="ctr">
              <a:spAutoFit/>
            </a:bodyPr>
            <a:lstStyle/>
            <a:p>
              <a:pPr algn="ctr"/>
              <a:r>
                <a:rPr lang="en-US" sz="2800" b="1" dirty="0">
                  <a:latin typeface="+mj-lt"/>
                </a:rPr>
                <a:t>Analyze the </a:t>
              </a:r>
              <a:r>
                <a:rPr lang="en-US" sz="2800" b="1" dirty="0">
                  <a:solidFill>
                    <a:schemeClr val="accent3"/>
                  </a:solidFill>
                  <a:latin typeface="+mj-lt"/>
                </a:rPr>
                <a:t>effectiveness</a:t>
              </a:r>
              <a:r>
                <a:rPr lang="en-US" sz="2800" b="1" dirty="0">
                  <a:latin typeface="+mj-lt"/>
                </a:rPr>
                <a:t> of </a:t>
              </a:r>
              <a:r>
                <a:rPr lang="en-US" sz="2800" b="1" dirty="0">
                  <a:solidFill>
                    <a:schemeClr val="accent3"/>
                  </a:solidFill>
                  <a:latin typeface="+mj-lt"/>
                </a:rPr>
                <a:t>existing</a:t>
              </a:r>
              <a:r>
                <a:rPr lang="en-US" sz="2800" b="1" dirty="0">
                  <a:latin typeface="+mj-lt"/>
                </a:rPr>
                <a:t> in-DRAM </a:t>
              </a:r>
              <a:r>
                <a:rPr lang="en-US" sz="2800" b="1" dirty="0" err="1">
                  <a:latin typeface="+mj-lt"/>
                </a:rPr>
                <a:t>RowHammer</a:t>
              </a:r>
              <a:r>
                <a:rPr lang="en-US" sz="2800" b="1" dirty="0">
                  <a:latin typeface="+mj-lt"/>
                </a:rPr>
                <a:t> mitigation </a:t>
              </a:r>
              <a:r>
                <a:rPr lang="en-US" sz="2800" b="1" dirty="0">
                  <a:solidFill>
                    <a:schemeClr val="accent3"/>
                  </a:solidFill>
                  <a:latin typeface="+mj-lt"/>
                </a:rPr>
                <a:t>against </a:t>
              </a:r>
              <a:r>
                <a:rPr lang="en-US" sz="2800" b="1" dirty="0" err="1">
                  <a:solidFill>
                    <a:schemeClr val="accent3"/>
                  </a:solidFill>
                  <a:latin typeface="+mj-lt"/>
                </a:rPr>
                <a:t>PuDHammer</a:t>
              </a:r>
              <a:endParaRPr lang="en-US" sz="2800" b="1" dirty="0">
                <a:solidFill>
                  <a:schemeClr val="accent3"/>
                </a:solidFill>
                <a:latin typeface="+mj-lt"/>
              </a:endParaRPr>
            </a:p>
          </p:txBody>
        </p:sp>
        <p:sp>
          <p:nvSpPr>
            <p:cNvPr id="9" name="Content Placeholder 2">
              <a:extLst>
                <a:ext uri="{FF2B5EF4-FFF2-40B4-BE49-F238E27FC236}">
                  <a16:creationId xmlns:a16="http://schemas.microsoft.com/office/drawing/2014/main" id="{2D502D34-2F97-200C-AF56-54F2C6C5DEC3}"/>
                </a:ext>
              </a:extLst>
            </p:cNvPr>
            <p:cNvSpPr txBox="1">
              <a:spLocks/>
            </p:cNvSpPr>
            <p:nvPr/>
          </p:nvSpPr>
          <p:spPr>
            <a:xfrm>
              <a:off x="0" y="2217695"/>
              <a:ext cx="1607127" cy="1618673"/>
            </a:xfrm>
            <a:prstGeom prst="rect">
              <a:avLst/>
            </a:prstGeom>
            <a:solidFill>
              <a:schemeClr val="accent3">
                <a:lumMod val="20000"/>
                <a:lumOff val="80000"/>
              </a:schemeClr>
            </a:solidFill>
          </p:spPr>
          <p:txBody>
            <a:bodyPr anchor="ct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7200" b="1" dirty="0">
                  <a:solidFill>
                    <a:schemeClr val="accent3"/>
                  </a:solidFill>
                </a:rPr>
                <a:t>1</a:t>
              </a:r>
            </a:p>
          </p:txBody>
        </p:sp>
      </p:grpSp>
      <p:sp>
        <p:nvSpPr>
          <p:cNvPr id="3" name="Rectangle 2">
            <a:extLst>
              <a:ext uri="{FF2B5EF4-FFF2-40B4-BE49-F238E27FC236}">
                <a16:creationId xmlns:a16="http://schemas.microsoft.com/office/drawing/2014/main" id="{1B9A649A-5FF8-AFB0-58D4-7DF6B2C52F90}"/>
              </a:ext>
            </a:extLst>
          </p:cNvPr>
          <p:cNvSpPr/>
          <p:nvPr/>
        </p:nvSpPr>
        <p:spPr>
          <a:xfrm>
            <a:off x="-402336" y="1060271"/>
            <a:ext cx="10158984" cy="2724912"/>
          </a:xfrm>
          <a:prstGeom prst="rect">
            <a:avLst/>
          </a:prstGeom>
          <a:solidFill>
            <a:schemeClr val="bg1">
              <a:alpha val="7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Tree>
    <p:extLst>
      <p:ext uri="{BB962C8B-B14F-4D97-AF65-F5344CB8AC3E}">
        <p14:creationId xmlns:p14="http://schemas.microsoft.com/office/powerpoint/2010/main" val="275335948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72A7A2-987C-1309-EF0C-B1225202E1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289976-9412-6D63-E89C-B6BC96AADE25}"/>
              </a:ext>
            </a:extLst>
          </p:cNvPr>
          <p:cNvSpPr>
            <a:spLocks noGrp="1"/>
          </p:cNvSpPr>
          <p:nvPr>
            <p:ph type="title"/>
          </p:nvPr>
        </p:nvSpPr>
        <p:spPr/>
        <p:txBody>
          <a:bodyPr/>
          <a:lstStyle/>
          <a:p>
            <a:r>
              <a:rPr lang="en-US" sz="3200" dirty="0"/>
              <a:t>Adapting PRAC for </a:t>
            </a:r>
            <a:r>
              <a:rPr lang="en-US" sz="3200" dirty="0" err="1"/>
              <a:t>PuDHammer</a:t>
            </a:r>
            <a:endParaRPr lang="en-US" sz="3200" dirty="0"/>
          </a:p>
        </p:txBody>
      </p:sp>
      <p:sp>
        <p:nvSpPr>
          <p:cNvPr id="4" name="Content Placeholder 2">
            <a:extLst>
              <a:ext uri="{FF2B5EF4-FFF2-40B4-BE49-F238E27FC236}">
                <a16:creationId xmlns:a16="http://schemas.microsoft.com/office/drawing/2014/main" id="{D0030AC0-F002-1DE4-94E5-AFD350EAA607}"/>
              </a:ext>
            </a:extLst>
          </p:cNvPr>
          <p:cNvSpPr txBox="1">
            <a:spLocks/>
          </p:cNvSpPr>
          <p:nvPr/>
        </p:nvSpPr>
        <p:spPr>
          <a:xfrm>
            <a:off x="209550" y="1473909"/>
            <a:ext cx="8724900" cy="1681874"/>
          </a:xfrm>
          <a:prstGeom prst="roundRect">
            <a:avLst>
              <a:gd name="adj" fmla="val 6621"/>
            </a:avLst>
          </a:prstGeom>
          <a:solidFill>
            <a:schemeClr val="accent2">
              <a:lumMod val="20000"/>
              <a:lumOff val="80000"/>
            </a:schemeClr>
          </a:solidFill>
          <a:ln w="28575">
            <a:solidFill>
              <a:schemeClr val="accent1">
                <a:lumMod val="75000"/>
              </a:schemeClr>
            </a:solidFill>
          </a:ln>
          <a:effectLst>
            <a:softEdge rad="0"/>
          </a:effectLst>
        </p:spPr>
        <p:txBody>
          <a:bodyP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200" b="1" dirty="0">
                <a:solidFill>
                  <a:schemeClr val="accent2"/>
                </a:solidFill>
                <a:latin typeface="+mj-lt"/>
              </a:rPr>
              <a:t>A Naïve Approach (PRAC-Naïve)</a:t>
            </a:r>
          </a:p>
          <a:p>
            <a:pPr marL="0" indent="0" algn="ctr">
              <a:buFont typeface="Arial" panose="020B0604020202020204" pitchFamily="34" charset="0"/>
              <a:buNone/>
            </a:pPr>
            <a:r>
              <a:rPr lang="en-US" sz="3200" i="1" dirty="0">
                <a:solidFill>
                  <a:schemeClr val="accent2"/>
                </a:solidFill>
                <a:latin typeface="+mj-lt"/>
              </a:rPr>
              <a:t>Reducing </a:t>
            </a:r>
            <a:r>
              <a:rPr lang="en-US" sz="3200" i="1" dirty="0" err="1">
                <a:solidFill>
                  <a:schemeClr val="accent2"/>
                </a:solidFill>
                <a:latin typeface="+mj-lt"/>
              </a:rPr>
              <a:t>RowHammer</a:t>
            </a:r>
            <a:r>
              <a:rPr lang="en-US" sz="3200" i="1" dirty="0">
                <a:solidFill>
                  <a:schemeClr val="accent2"/>
                </a:solidFill>
                <a:latin typeface="+mj-lt"/>
              </a:rPr>
              <a:t> threshold </a:t>
            </a:r>
            <a:br>
              <a:rPr lang="en-US" sz="3200" i="1" dirty="0">
                <a:solidFill>
                  <a:schemeClr val="accent2"/>
                </a:solidFill>
                <a:latin typeface="+mj-lt"/>
              </a:rPr>
            </a:br>
            <a:r>
              <a:rPr lang="en-US" sz="3200" i="1" dirty="0">
                <a:solidFill>
                  <a:schemeClr val="accent2"/>
                </a:solidFill>
                <a:latin typeface="+mj-lt"/>
              </a:rPr>
              <a:t>to SiMRA’s lowest observed HCfirst</a:t>
            </a:r>
            <a:endParaRPr lang="en-CH" sz="3200" i="1" dirty="0">
              <a:solidFill>
                <a:schemeClr val="accent2"/>
              </a:solidFill>
              <a:latin typeface="+mj-lt"/>
            </a:endParaRPr>
          </a:p>
        </p:txBody>
      </p:sp>
      <p:sp>
        <p:nvSpPr>
          <p:cNvPr id="5" name="Content Placeholder 2">
            <a:extLst>
              <a:ext uri="{FF2B5EF4-FFF2-40B4-BE49-F238E27FC236}">
                <a16:creationId xmlns:a16="http://schemas.microsoft.com/office/drawing/2014/main" id="{8BD93B8E-5BB2-A351-C500-69F2CD4CEE69}"/>
              </a:ext>
            </a:extLst>
          </p:cNvPr>
          <p:cNvSpPr txBox="1">
            <a:spLocks/>
          </p:cNvSpPr>
          <p:nvPr/>
        </p:nvSpPr>
        <p:spPr>
          <a:xfrm>
            <a:off x="209550" y="3987800"/>
            <a:ext cx="8724900" cy="1681874"/>
          </a:xfrm>
          <a:prstGeom prst="roundRect">
            <a:avLst>
              <a:gd name="adj" fmla="val 7998"/>
            </a:avLst>
          </a:prstGeom>
          <a:solidFill>
            <a:schemeClr val="accent4">
              <a:lumMod val="20000"/>
              <a:lumOff val="80000"/>
            </a:schemeClr>
          </a:solidFill>
          <a:ln w="28575">
            <a:solidFill>
              <a:schemeClr val="accent4"/>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3200" b="1" dirty="0">
                <a:solidFill>
                  <a:schemeClr val="accent4">
                    <a:lumMod val="75000"/>
                  </a:schemeClr>
                </a:solidFill>
                <a:latin typeface="+mj-lt"/>
              </a:rPr>
              <a:t>Weighted Counting (PRAC-WC)</a:t>
            </a:r>
          </a:p>
          <a:p>
            <a:pPr marL="0" indent="0" algn="ctr">
              <a:spcBef>
                <a:spcPts val="0"/>
              </a:spcBef>
              <a:buNone/>
            </a:pPr>
            <a:endParaRPr lang="en-US" sz="1000" b="1" dirty="0">
              <a:solidFill>
                <a:schemeClr val="accent4">
                  <a:lumMod val="75000"/>
                </a:schemeClr>
              </a:solidFill>
              <a:latin typeface="+mj-lt"/>
            </a:endParaRPr>
          </a:p>
          <a:p>
            <a:pPr marL="0" indent="0" algn="ctr">
              <a:spcBef>
                <a:spcPts val="0"/>
              </a:spcBef>
              <a:buNone/>
            </a:pPr>
            <a:r>
              <a:rPr lang="en-US" sz="3200" i="1" dirty="0">
                <a:solidFill>
                  <a:schemeClr val="accent4">
                    <a:lumMod val="75000"/>
                  </a:schemeClr>
                </a:solidFill>
                <a:latin typeface="+mj-lt"/>
              </a:rPr>
              <a:t>Increase counters based on the vulnerability </a:t>
            </a:r>
            <a:br>
              <a:rPr lang="en-US" sz="3200" i="1" dirty="0">
                <a:solidFill>
                  <a:schemeClr val="accent4">
                    <a:lumMod val="75000"/>
                  </a:schemeClr>
                </a:solidFill>
                <a:latin typeface="+mj-lt"/>
              </a:rPr>
            </a:br>
            <a:r>
              <a:rPr lang="en-US" sz="3200" i="1" dirty="0">
                <a:solidFill>
                  <a:schemeClr val="accent4">
                    <a:lumMod val="75000"/>
                  </a:schemeClr>
                </a:solidFill>
                <a:latin typeface="+mj-lt"/>
              </a:rPr>
              <a:t>caused by the operation (RH, CoMRA, and SiMRA)</a:t>
            </a:r>
          </a:p>
        </p:txBody>
      </p:sp>
    </p:spTree>
    <p:extLst>
      <p:ext uri="{BB962C8B-B14F-4D97-AF65-F5344CB8AC3E}">
        <p14:creationId xmlns:p14="http://schemas.microsoft.com/office/powerpoint/2010/main" val="679238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E4972-C185-6D1B-EB25-49D55A3B4A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C23670-2DF4-3DE1-C9B9-A0E1F470D179}"/>
              </a:ext>
            </a:extLst>
          </p:cNvPr>
          <p:cNvSpPr>
            <a:spLocks noGrp="1"/>
          </p:cNvSpPr>
          <p:nvPr>
            <p:ph type="title"/>
          </p:nvPr>
        </p:nvSpPr>
        <p:spPr/>
        <p:txBody>
          <a:bodyPr/>
          <a:lstStyle/>
          <a:p>
            <a:r>
              <a:rPr lang="en-US" dirty="0"/>
              <a:t>Methodology</a:t>
            </a:r>
          </a:p>
        </p:txBody>
      </p:sp>
      <p:sp>
        <p:nvSpPr>
          <p:cNvPr id="4" name="İçerik Yer Tutucusu 2">
            <a:extLst>
              <a:ext uri="{FF2B5EF4-FFF2-40B4-BE49-F238E27FC236}">
                <a16:creationId xmlns:a16="http://schemas.microsoft.com/office/drawing/2014/main" id="{2F0DBE42-9D7A-73C2-C994-97252DD54366}"/>
              </a:ext>
            </a:extLst>
          </p:cNvPr>
          <p:cNvSpPr>
            <a:spLocks noGrp="1"/>
          </p:cNvSpPr>
          <p:nvPr>
            <p:ph idx="1"/>
          </p:nvPr>
        </p:nvSpPr>
        <p:spPr>
          <a:xfrm>
            <a:off x="-1" y="770467"/>
            <a:ext cx="9144000" cy="6140575"/>
          </a:xfrm>
          <a:prstGeom prst="rect">
            <a:avLst/>
          </a:prstGeom>
        </p:spPr>
        <p:txBody>
          <a:bodyPr>
            <a:noAutofit/>
          </a:bodyPr>
          <a:lstStyle/>
          <a:p>
            <a:r>
              <a:rPr lang="en-US" sz="2000" b="1" dirty="0">
                <a:solidFill>
                  <a:schemeClr val="accent2"/>
                </a:solidFill>
                <a:latin typeface="+mj-lt"/>
              </a:rPr>
              <a:t>Environment: </a:t>
            </a:r>
            <a:r>
              <a:rPr lang="en-US" sz="2000" dirty="0">
                <a:latin typeface="+mj-lt"/>
              </a:rPr>
              <a:t>Cycle-level DRAM simulator </a:t>
            </a:r>
            <a:r>
              <a:rPr lang="en-US" sz="2000" dirty="0">
                <a:solidFill>
                  <a:schemeClr val="accent2"/>
                </a:solidFill>
                <a:latin typeface="+mj-lt"/>
              </a:rPr>
              <a:t>Ramulator2</a:t>
            </a:r>
            <a:r>
              <a:rPr lang="en-US" sz="2000" dirty="0">
                <a:latin typeface="+mj-lt"/>
              </a:rPr>
              <a:t> [Kim+ CAL'15, Luo+ CAL'23]</a:t>
            </a:r>
            <a:endParaRPr lang="en-US" sz="1800" dirty="0">
              <a:latin typeface="+mj-lt"/>
            </a:endParaRPr>
          </a:p>
          <a:p>
            <a:pPr marL="0" indent="0">
              <a:buNone/>
            </a:pPr>
            <a:endParaRPr lang="en-US" sz="1100" b="1" dirty="0">
              <a:solidFill>
                <a:schemeClr val="accent3"/>
              </a:solidFill>
              <a:latin typeface="+mj-lt"/>
            </a:endParaRPr>
          </a:p>
          <a:p>
            <a:r>
              <a:rPr lang="en-US" sz="2000" b="1" dirty="0">
                <a:solidFill>
                  <a:schemeClr val="accent3"/>
                </a:solidFill>
                <a:latin typeface="+mj-lt"/>
              </a:rPr>
              <a:t>System Configuration:</a:t>
            </a:r>
          </a:p>
          <a:p>
            <a:pPr marL="457200" lvl="1" indent="0">
              <a:buNone/>
            </a:pPr>
            <a:r>
              <a:rPr lang="en-US" sz="1800" b="1" dirty="0">
                <a:latin typeface="+mj-lt"/>
              </a:rPr>
              <a:t>Processor</a:t>
            </a:r>
            <a:r>
              <a:rPr lang="en-US" sz="1800" dirty="0">
                <a:latin typeface="+mj-lt"/>
              </a:rPr>
              <a:t> 		4-core, out-of-order, 4.2GHz clock frequency</a:t>
            </a:r>
          </a:p>
          <a:p>
            <a:pPr marL="457200" lvl="1" indent="0">
              <a:buNone/>
            </a:pPr>
            <a:r>
              <a:rPr lang="en-US" sz="1800" b="1" dirty="0">
                <a:latin typeface="+mj-lt"/>
              </a:rPr>
              <a:t>DRAM</a:t>
            </a:r>
            <a:r>
              <a:rPr lang="en-US" sz="1800" dirty="0">
                <a:latin typeface="+mj-lt"/>
              </a:rPr>
              <a:t> 		DDR5, 1 channel, 2 rank/channel, 8 bank groups,</a:t>
            </a:r>
          </a:p>
          <a:p>
            <a:pPr marL="457200" lvl="1" indent="0">
              <a:buNone/>
            </a:pPr>
            <a:r>
              <a:rPr lang="en-US" sz="1800" dirty="0">
                <a:latin typeface="+mj-lt"/>
              </a:rPr>
              <a:t>			4 banks/bank group, 128K rows/bank</a:t>
            </a:r>
          </a:p>
          <a:p>
            <a:pPr marL="457200" lvl="1" indent="0">
              <a:buNone/>
            </a:pPr>
            <a:r>
              <a:rPr lang="en-US" sz="1800" b="1" dirty="0">
                <a:latin typeface="+mj-lt"/>
              </a:rPr>
              <a:t>Memory Ctrl.</a:t>
            </a:r>
            <a:r>
              <a:rPr lang="en-US" sz="1800" dirty="0">
                <a:latin typeface="+mj-lt"/>
              </a:rPr>
              <a:t>		64-entry read and write requests queues,</a:t>
            </a:r>
          </a:p>
          <a:p>
            <a:pPr marL="457200" lvl="1" indent="0">
              <a:buNone/>
            </a:pPr>
            <a:r>
              <a:rPr lang="en-US" sz="1800" dirty="0">
                <a:latin typeface="+mj-lt"/>
              </a:rPr>
              <a:t>			Scheduling policy: FR-FCFS with a column cap of 4 	</a:t>
            </a:r>
          </a:p>
          <a:p>
            <a:pPr marL="457200" lvl="1" indent="0">
              <a:buNone/>
            </a:pPr>
            <a:r>
              <a:rPr lang="en-US" sz="1800" b="1" dirty="0">
                <a:latin typeface="+mj-lt"/>
              </a:rPr>
              <a:t>PRAC		</a:t>
            </a:r>
            <a:r>
              <a:rPr lang="en-US" sz="1800" dirty="0">
                <a:latin typeface="+mj-lt"/>
              </a:rPr>
              <a:t>4 RFMs per Back-off</a:t>
            </a:r>
          </a:p>
          <a:p>
            <a:pPr marL="457200" lvl="1" indent="0">
              <a:buNone/>
            </a:pPr>
            <a:r>
              <a:rPr lang="en-US" sz="1800" b="1" dirty="0">
                <a:latin typeface="+mj-lt"/>
              </a:rPr>
              <a:t>PIM Unit</a:t>
            </a:r>
            <a:r>
              <a:rPr lang="en-US" sz="1800" dirty="0">
                <a:latin typeface="+mj-lt"/>
              </a:rPr>
              <a:t>		1-core, issues CoMRA &amp; SiMRA operations with a fixed </a:t>
            </a:r>
            <a:r>
              <a:rPr lang="en-US" sz="1800" dirty="0" err="1">
                <a:latin typeface="+mj-lt"/>
              </a:rPr>
              <a:t>invertal</a:t>
            </a:r>
            <a:r>
              <a:rPr lang="en-US" sz="1800" dirty="0">
                <a:latin typeface="+mj-lt"/>
              </a:rPr>
              <a:t> </a:t>
            </a:r>
            <a:endParaRPr lang="en-US" sz="1800" b="1" dirty="0">
              <a:solidFill>
                <a:srgbClr val="6D40DC"/>
              </a:solidFill>
              <a:latin typeface="+mj-lt"/>
            </a:endParaRPr>
          </a:p>
          <a:p>
            <a:pPr marL="0" lvl="0" indent="0">
              <a:buNone/>
            </a:pPr>
            <a:endParaRPr lang="en-US" sz="1100" b="1" dirty="0">
              <a:solidFill>
                <a:schemeClr val="accent4"/>
              </a:solidFill>
              <a:latin typeface="+mj-lt"/>
            </a:endParaRPr>
          </a:p>
          <a:p>
            <a:pPr lvl="0"/>
            <a:r>
              <a:rPr lang="en-US" sz="2000" b="1" dirty="0">
                <a:solidFill>
                  <a:schemeClr val="accent4"/>
                </a:solidFill>
                <a:latin typeface="+mj-lt"/>
              </a:rPr>
              <a:t>Workloads: </a:t>
            </a:r>
          </a:p>
          <a:p>
            <a:pPr lvl="2"/>
            <a:r>
              <a:rPr lang="en-US" sz="2000" dirty="0">
                <a:solidFill>
                  <a:prstClr val="black"/>
                </a:solidFill>
                <a:latin typeface="+mj-lt"/>
              </a:rPr>
              <a:t>60 five-core </a:t>
            </a:r>
            <a:r>
              <a:rPr lang="en-US" sz="2000" dirty="0" err="1">
                <a:solidFill>
                  <a:prstClr val="black"/>
                </a:solidFill>
                <a:latin typeface="+mj-lt"/>
              </a:rPr>
              <a:t>multiprogrammed</a:t>
            </a:r>
            <a:r>
              <a:rPr lang="en-US" sz="2000" dirty="0">
                <a:solidFill>
                  <a:prstClr val="black"/>
                </a:solidFill>
                <a:latin typeface="+mj-lt"/>
              </a:rPr>
              <a:t> workload mixes.</a:t>
            </a:r>
          </a:p>
          <a:p>
            <a:pPr lvl="2"/>
            <a:r>
              <a:rPr lang="en-US" sz="2000" dirty="0">
                <a:solidFill>
                  <a:prstClr val="black"/>
                </a:solidFill>
                <a:latin typeface="+mj-lt"/>
              </a:rPr>
              <a:t>Each mix is composed of </a:t>
            </a:r>
          </a:p>
          <a:p>
            <a:pPr lvl="3"/>
            <a:r>
              <a:rPr lang="en-US" sz="2000" dirty="0">
                <a:solidFill>
                  <a:prstClr val="black"/>
                </a:solidFill>
                <a:latin typeface="+mj-lt"/>
              </a:rPr>
              <a:t>four workloads from five major benchmark suites and </a:t>
            </a:r>
          </a:p>
          <a:p>
            <a:pPr lvl="3"/>
            <a:r>
              <a:rPr lang="en-US" sz="2000" dirty="0">
                <a:solidFill>
                  <a:prstClr val="black"/>
                </a:solidFill>
                <a:latin typeface="+mj-lt"/>
              </a:rPr>
              <a:t>one synthetic workload that periodically performs back-to-back one SiMRA with 32-row activation and one CoMRA operation</a:t>
            </a:r>
            <a:endParaRPr lang="en-US" sz="2000" b="1" dirty="0">
              <a:solidFill>
                <a:srgbClr val="6D40DC"/>
              </a:solidFill>
              <a:latin typeface="+mj-lt"/>
            </a:endParaRPr>
          </a:p>
        </p:txBody>
      </p:sp>
    </p:spTree>
    <p:extLst>
      <p:ext uri="{BB962C8B-B14F-4D97-AF65-F5344CB8AC3E}">
        <p14:creationId xmlns:p14="http://schemas.microsoft.com/office/powerpoint/2010/main" val="3170421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
                                            <p:txEl>
                                              <p:pRg st="12" end="1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
                                            <p:txEl>
                                              <p:pRg st="13" end="1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
                                            <p:txEl>
                                              <p:pRg st="14" end="14"/>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492682-F819-D704-7ACA-6883E0E6AE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5EF0DA-8184-A894-B4ED-47BF0E7538F1}"/>
              </a:ext>
            </a:extLst>
          </p:cNvPr>
          <p:cNvSpPr>
            <a:spLocks noGrp="1"/>
          </p:cNvSpPr>
          <p:nvPr>
            <p:ph type="title"/>
          </p:nvPr>
        </p:nvSpPr>
        <p:spPr/>
        <p:txBody>
          <a:bodyPr/>
          <a:lstStyle/>
          <a:p>
            <a:r>
              <a:rPr lang="en-US" dirty="0"/>
              <a:t>Weighted Speedup Results</a:t>
            </a:r>
          </a:p>
        </p:txBody>
      </p:sp>
      <p:pic>
        <p:nvPicPr>
          <p:cNvPr id="4" name="Picture 3">
            <a:extLst>
              <a:ext uri="{FF2B5EF4-FFF2-40B4-BE49-F238E27FC236}">
                <a16:creationId xmlns:a16="http://schemas.microsoft.com/office/drawing/2014/main" id="{CA0BA848-7A4F-E7FD-02D2-6D371CD007B3}"/>
              </a:ext>
            </a:extLst>
          </p:cNvPr>
          <p:cNvPicPr>
            <a:picLocks noChangeAspect="1"/>
          </p:cNvPicPr>
          <p:nvPr/>
        </p:nvPicPr>
        <p:blipFill>
          <a:blip r:embed="rId2"/>
          <a:stretch>
            <a:fillRect/>
          </a:stretch>
        </p:blipFill>
        <p:spPr>
          <a:xfrm>
            <a:off x="-1" y="996809"/>
            <a:ext cx="9144000" cy="3823042"/>
          </a:xfrm>
          <a:prstGeom prst="rect">
            <a:avLst/>
          </a:prstGeom>
        </p:spPr>
      </p:pic>
      <p:sp>
        <p:nvSpPr>
          <p:cNvPr id="3" name="Rectangle 2">
            <a:extLst>
              <a:ext uri="{FF2B5EF4-FFF2-40B4-BE49-F238E27FC236}">
                <a16:creationId xmlns:a16="http://schemas.microsoft.com/office/drawing/2014/main" id="{1820213B-F38E-83A9-6B99-C7CD861C4558}"/>
              </a:ext>
            </a:extLst>
          </p:cNvPr>
          <p:cNvSpPr/>
          <p:nvPr/>
        </p:nvSpPr>
        <p:spPr>
          <a:xfrm>
            <a:off x="3406140" y="1203960"/>
            <a:ext cx="1562100" cy="266700"/>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b="1" dirty="0">
                <a:solidFill>
                  <a:schemeClr val="tx1">
                    <a:lumMod val="75000"/>
                    <a:lumOff val="25000"/>
                  </a:schemeClr>
                </a:solidFill>
                <a:latin typeface="+mj-lt"/>
                <a:ea typeface="Cambria" panose="02040503050406030204" pitchFamily="18" charset="0"/>
                <a:cs typeface="Cascadia Mono" panose="020B0609020000020004" pitchFamily="49" charset="0"/>
              </a:rPr>
              <a:t>PRAC-Naïve</a:t>
            </a:r>
          </a:p>
        </p:txBody>
      </p:sp>
      <p:sp>
        <p:nvSpPr>
          <p:cNvPr id="5" name="Rectangle 4">
            <a:extLst>
              <a:ext uri="{FF2B5EF4-FFF2-40B4-BE49-F238E27FC236}">
                <a16:creationId xmlns:a16="http://schemas.microsoft.com/office/drawing/2014/main" id="{C6A847C9-0E3B-A710-755C-E443CE30A007}"/>
              </a:ext>
            </a:extLst>
          </p:cNvPr>
          <p:cNvSpPr/>
          <p:nvPr/>
        </p:nvSpPr>
        <p:spPr>
          <a:xfrm>
            <a:off x="5508625" y="1203960"/>
            <a:ext cx="1417955" cy="266700"/>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b="1" dirty="0">
                <a:solidFill>
                  <a:schemeClr val="tx1">
                    <a:lumMod val="75000"/>
                    <a:lumOff val="25000"/>
                  </a:schemeClr>
                </a:solidFill>
                <a:latin typeface="+mj-lt"/>
                <a:ea typeface="Cambria" panose="02040503050406030204" pitchFamily="18" charset="0"/>
                <a:cs typeface="Cascadia Mono" panose="020B0609020000020004" pitchFamily="49" charset="0"/>
              </a:rPr>
              <a:t>PRAC-WC</a:t>
            </a:r>
          </a:p>
        </p:txBody>
      </p:sp>
      <p:sp>
        <p:nvSpPr>
          <p:cNvPr id="6" name="Rectangle 5">
            <a:extLst>
              <a:ext uri="{FF2B5EF4-FFF2-40B4-BE49-F238E27FC236}">
                <a16:creationId xmlns:a16="http://schemas.microsoft.com/office/drawing/2014/main" id="{645F2508-0415-F354-8F69-30D7F4CD0D47}"/>
              </a:ext>
            </a:extLst>
          </p:cNvPr>
          <p:cNvSpPr/>
          <p:nvPr/>
        </p:nvSpPr>
        <p:spPr>
          <a:xfrm>
            <a:off x="998220" y="1706880"/>
            <a:ext cx="7825740" cy="2133600"/>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7" name="Rectangle 6">
            <a:extLst>
              <a:ext uri="{FF2B5EF4-FFF2-40B4-BE49-F238E27FC236}">
                <a16:creationId xmlns:a16="http://schemas.microsoft.com/office/drawing/2014/main" id="{8D3D0819-1119-2C86-DF39-A96C20E6A4F1}"/>
              </a:ext>
            </a:extLst>
          </p:cNvPr>
          <p:cNvSpPr/>
          <p:nvPr/>
        </p:nvSpPr>
        <p:spPr>
          <a:xfrm>
            <a:off x="1127760" y="3954780"/>
            <a:ext cx="7581900" cy="865071"/>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sp>
        <p:nvSpPr>
          <p:cNvPr id="8" name="Rectangle 7">
            <a:extLst>
              <a:ext uri="{FF2B5EF4-FFF2-40B4-BE49-F238E27FC236}">
                <a16:creationId xmlns:a16="http://schemas.microsoft.com/office/drawing/2014/main" id="{1A056C15-BDFE-9B53-3E9D-43E643E34AE9}"/>
              </a:ext>
            </a:extLst>
          </p:cNvPr>
          <p:cNvSpPr/>
          <p:nvPr/>
        </p:nvSpPr>
        <p:spPr>
          <a:xfrm>
            <a:off x="11429" y="1562100"/>
            <a:ext cx="845820" cy="2392680"/>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mj-lt"/>
              <a:ea typeface="Cambria" panose="02040503050406030204" pitchFamily="18" charset="0"/>
              <a:cs typeface="Cascadia Mono" panose="020B0609020000020004" pitchFamily="49" charset="0"/>
            </a:endParaRPr>
          </a:p>
        </p:txBody>
      </p:sp>
      <p:grpSp>
        <p:nvGrpSpPr>
          <p:cNvPr id="9" name="Group 8">
            <a:extLst>
              <a:ext uri="{FF2B5EF4-FFF2-40B4-BE49-F238E27FC236}">
                <a16:creationId xmlns:a16="http://schemas.microsoft.com/office/drawing/2014/main" id="{AFD738E6-838B-A63F-A433-713217CA8428}"/>
              </a:ext>
            </a:extLst>
          </p:cNvPr>
          <p:cNvGrpSpPr/>
          <p:nvPr/>
        </p:nvGrpSpPr>
        <p:grpSpPr>
          <a:xfrm>
            <a:off x="0" y="999173"/>
            <a:ext cx="9144000" cy="3823042"/>
            <a:chOff x="-1" y="996809"/>
            <a:chExt cx="9144000" cy="3823042"/>
          </a:xfrm>
        </p:grpSpPr>
        <p:pic>
          <p:nvPicPr>
            <p:cNvPr id="10" name="Picture 9">
              <a:extLst>
                <a:ext uri="{FF2B5EF4-FFF2-40B4-BE49-F238E27FC236}">
                  <a16:creationId xmlns:a16="http://schemas.microsoft.com/office/drawing/2014/main" id="{C1945799-75CD-CE9A-4AD4-DEC78D02CD69}"/>
                </a:ext>
              </a:extLst>
            </p:cNvPr>
            <p:cNvPicPr>
              <a:picLocks noChangeAspect="1"/>
            </p:cNvPicPr>
            <p:nvPr/>
          </p:nvPicPr>
          <p:blipFill>
            <a:blip r:embed="rId2"/>
            <a:stretch>
              <a:fillRect/>
            </a:stretch>
          </p:blipFill>
          <p:spPr>
            <a:xfrm>
              <a:off x="-1" y="996809"/>
              <a:ext cx="9144000" cy="3823042"/>
            </a:xfrm>
            <a:prstGeom prst="rect">
              <a:avLst/>
            </a:prstGeom>
          </p:spPr>
        </p:pic>
        <p:sp>
          <p:nvSpPr>
            <p:cNvPr id="11" name="Rectangle 10">
              <a:extLst>
                <a:ext uri="{FF2B5EF4-FFF2-40B4-BE49-F238E27FC236}">
                  <a16:creationId xmlns:a16="http://schemas.microsoft.com/office/drawing/2014/main" id="{AD2CE70E-04CE-9991-CBFC-4343EC5F924D}"/>
                </a:ext>
              </a:extLst>
            </p:cNvPr>
            <p:cNvSpPr/>
            <p:nvPr/>
          </p:nvSpPr>
          <p:spPr>
            <a:xfrm>
              <a:off x="3406140" y="1203960"/>
              <a:ext cx="1562100" cy="266700"/>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b="1" dirty="0">
                  <a:solidFill>
                    <a:schemeClr val="tx1">
                      <a:lumMod val="75000"/>
                      <a:lumOff val="25000"/>
                    </a:schemeClr>
                  </a:solidFill>
                  <a:latin typeface="+mj-lt"/>
                  <a:ea typeface="Cambria" panose="02040503050406030204" pitchFamily="18" charset="0"/>
                  <a:cs typeface="Cascadia Mono" panose="020B0609020000020004" pitchFamily="49" charset="0"/>
                </a:rPr>
                <a:t>PRAC-Naïve</a:t>
              </a:r>
            </a:p>
          </p:txBody>
        </p:sp>
        <p:sp>
          <p:nvSpPr>
            <p:cNvPr id="12" name="Rectangle 11">
              <a:extLst>
                <a:ext uri="{FF2B5EF4-FFF2-40B4-BE49-F238E27FC236}">
                  <a16:creationId xmlns:a16="http://schemas.microsoft.com/office/drawing/2014/main" id="{6E57B9BB-F1D6-231C-1844-4BBA74C0E5D3}"/>
                </a:ext>
              </a:extLst>
            </p:cNvPr>
            <p:cNvSpPr/>
            <p:nvPr/>
          </p:nvSpPr>
          <p:spPr>
            <a:xfrm>
              <a:off x="5508625" y="1203960"/>
              <a:ext cx="1417955" cy="266700"/>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b="1" dirty="0">
                  <a:solidFill>
                    <a:schemeClr val="tx1">
                      <a:lumMod val="75000"/>
                      <a:lumOff val="25000"/>
                    </a:schemeClr>
                  </a:solidFill>
                  <a:latin typeface="+mj-lt"/>
                  <a:ea typeface="Cambria" panose="02040503050406030204" pitchFamily="18" charset="0"/>
                  <a:cs typeface="Cascadia Mono" panose="020B0609020000020004" pitchFamily="49" charset="0"/>
                </a:rPr>
                <a:t>PRAC-WC</a:t>
              </a:r>
            </a:p>
          </p:txBody>
        </p:sp>
      </p:grpSp>
      <p:cxnSp>
        <p:nvCxnSpPr>
          <p:cNvPr id="14" name="Connector: Curved 13">
            <a:extLst>
              <a:ext uri="{FF2B5EF4-FFF2-40B4-BE49-F238E27FC236}">
                <a16:creationId xmlns:a16="http://schemas.microsoft.com/office/drawing/2014/main" id="{B76F7DD6-C6C0-7491-7FC2-27233F93E3B1}"/>
              </a:ext>
            </a:extLst>
          </p:cNvPr>
          <p:cNvCxnSpPr>
            <a:cxnSpLocks/>
            <a:endCxn id="16" idx="3"/>
          </p:cNvCxnSpPr>
          <p:nvPr/>
        </p:nvCxnSpPr>
        <p:spPr>
          <a:xfrm rot="5400000">
            <a:off x="7547179" y="4678443"/>
            <a:ext cx="1215599" cy="454072"/>
          </a:xfrm>
          <a:prstGeom prst="curvedConnector2">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B32043EC-226E-54E2-06CE-587B2EA92502}"/>
              </a:ext>
            </a:extLst>
          </p:cNvPr>
          <p:cNvSpPr txBox="1"/>
          <p:nvPr/>
        </p:nvSpPr>
        <p:spPr>
          <a:xfrm>
            <a:off x="4046219" y="5097780"/>
            <a:ext cx="3881723" cy="830997"/>
          </a:xfrm>
          <a:prstGeom prst="rect">
            <a:avLst/>
          </a:prstGeom>
          <a:noFill/>
          <a:ln w="38100">
            <a:solidFill>
              <a:schemeClr val="accent1"/>
            </a:solidFill>
          </a:ln>
        </p:spPr>
        <p:txBody>
          <a:bodyPr wrap="square" rtlCol="0">
            <a:spAutoFit/>
          </a:bodyPr>
          <a:lstStyle/>
          <a:p>
            <a:pPr algn="ctr"/>
            <a:r>
              <a:rPr lang="en-US" sz="2400" b="1" dirty="0">
                <a:solidFill>
                  <a:schemeClr val="accent1"/>
                </a:solidFill>
              </a:rPr>
              <a:t>DRAM performs </a:t>
            </a:r>
            <a:r>
              <a:rPr lang="en-US" sz="2400" b="1" dirty="0" err="1">
                <a:solidFill>
                  <a:schemeClr val="accent1"/>
                </a:solidFill>
              </a:rPr>
              <a:t>PuD</a:t>
            </a:r>
            <a:r>
              <a:rPr lang="en-US" sz="2400" b="1" dirty="0">
                <a:solidFill>
                  <a:schemeClr val="accent1"/>
                </a:solidFill>
              </a:rPr>
              <a:t> operations in every 125ns</a:t>
            </a:r>
          </a:p>
        </p:txBody>
      </p:sp>
      <p:cxnSp>
        <p:nvCxnSpPr>
          <p:cNvPr id="18" name="Connector: Curved 17">
            <a:extLst>
              <a:ext uri="{FF2B5EF4-FFF2-40B4-BE49-F238E27FC236}">
                <a16:creationId xmlns:a16="http://schemas.microsoft.com/office/drawing/2014/main" id="{33858622-735D-C9E1-711A-5663761C75EC}"/>
              </a:ext>
            </a:extLst>
          </p:cNvPr>
          <p:cNvCxnSpPr>
            <a:cxnSpLocks/>
            <a:endCxn id="22" idx="1"/>
          </p:cNvCxnSpPr>
          <p:nvPr/>
        </p:nvCxnSpPr>
        <p:spPr>
          <a:xfrm rot="16200000" flipH="1">
            <a:off x="-558637" y="4097393"/>
            <a:ext cx="2073582" cy="758190"/>
          </a:xfrm>
          <a:prstGeom prst="curvedConnector2">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66617292-6683-1784-5285-BE243F74CF0D}"/>
              </a:ext>
            </a:extLst>
          </p:cNvPr>
          <p:cNvSpPr txBox="1"/>
          <p:nvPr/>
        </p:nvSpPr>
        <p:spPr>
          <a:xfrm>
            <a:off x="857249" y="5097780"/>
            <a:ext cx="2861323" cy="830997"/>
          </a:xfrm>
          <a:prstGeom prst="rect">
            <a:avLst/>
          </a:prstGeom>
          <a:noFill/>
          <a:ln w="38100">
            <a:solidFill>
              <a:schemeClr val="accent2"/>
            </a:solidFill>
          </a:ln>
        </p:spPr>
        <p:txBody>
          <a:bodyPr wrap="square" rtlCol="0">
            <a:spAutoFit/>
          </a:bodyPr>
          <a:lstStyle/>
          <a:p>
            <a:pPr algn="ctr"/>
            <a:r>
              <a:rPr lang="en-US" sz="2400" b="1" dirty="0">
                <a:solidFill>
                  <a:schemeClr val="accent2"/>
                </a:solidFill>
              </a:rPr>
              <a:t>Normalized</a:t>
            </a:r>
            <a:br>
              <a:rPr lang="en-US" sz="2400" b="1" dirty="0">
                <a:solidFill>
                  <a:schemeClr val="accent2"/>
                </a:solidFill>
              </a:rPr>
            </a:br>
            <a:r>
              <a:rPr lang="en-US" sz="2400" b="1" dirty="0">
                <a:solidFill>
                  <a:schemeClr val="accent2"/>
                </a:solidFill>
              </a:rPr>
              <a:t>to no RH mitigation</a:t>
            </a:r>
          </a:p>
        </p:txBody>
      </p:sp>
    </p:spTree>
    <p:extLst>
      <p:ext uri="{BB962C8B-B14F-4D97-AF65-F5344CB8AC3E}">
        <p14:creationId xmlns:p14="http://schemas.microsoft.com/office/powerpoint/2010/main" val="3884421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9"/>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par>
                          <p:cTn id="11" fill="hold">
                            <p:stCondLst>
                              <p:cond delay="0"/>
                            </p:stCondLst>
                            <p:childTnLst>
                              <p:par>
                                <p:cTn id="12" presetID="22" presetClass="entr" presetSubtype="2"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right)">
                                      <p:cBhvr>
                                        <p:cTn id="14" dur="500"/>
                                        <p:tgtEl>
                                          <p:spTgt spid="14"/>
                                        </p:tgtEl>
                                      </p:cBhvr>
                                    </p:animEffect>
                                  </p:childTnLst>
                                </p:cTn>
                              </p:par>
                            </p:childTnLst>
                          </p:cTn>
                        </p:par>
                        <p:par>
                          <p:cTn id="15" fill="hold">
                            <p:stCondLst>
                              <p:cond delay="500"/>
                            </p:stCondLst>
                            <p:childTnLst>
                              <p:par>
                                <p:cTn id="16" presetID="22" presetClass="entr" presetSubtype="2"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right)">
                                      <p:cBhvr>
                                        <p:cTn id="18" dur="5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hidden"/>
                                      </p:to>
                                    </p:set>
                                  </p:childTnLst>
                                </p:cTn>
                              </p:par>
                            </p:childTnLst>
                          </p:cTn>
                        </p:par>
                        <p:par>
                          <p:cTn id="23" fill="hold">
                            <p:stCondLst>
                              <p:cond delay="0"/>
                            </p:stCondLst>
                            <p:childTnLst>
                              <p:par>
                                <p:cTn id="24" presetID="22" presetClass="entr" presetSubtype="8" fill="hold"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wipe(left)">
                                      <p:cBhvr>
                                        <p:cTn id="26" dur="500"/>
                                        <p:tgtEl>
                                          <p:spTgt spid="18"/>
                                        </p:tgtEl>
                                      </p:cBhvr>
                                    </p:animEffect>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wipe(left)">
                                      <p:cBhvr>
                                        <p:cTn id="30" dur="500"/>
                                        <p:tgtEl>
                                          <p:spTgt spid="22"/>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6" grpId="0" animBg="1"/>
      <p:bldP spid="22" grpId="0" animBg="1"/>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BDE8CB-689A-EABA-5194-83397F300A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D86896-854C-D7B8-6E12-8E9F50C187CF}"/>
              </a:ext>
            </a:extLst>
          </p:cNvPr>
          <p:cNvSpPr>
            <a:spLocks noGrp="1"/>
          </p:cNvSpPr>
          <p:nvPr>
            <p:ph type="title"/>
          </p:nvPr>
        </p:nvSpPr>
        <p:spPr/>
        <p:txBody>
          <a:bodyPr/>
          <a:lstStyle/>
          <a:p>
            <a:r>
              <a:rPr lang="en-US" dirty="0"/>
              <a:t>Weighted Speedup Results</a:t>
            </a:r>
          </a:p>
        </p:txBody>
      </p:sp>
      <p:pic>
        <p:nvPicPr>
          <p:cNvPr id="4" name="Picture 3">
            <a:extLst>
              <a:ext uri="{FF2B5EF4-FFF2-40B4-BE49-F238E27FC236}">
                <a16:creationId xmlns:a16="http://schemas.microsoft.com/office/drawing/2014/main" id="{A75B26F1-4414-3BF6-13A0-88BF97A645A2}"/>
              </a:ext>
            </a:extLst>
          </p:cNvPr>
          <p:cNvPicPr>
            <a:picLocks noChangeAspect="1"/>
          </p:cNvPicPr>
          <p:nvPr/>
        </p:nvPicPr>
        <p:blipFill>
          <a:blip r:embed="rId2"/>
          <a:stretch>
            <a:fillRect/>
          </a:stretch>
        </p:blipFill>
        <p:spPr>
          <a:xfrm>
            <a:off x="-1" y="996809"/>
            <a:ext cx="9144000" cy="3823042"/>
          </a:xfrm>
          <a:prstGeom prst="rect">
            <a:avLst/>
          </a:prstGeom>
        </p:spPr>
      </p:pic>
      <p:sp>
        <p:nvSpPr>
          <p:cNvPr id="3" name="Rectangle 2">
            <a:extLst>
              <a:ext uri="{FF2B5EF4-FFF2-40B4-BE49-F238E27FC236}">
                <a16:creationId xmlns:a16="http://schemas.microsoft.com/office/drawing/2014/main" id="{5661EBB1-52CF-B1A2-99EE-68AF836F6D3C}"/>
              </a:ext>
            </a:extLst>
          </p:cNvPr>
          <p:cNvSpPr/>
          <p:nvPr/>
        </p:nvSpPr>
        <p:spPr>
          <a:xfrm>
            <a:off x="3406140" y="1203960"/>
            <a:ext cx="1562100" cy="266700"/>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b="1" dirty="0">
                <a:solidFill>
                  <a:schemeClr val="tx1">
                    <a:lumMod val="75000"/>
                    <a:lumOff val="25000"/>
                  </a:schemeClr>
                </a:solidFill>
                <a:latin typeface="+mj-lt"/>
                <a:ea typeface="Cambria" panose="02040503050406030204" pitchFamily="18" charset="0"/>
                <a:cs typeface="Cascadia Mono" panose="020B0609020000020004" pitchFamily="49" charset="0"/>
              </a:rPr>
              <a:t>PRAC-Naïve</a:t>
            </a:r>
          </a:p>
        </p:txBody>
      </p:sp>
      <p:sp>
        <p:nvSpPr>
          <p:cNvPr id="5" name="Rectangle 4">
            <a:extLst>
              <a:ext uri="{FF2B5EF4-FFF2-40B4-BE49-F238E27FC236}">
                <a16:creationId xmlns:a16="http://schemas.microsoft.com/office/drawing/2014/main" id="{8FB6181F-4727-F6DF-CAB7-B9385047D7EF}"/>
              </a:ext>
            </a:extLst>
          </p:cNvPr>
          <p:cNvSpPr/>
          <p:nvPr/>
        </p:nvSpPr>
        <p:spPr>
          <a:xfrm>
            <a:off x="5508625" y="1203960"/>
            <a:ext cx="1417955" cy="266700"/>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b="1" dirty="0">
                <a:solidFill>
                  <a:schemeClr val="tx1">
                    <a:lumMod val="75000"/>
                    <a:lumOff val="25000"/>
                  </a:schemeClr>
                </a:solidFill>
                <a:latin typeface="+mj-lt"/>
                <a:ea typeface="Cambria" panose="02040503050406030204" pitchFamily="18" charset="0"/>
                <a:cs typeface="Cascadia Mono" panose="020B0609020000020004" pitchFamily="49" charset="0"/>
              </a:rPr>
              <a:t>PRAC-WC</a:t>
            </a:r>
          </a:p>
        </p:txBody>
      </p:sp>
      <p:sp>
        <p:nvSpPr>
          <p:cNvPr id="20" name="Content Placeholder 2">
            <a:extLst>
              <a:ext uri="{FF2B5EF4-FFF2-40B4-BE49-F238E27FC236}">
                <a16:creationId xmlns:a16="http://schemas.microsoft.com/office/drawing/2014/main" id="{241226DB-360A-6387-4A3E-6D7776E78F9F}"/>
              </a:ext>
            </a:extLst>
          </p:cNvPr>
          <p:cNvSpPr txBox="1">
            <a:spLocks/>
          </p:cNvSpPr>
          <p:nvPr/>
        </p:nvSpPr>
        <p:spPr>
          <a:xfrm>
            <a:off x="0" y="4819851"/>
            <a:ext cx="9143999" cy="574448"/>
          </a:xfrm>
          <a:prstGeom prst="roundRect">
            <a:avLst>
              <a:gd name="adj" fmla="val 6621"/>
            </a:avLst>
          </a:prstGeom>
          <a:solidFill>
            <a:schemeClr val="accent3">
              <a:lumMod val="20000"/>
              <a:lumOff val="80000"/>
            </a:schemeClr>
          </a:solidFill>
          <a:ln w="28575">
            <a:solidFill>
              <a:schemeClr val="accent3"/>
            </a:solidFill>
          </a:ln>
          <a:effectLst>
            <a:softEdge rad="0"/>
          </a:effectLst>
        </p:spPr>
        <p:txBody>
          <a:bodyPr anchor="ct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800" b="1" dirty="0">
                <a:solidFill>
                  <a:schemeClr val="tx2"/>
                </a:solidFill>
                <a:latin typeface="+mj-lt"/>
              </a:rPr>
              <a:t>PRAC-WC greatly outperforms PRAC-Naïve until 2us</a:t>
            </a:r>
            <a:endParaRPr lang="en-CH" sz="2800" b="1" dirty="0">
              <a:solidFill>
                <a:schemeClr val="tx2"/>
              </a:solidFill>
              <a:latin typeface="+mj-lt"/>
            </a:endParaRPr>
          </a:p>
        </p:txBody>
      </p:sp>
      <p:sp>
        <p:nvSpPr>
          <p:cNvPr id="21" name="Content Placeholder 2">
            <a:extLst>
              <a:ext uri="{FF2B5EF4-FFF2-40B4-BE49-F238E27FC236}">
                <a16:creationId xmlns:a16="http://schemas.microsoft.com/office/drawing/2014/main" id="{AE080666-DBE0-B96E-47CA-9D753BA9A1FE}"/>
              </a:ext>
            </a:extLst>
          </p:cNvPr>
          <p:cNvSpPr txBox="1">
            <a:spLocks/>
          </p:cNvSpPr>
          <p:nvPr/>
        </p:nvSpPr>
        <p:spPr>
          <a:xfrm>
            <a:off x="0" y="5573966"/>
            <a:ext cx="9143999" cy="887793"/>
          </a:xfrm>
          <a:prstGeom prst="roundRect">
            <a:avLst>
              <a:gd name="adj" fmla="val 6621"/>
            </a:avLst>
          </a:prstGeom>
          <a:solidFill>
            <a:schemeClr val="accent3">
              <a:lumMod val="20000"/>
              <a:lumOff val="80000"/>
            </a:schemeClr>
          </a:solidFill>
          <a:ln w="28575">
            <a:solidFill>
              <a:schemeClr val="accent3"/>
            </a:solidFill>
          </a:ln>
          <a:effectLst>
            <a:softEdge rad="0"/>
          </a:effectLst>
        </p:spPr>
        <p:txBody>
          <a:bodyPr anchor="ct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800" b="1" dirty="0">
                <a:solidFill>
                  <a:schemeClr val="tx2"/>
                </a:solidFill>
                <a:latin typeface="+mj-lt"/>
              </a:rPr>
              <a:t>PRAC-WC incurs an average (maximum) </a:t>
            </a:r>
            <a:br>
              <a:rPr lang="en-US" sz="2800" b="1" dirty="0">
                <a:solidFill>
                  <a:schemeClr val="tx2"/>
                </a:solidFill>
                <a:latin typeface="+mj-lt"/>
              </a:rPr>
            </a:br>
            <a:r>
              <a:rPr lang="en-US" sz="2800" b="1" dirty="0">
                <a:solidFill>
                  <a:schemeClr val="tx2"/>
                </a:solidFill>
                <a:latin typeface="+mj-lt"/>
              </a:rPr>
              <a:t>performance overhead of 48.26% (98.83%)</a:t>
            </a:r>
            <a:endParaRPr lang="en-CH" sz="2800" b="1" dirty="0">
              <a:solidFill>
                <a:schemeClr val="tx2"/>
              </a:solidFill>
              <a:latin typeface="+mj-lt"/>
            </a:endParaRPr>
          </a:p>
        </p:txBody>
      </p:sp>
      <p:cxnSp>
        <p:nvCxnSpPr>
          <p:cNvPr id="24" name="Straight Arrow Connector 23">
            <a:extLst>
              <a:ext uri="{FF2B5EF4-FFF2-40B4-BE49-F238E27FC236}">
                <a16:creationId xmlns:a16="http://schemas.microsoft.com/office/drawing/2014/main" id="{75BDEA2E-74F1-513B-1863-197BB9D793B7}"/>
              </a:ext>
            </a:extLst>
          </p:cNvPr>
          <p:cNvCxnSpPr/>
          <p:nvPr/>
        </p:nvCxnSpPr>
        <p:spPr>
          <a:xfrm flipV="1">
            <a:off x="1280160" y="2202180"/>
            <a:ext cx="327660" cy="1066800"/>
          </a:xfrm>
          <a:prstGeom prst="straightConnector1">
            <a:avLst/>
          </a:prstGeom>
          <a:ln w="762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2D0325A4-33ED-64C8-126B-E1EAED6EA23B}"/>
              </a:ext>
            </a:extLst>
          </p:cNvPr>
          <p:cNvCxnSpPr>
            <a:cxnSpLocks/>
          </p:cNvCxnSpPr>
          <p:nvPr/>
        </p:nvCxnSpPr>
        <p:spPr>
          <a:xfrm flipV="1">
            <a:off x="2301240" y="2321338"/>
            <a:ext cx="304800" cy="947642"/>
          </a:xfrm>
          <a:prstGeom prst="straightConnector1">
            <a:avLst/>
          </a:prstGeom>
          <a:ln w="762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76A1C568-E3C2-A310-EA7C-FB29582622A5}"/>
              </a:ext>
            </a:extLst>
          </p:cNvPr>
          <p:cNvCxnSpPr>
            <a:cxnSpLocks/>
          </p:cNvCxnSpPr>
          <p:nvPr/>
        </p:nvCxnSpPr>
        <p:spPr>
          <a:xfrm flipV="1">
            <a:off x="3253740" y="2434509"/>
            <a:ext cx="350520" cy="854344"/>
          </a:xfrm>
          <a:prstGeom prst="straightConnector1">
            <a:avLst/>
          </a:prstGeom>
          <a:ln w="762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67563AF2-DB6B-0384-27DD-47537AB431DA}"/>
              </a:ext>
            </a:extLst>
          </p:cNvPr>
          <p:cNvCxnSpPr>
            <a:cxnSpLocks/>
          </p:cNvCxnSpPr>
          <p:nvPr/>
        </p:nvCxnSpPr>
        <p:spPr>
          <a:xfrm flipV="1">
            <a:off x="4244341" y="2683651"/>
            <a:ext cx="327659" cy="651851"/>
          </a:xfrm>
          <a:prstGeom prst="straightConnector1">
            <a:avLst/>
          </a:prstGeom>
          <a:ln w="762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CC102A52-7C45-56D8-2D7F-C7E6546F3F0B}"/>
              </a:ext>
            </a:extLst>
          </p:cNvPr>
          <p:cNvCxnSpPr>
            <a:cxnSpLocks/>
          </p:cNvCxnSpPr>
          <p:nvPr/>
        </p:nvCxnSpPr>
        <p:spPr>
          <a:xfrm flipV="1">
            <a:off x="5231130" y="3268980"/>
            <a:ext cx="361950" cy="78476"/>
          </a:xfrm>
          <a:prstGeom prst="straightConnector1">
            <a:avLst/>
          </a:prstGeom>
          <a:ln w="762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C93AE407-4A21-7CBF-B535-CF33B1807B9B}"/>
              </a:ext>
            </a:extLst>
          </p:cNvPr>
          <p:cNvCxnSpPr>
            <a:cxnSpLocks/>
          </p:cNvCxnSpPr>
          <p:nvPr/>
        </p:nvCxnSpPr>
        <p:spPr>
          <a:xfrm>
            <a:off x="6202362" y="3367329"/>
            <a:ext cx="396558" cy="0"/>
          </a:xfrm>
          <a:prstGeom prst="straightConnector1">
            <a:avLst/>
          </a:prstGeom>
          <a:ln w="762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2A7CB4A1-21D5-0245-02E6-30F1B22CD5FD}"/>
              </a:ext>
            </a:extLst>
          </p:cNvPr>
          <p:cNvCxnSpPr>
            <a:cxnSpLocks/>
          </p:cNvCxnSpPr>
          <p:nvPr/>
        </p:nvCxnSpPr>
        <p:spPr>
          <a:xfrm>
            <a:off x="7200582" y="3512109"/>
            <a:ext cx="396558" cy="0"/>
          </a:xfrm>
          <a:prstGeom prst="straightConnector1">
            <a:avLst/>
          </a:prstGeom>
          <a:ln w="762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5461C675-D2EF-3EAA-3334-D75385DFC645}"/>
              </a:ext>
            </a:extLst>
          </p:cNvPr>
          <p:cNvCxnSpPr>
            <a:cxnSpLocks/>
          </p:cNvCxnSpPr>
          <p:nvPr/>
        </p:nvCxnSpPr>
        <p:spPr>
          <a:xfrm>
            <a:off x="8175942" y="3733089"/>
            <a:ext cx="396558" cy="0"/>
          </a:xfrm>
          <a:prstGeom prst="straightConnector1">
            <a:avLst/>
          </a:prstGeom>
          <a:ln w="762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1743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par>
                          <p:cTn id="7" fill="hold">
                            <p:stCondLst>
                              <p:cond delay="0"/>
                            </p:stCondLst>
                            <p:childTnLst>
                              <p:par>
                                <p:cTn id="8" presetID="22" presetClass="entr" presetSubtype="4" fill="hold" nodeType="after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wipe(down)">
                                      <p:cBhvr>
                                        <p:cTn id="10" dur="500"/>
                                        <p:tgtEl>
                                          <p:spTgt spid="24"/>
                                        </p:tgtEl>
                                      </p:cBhvr>
                                    </p:animEffect>
                                  </p:childTnLst>
                                </p:cTn>
                              </p:par>
                              <p:par>
                                <p:cTn id="11" presetID="22" presetClass="entr" presetSubtype="4"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wipe(down)">
                                      <p:cBhvr>
                                        <p:cTn id="13" dur="500"/>
                                        <p:tgtEl>
                                          <p:spTgt spid="25"/>
                                        </p:tgtEl>
                                      </p:cBhvr>
                                    </p:animEffect>
                                  </p:childTnLst>
                                </p:cTn>
                              </p:par>
                              <p:par>
                                <p:cTn id="14" presetID="22" presetClass="entr" presetSubtype="4" fill="hold"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wipe(down)">
                                      <p:cBhvr>
                                        <p:cTn id="16" dur="500"/>
                                        <p:tgtEl>
                                          <p:spTgt spid="28"/>
                                        </p:tgtEl>
                                      </p:cBhvr>
                                    </p:animEffect>
                                  </p:childTnLst>
                                </p:cTn>
                              </p:par>
                              <p:par>
                                <p:cTn id="17" presetID="22" presetClass="entr" presetSubtype="4"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wipe(down)">
                                      <p:cBhvr>
                                        <p:cTn id="19" dur="500"/>
                                        <p:tgtEl>
                                          <p:spTgt spid="30"/>
                                        </p:tgtEl>
                                      </p:cBhvr>
                                    </p:animEffect>
                                  </p:childTnLst>
                                </p:cTn>
                              </p:par>
                              <p:par>
                                <p:cTn id="20" presetID="22" presetClass="entr" presetSubtype="4" fill="hold" nodeType="with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wipe(down)">
                                      <p:cBhvr>
                                        <p:cTn id="22" dur="500"/>
                                        <p:tgtEl>
                                          <p:spTgt spid="32"/>
                                        </p:tgtEl>
                                      </p:cBhvr>
                                    </p:animEffect>
                                  </p:childTnLst>
                                </p:cTn>
                              </p:par>
                              <p:par>
                                <p:cTn id="23" presetID="22" presetClass="entr" presetSubtype="4" fill="hold" nodeType="with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wipe(down)">
                                      <p:cBhvr>
                                        <p:cTn id="25" dur="500"/>
                                        <p:tgtEl>
                                          <p:spTgt spid="34"/>
                                        </p:tgtEl>
                                      </p:cBhvr>
                                    </p:animEffect>
                                  </p:childTnLst>
                                </p:cTn>
                              </p:par>
                              <p:par>
                                <p:cTn id="26" presetID="22" presetClass="entr" presetSubtype="4" fill="hold" nodeType="with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wipe(down)">
                                      <p:cBhvr>
                                        <p:cTn id="28" dur="500"/>
                                        <p:tgtEl>
                                          <p:spTgt spid="37"/>
                                        </p:tgtEl>
                                      </p:cBhvr>
                                    </p:animEffect>
                                  </p:childTnLst>
                                </p:cTn>
                              </p:par>
                              <p:par>
                                <p:cTn id="29" presetID="22" presetClass="entr" presetSubtype="4" fill="hold" nodeType="with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wipe(down)">
                                      <p:cBhvr>
                                        <p:cTn id="31" dur="500"/>
                                        <p:tgtEl>
                                          <p:spTgt spid="38"/>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1"/>
                                        </p:tgtEl>
                                        <p:attrNameLst>
                                          <p:attrName>style.visibility</p:attrName>
                                        </p:attrNameLst>
                                      </p:cBhvr>
                                      <p:to>
                                        <p:strVal val="visible"/>
                                      </p:to>
                                    </p:set>
                                  </p:childTnLst>
                                </p:cTn>
                              </p:par>
                              <p:par>
                                <p:cTn id="36" presetID="1" presetClass="exit" presetSubtype="0" fill="hold" nodeType="withEffect">
                                  <p:stCondLst>
                                    <p:cond delay="0"/>
                                  </p:stCondLst>
                                  <p:childTnLst>
                                    <p:set>
                                      <p:cBhvr>
                                        <p:cTn id="37" dur="1" fill="hold">
                                          <p:stCondLst>
                                            <p:cond delay="0"/>
                                          </p:stCondLst>
                                        </p:cTn>
                                        <p:tgtEl>
                                          <p:spTgt spid="24"/>
                                        </p:tgtEl>
                                        <p:attrNameLst>
                                          <p:attrName>style.visibility</p:attrName>
                                        </p:attrNameLst>
                                      </p:cBhvr>
                                      <p:to>
                                        <p:strVal val="hidden"/>
                                      </p:to>
                                    </p:set>
                                  </p:childTnLst>
                                </p:cTn>
                              </p:par>
                              <p:par>
                                <p:cTn id="38" presetID="1" presetClass="exit" presetSubtype="0" fill="hold" nodeType="withEffect">
                                  <p:stCondLst>
                                    <p:cond delay="0"/>
                                  </p:stCondLst>
                                  <p:childTnLst>
                                    <p:set>
                                      <p:cBhvr>
                                        <p:cTn id="39" dur="1" fill="hold">
                                          <p:stCondLst>
                                            <p:cond delay="0"/>
                                          </p:stCondLst>
                                        </p:cTn>
                                        <p:tgtEl>
                                          <p:spTgt spid="25"/>
                                        </p:tgtEl>
                                        <p:attrNameLst>
                                          <p:attrName>style.visibility</p:attrName>
                                        </p:attrNameLst>
                                      </p:cBhvr>
                                      <p:to>
                                        <p:strVal val="hidden"/>
                                      </p:to>
                                    </p:set>
                                  </p:childTnLst>
                                </p:cTn>
                              </p:par>
                              <p:par>
                                <p:cTn id="40" presetID="1" presetClass="exit" presetSubtype="0" fill="hold" nodeType="withEffect">
                                  <p:stCondLst>
                                    <p:cond delay="0"/>
                                  </p:stCondLst>
                                  <p:childTnLst>
                                    <p:set>
                                      <p:cBhvr>
                                        <p:cTn id="41" dur="1" fill="hold">
                                          <p:stCondLst>
                                            <p:cond delay="0"/>
                                          </p:stCondLst>
                                        </p:cTn>
                                        <p:tgtEl>
                                          <p:spTgt spid="28"/>
                                        </p:tgtEl>
                                        <p:attrNameLst>
                                          <p:attrName>style.visibility</p:attrName>
                                        </p:attrNameLst>
                                      </p:cBhvr>
                                      <p:to>
                                        <p:strVal val="hidden"/>
                                      </p:to>
                                    </p:set>
                                  </p:childTnLst>
                                </p:cTn>
                              </p:par>
                              <p:par>
                                <p:cTn id="42" presetID="1" presetClass="exit" presetSubtype="0" fill="hold" nodeType="withEffect">
                                  <p:stCondLst>
                                    <p:cond delay="0"/>
                                  </p:stCondLst>
                                  <p:childTnLst>
                                    <p:set>
                                      <p:cBhvr>
                                        <p:cTn id="43" dur="1" fill="hold">
                                          <p:stCondLst>
                                            <p:cond delay="0"/>
                                          </p:stCondLst>
                                        </p:cTn>
                                        <p:tgtEl>
                                          <p:spTgt spid="30"/>
                                        </p:tgtEl>
                                        <p:attrNameLst>
                                          <p:attrName>style.visibility</p:attrName>
                                        </p:attrNameLst>
                                      </p:cBhvr>
                                      <p:to>
                                        <p:strVal val="hidden"/>
                                      </p:to>
                                    </p:set>
                                  </p:childTnLst>
                                </p:cTn>
                              </p:par>
                              <p:par>
                                <p:cTn id="44" presetID="1" presetClass="exit" presetSubtype="0" fill="hold" nodeType="withEffect">
                                  <p:stCondLst>
                                    <p:cond delay="0"/>
                                  </p:stCondLst>
                                  <p:childTnLst>
                                    <p:set>
                                      <p:cBhvr>
                                        <p:cTn id="45" dur="1" fill="hold">
                                          <p:stCondLst>
                                            <p:cond delay="0"/>
                                          </p:stCondLst>
                                        </p:cTn>
                                        <p:tgtEl>
                                          <p:spTgt spid="32"/>
                                        </p:tgtEl>
                                        <p:attrNameLst>
                                          <p:attrName>style.visibility</p:attrName>
                                        </p:attrNameLst>
                                      </p:cBhvr>
                                      <p:to>
                                        <p:strVal val="hidden"/>
                                      </p:to>
                                    </p:set>
                                  </p:childTnLst>
                                </p:cTn>
                              </p:par>
                              <p:par>
                                <p:cTn id="46" presetID="1" presetClass="exit" presetSubtype="0" fill="hold" nodeType="withEffect">
                                  <p:stCondLst>
                                    <p:cond delay="0"/>
                                  </p:stCondLst>
                                  <p:childTnLst>
                                    <p:set>
                                      <p:cBhvr>
                                        <p:cTn id="47" dur="1" fill="hold">
                                          <p:stCondLst>
                                            <p:cond delay="0"/>
                                          </p:stCondLst>
                                        </p:cTn>
                                        <p:tgtEl>
                                          <p:spTgt spid="34"/>
                                        </p:tgtEl>
                                        <p:attrNameLst>
                                          <p:attrName>style.visibility</p:attrName>
                                        </p:attrNameLst>
                                      </p:cBhvr>
                                      <p:to>
                                        <p:strVal val="hidden"/>
                                      </p:to>
                                    </p:set>
                                  </p:childTnLst>
                                </p:cTn>
                              </p:par>
                              <p:par>
                                <p:cTn id="48" presetID="1" presetClass="exit" presetSubtype="0" fill="hold" nodeType="withEffect">
                                  <p:stCondLst>
                                    <p:cond delay="0"/>
                                  </p:stCondLst>
                                  <p:childTnLst>
                                    <p:set>
                                      <p:cBhvr>
                                        <p:cTn id="49" dur="1" fill="hold">
                                          <p:stCondLst>
                                            <p:cond delay="0"/>
                                          </p:stCondLst>
                                        </p:cTn>
                                        <p:tgtEl>
                                          <p:spTgt spid="37"/>
                                        </p:tgtEl>
                                        <p:attrNameLst>
                                          <p:attrName>style.visibility</p:attrName>
                                        </p:attrNameLst>
                                      </p:cBhvr>
                                      <p:to>
                                        <p:strVal val="hidden"/>
                                      </p:to>
                                    </p:set>
                                  </p:childTnLst>
                                </p:cTn>
                              </p:par>
                              <p:par>
                                <p:cTn id="50" presetID="1" presetClass="exit" presetSubtype="0" fill="hold" nodeType="withEffect">
                                  <p:stCondLst>
                                    <p:cond delay="0"/>
                                  </p:stCondLst>
                                  <p:childTnLst>
                                    <p:set>
                                      <p:cBhvr>
                                        <p:cTn id="51" dur="1" fill="hold">
                                          <p:stCondLst>
                                            <p:cond delay="0"/>
                                          </p:stCondLst>
                                        </p:cTn>
                                        <p:tgtEl>
                                          <p:spTgt spid="3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95BD95-91A8-3CDF-C8FE-9382F23CAE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E777D0-6EBB-AB48-A373-715C3B8E5D50}"/>
              </a:ext>
            </a:extLst>
          </p:cNvPr>
          <p:cNvSpPr>
            <a:spLocks noGrp="1"/>
          </p:cNvSpPr>
          <p:nvPr>
            <p:ph type="title"/>
          </p:nvPr>
        </p:nvSpPr>
        <p:spPr/>
        <p:txBody>
          <a:bodyPr/>
          <a:lstStyle/>
          <a:p>
            <a:r>
              <a:rPr lang="en-US" dirty="0"/>
              <a:t>More in the Paper</a:t>
            </a:r>
            <a:endParaRPr lang="en-CH" dirty="0"/>
          </a:p>
        </p:txBody>
      </p:sp>
      <p:sp>
        <p:nvSpPr>
          <p:cNvPr id="3" name="Content Placeholder 2">
            <a:extLst>
              <a:ext uri="{FF2B5EF4-FFF2-40B4-BE49-F238E27FC236}">
                <a16:creationId xmlns:a16="http://schemas.microsoft.com/office/drawing/2014/main" id="{6EF83D34-F37C-5F78-40E0-520DFF9132FE}"/>
              </a:ext>
            </a:extLst>
          </p:cNvPr>
          <p:cNvSpPr>
            <a:spLocks noGrp="1"/>
          </p:cNvSpPr>
          <p:nvPr>
            <p:ph idx="1"/>
          </p:nvPr>
        </p:nvSpPr>
        <p:spPr>
          <a:xfrm>
            <a:off x="0" y="770467"/>
            <a:ext cx="9143999" cy="5971646"/>
          </a:xfrm>
          <a:prstGeom prst="rect">
            <a:avLst/>
          </a:prstGeom>
        </p:spPr>
        <p:txBody>
          <a:bodyPr/>
          <a:lstStyle/>
          <a:p>
            <a:pPr>
              <a:lnSpc>
                <a:spcPct val="100000"/>
              </a:lnSpc>
              <a:spcBef>
                <a:spcPts val="600"/>
              </a:spcBef>
            </a:pPr>
            <a:r>
              <a:rPr lang="en-US" sz="2200" b="1" dirty="0">
                <a:solidFill>
                  <a:schemeClr val="accent3"/>
                </a:solidFill>
                <a:latin typeface="+mj-lt"/>
              </a:rPr>
              <a:t>More characterization results</a:t>
            </a:r>
          </a:p>
          <a:p>
            <a:pPr lvl="2">
              <a:lnSpc>
                <a:spcPct val="100000"/>
              </a:lnSpc>
              <a:spcBef>
                <a:spcPts val="600"/>
              </a:spcBef>
            </a:pPr>
            <a:r>
              <a:rPr lang="en-US" sz="2200" dirty="0">
                <a:solidFill>
                  <a:schemeClr val="accent3"/>
                </a:solidFill>
                <a:latin typeface="+mj-lt"/>
              </a:rPr>
              <a:t>Temperature, spatial variation, timing parameters, access pattern, </a:t>
            </a:r>
            <a:br>
              <a:rPr lang="en-US" sz="2200" dirty="0">
                <a:solidFill>
                  <a:schemeClr val="accent3"/>
                </a:solidFill>
                <a:latin typeface="+mj-lt"/>
              </a:rPr>
            </a:br>
            <a:r>
              <a:rPr lang="en-US" sz="2200" dirty="0">
                <a:solidFill>
                  <a:schemeClr val="accent3"/>
                </a:solidFill>
                <a:latin typeface="+mj-lt"/>
              </a:rPr>
              <a:t>data pattern, aggressor row on time analyses for CoMRA and SiMRA</a:t>
            </a:r>
          </a:p>
          <a:p>
            <a:pPr lvl="2">
              <a:lnSpc>
                <a:spcPct val="100000"/>
              </a:lnSpc>
              <a:spcBef>
                <a:spcPts val="600"/>
              </a:spcBef>
            </a:pPr>
            <a:r>
              <a:rPr lang="en-US" sz="2200" dirty="0">
                <a:solidFill>
                  <a:schemeClr val="accent3"/>
                </a:solidFill>
                <a:latin typeface="+mj-lt"/>
              </a:rPr>
              <a:t>Combined Read Disturbance Effect of </a:t>
            </a:r>
            <a:r>
              <a:rPr lang="en-US" sz="2200" dirty="0" err="1">
                <a:solidFill>
                  <a:schemeClr val="accent3"/>
                </a:solidFill>
                <a:latin typeface="+mj-lt"/>
              </a:rPr>
              <a:t>RowHammer</a:t>
            </a:r>
            <a:r>
              <a:rPr lang="en-US" sz="2200" dirty="0">
                <a:solidFill>
                  <a:schemeClr val="accent3"/>
                </a:solidFill>
                <a:latin typeface="+mj-lt"/>
              </a:rPr>
              <a:t> with </a:t>
            </a:r>
            <a:r>
              <a:rPr lang="en-US" sz="2200" dirty="0" err="1">
                <a:solidFill>
                  <a:schemeClr val="accent3"/>
                </a:solidFill>
                <a:latin typeface="+mj-lt"/>
              </a:rPr>
              <a:t>PuD</a:t>
            </a:r>
            <a:endParaRPr lang="en-US" sz="2200" dirty="0">
              <a:solidFill>
                <a:schemeClr val="accent3"/>
              </a:solidFill>
              <a:latin typeface="+mj-lt"/>
            </a:endParaRPr>
          </a:p>
          <a:p>
            <a:pPr lvl="3">
              <a:lnSpc>
                <a:spcPct val="100000"/>
              </a:lnSpc>
              <a:spcBef>
                <a:spcPts val="600"/>
              </a:spcBef>
            </a:pPr>
            <a:r>
              <a:rPr lang="en-US" sz="2200" dirty="0">
                <a:solidFill>
                  <a:schemeClr val="accent3"/>
                </a:solidFill>
                <a:latin typeface="+mj-lt"/>
              </a:rPr>
              <a:t>Combined pattern is more effective than </a:t>
            </a:r>
            <a:r>
              <a:rPr lang="en-US" sz="2200" dirty="0" err="1">
                <a:solidFill>
                  <a:schemeClr val="accent3"/>
                </a:solidFill>
                <a:latin typeface="+mj-lt"/>
              </a:rPr>
              <a:t>RowHammer</a:t>
            </a:r>
            <a:r>
              <a:rPr lang="en-US" sz="2200" dirty="0">
                <a:solidFill>
                  <a:schemeClr val="accent3"/>
                </a:solidFill>
                <a:latin typeface="+mj-lt"/>
              </a:rPr>
              <a:t> alone </a:t>
            </a:r>
            <a:br>
              <a:rPr lang="en-US" sz="2200" dirty="0">
                <a:solidFill>
                  <a:schemeClr val="accent3"/>
                </a:solidFill>
                <a:latin typeface="+mj-lt"/>
              </a:rPr>
            </a:br>
            <a:r>
              <a:rPr lang="en-US" sz="2200" dirty="0">
                <a:solidFill>
                  <a:schemeClr val="accent3"/>
                </a:solidFill>
                <a:latin typeface="+mj-lt"/>
              </a:rPr>
              <a:t>(e.g., 1.66x reduction in HCfirst on average)  </a:t>
            </a:r>
          </a:p>
          <a:p>
            <a:pPr marL="355600" lvl="2" indent="0">
              <a:lnSpc>
                <a:spcPct val="100000"/>
              </a:lnSpc>
              <a:spcBef>
                <a:spcPts val="600"/>
              </a:spcBef>
              <a:buNone/>
            </a:pPr>
            <a:endParaRPr lang="en-US" sz="2200" dirty="0">
              <a:solidFill>
                <a:schemeClr val="accent3"/>
              </a:solidFill>
              <a:latin typeface="+mj-lt"/>
            </a:endParaRPr>
          </a:p>
          <a:p>
            <a:pPr marL="717550" lvl="3" indent="0">
              <a:lnSpc>
                <a:spcPct val="100000"/>
              </a:lnSpc>
              <a:spcBef>
                <a:spcPts val="600"/>
              </a:spcBef>
              <a:buNone/>
            </a:pPr>
            <a:endParaRPr lang="en-US" sz="800" dirty="0">
              <a:solidFill>
                <a:schemeClr val="accent3"/>
              </a:solidFill>
              <a:latin typeface="+mj-lt"/>
            </a:endParaRPr>
          </a:p>
          <a:p>
            <a:pPr>
              <a:lnSpc>
                <a:spcPct val="100000"/>
              </a:lnSpc>
              <a:spcBef>
                <a:spcPts val="600"/>
              </a:spcBef>
            </a:pPr>
            <a:r>
              <a:rPr lang="en-US" sz="2200" b="1" dirty="0">
                <a:solidFill>
                  <a:schemeClr val="accent1">
                    <a:lumMod val="75000"/>
                  </a:schemeClr>
                </a:solidFill>
                <a:latin typeface="+mj-lt"/>
              </a:rPr>
              <a:t>Details and analyses on mitigating </a:t>
            </a:r>
            <a:r>
              <a:rPr lang="en-US" sz="2200" b="1" dirty="0" err="1">
                <a:solidFill>
                  <a:schemeClr val="accent1">
                    <a:lumMod val="75000"/>
                  </a:schemeClr>
                </a:solidFill>
                <a:latin typeface="+mj-lt"/>
              </a:rPr>
              <a:t>PuDHammer</a:t>
            </a:r>
            <a:endParaRPr lang="en-US" sz="2200" dirty="0">
              <a:solidFill>
                <a:schemeClr val="accent1">
                  <a:lumMod val="75000"/>
                </a:schemeClr>
              </a:solidFill>
              <a:latin typeface="+mj-lt"/>
            </a:endParaRPr>
          </a:p>
          <a:p>
            <a:pPr lvl="2">
              <a:lnSpc>
                <a:spcPct val="100000"/>
              </a:lnSpc>
              <a:spcBef>
                <a:spcPts val="600"/>
              </a:spcBef>
            </a:pPr>
            <a:r>
              <a:rPr lang="en-US" sz="2200" dirty="0">
                <a:solidFill>
                  <a:schemeClr val="accent1">
                    <a:lumMod val="75000"/>
                  </a:schemeClr>
                </a:solidFill>
                <a:latin typeface="+mj-lt"/>
              </a:rPr>
              <a:t>Discussion on how modifying DRAM chips could help mitigating </a:t>
            </a:r>
            <a:r>
              <a:rPr lang="en-US" sz="2200" dirty="0" err="1">
                <a:solidFill>
                  <a:schemeClr val="accent1">
                    <a:lumMod val="75000"/>
                  </a:schemeClr>
                </a:solidFill>
                <a:latin typeface="+mj-lt"/>
              </a:rPr>
              <a:t>PuDHammer</a:t>
            </a:r>
            <a:endParaRPr lang="en-US" sz="2200" dirty="0">
              <a:solidFill>
                <a:schemeClr val="accent1">
                  <a:lumMod val="75000"/>
                </a:schemeClr>
              </a:solidFill>
              <a:latin typeface="+mj-lt"/>
            </a:endParaRPr>
          </a:p>
          <a:p>
            <a:pPr lvl="2">
              <a:lnSpc>
                <a:spcPct val="100000"/>
              </a:lnSpc>
              <a:spcBef>
                <a:spcPts val="600"/>
              </a:spcBef>
            </a:pPr>
            <a:r>
              <a:rPr lang="en-US" sz="2200" dirty="0">
                <a:solidFill>
                  <a:schemeClr val="accent1">
                    <a:lumMod val="75000"/>
                  </a:schemeClr>
                </a:solidFill>
                <a:latin typeface="+mj-lt"/>
              </a:rPr>
              <a:t>More details on PRAC adaptation</a:t>
            </a:r>
          </a:p>
          <a:p>
            <a:pPr lvl="3">
              <a:lnSpc>
                <a:spcPct val="100000"/>
              </a:lnSpc>
              <a:spcBef>
                <a:spcPts val="600"/>
              </a:spcBef>
            </a:pPr>
            <a:r>
              <a:rPr lang="en-US" sz="2200" dirty="0">
                <a:solidFill>
                  <a:schemeClr val="accent1">
                    <a:lumMod val="75000"/>
                  </a:schemeClr>
                </a:solidFill>
                <a:latin typeface="+mj-lt"/>
              </a:rPr>
              <a:t>Challenges on adapting for </a:t>
            </a:r>
            <a:r>
              <a:rPr lang="en-US" sz="2200" dirty="0" err="1">
                <a:solidFill>
                  <a:schemeClr val="accent1">
                    <a:lumMod val="75000"/>
                  </a:schemeClr>
                </a:solidFill>
                <a:latin typeface="+mj-lt"/>
              </a:rPr>
              <a:t>PuDHammer</a:t>
            </a:r>
            <a:endParaRPr lang="en-US" sz="2200" dirty="0">
              <a:solidFill>
                <a:schemeClr val="accent1">
                  <a:lumMod val="75000"/>
                </a:schemeClr>
              </a:solidFill>
              <a:latin typeface="+mj-lt"/>
            </a:endParaRPr>
          </a:p>
          <a:p>
            <a:pPr lvl="3">
              <a:lnSpc>
                <a:spcPct val="100000"/>
              </a:lnSpc>
              <a:spcBef>
                <a:spcPts val="600"/>
              </a:spcBef>
            </a:pPr>
            <a:r>
              <a:rPr lang="en-US" sz="2200" dirty="0">
                <a:solidFill>
                  <a:schemeClr val="accent1">
                    <a:lumMod val="75000"/>
                  </a:schemeClr>
                </a:solidFill>
                <a:latin typeface="+mj-lt"/>
              </a:rPr>
              <a:t>An area-efficient PRAC solution</a:t>
            </a:r>
          </a:p>
          <a:p>
            <a:pPr lvl="3">
              <a:lnSpc>
                <a:spcPct val="100000"/>
              </a:lnSpc>
              <a:spcBef>
                <a:spcPts val="600"/>
              </a:spcBef>
            </a:pPr>
            <a:r>
              <a:rPr lang="en-US" sz="2200" dirty="0">
                <a:solidFill>
                  <a:schemeClr val="accent1">
                    <a:lumMod val="75000"/>
                  </a:schemeClr>
                </a:solidFill>
                <a:latin typeface="+mj-lt"/>
              </a:rPr>
              <a:t>..</a:t>
            </a:r>
          </a:p>
        </p:txBody>
      </p:sp>
    </p:spTree>
    <p:extLst>
      <p:ext uri="{BB962C8B-B14F-4D97-AF65-F5344CB8AC3E}">
        <p14:creationId xmlns:p14="http://schemas.microsoft.com/office/powerpoint/2010/main" val="2362771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299C1A-5401-EB09-A18F-ABF53001B7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BBD84C-B507-1EA4-3680-933E3D27546A}"/>
              </a:ext>
            </a:extLst>
          </p:cNvPr>
          <p:cNvSpPr>
            <a:spLocks noGrp="1"/>
          </p:cNvSpPr>
          <p:nvPr>
            <p:ph type="title"/>
          </p:nvPr>
        </p:nvSpPr>
        <p:spPr/>
        <p:txBody>
          <a:bodyPr/>
          <a:lstStyle/>
          <a:p>
            <a:r>
              <a:rPr lang="en-US" dirty="0"/>
              <a:t>Available on </a:t>
            </a:r>
            <a:r>
              <a:rPr lang="en-US" dirty="0" err="1"/>
              <a:t>arXiv</a:t>
            </a:r>
            <a:endParaRPr lang="en-CH" dirty="0"/>
          </a:p>
        </p:txBody>
      </p:sp>
      <p:sp>
        <p:nvSpPr>
          <p:cNvPr id="6" name="Content Placeholder 2" descr=" 5">
            <a:extLst>
              <a:ext uri="{FF2B5EF4-FFF2-40B4-BE49-F238E27FC236}">
                <a16:creationId xmlns:a16="http://schemas.microsoft.com/office/drawing/2014/main" id="{EC461630-1B3C-EBC1-4926-1AC063D6ABFF}"/>
              </a:ext>
            </a:extLst>
          </p:cNvPr>
          <p:cNvSpPr txBox="1">
            <a:spLocks/>
          </p:cNvSpPr>
          <p:nvPr/>
        </p:nvSpPr>
        <p:spPr>
          <a:xfrm>
            <a:off x="-2199" y="5968201"/>
            <a:ext cx="9144000" cy="4833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600"/>
              </a:spcBef>
              <a:spcAft>
                <a:spcPts val="600"/>
              </a:spcAft>
              <a:buNone/>
            </a:pPr>
            <a:r>
              <a:rPr lang="en-GB" sz="2800" b="1" u="sng" dirty="0">
                <a:solidFill>
                  <a:srgbClr val="0070C0"/>
                </a:solidFill>
                <a:latin typeface="+mj-lt"/>
                <a:ea typeface="Cambria"/>
              </a:rPr>
              <a:t>https://arxiv.org/pdf/2506.12947</a:t>
            </a:r>
            <a:endParaRPr kumimoji="0" lang="en-US" sz="1800" b="1" i="0" u="sng" strike="noStrike" kern="1200" cap="none" spc="0" normalizeH="0" baseline="0" noProof="0" dirty="0">
              <a:ln>
                <a:noFill/>
              </a:ln>
              <a:solidFill>
                <a:srgbClr val="0070C0"/>
              </a:solidFill>
              <a:effectLst/>
              <a:uLnTx/>
              <a:uFillTx/>
              <a:latin typeface="+mj-lt"/>
            </a:endParaRPr>
          </a:p>
        </p:txBody>
      </p:sp>
      <p:pic>
        <p:nvPicPr>
          <p:cNvPr id="4" name="Picture 3">
            <a:extLst>
              <a:ext uri="{FF2B5EF4-FFF2-40B4-BE49-F238E27FC236}">
                <a16:creationId xmlns:a16="http://schemas.microsoft.com/office/drawing/2014/main" id="{E6CFE59D-05FF-F133-4D95-2883C0FFF9DC}"/>
              </a:ext>
            </a:extLst>
          </p:cNvPr>
          <p:cNvPicPr>
            <a:picLocks noChangeAspect="1"/>
          </p:cNvPicPr>
          <p:nvPr/>
        </p:nvPicPr>
        <p:blipFill>
          <a:blip r:embed="rId3"/>
          <a:stretch>
            <a:fillRect/>
          </a:stretch>
        </p:blipFill>
        <p:spPr>
          <a:xfrm>
            <a:off x="1372279" y="1154442"/>
            <a:ext cx="6399442" cy="4429784"/>
          </a:xfrm>
          <a:prstGeom prst="rect">
            <a:avLst/>
          </a:prstGeom>
          <a:ln w="28575"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1773607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351B8-4A7D-C46F-1DDB-776E3244F337}"/>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376A5D89-FEA9-D0E4-5557-81C23B15B93A}"/>
              </a:ext>
            </a:extLst>
          </p:cNvPr>
          <p:cNvSpPr txBox="1">
            <a:spLocks/>
          </p:cNvSpPr>
          <p:nvPr/>
        </p:nvSpPr>
        <p:spPr>
          <a:xfrm>
            <a:off x="-22032" y="-10913"/>
            <a:ext cx="9174845" cy="2962508"/>
          </a:xfrm>
          <a:prstGeom prst="rect">
            <a:avLst/>
          </a:prstGeom>
          <a:solidFill>
            <a:schemeClr val="accent5">
              <a:lumMod val="75000"/>
            </a:schemeClr>
          </a:solidFill>
          <a:ln>
            <a:no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b="1" dirty="0">
              <a:solidFill>
                <a:srgbClr val="70AD47"/>
              </a:solidFill>
              <a:cs typeface="Segoe UI" panose="020B0502040204020203" pitchFamily="34" charset="0"/>
            </a:endParaRPr>
          </a:p>
        </p:txBody>
      </p:sp>
      <p:sp>
        <p:nvSpPr>
          <p:cNvPr id="102" name="Title 1">
            <a:extLst>
              <a:ext uri="{FF2B5EF4-FFF2-40B4-BE49-F238E27FC236}">
                <a16:creationId xmlns:a16="http://schemas.microsoft.com/office/drawing/2014/main" id="{75B00B0F-4CD6-4A3C-13B2-01E2C7CC8833}"/>
              </a:ext>
            </a:extLst>
          </p:cNvPr>
          <p:cNvSpPr>
            <a:spLocks noGrp="1"/>
          </p:cNvSpPr>
          <p:nvPr>
            <p:ph type="ctrTitle" idx="4294967295"/>
          </p:nvPr>
        </p:nvSpPr>
        <p:spPr>
          <a:xfrm>
            <a:off x="0" y="415925"/>
            <a:ext cx="9144000" cy="2051050"/>
          </a:xfrm>
          <a:prstGeom prst="rect">
            <a:avLst/>
          </a:prstGeom>
          <a:noFill/>
        </p:spPr>
        <p:txBody>
          <a:bodyPr anchor="ctr">
            <a:noAutofit/>
          </a:bodyPr>
          <a:lstStyle/>
          <a:p>
            <a:pPr algn="ctr">
              <a:lnSpc>
                <a:spcPct val="100000"/>
              </a:lnSpc>
            </a:pPr>
            <a:r>
              <a:rPr lang="en-US" sz="4800" b="1" i="1" dirty="0" err="1">
                <a:solidFill>
                  <a:schemeClr val="bg1"/>
                </a:solidFill>
              </a:rPr>
              <a:t>PuDHammer</a:t>
            </a:r>
            <a:br>
              <a:rPr lang="en-US" sz="500" b="1" dirty="0">
                <a:solidFill>
                  <a:schemeClr val="bg1"/>
                </a:solidFill>
              </a:rPr>
            </a:br>
            <a:br>
              <a:rPr lang="en-US" sz="400" b="1" i="1" dirty="0">
                <a:solidFill>
                  <a:schemeClr val="bg1"/>
                </a:solidFill>
              </a:rPr>
            </a:br>
            <a:r>
              <a:rPr lang="en-US" sz="3200" b="1" i="1" dirty="0">
                <a:solidFill>
                  <a:schemeClr val="bg1"/>
                </a:solidFill>
              </a:rPr>
              <a:t>Experimental Analysis of Read Disturbance Effects of Processing-using-DRAM in Real DRAM Chips</a:t>
            </a:r>
            <a:endParaRPr lang="en-US" sz="3400" b="1" i="1" dirty="0">
              <a:solidFill>
                <a:schemeClr val="bg1"/>
              </a:solidFill>
              <a:cs typeface="Segoe UI" panose="020B0502040204020203" pitchFamily="34" charset="0"/>
            </a:endParaRPr>
          </a:p>
        </p:txBody>
      </p:sp>
      <p:pic>
        <p:nvPicPr>
          <p:cNvPr id="2" name="Graphic 1">
            <a:extLst>
              <a:ext uri="{FF2B5EF4-FFF2-40B4-BE49-F238E27FC236}">
                <a16:creationId xmlns:a16="http://schemas.microsoft.com/office/drawing/2014/main" id="{2D2E1267-0FD1-3896-FC85-DC63222A720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7366" y="6098730"/>
            <a:ext cx="2875694" cy="553229"/>
          </a:xfrm>
          <a:prstGeom prst="rect">
            <a:avLst/>
          </a:prstGeom>
        </p:spPr>
      </p:pic>
      <p:pic>
        <p:nvPicPr>
          <p:cNvPr id="3" name="Picture 2">
            <a:extLst>
              <a:ext uri="{FF2B5EF4-FFF2-40B4-BE49-F238E27FC236}">
                <a16:creationId xmlns:a16="http://schemas.microsoft.com/office/drawing/2014/main" id="{4CDF824D-FF61-ECEE-F65B-E486F14B3A65}"/>
              </a:ext>
            </a:extLst>
          </p:cNvPr>
          <p:cNvPicPr>
            <a:picLocks noChangeAspect="1"/>
          </p:cNvPicPr>
          <p:nvPr/>
        </p:nvPicPr>
        <p:blipFill rotWithShape="1">
          <a:blip r:embed="rId4"/>
          <a:srcRect l="11820" t="33599" r="12247" b="30996"/>
          <a:stretch/>
        </p:blipFill>
        <p:spPr>
          <a:xfrm>
            <a:off x="5778421" y="6098730"/>
            <a:ext cx="3215631" cy="553229"/>
          </a:xfrm>
          <a:prstGeom prst="rect">
            <a:avLst/>
          </a:prstGeom>
        </p:spPr>
      </p:pic>
      <p:sp>
        <p:nvSpPr>
          <p:cNvPr id="4" name="Subtitle 2">
            <a:extLst>
              <a:ext uri="{FF2B5EF4-FFF2-40B4-BE49-F238E27FC236}">
                <a16:creationId xmlns:a16="http://schemas.microsoft.com/office/drawing/2014/main" id="{3D3FFB67-2587-47B8-53A8-5686280905D0}"/>
              </a:ext>
            </a:extLst>
          </p:cNvPr>
          <p:cNvSpPr txBox="1">
            <a:spLocks/>
          </p:cNvSpPr>
          <p:nvPr/>
        </p:nvSpPr>
        <p:spPr>
          <a:xfrm>
            <a:off x="8813" y="3775523"/>
            <a:ext cx="9144000" cy="415811"/>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tr-TR" sz="2400" b="1" dirty="0">
                <a:latin typeface="+mj-lt"/>
                <a:cs typeface="Segoe UI" panose="020B0502040204020203" pitchFamily="34" charset="0"/>
              </a:rPr>
              <a:t>İ</a:t>
            </a:r>
            <a:r>
              <a:rPr lang="en-US" sz="2400" b="1" dirty="0" err="1">
                <a:latin typeface="+mj-lt"/>
                <a:cs typeface="Segoe UI" panose="020B0502040204020203" pitchFamily="34" charset="0"/>
              </a:rPr>
              <a:t>smail</a:t>
            </a:r>
            <a:r>
              <a:rPr lang="en-US" sz="2400" b="1" dirty="0">
                <a:latin typeface="+mj-lt"/>
                <a:cs typeface="Segoe UI" panose="020B0502040204020203" pitchFamily="34" charset="0"/>
              </a:rPr>
              <a:t> Emir Yüksel    </a:t>
            </a:r>
          </a:p>
        </p:txBody>
      </p:sp>
      <p:sp>
        <p:nvSpPr>
          <p:cNvPr id="5" name="Subtitle 2">
            <a:extLst>
              <a:ext uri="{FF2B5EF4-FFF2-40B4-BE49-F238E27FC236}">
                <a16:creationId xmlns:a16="http://schemas.microsoft.com/office/drawing/2014/main" id="{B96C91F5-2810-61D2-CE74-8A6B34B7771F}"/>
              </a:ext>
            </a:extLst>
          </p:cNvPr>
          <p:cNvSpPr txBox="1">
            <a:spLocks/>
          </p:cNvSpPr>
          <p:nvPr/>
        </p:nvSpPr>
        <p:spPr>
          <a:xfrm>
            <a:off x="47688" y="4374371"/>
            <a:ext cx="9144000" cy="434201"/>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latin typeface="+mj-lt"/>
                <a:cs typeface="Cambria"/>
              </a:rPr>
              <a:t>Akash Sood   </a:t>
            </a:r>
            <a:r>
              <a:rPr lang="en-US" sz="2400" dirty="0" err="1">
                <a:latin typeface="+mj-lt"/>
                <a:cs typeface="Cambria"/>
              </a:rPr>
              <a:t>Ataberk</a:t>
            </a:r>
            <a:r>
              <a:rPr lang="en-US" sz="2400" dirty="0">
                <a:latin typeface="+mj-lt"/>
                <a:cs typeface="Cambria"/>
              </a:rPr>
              <a:t> Olgun   O</a:t>
            </a:r>
            <a:r>
              <a:rPr lang="tr-TR" sz="2400" dirty="0"/>
              <a:t>ğ</a:t>
            </a:r>
            <a:r>
              <a:rPr lang="en-US" sz="2400" dirty="0" err="1">
                <a:latin typeface="+mj-lt"/>
                <a:cs typeface="Cambria"/>
              </a:rPr>
              <a:t>uzhan</a:t>
            </a:r>
            <a:r>
              <a:rPr lang="en-US" sz="2400" dirty="0">
                <a:latin typeface="+mj-lt"/>
                <a:cs typeface="Cambria"/>
              </a:rPr>
              <a:t> Canpolat   </a:t>
            </a:r>
            <a:r>
              <a:rPr lang="en-US" sz="2400" noProof="1"/>
              <a:t>Haocong</a:t>
            </a:r>
            <a:r>
              <a:rPr lang="en-US" sz="2400" dirty="0"/>
              <a:t> Luo </a:t>
            </a:r>
            <a:endParaRPr lang="en-US" sz="2400" dirty="0">
              <a:latin typeface="+mj-lt"/>
              <a:cs typeface="Cambria"/>
            </a:endParaRPr>
          </a:p>
        </p:txBody>
      </p:sp>
      <p:sp>
        <p:nvSpPr>
          <p:cNvPr id="6" name="Subtitle 2">
            <a:extLst>
              <a:ext uri="{FF2B5EF4-FFF2-40B4-BE49-F238E27FC236}">
                <a16:creationId xmlns:a16="http://schemas.microsoft.com/office/drawing/2014/main" id="{67FCF8BB-DB46-5270-257C-9AC0BAB59B3A}"/>
              </a:ext>
            </a:extLst>
          </p:cNvPr>
          <p:cNvSpPr txBox="1">
            <a:spLocks/>
          </p:cNvSpPr>
          <p:nvPr/>
        </p:nvSpPr>
        <p:spPr>
          <a:xfrm>
            <a:off x="54412" y="4870777"/>
            <a:ext cx="9144000" cy="434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latin typeface="+mj-lt"/>
              </a:rPr>
              <a:t>Nisa </a:t>
            </a:r>
            <a:r>
              <a:rPr lang="en-US" sz="2400" dirty="0" err="1">
                <a:latin typeface="+mj-lt"/>
              </a:rPr>
              <a:t>Bostanc</a:t>
            </a:r>
            <a:r>
              <a:rPr lang="en-US" sz="2400" dirty="0" err="1"/>
              <a:t>ı</a:t>
            </a:r>
            <a:r>
              <a:rPr lang="en-US" sz="2400" dirty="0">
                <a:latin typeface="+mj-lt"/>
              </a:rPr>
              <a:t>   </a:t>
            </a:r>
            <a:r>
              <a:rPr lang="en-US" sz="2400" dirty="0"/>
              <a:t>Mohammad </a:t>
            </a:r>
            <a:r>
              <a:rPr lang="en-US" sz="2400" dirty="0" err="1"/>
              <a:t>Sadrosadati</a:t>
            </a:r>
            <a:r>
              <a:rPr lang="en-US" sz="2400" dirty="0"/>
              <a:t>   Giray Ya</a:t>
            </a:r>
            <a:r>
              <a:rPr lang="tr-TR" sz="2400" dirty="0"/>
              <a:t>ğ</a:t>
            </a:r>
            <a:r>
              <a:rPr lang="en-US" sz="2400" dirty="0" err="1"/>
              <a:t>lıkçı</a:t>
            </a:r>
            <a:r>
              <a:rPr lang="en-US" sz="2400" dirty="0"/>
              <a:t>   </a:t>
            </a:r>
            <a:r>
              <a:rPr lang="en-US" sz="2400" dirty="0">
                <a:cs typeface="Cambria"/>
              </a:rPr>
              <a:t>Onur Mutlu</a:t>
            </a:r>
          </a:p>
        </p:txBody>
      </p:sp>
    </p:spTree>
    <p:extLst>
      <p:ext uri="{BB962C8B-B14F-4D97-AF65-F5344CB8AC3E}">
        <p14:creationId xmlns:p14="http://schemas.microsoft.com/office/powerpoint/2010/main" val="226565710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BCC6E8-2887-F8F9-34EC-F70D9F64A3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48F6EA-F7DB-A7B1-B5EE-C4068235AE53}"/>
              </a:ext>
            </a:extLst>
          </p:cNvPr>
          <p:cNvSpPr>
            <a:spLocks noGrp="1"/>
          </p:cNvSpPr>
          <p:nvPr>
            <p:ph type="ctrTitle"/>
          </p:nvPr>
        </p:nvSpPr>
        <p:spPr/>
        <p:txBody>
          <a:bodyPr/>
          <a:lstStyle/>
          <a:p>
            <a:r>
              <a:rPr lang="en-US" altLang="en-US" sz="5400" dirty="0">
                <a:solidFill>
                  <a:schemeClr val="accent5"/>
                </a:solidFill>
                <a:ea typeface="ＭＳ Ｐゴシック" charset="-128"/>
              </a:rPr>
              <a:t>7</a:t>
            </a:r>
            <a:r>
              <a:rPr lang="en-US" altLang="en-US" sz="5400" baseline="30000" dirty="0">
                <a:solidFill>
                  <a:schemeClr val="accent5"/>
                </a:solidFill>
                <a:ea typeface="ＭＳ Ｐゴシック" charset="-128"/>
              </a:rPr>
              <a:t>th</a:t>
            </a:r>
            <a:r>
              <a:rPr lang="en-US" altLang="en-US" sz="5400" dirty="0">
                <a:solidFill>
                  <a:schemeClr val="accent5"/>
                </a:solidFill>
                <a:ea typeface="ＭＳ Ｐゴシック" charset="-128"/>
              </a:rPr>
              <a:t> Workshop on </a:t>
            </a:r>
            <a:br>
              <a:rPr lang="en-US" altLang="en-US" sz="5400" dirty="0">
                <a:solidFill>
                  <a:schemeClr val="accent5"/>
                </a:solidFill>
                <a:ea typeface="ＭＳ Ｐゴシック" charset="-128"/>
              </a:rPr>
            </a:br>
            <a:r>
              <a:rPr lang="en-US" altLang="en-US" sz="5400" dirty="0">
                <a:solidFill>
                  <a:schemeClr val="accent5"/>
                </a:solidFill>
                <a:ea typeface="ＭＳ Ｐゴシック" panose="020B0600070205080204" pitchFamily="34" charset="-128"/>
              </a:rPr>
              <a:t>Memory-Centric Computing</a:t>
            </a:r>
            <a:br>
              <a:rPr lang="en-US" altLang="en-US" sz="5400" dirty="0">
                <a:solidFill>
                  <a:srgbClr val="C00000"/>
                </a:solidFill>
                <a:ea typeface="ＭＳ Ｐゴシック" panose="020B0600070205080204" pitchFamily="34" charset="-128"/>
              </a:rPr>
            </a:br>
            <a:r>
              <a:rPr lang="en-US" altLang="en-US" sz="4800" dirty="0">
                <a:solidFill>
                  <a:schemeClr val="accent3"/>
                </a:solidFill>
                <a:ea typeface="ＭＳ Ｐゴシック" panose="020B0600070205080204" pitchFamily="34" charset="-128"/>
              </a:rPr>
              <a:t>Processing-Using-Memory </a:t>
            </a:r>
            <a:br>
              <a:rPr lang="en-US" altLang="en-US" sz="4800" dirty="0">
                <a:solidFill>
                  <a:schemeClr val="accent3"/>
                </a:solidFill>
                <a:ea typeface="ＭＳ Ｐゴシック" panose="020B0600070205080204" pitchFamily="34" charset="-128"/>
              </a:rPr>
            </a:br>
            <a:r>
              <a:rPr lang="en-US" altLang="en-US" sz="4800" dirty="0">
                <a:solidFill>
                  <a:schemeClr val="accent3"/>
                </a:solidFill>
                <a:ea typeface="ＭＳ Ｐゴシック" panose="020B0600070205080204" pitchFamily="34" charset="-128"/>
              </a:rPr>
              <a:t>in Real DRAM Chips</a:t>
            </a:r>
            <a:endParaRPr lang="en-CH" sz="6600" dirty="0">
              <a:solidFill>
                <a:schemeClr val="accent3"/>
              </a:solidFill>
            </a:endParaRPr>
          </a:p>
        </p:txBody>
      </p:sp>
      <p:sp>
        <p:nvSpPr>
          <p:cNvPr id="6" name="Rectangle 5">
            <a:extLst>
              <a:ext uri="{FF2B5EF4-FFF2-40B4-BE49-F238E27FC236}">
                <a16:creationId xmlns:a16="http://schemas.microsoft.com/office/drawing/2014/main" id="{F1876872-48E7-0804-F112-403CCB65E87F}"/>
              </a:ext>
            </a:extLst>
          </p:cNvPr>
          <p:cNvSpPr txBox="1">
            <a:spLocks noChangeArrowheads="1"/>
          </p:cNvSpPr>
          <p:nvPr/>
        </p:nvSpPr>
        <p:spPr bwMode="auto">
          <a:xfrm>
            <a:off x="647700" y="3509963"/>
            <a:ext cx="7848600" cy="2533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rtl="0" eaLnBrk="0" fontAlgn="base" hangingPunct="0">
              <a:spcBef>
                <a:spcPct val="20000"/>
              </a:spcBef>
              <a:spcAft>
                <a:spcPct val="0"/>
              </a:spcAft>
              <a:buClr>
                <a:schemeClr val="accent1"/>
              </a:buClr>
              <a:buSzPct val="65000"/>
              <a:buFont typeface="Wingdings" pitchFamily="2" charset="2"/>
              <a:buNone/>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r>
              <a:rPr kumimoji="0" lang="en-US" altLang="en-US" sz="3200" b="1" i="0" u="none" strike="noStrike" kern="0" cap="none" spc="0" normalizeH="0" baseline="0" noProof="0" dirty="0">
                <a:ln>
                  <a:noFill/>
                </a:ln>
                <a:solidFill>
                  <a:schemeClr val="accent2"/>
                </a:solidFill>
                <a:effectLst/>
                <a:uLnTx/>
                <a:uFillTx/>
                <a:latin typeface="Aptos" panose="020B0004020202020204" pitchFamily="34" charset="0"/>
                <a:ea typeface="ＭＳ Ｐゴシック" panose="020B0600070205080204" pitchFamily="34" charset="-128"/>
              </a:rPr>
              <a:t>İsmail Emir Yüksel</a:t>
            </a:r>
            <a:endParaRPr kumimoji="0" lang="en-US" altLang="en-US" sz="2800" b="0" i="0" u="none" strike="noStrike" kern="0" cap="none" spc="0" normalizeH="0" baseline="0" noProof="0" dirty="0">
              <a:ln>
                <a:noFill/>
              </a:ln>
              <a:solidFill>
                <a:schemeClr val="accent2"/>
              </a:solidFill>
              <a:effectLst/>
              <a:uLnTx/>
              <a:uFillTx/>
              <a:latin typeface="Aptos" panose="020B0004020202020204" pitchFamily="34" charset="0"/>
              <a:ea typeface="ＭＳ Ｐゴシック" panose="020B0600070205080204" pitchFamily="34" charset="-128"/>
            </a:endParaRP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r>
              <a:rPr kumimoji="0" lang="en-US" altLang="en-US" sz="2800" b="0" i="0" u="none" strike="noStrike" kern="0" cap="none" spc="0" normalizeH="0" baseline="0" noProof="0" dirty="0">
                <a:ln>
                  <a:noFill/>
                </a:ln>
                <a:solidFill>
                  <a:srgbClr val="000000"/>
                </a:solidFill>
                <a:effectLst/>
                <a:uLnTx/>
                <a:uFillTx/>
                <a:latin typeface="Aptos" panose="020B0004020202020204" pitchFamily="34" charset="0"/>
                <a:ea typeface="ＭＳ Ｐゴシック" panose="020B0600070205080204" pitchFamily="34" charset="-128"/>
              </a:rPr>
              <a:t>ICS 2026</a:t>
            </a: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r>
              <a:rPr kumimoji="0" lang="en-US" altLang="en-US" sz="2800" b="0" i="0" u="none" strike="noStrike" kern="0" cap="none" spc="0" normalizeH="0" baseline="0" noProof="0" dirty="0">
                <a:ln>
                  <a:noFill/>
                </a:ln>
                <a:solidFill>
                  <a:srgbClr val="000000"/>
                </a:solidFill>
                <a:effectLst/>
                <a:uLnTx/>
                <a:uFillTx/>
                <a:latin typeface="Aptos" panose="020B0004020202020204" pitchFamily="34" charset="0"/>
                <a:ea typeface="ＭＳ Ｐゴシック" panose="020B0600070205080204" pitchFamily="34" charset="-128"/>
              </a:rPr>
              <a:t>6 July 2026</a:t>
            </a:r>
            <a:endParaRPr kumimoji="0" lang="en-US" altLang="en-US" sz="2400" b="0" i="0" u="none" strike="noStrike" kern="0" cap="none" spc="0" normalizeH="0" baseline="0" noProof="0" dirty="0">
              <a:ln>
                <a:noFill/>
              </a:ln>
              <a:solidFill>
                <a:srgbClr val="000000"/>
              </a:solidFill>
              <a:effectLst/>
              <a:uLnTx/>
              <a:uFillTx/>
              <a:latin typeface="Aptos" panose="020B0004020202020204" pitchFamily="34" charset="0"/>
              <a:ea typeface="ＭＳ Ｐゴシック" panose="020B0600070205080204" pitchFamily="34" charset="-128"/>
            </a:endParaRPr>
          </a:p>
        </p:txBody>
      </p:sp>
      <p:pic>
        <p:nvPicPr>
          <p:cNvPr id="7" name="Graphic 6">
            <a:extLst>
              <a:ext uri="{FF2B5EF4-FFF2-40B4-BE49-F238E27FC236}">
                <a16:creationId xmlns:a16="http://schemas.microsoft.com/office/drawing/2014/main" id="{1DEFC29A-0B01-DCF8-262D-500FAC72DEC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47366" y="6098730"/>
            <a:ext cx="2875694" cy="553229"/>
          </a:xfrm>
          <a:prstGeom prst="rect">
            <a:avLst/>
          </a:prstGeom>
        </p:spPr>
      </p:pic>
      <p:pic>
        <p:nvPicPr>
          <p:cNvPr id="8" name="Picture 7">
            <a:extLst>
              <a:ext uri="{FF2B5EF4-FFF2-40B4-BE49-F238E27FC236}">
                <a16:creationId xmlns:a16="http://schemas.microsoft.com/office/drawing/2014/main" id="{42562931-71A8-45FA-F984-72C4D33CC92F}"/>
              </a:ext>
            </a:extLst>
          </p:cNvPr>
          <p:cNvPicPr>
            <a:picLocks noChangeAspect="1"/>
          </p:cNvPicPr>
          <p:nvPr/>
        </p:nvPicPr>
        <p:blipFill rotWithShape="1">
          <a:blip r:embed="rId3"/>
          <a:srcRect l="11820" t="33599" r="12247" b="30996"/>
          <a:stretch/>
        </p:blipFill>
        <p:spPr>
          <a:xfrm>
            <a:off x="5778421" y="6098730"/>
            <a:ext cx="3215631" cy="553229"/>
          </a:xfrm>
          <a:prstGeom prst="rect">
            <a:avLst/>
          </a:prstGeom>
        </p:spPr>
      </p:pic>
    </p:spTree>
    <p:extLst>
      <p:ext uri="{BB962C8B-B14F-4D97-AF65-F5344CB8AC3E}">
        <p14:creationId xmlns:p14="http://schemas.microsoft.com/office/powerpoint/2010/main" val="118112597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8.2|3.9|2.7|1.8|0.8|1.5|1.7|2.4"/>
</p:tagLst>
</file>

<file path=ppt/theme/theme1.xml><?xml version="1.0" encoding="utf-8"?>
<a:theme xmlns:a="http://schemas.openxmlformats.org/drawingml/2006/main" name="Custom Design">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99258D10-C0BB-F34C-AD20-1CF8EA7F76EF}">
  <we:reference id="WA200010001" version="1.0.0.1" store="Omex" storeType="OMEX"/>
  <we:alternateReferences>
    <we:reference id="WA200010001" version="1.0.0.1" store="WA200010001" storeType="OMEX"/>
  </we:alternateReferences>
  <we:properties>
    <we:property name="claude.fileId" value="&quot;94423fb6-ae34-4e52-9963-e42bacdba338&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
  <TotalTime>10471</TotalTime>
  <Words>12591</Words>
  <Application>Microsoft Macintosh PowerPoint</Application>
  <PresentationFormat>On-screen Show (4:3)</PresentationFormat>
  <Paragraphs>2326</Paragraphs>
  <Slides>149</Slides>
  <Notes>95</Notes>
  <HiddenSlides>0</HiddenSlides>
  <MMClips>0</MMClips>
  <ScaleCrop>false</ScaleCrop>
  <HeadingPairs>
    <vt:vector size="6" baseType="variant">
      <vt:variant>
        <vt:lpstr>Fonts Used</vt:lpstr>
      </vt:variant>
      <vt:variant>
        <vt:i4>23</vt:i4>
      </vt:variant>
      <vt:variant>
        <vt:lpstr>Theme</vt:lpstr>
      </vt:variant>
      <vt:variant>
        <vt:i4>1</vt:i4>
      </vt:variant>
      <vt:variant>
        <vt:lpstr>Slide Titles</vt:lpstr>
      </vt:variant>
      <vt:variant>
        <vt:i4>149</vt:i4>
      </vt:variant>
    </vt:vector>
  </HeadingPairs>
  <TitlesOfParts>
    <vt:vector size="173" baseType="lpstr">
      <vt:lpstr>ＭＳ Ｐゴシック</vt:lpstr>
      <vt:lpstr>Aptos</vt:lpstr>
      <vt:lpstr>Aptos Black</vt:lpstr>
      <vt:lpstr>Aptos Display</vt:lpstr>
      <vt:lpstr>Arial</vt:lpstr>
      <vt:lpstr>Avenir Next</vt:lpstr>
      <vt:lpstr>Calibri</vt:lpstr>
      <vt:lpstr>Cambria</vt:lpstr>
      <vt:lpstr>Cambria Math</vt:lpstr>
      <vt:lpstr>Corbel</vt:lpstr>
      <vt:lpstr>Courier New</vt:lpstr>
      <vt:lpstr>europa</vt:lpstr>
      <vt:lpstr>Garamond</vt:lpstr>
      <vt:lpstr>Gill Sans</vt:lpstr>
      <vt:lpstr>Gill Sans MT</vt:lpstr>
      <vt:lpstr>Helvetica</vt:lpstr>
      <vt:lpstr>Helvetica Neue</vt:lpstr>
      <vt:lpstr>Myriad Pro Bold Cond</vt:lpstr>
      <vt:lpstr>NimbusRomNo9L-Regu</vt:lpstr>
      <vt:lpstr>NimbusRomNo9L-ReguItal</vt:lpstr>
      <vt:lpstr>Segoe UI</vt:lpstr>
      <vt:lpstr>Tahoma</vt:lpstr>
      <vt:lpstr>Wingdings</vt:lpstr>
      <vt:lpstr>Custom Design</vt:lpstr>
      <vt:lpstr>7th Workshop on  Memory-Centric Computing Processing-Using-Memory  in Real DRAM Chips</vt:lpstr>
      <vt:lpstr>Brief Self Introduction</vt:lpstr>
      <vt:lpstr>Problem</vt:lpstr>
      <vt:lpstr>Data is Key for AI, ML, Genomics, …</vt:lpstr>
      <vt:lpstr>Huge Demand for Performance &amp; Efficiency</vt:lpstr>
      <vt:lpstr>Huge Demand for Performance &amp; Efficiency</vt:lpstr>
      <vt:lpstr>The Problem</vt:lpstr>
      <vt:lpstr>Data Movement Bottleneck</vt:lpstr>
      <vt:lpstr>Processor-Centric System Performance</vt:lpstr>
      <vt:lpstr>Data Movement vs. Computation Energy</vt:lpstr>
      <vt:lpstr>Data Movement vs. Computation Energy</vt:lpstr>
      <vt:lpstr>Data Movement vs. Computation Energy</vt:lpstr>
      <vt:lpstr>Energy Waste in Accelerators</vt:lpstr>
      <vt:lpstr>Energy Waste in Accelerators</vt:lpstr>
      <vt:lpstr>Fundamental Problem</vt:lpstr>
      <vt:lpstr>We Need A Paradigm Shift To …</vt:lpstr>
      <vt:lpstr>Process Data Where It Makes Sense </vt:lpstr>
      <vt:lpstr>Memory as an Accelerator</vt:lpstr>
      <vt:lpstr>Goal: Processing Inside Memory/Storage</vt:lpstr>
      <vt:lpstr>Processing in/near Memory: An Old Idea</vt:lpstr>
      <vt:lpstr>Processing in/near Memory: An Old Idea</vt:lpstr>
      <vt:lpstr>Processing-in-Memory: Two Types</vt:lpstr>
      <vt:lpstr>Focus: Processing-using-DRAM</vt:lpstr>
      <vt:lpstr>DRAM Organization</vt:lpstr>
      <vt:lpstr>Major DRAM Operations</vt:lpstr>
      <vt:lpstr>Closer Look to a DRAM Cell</vt:lpstr>
      <vt:lpstr>DRAM Cell Operation upon ACT </vt:lpstr>
      <vt:lpstr>Starting Simple: Data Copy and Initialization</vt:lpstr>
      <vt:lpstr>Current Systems: Data Copy</vt:lpstr>
      <vt:lpstr>Future Systems: In-Memory Copy</vt:lpstr>
      <vt:lpstr>In-DRAM Row-Copy (RowClone)</vt:lpstr>
      <vt:lpstr>RowClone: In-DRAM Bulk Data Copy</vt:lpstr>
      <vt:lpstr>RowClone: Latency and Energy Savings</vt:lpstr>
      <vt:lpstr>More on RowClone</vt:lpstr>
      <vt:lpstr>Triple-Row Activation: Majority Function</vt:lpstr>
      <vt:lpstr>Bitwise AND/OR Using Triple-Row Activation</vt:lpstr>
      <vt:lpstr>Bitwise AND/OR Using Triple-Row Activation</vt:lpstr>
      <vt:lpstr>In-DRAM Acceleration of Database Queries</vt:lpstr>
      <vt:lpstr>More on Ambit</vt:lpstr>
      <vt:lpstr>SIMDRAM Framework</vt:lpstr>
      <vt:lpstr>SIMDRAM Framework: Overview </vt:lpstr>
      <vt:lpstr>SIMDRAM Key Results</vt:lpstr>
      <vt:lpstr>More on SIMDRAM</vt:lpstr>
      <vt:lpstr>MIMDRAM: More Flexible Processing using DRAM</vt:lpstr>
      <vt:lpstr>MIMDRAM: Key Idea (I)</vt:lpstr>
      <vt:lpstr>MIMDRAM: Key Idea (II)</vt:lpstr>
      <vt:lpstr>Sectored DRAM</vt:lpstr>
      <vt:lpstr>MIMDRAM: Key Idea (III)</vt:lpstr>
      <vt:lpstr>MIMDRAM: Key Idea (III)</vt:lpstr>
      <vt:lpstr>MIMDRAM: Key Idea (III)</vt:lpstr>
      <vt:lpstr>MIMDRAM: Key Idea (III)</vt:lpstr>
      <vt:lpstr>MIMDRAM: Compiler Support </vt:lpstr>
      <vt:lpstr>MIMDRAM Perf, Energy, Perf/Watt</vt:lpstr>
      <vt:lpstr>Capabilities of Off-The-Shelf Memory</vt:lpstr>
      <vt:lpstr>RowClone and MAJ3 in Real DRAM Chips</vt:lpstr>
      <vt:lpstr>Real Processing Using Memory Prototype</vt:lpstr>
      <vt:lpstr>Real Processing Using Memory Prototype</vt:lpstr>
      <vt:lpstr>Real Processing Using Memory Prototype</vt:lpstr>
      <vt:lpstr>More on PiDRAM</vt:lpstr>
      <vt:lpstr>Focus on Recent Real DRAM Chip-based PuD Works</vt:lpstr>
      <vt:lpstr>Functionally-Complete Boolean Logic in Real DRAM Chips  Experimental Characterization and Analysis</vt:lpstr>
      <vt:lpstr>Executive Summary</vt:lpstr>
      <vt:lpstr>DRAM Organization</vt:lpstr>
      <vt:lpstr>DRAM Open Bitline Architecture</vt:lpstr>
      <vt:lpstr>DRAM Open Bitline Architecture</vt:lpstr>
      <vt:lpstr>DRAM Operation</vt:lpstr>
      <vt:lpstr>The Capability of COTS DRAM Chips</vt:lpstr>
      <vt:lpstr>DRAM Testing Infrastructure</vt:lpstr>
      <vt:lpstr>Laboratory for Understanding Memory</vt:lpstr>
      <vt:lpstr>Laboratory for Understanding Memory</vt:lpstr>
      <vt:lpstr>DRAM Chips Tested</vt:lpstr>
      <vt:lpstr>The Capability of COTS DRAM Chips</vt:lpstr>
      <vt:lpstr>Key Observation</vt:lpstr>
      <vt:lpstr>Hypothesis: Row Decoder Circuitry</vt:lpstr>
      <vt:lpstr>Row Decoder: A Tree Example</vt:lpstr>
      <vt:lpstr>Activating a Single Row</vt:lpstr>
      <vt:lpstr>Activating Many Rows: A Walkthrough</vt:lpstr>
      <vt:lpstr>Hypothesis: Row Decoder Circuitry</vt:lpstr>
      <vt:lpstr>Key Results</vt:lpstr>
      <vt:lpstr>The Capability of COTS DRAM Chips</vt:lpstr>
      <vt:lpstr>Key Idea</vt:lpstr>
      <vt:lpstr>NOT Operation: A Walkthrough</vt:lpstr>
      <vt:lpstr>NOT Operation: A Walkthrough</vt:lpstr>
      <vt:lpstr>NOT Operation: A Walkthrough</vt:lpstr>
      <vt:lpstr>NOT Operation: A Walkthrough</vt:lpstr>
      <vt:lpstr>Reliability Metric</vt:lpstr>
      <vt:lpstr>Key Takeaways from In-DRAM NOT Operation</vt:lpstr>
      <vt:lpstr>Performing NOT in COTS DRAM Chips</vt:lpstr>
      <vt:lpstr>The Capability of COTS DRAM Chips</vt:lpstr>
      <vt:lpstr>Key Idea</vt:lpstr>
      <vt:lpstr>Two-Input AND and NAND Operations</vt:lpstr>
      <vt:lpstr>Two-Input AND and NAND Operations</vt:lpstr>
      <vt:lpstr>Two-Input AND and NAND Operations</vt:lpstr>
      <vt:lpstr>Two-Input AND and NAND Operations</vt:lpstr>
      <vt:lpstr>Two-Input AND and NAND Operations</vt:lpstr>
      <vt:lpstr>Two-Input AND and NAND Operations</vt:lpstr>
      <vt:lpstr>Key Takeaways from In-DRAM Operations</vt:lpstr>
      <vt:lpstr>Performing AND, NAND, OR, and NOR</vt:lpstr>
      <vt:lpstr>Performing AND, NAND, OR, and NOR</vt:lpstr>
      <vt:lpstr>Available on arXiv</vt:lpstr>
      <vt:lpstr>FCDRAM is Open Source</vt:lpstr>
      <vt:lpstr>Functionally-Complete Boolean Logic in Real DRAM Chips  Experimental Characterization and Analysis</vt:lpstr>
      <vt:lpstr>Simultaneous Many-Row Activation  in Off-the-Shelf DRAM Chips Experimental Characterization and Analysis</vt:lpstr>
      <vt:lpstr>Leveraging Simultaneous Many-Row Activation</vt:lpstr>
      <vt:lpstr>In-DRAM Majority-of-X (MAJX)</vt:lpstr>
      <vt:lpstr>MAJX in Real DRAM Chips</vt:lpstr>
      <vt:lpstr>Leveraging Simultaneous Many-Row Activation</vt:lpstr>
      <vt:lpstr>Improving the Robustness (Input Replication)</vt:lpstr>
      <vt:lpstr>Characterization Methodology </vt:lpstr>
      <vt:lpstr>Key Takeaways from MAJX Operation</vt:lpstr>
      <vt:lpstr>Robustness of MAJX Operations</vt:lpstr>
      <vt:lpstr>Impact of Input Replication</vt:lpstr>
      <vt:lpstr>Leveraging Simultaneous Many-Row Activation</vt:lpstr>
      <vt:lpstr>In-DRAM Multiple Row Copy (Multi-RowCopy)</vt:lpstr>
      <vt:lpstr>Robustness of Multi-RowCopy</vt:lpstr>
      <vt:lpstr>Available on arXiv</vt:lpstr>
      <vt:lpstr>Our Work is Open Source and Artifact Evaluated</vt:lpstr>
      <vt:lpstr>Simultaneous Many-Row Activation  in Off-the-Shelf DRAM Chips Experimental Characterization and Analysis</vt:lpstr>
      <vt:lpstr>PuDHammer  Experimental Analysis of Read Disturbance Effects of Processing-using-DRAM in Real DRAM Chips</vt:lpstr>
      <vt:lpstr>Executive Summary</vt:lpstr>
      <vt:lpstr>Processing-using-DRAM (PuD)</vt:lpstr>
      <vt:lpstr>Consecutive Multiple-Row Activation</vt:lpstr>
      <vt:lpstr>Simultaneous Multiple-Row Activation</vt:lpstr>
      <vt:lpstr>Read Disturbance in DRAM</vt:lpstr>
      <vt:lpstr>Problem &amp; Goal</vt:lpstr>
      <vt:lpstr>DRAM Chips Tested</vt:lpstr>
      <vt:lpstr>Hammering with CoMRA</vt:lpstr>
      <vt:lpstr>Read Disturbance Vulnerability Metric: HCfirst</vt:lpstr>
      <vt:lpstr>Double-Sided CoMRA vs. RowHammer (I)</vt:lpstr>
      <vt:lpstr>Double-Sided CoMRA vs. RowHammer (II)</vt:lpstr>
      <vt:lpstr>Double-Sided CoMRA vs. RowHammer (II)</vt:lpstr>
      <vt:lpstr>Recall: SiMRA</vt:lpstr>
      <vt:lpstr>Double-Sided SiMRA vs. RowHammer (I)</vt:lpstr>
      <vt:lpstr>Double-Sided SiMRA vs. RowHammer (II)</vt:lpstr>
      <vt:lpstr>Double-Sided SiMRA vs. RowHammer (II)</vt:lpstr>
      <vt:lpstr>Mitigating PuDHammer</vt:lpstr>
      <vt:lpstr>Mitigating PuDHammer</vt:lpstr>
      <vt:lpstr>Target Row Refresh (TRR)</vt:lpstr>
      <vt:lpstr>Real DRAM Chip Results</vt:lpstr>
      <vt:lpstr>Real DRAM Chip Results</vt:lpstr>
      <vt:lpstr>Mitigating PuDHammer</vt:lpstr>
      <vt:lpstr>Adapting PRAC for PuDHammer</vt:lpstr>
      <vt:lpstr>Methodology</vt:lpstr>
      <vt:lpstr>Weighted Speedup Results</vt:lpstr>
      <vt:lpstr>Weighted Speedup Results</vt:lpstr>
      <vt:lpstr>More in the Paper</vt:lpstr>
      <vt:lpstr>Available on arXiv</vt:lpstr>
      <vt:lpstr>PuDHammer  Experimental Analysis of Read Disturbance Effects of Processing-using-DRAM in Real DRAM Chips</vt:lpstr>
      <vt:lpstr>7th Workshop on  Memory-Centric Computing Processing-Using-Memory  in Real DRAM Chips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Yüksel  Ismail</cp:lastModifiedBy>
  <cp:revision>42</cp:revision>
  <dcterms:created xsi:type="dcterms:W3CDTF">2021-03-24T08:19:39Z</dcterms:created>
  <dcterms:modified xsi:type="dcterms:W3CDTF">2026-07-05T12:18:08Z</dcterms:modified>
</cp:coreProperties>
</file>