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37" r:id="rId1"/>
  </p:sldMasterIdLst>
  <p:notesMasterIdLst>
    <p:notesMasterId r:id="rId23"/>
  </p:notesMasterIdLst>
  <p:handoutMasterIdLst>
    <p:handoutMasterId r:id="rId24"/>
  </p:handoutMasterIdLst>
  <p:sldIdLst>
    <p:sldId id="1027" r:id="rId2"/>
    <p:sldId id="1235" r:id="rId3"/>
    <p:sldId id="1239" r:id="rId4"/>
    <p:sldId id="1222" r:id="rId5"/>
    <p:sldId id="1223" r:id="rId6"/>
    <p:sldId id="1260" r:id="rId7"/>
    <p:sldId id="1261" r:id="rId8"/>
    <p:sldId id="1242" r:id="rId9"/>
    <p:sldId id="1228" r:id="rId10"/>
    <p:sldId id="1226" r:id="rId11"/>
    <p:sldId id="1229" r:id="rId12"/>
    <p:sldId id="1246" r:id="rId13"/>
    <p:sldId id="1252" r:id="rId14"/>
    <p:sldId id="1230" r:id="rId15"/>
    <p:sldId id="1263" r:id="rId16"/>
    <p:sldId id="1264" r:id="rId17"/>
    <p:sldId id="1243" r:id="rId18"/>
    <p:sldId id="1254" r:id="rId19"/>
    <p:sldId id="1265" r:id="rId20"/>
    <p:sldId id="1154" r:id="rId21"/>
    <p:sldId id="1244" r:id="rId22"/>
  </p:sldIdLst>
  <p:sldSz cx="12188825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273FA51-A4D3-F044-943C-1858826B6479}">
          <p14:sldIdLst>
            <p14:sldId id="1027"/>
            <p14:sldId id="1235"/>
            <p14:sldId id="1239"/>
            <p14:sldId id="1222"/>
            <p14:sldId id="1223"/>
            <p14:sldId id="1260"/>
            <p14:sldId id="1261"/>
            <p14:sldId id="1242"/>
            <p14:sldId id="1228"/>
            <p14:sldId id="1226"/>
            <p14:sldId id="1229"/>
            <p14:sldId id="1246"/>
            <p14:sldId id="1252"/>
            <p14:sldId id="1230"/>
            <p14:sldId id="1263"/>
            <p14:sldId id="1264"/>
            <p14:sldId id="1243"/>
            <p14:sldId id="1254"/>
            <p14:sldId id="1265"/>
            <p14:sldId id="1154"/>
            <p14:sldId id="124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4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7C2C"/>
    <a:srgbClr val="AADB1E"/>
    <a:srgbClr val="6DB33F"/>
    <a:srgbClr val="006990"/>
    <a:srgbClr val="E6E6E6"/>
    <a:srgbClr val="7F35AB"/>
    <a:srgbClr val="7636AE"/>
    <a:srgbClr val="264088"/>
    <a:srgbClr val="B3B3B3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0" autoAdjust="0"/>
    <p:restoredTop sz="81740" autoAdjust="0"/>
  </p:normalViewPr>
  <p:slideViewPr>
    <p:cSldViewPr snapToGrid="0">
      <p:cViewPr varScale="1">
        <p:scale>
          <a:sx n="89" d="100"/>
          <a:sy n="89" d="100"/>
        </p:scale>
        <p:origin x="1312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-6400"/>
    </p:cViewPr>
  </p:sorterViewPr>
  <p:notesViewPr>
    <p:cSldViewPr snapToGrid="0" showGuides="1">
      <p:cViewPr varScale="1">
        <p:scale>
          <a:sx n="59" d="100"/>
          <a:sy n="59" d="100"/>
        </p:scale>
        <p:origin x="2371" y="1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>
                <a:latin typeface="Metropolis" panose="00000500000000000000" pitchFamily="50" charset="0"/>
              </a:rPr>
              <a:t>6/7/19</a:t>
            </a:fld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Metropolis" panose="000005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>
                <a:latin typeface="Metropolis" panose="00000500000000000000" pitchFamily="50" charset="0"/>
              </a:rPr>
              <a:t>‹#›</a:t>
            </a:fld>
            <a:endParaRPr lang="en-US" dirty="0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3CB6F0DB-E055-41D0-9102-627A646E4242}" type="datetimeFigureOut">
              <a:rPr lang="en-US" smtClean="0"/>
              <a:pPr/>
              <a:t>6/7/19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9F4FBC3A-A12C-40F9-BB8D-BC30C79013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15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25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22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51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3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71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55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478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71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609600"/>
            <a:ext cx="5280025" cy="297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882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5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mware.com/content/dam/brand/photography-only/power-point-assets/ppt-fonts/Metropolis-Light-Regular-font.zip" TargetMode="External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782F443-93A0-4919-89E7-37E501919603}"/>
              </a:ext>
            </a:extLst>
          </p:cNvPr>
          <p:cNvSpPr/>
          <p:nvPr userDrawn="1"/>
        </p:nvSpPr>
        <p:spPr>
          <a:xfrm rot="2700000">
            <a:off x="1530977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2DCDC53-603A-40A5-A8CC-0073D40D11EF}"/>
              </a:ext>
            </a:extLst>
          </p:cNvPr>
          <p:cNvSpPr/>
          <p:nvPr userDrawn="1"/>
        </p:nvSpPr>
        <p:spPr>
          <a:xfrm rot="2700000">
            <a:off x="1632126" y="1230940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43">
                <a:schemeClr val="bg1">
                  <a:alpha val="0"/>
                </a:schemeClr>
              </a:gs>
              <a:gs pos="14000">
                <a:schemeClr val="bg1">
                  <a:alpha val="0"/>
                </a:schemeClr>
              </a:gs>
              <a:gs pos="72000">
                <a:schemeClr val="accent1"/>
              </a:gs>
            </a:gsLst>
            <a:lin ang="4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9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67281"/>
            <a:ext cx="5116453" cy="416403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accent4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7"/>
            <a:ext cx="3657601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7"/>
            <a:ext cx="3657601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8"/>
            <a:ext cx="3657601" cy="267221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©2019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40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68A354-4C62-4F2A-9CB5-8CD9B953F237}"/>
              </a:ext>
            </a:extLst>
          </p:cNvPr>
          <p:cNvSpPr/>
          <p:nvPr userDrawn="1"/>
        </p:nvSpPr>
        <p:spPr>
          <a:xfrm rot="2700000">
            <a:off x="1530977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835AD62-92DE-42CB-A787-503E2A1C1C7A}"/>
              </a:ext>
            </a:extLst>
          </p:cNvPr>
          <p:cNvSpPr/>
          <p:nvPr userDrawn="1"/>
        </p:nvSpPr>
        <p:spPr>
          <a:xfrm rot="2700000">
            <a:off x="1632126" y="1230940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8580">
                <a:srgbClr val="0286CD">
                  <a:alpha val="0"/>
                </a:srgbClr>
              </a:gs>
              <a:gs pos="0">
                <a:schemeClr val="accent1">
                  <a:alpha val="0"/>
                </a:schemeClr>
              </a:gs>
              <a:gs pos="78000">
                <a:schemeClr val="accent2">
                  <a:lumMod val="7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9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71218"/>
            <a:ext cx="5116453" cy="416403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7"/>
            <a:ext cx="3657601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7"/>
            <a:ext cx="3657601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5"/>
            <a:ext cx="3657601" cy="265176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804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CB68143-A247-4F5B-9173-3D82D6706BFE}"/>
              </a:ext>
            </a:extLst>
          </p:cNvPr>
          <p:cNvSpPr/>
          <p:nvPr userDrawn="1"/>
        </p:nvSpPr>
        <p:spPr>
          <a:xfrm rot="2700000">
            <a:off x="1530977" y="-2580079"/>
            <a:ext cx="3206987" cy="9623529"/>
          </a:xfrm>
          <a:custGeom>
            <a:avLst/>
            <a:gdLst>
              <a:gd name="connsiteX0" fmla="*/ 3621 w 3204432"/>
              <a:gd name="connsiteY0" fmla="*/ 3200811 h 9623529"/>
              <a:gd name="connsiteX1" fmla="*/ 3204432 w 3204432"/>
              <a:gd name="connsiteY1" fmla="*/ 0 h 9623529"/>
              <a:gd name="connsiteX2" fmla="*/ 3204432 w 3204432"/>
              <a:gd name="connsiteY2" fmla="*/ 8389488 h 9623529"/>
              <a:gd name="connsiteX3" fmla="*/ 3197162 w 3204432"/>
              <a:gd name="connsiteY3" fmla="*/ 8389488 h 9623529"/>
              <a:gd name="connsiteX4" fmla="*/ 3201565 w 3204432"/>
              <a:gd name="connsiteY4" fmla="*/ 8393890 h 9623529"/>
              <a:gd name="connsiteX5" fmla="*/ 1971926 w 3204432"/>
              <a:gd name="connsiteY5" fmla="*/ 9623529 h 9623529"/>
              <a:gd name="connsiteX6" fmla="*/ 0 w 3204432"/>
              <a:gd name="connsiteY6" fmla="*/ 7651603 h 9623529"/>
              <a:gd name="connsiteX7" fmla="*/ 3621 w 3204432"/>
              <a:gd name="connsiteY7" fmla="*/ 7647982 h 9623529"/>
              <a:gd name="connsiteX8" fmla="*/ 3621 w 3204432"/>
              <a:gd name="connsiteY8" fmla="*/ 3200811 h 9623529"/>
              <a:gd name="connsiteX0" fmla="*/ 3621 w 3206055"/>
              <a:gd name="connsiteY0" fmla="*/ 3200811 h 9623529"/>
              <a:gd name="connsiteX1" fmla="*/ 3204432 w 3206055"/>
              <a:gd name="connsiteY1" fmla="*/ 0 h 9623529"/>
              <a:gd name="connsiteX2" fmla="*/ 3204432 w 3206055"/>
              <a:gd name="connsiteY2" fmla="*/ 8389488 h 9623529"/>
              <a:gd name="connsiteX3" fmla="*/ 3197162 w 3206055"/>
              <a:gd name="connsiteY3" fmla="*/ 8389488 h 9623529"/>
              <a:gd name="connsiteX4" fmla="*/ 3206055 w 3206055"/>
              <a:gd name="connsiteY4" fmla="*/ 9386208 h 9623529"/>
              <a:gd name="connsiteX5" fmla="*/ 1971926 w 3206055"/>
              <a:gd name="connsiteY5" fmla="*/ 9623529 h 9623529"/>
              <a:gd name="connsiteX6" fmla="*/ 0 w 3206055"/>
              <a:gd name="connsiteY6" fmla="*/ 7651603 h 9623529"/>
              <a:gd name="connsiteX7" fmla="*/ 3621 w 3206055"/>
              <a:gd name="connsiteY7" fmla="*/ 7647982 h 9623529"/>
              <a:gd name="connsiteX8" fmla="*/ 3621 w 3206055"/>
              <a:gd name="connsiteY8" fmla="*/ 3200811 h 9623529"/>
              <a:gd name="connsiteX0" fmla="*/ 3621 w 3206987"/>
              <a:gd name="connsiteY0" fmla="*/ 3200811 h 9623529"/>
              <a:gd name="connsiteX1" fmla="*/ 3204432 w 3206987"/>
              <a:gd name="connsiteY1" fmla="*/ 0 h 9623529"/>
              <a:gd name="connsiteX2" fmla="*/ 3204432 w 3206987"/>
              <a:gd name="connsiteY2" fmla="*/ 8389488 h 9623529"/>
              <a:gd name="connsiteX3" fmla="*/ 3206142 w 3206987"/>
              <a:gd name="connsiteY3" fmla="*/ 8407448 h 9623529"/>
              <a:gd name="connsiteX4" fmla="*/ 3206055 w 3206987"/>
              <a:gd name="connsiteY4" fmla="*/ 9386208 h 9623529"/>
              <a:gd name="connsiteX5" fmla="*/ 1971926 w 3206987"/>
              <a:gd name="connsiteY5" fmla="*/ 9623529 h 9623529"/>
              <a:gd name="connsiteX6" fmla="*/ 0 w 3206987"/>
              <a:gd name="connsiteY6" fmla="*/ 7651603 h 9623529"/>
              <a:gd name="connsiteX7" fmla="*/ 3621 w 3206987"/>
              <a:gd name="connsiteY7" fmla="*/ 7647982 h 9623529"/>
              <a:gd name="connsiteX8" fmla="*/ 3621 w 3206987"/>
              <a:gd name="connsiteY8" fmla="*/ 3200811 h 96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6987" h="9623529">
                <a:moveTo>
                  <a:pt x="3621" y="3200811"/>
                </a:moveTo>
                <a:lnTo>
                  <a:pt x="3204432" y="0"/>
                </a:lnTo>
                <a:lnTo>
                  <a:pt x="3204432" y="8389488"/>
                </a:lnTo>
                <a:lnTo>
                  <a:pt x="3206142" y="8407448"/>
                </a:lnTo>
                <a:cubicBezTo>
                  <a:pt x="3209106" y="8739688"/>
                  <a:pt x="3203091" y="9053968"/>
                  <a:pt x="3206055" y="9386208"/>
                </a:cubicBezTo>
                <a:lnTo>
                  <a:pt x="1971926" y="9623529"/>
                </a:lnTo>
                <a:lnTo>
                  <a:pt x="0" y="7651603"/>
                </a:lnTo>
                <a:lnTo>
                  <a:pt x="3621" y="7647982"/>
                </a:lnTo>
                <a:lnTo>
                  <a:pt x="3621" y="3200811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65D9BB8-44B7-4046-A859-7B01AD84E349}"/>
              </a:ext>
            </a:extLst>
          </p:cNvPr>
          <p:cNvSpPr/>
          <p:nvPr userDrawn="1"/>
        </p:nvSpPr>
        <p:spPr>
          <a:xfrm rot="2700000">
            <a:off x="1632126" y="1230940"/>
            <a:ext cx="3535790" cy="7514148"/>
          </a:xfrm>
          <a:custGeom>
            <a:avLst/>
            <a:gdLst>
              <a:gd name="connsiteX0" fmla="*/ 0 w 3535790"/>
              <a:gd name="connsiteY0" fmla="*/ 0 h 7514148"/>
              <a:gd name="connsiteX1" fmla="*/ 3535790 w 3535790"/>
              <a:gd name="connsiteY1" fmla="*/ 0 h 7514148"/>
              <a:gd name="connsiteX2" fmla="*/ 3535790 w 3535790"/>
              <a:gd name="connsiteY2" fmla="*/ 4642648 h 7514148"/>
              <a:gd name="connsiteX3" fmla="*/ 706090 w 3535790"/>
              <a:gd name="connsiteY3" fmla="*/ 7514148 h 7514148"/>
              <a:gd name="connsiteX4" fmla="*/ 0 w 3535790"/>
              <a:gd name="connsiteY4" fmla="*/ 6808058 h 7514148"/>
              <a:gd name="connsiteX5" fmla="*/ 0 w 3535790"/>
              <a:gd name="connsiteY5" fmla="*/ 0 h 75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790" h="7514148">
                <a:moveTo>
                  <a:pt x="0" y="0"/>
                </a:moveTo>
                <a:lnTo>
                  <a:pt x="3535790" y="0"/>
                </a:lnTo>
                <a:lnTo>
                  <a:pt x="3535790" y="4642648"/>
                </a:lnTo>
                <a:lnTo>
                  <a:pt x="706090" y="7514148"/>
                </a:lnTo>
                <a:lnTo>
                  <a:pt x="0" y="680805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143">
                <a:schemeClr val="bg1">
                  <a:alpha val="0"/>
                </a:schemeClr>
              </a:gs>
              <a:gs pos="14000">
                <a:schemeClr val="bg1">
                  <a:alpha val="0"/>
                </a:schemeClr>
              </a:gs>
              <a:gs pos="72000">
                <a:schemeClr val="accent1"/>
              </a:gs>
            </a:gsLst>
            <a:lin ang="4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92949" y="1582578"/>
            <a:ext cx="4996403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592948" y="2871218"/>
            <a:ext cx="5116453" cy="416403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948" y="4737427"/>
            <a:ext cx="3657601" cy="355601"/>
          </a:xfrm>
        </p:spPr>
        <p:txBody>
          <a:bodyPr anchor="b"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2948" y="5138747"/>
            <a:ext cx="3657601" cy="355601"/>
          </a:xfrm>
        </p:spPr>
        <p:txBody>
          <a:bodyPr/>
          <a:lstStyle>
            <a:lvl1pPr algn="l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Role / Division at VMware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948" y="5494345"/>
            <a:ext cx="3657601" cy="265176"/>
          </a:xfrm>
        </p:spPr>
        <p:txBody>
          <a:bodyPr/>
          <a:lstStyle>
            <a:lvl1pPr algn="l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1B1726-E7C5-4C32-A22F-BB8C0CA833E9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AEE4566-BDD0-43EB-8593-753B4AFC53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DDDBBBD-2B47-4F32-9507-B47217AD3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63A2EB-B414-427C-8975-27B69B276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AFD0B14-399F-447F-BBDD-FF049C867FA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0778A2AC-9D1D-4FDB-973A-47DEA9886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2873CFF-17A0-467C-B061-5E3FD5E92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351EEF9-CE8C-4948-8867-FDC697419B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76FCBCF-AFA0-4D2E-AF64-919BFE9B44B8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5959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55513" y="4877099"/>
                <a:ext cx="7920" cy="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59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TextBox 755">
            <a:extLst>
              <a:ext uri="{FF2B5EF4-FFF2-40B4-BE49-F238E27FC236}">
                <a16:creationId xmlns:a16="http://schemas.microsoft.com/office/drawing/2014/main" id="{2387BAEF-04D4-4DE9-B7A0-5B5AD8C8A831}"/>
              </a:ext>
            </a:extLst>
          </p:cNvPr>
          <p:cNvSpPr txBox="1"/>
          <p:nvPr userDrawn="1"/>
        </p:nvSpPr>
        <p:spPr>
          <a:xfrm>
            <a:off x="608012" y="1261596"/>
            <a:ext cx="1933864" cy="5348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1" dirty="0">
                <a:solidFill>
                  <a:schemeClr val="accent2"/>
                </a:solidFill>
                <a:latin typeface="+mj-lt"/>
              </a:rPr>
              <a:t>Agenda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AB8D1A6B-3CE6-468D-804E-6300F8B6DC81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Text Placeholder 757">
            <a:extLst>
              <a:ext uri="{FF2B5EF4-FFF2-40B4-BE49-F238E27FC236}">
                <a16:creationId xmlns:a16="http://schemas.microsoft.com/office/drawing/2014/main" id="{B29EB907-51A5-4D60-B03A-85DECB7627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94013" y="1359909"/>
            <a:ext cx="7315200" cy="4322783"/>
          </a:xfrm>
        </p:spPr>
        <p:txBody>
          <a:bodyPr anchor="t"/>
          <a:lstStyle>
            <a:lvl1pPr marL="0" indent="0">
              <a:spcBef>
                <a:spcPts val="1800"/>
              </a:spcBef>
              <a:buClr>
                <a:schemeClr val="accent2"/>
              </a:buClr>
              <a:buFont typeface="Open Sans" panose="020B0606030504020204" pitchFamily="34" charset="0"/>
              <a:buChar char="​"/>
              <a:defRPr>
                <a:solidFill>
                  <a:schemeClr val="accent4"/>
                </a:solidFill>
              </a:defRPr>
            </a:lvl1pPr>
            <a:lvl2pPr marL="0" indent="0"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  <a:lvl3pPr marL="342906" indent="0">
              <a:buFont typeface="Open Sans" panose="020B0606030504020204" pitchFamily="34" charset="0"/>
              <a:buNone/>
              <a:defRPr sz="1800"/>
            </a:lvl3pPr>
            <a:lvl4pPr marL="342906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4pPr>
            <a:lvl5pPr marL="342906" indent="0">
              <a:buFont typeface="Open Sans" panose="020B0606030504020204" pitchFamily="34" charset="0"/>
              <a:buChar char="​"/>
              <a:tabLst/>
              <a:defRPr sz="1800">
                <a:solidFill>
                  <a:schemeClr val="tx2"/>
                </a:solidFill>
              </a:defRPr>
            </a:lvl5pPr>
            <a:lvl6pPr marL="342906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6pPr>
            <a:lvl7pPr marL="342906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7pPr>
            <a:lvl8pPr marL="342906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8pPr>
            <a:lvl9pPr marL="342906" indent="0">
              <a:buFont typeface="Open Sans" panose="020B0606030504020204" pitchFamily="34" charset="0"/>
              <a:buChar char="​"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388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70788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accent4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1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9"/>
            <a:ext cx="970552" cy="6485189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1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8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1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9"/>
            <a:ext cx="970552" cy="6485189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20000">
                <a:srgbClr val="7F35AB"/>
              </a:gs>
              <a:gs pos="95000">
                <a:schemeClr val="bg1"/>
              </a:gs>
              <a:gs pos="74000">
                <a:schemeClr val="bg1">
                  <a:alpha val="79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–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2DFBC-6461-46E5-9A65-C2BA6B55FAA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067657A-03A1-4F4F-AD0D-A5B15521E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F0FBFF-D44D-482A-B547-D551EA5D3C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A9535C7-EA42-4FC0-BF2F-9F86B58ECC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75250D-8931-4334-BAE4-BDDB069541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6FFD602-6135-4BEE-BB2A-C867FBE1FF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4A9D646-E9F0-4A52-BD9E-F04121BF45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919FBF8-B563-4387-B270-79EB182CF7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407C40-A805-4838-8B00-1B2AAC94FDCD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428A741-FAD5-4234-862D-6AB7431CF1B6}"/>
              </a:ext>
            </a:extLst>
          </p:cNvPr>
          <p:cNvSpPr/>
          <p:nvPr userDrawn="1"/>
        </p:nvSpPr>
        <p:spPr>
          <a:xfrm rot="2700000">
            <a:off x="7247491" y="-1003601"/>
            <a:ext cx="3505682" cy="10673146"/>
          </a:xfrm>
          <a:custGeom>
            <a:avLst/>
            <a:gdLst>
              <a:gd name="connsiteX0" fmla="*/ 0 w 3505682"/>
              <a:gd name="connsiteY0" fmla="*/ 925479 h 10673146"/>
              <a:gd name="connsiteX1" fmla="*/ 925478 w 3505682"/>
              <a:gd name="connsiteY1" fmla="*/ 0 h 10673146"/>
              <a:gd name="connsiteX2" fmla="*/ 3505682 w 3505682"/>
              <a:gd name="connsiteY2" fmla="*/ 2580205 h 10673146"/>
              <a:gd name="connsiteX3" fmla="*/ 3505682 w 3505682"/>
              <a:gd name="connsiteY3" fmla="*/ 7167464 h 10673146"/>
              <a:gd name="connsiteX4" fmla="*/ 0 w 3505682"/>
              <a:gd name="connsiteY4" fmla="*/ 10673146 h 10673146"/>
              <a:gd name="connsiteX5" fmla="*/ 0 w 3505682"/>
              <a:gd name="connsiteY5" fmla="*/ 925479 h 1067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682" h="10673146">
                <a:moveTo>
                  <a:pt x="0" y="925479"/>
                </a:moveTo>
                <a:lnTo>
                  <a:pt x="925478" y="0"/>
                </a:lnTo>
                <a:lnTo>
                  <a:pt x="3505682" y="2580205"/>
                </a:lnTo>
                <a:lnTo>
                  <a:pt x="3505682" y="7167464"/>
                </a:lnTo>
                <a:lnTo>
                  <a:pt x="0" y="10673146"/>
                </a:lnTo>
                <a:lnTo>
                  <a:pt x="0" y="92547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D3A6683-B1EA-4507-96A9-030793602B44}"/>
              </a:ext>
            </a:extLst>
          </p:cNvPr>
          <p:cNvSpPr/>
          <p:nvPr userDrawn="1"/>
        </p:nvSpPr>
        <p:spPr>
          <a:xfrm rot="2700000">
            <a:off x="9753830" y="1674739"/>
            <a:ext cx="970552" cy="6485189"/>
          </a:xfrm>
          <a:custGeom>
            <a:avLst/>
            <a:gdLst>
              <a:gd name="connsiteX0" fmla="*/ 1 w 970552"/>
              <a:gd name="connsiteY0" fmla="*/ 0 h 6485190"/>
              <a:gd name="connsiteX1" fmla="*/ 970552 w 970552"/>
              <a:gd name="connsiteY1" fmla="*/ 970551 h 6485190"/>
              <a:gd name="connsiteX2" fmla="*/ 970552 w 970552"/>
              <a:gd name="connsiteY2" fmla="*/ 5514638 h 6485190"/>
              <a:gd name="connsiteX3" fmla="*/ 0 w 970552"/>
              <a:gd name="connsiteY3" fmla="*/ 6485190 h 648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6485190">
                <a:moveTo>
                  <a:pt x="1" y="0"/>
                </a:moveTo>
                <a:lnTo>
                  <a:pt x="970552" y="970551"/>
                </a:lnTo>
                <a:lnTo>
                  <a:pt x="970552" y="5514638"/>
                </a:lnTo>
                <a:lnTo>
                  <a:pt x="0" y="6485190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41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4BC3A27-8DAD-4476-9725-CF11880123D8}"/>
              </a:ext>
            </a:extLst>
          </p:cNvPr>
          <p:cNvSpPr/>
          <p:nvPr userDrawn="1"/>
        </p:nvSpPr>
        <p:spPr>
          <a:xfrm>
            <a:off x="8943277" y="3622878"/>
            <a:ext cx="3251262" cy="3253579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46FCD12-70AD-43E4-97A5-E350476D993C}"/>
              </a:ext>
            </a:extLst>
          </p:cNvPr>
          <p:cNvSpPr/>
          <p:nvPr userDrawn="1"/>
        </p:nvSpPr>
        <p:spPr>
          <a:xfrm rot="10800000">
            <a:off x="1" y="-1"/>
            <a:ext cx="10873126" cy="6868836"/>
          </a:xfrm>
          <a:custGeom>
            <a:avLst/>
            <a:gdLst>
              <a:gd name="connsiteX0" fmla="*/ 10873127 w 10873127"/>
              <a:gd name="connsiteY0" fmla="*/ 6868836 h 6868836"/>
              <a:gd name="connsiteX1" fmla="*/ 0 w 10873127"/>
              <a:gd name="connsiteY1" fmla="*/ 6868836 h 6868836"/>
              <a:gd name="connsiteX2" fmla="*/ 6863947 w 10873127"/>
              <a:gd name="connsiteY2" fmla="*/ 0 h 6868836"/>
              <a:gd name="connsiteX3" fmla="*/ 10873127 w 10873127"/>
              <a:gd name="connsiteY3" fmla="*/ 0 h 68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3127" h="6868836">
                <a:moveTo>
                  <a:pt x="10873127" y="6868836"/>
                </a:moveTo>
                <a:lnTo>
                  <a:pt x="0" y="6868836"/>
                </a:lnTo>
                <a:lnTo>
                  <a:pt x="6863947" y="0"/>
                </a:lnTo>
                <a:lnTo>
                  <a:pt x="1087312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AC6091C-E947-4C0C-85B0-C87C084AC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2044BBD-0109-43FF-A52D-8FA2841A4DF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accent4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0EECB4-F8FF-42F6-B913-97C4F295653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2743E06-9EDE-42AB-954B-24AD2E0ED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727B63B-9DDF-4464-B305-91E2F1F53A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BE99358C-EF1D-4887-8E23-C6B6EFECC0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AB115210-A643-4048-8CE2-AE858AA6D2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DADAB024-3024-4445-96A4-008D5EBBB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C49FA45-007B-4A99-BFB8-737C3A292B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AD6968C-6030-4061-9BA9-3E345BE073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67F80E-E3AF-43A3-AA96-C701371ACCD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7F4685D-9D09-447C-9352-68EBB79D3FB6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0">
                <a:schemeClr val="accent4">
                  <a:alpha val="64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1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 – Plu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46FCD12-70AD-43E4-97A5-E350476D993C}"/>
              </a:ext>
            </a:extLst>
          </p:cNvPr>
          <p:cNvSpPr/>
          <p:nvPr userDrawn="1"/>
        </p:nvSpPr>
        <p:spPr>
          <a:xfrm rot="10800000">
            <a:off x="1" y="-1"/>
            <a:ext cx="10873126" cy="6868836"/>
          </a:xfrm>
          <a:custGeom>
            <a:avLst/>
            <a:gdLst>
              <a:gd name="connsiteX0" fmla="*/ 10873127 w 10873127"/>
              <a:gd name="connsiteY0" fmla="*/ 6868836 h 6868836"/>
              <a:gd name="connsiteX1" fmla="*/ 0 w 10873127"/>
              <a:gd name="connsiteY1" fmla="*/ 6868836 h 6868836"/>
              <a:gd name="connsiteX2" fmla="*/ 6863947 w 10873127"/>
              <a:gd name="connsiteY2" fmla="*/ 0 h 6868836"/>
              <a:gd name="connsiteX3" fmla="*/ 10873127 w 10873127"/>
              <a:gd name="connsiteY3" fmla="*/ 0 h 68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3127" h="6868836">
                <a:moveTo>
                  <a:pt x="10873127" y="6868836"/>
                </a:moveTo>
                <a:lnTo>
                  <a:pt x="0" y="6868836"/>
                </a:lnTo>
                <a:lnTo>
                  <a:pt x="6863947" y="0"/>
                </a:lnTo>
                <a:lnTo>
                  <a:pt x="1087312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AC6091C-E947-4C0C-85B0-C87C084AC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2044BBD-0109-43FF-A52D-8FA2841A4DF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0EECB4-F8FF-42F6-B913-97C4F295653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2743E06-9EDE-42AB-954B-24AD2E0ED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727B63B-9DDF-4464-B305-91E2F1F53A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BE99358C-EF1D-4887-8E23-C6B6EFECC0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AB115210-A643-4048-8CE2-AE858AA6D2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DADAB024-3024-4445-96A4-008D5EBBB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C49FA45-007B-4A99-BFB8-737C3A292B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AD6968C-6030-4061-9BA9-3E345BE073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67F80E-E3AF-43A3-AA96-C701371ACCD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1B9CF672-C886-4A4A-B8C7-6054BDA7C6F8}"/>
              </a:ext>
            </a:extLst>
          </p:cNvPr>
          <p:cNvSpPr/>
          <p:nvPr userDrawn="1"/>
        </p:nvSpPr>
        <p:spPr>
          <a:xfrm>
            <a:off x="8943277" y="3622878"/>
            <a:ext cx="3251262" cy="3253579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79CBF5F-64CA-43B4-BB06-18EC3F20B58A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rgbClr val="7F35AB">
                  <a:alpha val="57000"/>
                </a:srgbClr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389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 – Aqu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782B963-3DE7-4086-92ED-CD92BCC38428}"/>
              </a:ext>
            </a:extLst>
          </p:cNvPr>
          <p:cNvSpPr/>
          <p:nvPr userDrawn="1"/>
        </p:nvSpPr>
        <p:spPr>
          <a:xfrm>
            <a:off x="8943277" y="3622878"/>
            <a:ext cx="3251262" cy="3253579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634BC28-ECEA-4006-A436-B22F54417FE9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accent3">
                  <a:alpha val="40000"/>
                </a:schemeClr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46FCD12-70AD-43E4-97A5-E350476D993C}"/>
              </a:ext>
            </a:extLst>
          </p:cNvPr>
          <p:cNvSpPr/>
          <p:nvPr userDrawn="1"/>
        </p:nvSpPr>
        <p:spPr>
          <a:xfrm rot="10800000">
            <a:off x="1" y="-1"/>
            <a:ext cx="10873126" cy="6868836"/>
          </a:xfrm>
          <a:custGeom>
            <a:avLst/>
            <a:gdLst>
              <a:gd name="connsiteX0" fmla="*/ 10873127 w 10873127"/>
              <a:gd name="connsiteY0" fmla="*/ 6868836 h 6868836"/>
              <a:gd name="connsiteX1" fmla="*/ 0 w 10873127"/>
              <a:gd name="connsiteY1" fmla="*/ 6868836 h 6868836"/>
              <a:gd name="connsiteX2" fmla="*/ 6863947 w 10873127"/>
              <a:gd name="connsiteY2" fmla="*/ 0 h 6868836"/>
              <a:gd name="connsiteX3" fmla="*/ 10873127 w 10873127"/>
              <a:gd name="connsiteY3" fmla="*/ 0 h 68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3127" h="6868836">
                <a:moveTo>
                  <a:pt x="10873127" y="6868836"/>
                </a:moveTo>
                <a:lnTo>
                  <a:pt x="0" y="6868836"/>
                </a:lnTo>
                <a:lnTo>
                  <a:pt x="6863947" y="0"/>
                </a:lnTo>
                <a:lnTo>
                  <a:pt x="1087312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AC6091C-E947-4C0C-85B0-C87C084AC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2044BBD-0109-43FF-A52D-8FA2841A4DF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0EECB4-F8FF-42F6-B913-97C4F295653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2743E06-9EDE-42AB-954B-24AD2E0ED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727B63B-9DDF-4464-B305-91E2F1F53A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BE99358C-EF1D-4887-8E23-C6B6EFECC0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AB115210-A643-4048-8CE2-AE858AA6D2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DADAB024-3024-4445-96A4-008D5EBBB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C49FA45-007B-4A99-BFB8-737C3A292B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AD6968C-6030-4061-9BA9-3E345BE073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67F80E-E3AF-43A3-AA96-C701371ACCD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370387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 –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77AF2AD3-F838-49C6-9DFB-93814BFCCBA6}"/>
              </a:ext>
            </a:extLst>
          </p:cNvPr>
          <p:cNvSpPr/>
          <p:nvPr userDrawn="1"/>
        </p:nvSpPr>
        <p:spPr>
          <a:xfrm>
            <a:off x="8943277" y="3622878"/>
            <a:ext cx="3251262" cy="3253579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385DDA8-6A1A-4BC0-A877-A6124E4A0330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bg1">
                  <a:alpha val="59000"/>
                </a:schemeClr>
              </a:gs>
              <a:gs pos="78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4BC3A27-8DAD-4476-9725-CF11880123D8}"/>
              </a:ext>
            </a:extLst>
          </p:cNvPr>
          <p:cNvSpPr/>
          <p:nvPr userDrawn="1"/>
        </p:nvSpPr>
        <p:spPr>
          <a:xfrm>
            <a:off x="8935657" y="3622878"/>
            <a:ext cx="3251262" cy="3253579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46FCD12-70AD-43E4-97A5-E350476D993C}"/>
              </a:ext>
            </a:extLst>
          </p:cNvPr>
          <p:cNvSpPr/>
          <p:nvPr userDrawn="1"/>
        </p:nvSpPr>
        <p:spPr>
          <a:xfrm rot="10800000">
            <a:off x="1" y="-1"/>
            <a:ext cx="10873126" cy="6868836"/>
          </a:xfrm>
          <a:custGeom>
            <a:avLst/>
            <a:gdLst>
              <a:gd name="connsiteX0" fmla="*/ 10873127 w 10873127"/>
              <a:gd name="connsiteY0" fmla="*/ 6868836 h 6868836"/>
              <a:gd name="connsiteX1" fmla="*/ 0 w 10873127"/>
              <a:gd name="connsiteY1" fmla="*/ 6868836 h 6868836"/>
              <a:gd name="connsiteX2" fmla="*/ 6863947 w 10873127"/>
              <a:gd name="connsiteY2" fmla="*/ 0 h 6868836"/>
              <a:gd name="connsiteX3" fmla="*/ 10873127 w 10873127"/>
              <a:gd name="connsiteY3" fmla="*/ 0 h 686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3127" h="6868836">
                <a:moveTo>
                  <a:pt x="10873127" y="6868836"/>
                </a:moveTo>
                <a:lnTo>
                  <a:pt x="0" y="6868836"/>
                </a:lnTo>
                <a:lnTo>
                  <a:pt x="6863947" y="0"/>
                </a:lnTo>
                <a:lnTo>
                  <a:pt x="1087312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AC21F4-620C-4207-A01D-C082619C707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AC6091C-E947-4C0C-85B0-C87C084AC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108" y="93879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2044BBD-0109-43FF-A52D-8FA2841A4DF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2968" y="2267712"/>
            <a:ext cx="6408401" cy="700882"/>
          </a:xfrm>
        </p:spPr>
        <p:txBody>
          <a:bodyPr/>
          <a:lstStyle>
            <a:lvl1pPr marL="0" indent="0" algn="l">
              <a:buNone/>
              <a:defRPr sz="2399">
                <a:solidFill>
                  <a:schemeClr val="tx2"/>
                </a:solidFill>
                <a:latin typeface="+mj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0EECB4-F8FF-42F6-B913-97C4F2956537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2743E06-9EDE-42AB-954B-24AD2E0ED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727B63B-9DDF-4464-B305-91E2F1F53A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BE99358C-EF1D-4887-8E23-C6B6EFECC0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AB115210-A643-4048-8CE2-AE858AA6D2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DADAB024-3024-4445-96A4-008D5EBBB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C49FA45-007B-4A99-BFB8-737C3A292B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AD6968C-6030-4061-9BA9-3E345BE073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67F80E-E3AF-43A3-AA96-C701371ACCD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18647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8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4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2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2" y="4619335"/>
            <a:ext cx="2740025" cy="1371600"/>
          </a:xfrm>
          <a:noFill/>
        </p:spPr>
        <p:txBody>
          <a:bodyPr anchor="ctr"/>
          <a:lstStyle>
            <a:lvl1pPr algn="ctr">
              <a:defRPr sz="2399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16135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–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8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4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22000">
                <a:srgbClr val="7F35AB">
                  <a:alpha val="94000"/>
                </a:srgbClr>
              </a:gs>
              <a:gs pos="95000">
                <a:schemeClr val="bg1"/>
              </a:gs>
              <a:gs pos="77000">
                <a:schemeClr val="bg1">
                  <a:alpha val="79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2" y="4619335"/>
            <a:ext cx="2740025" cy="1371600"/>
          </a:xfrm>
          <a:noFill/>
        </p:spPr>
        <p:txBody>
          <a:bodyPr anchor="ctr"/>
          <a:lstStyle>
            <a:lvl1pPr algn="ctr">
              <a:defRPr sz="2399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129451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834265-B4D7-4504-9C1C-C962DD96E4D9}"/>
              </a:ext>
            </a:extLst>
          </p:cNvPr>
          <p:cNvSpPr/>
          <p:nvPr userDrawn="1"/>
        </p:nvSpPr>
        <p:spPr>
          <a:xfrm rot="2700000">
            <a:off x="1156508" y="-4493128"/>
            <a:ext cx="7499811" cy="13467847"/>
          </a:xfrm>
          <a:custGeom>
            <a:avLst/>
            <a:gdLst>
              <a:gd name="connsiteX0" fmla="*/ 0 w 7499811"/>
              <a:gd name="connsiteY0" fmla="*/ 7314868 h 13467847"/>
              <a:gd name="connsiteX1" fmla="*/ 7314868 w 7499811"/>
              <a:gd name="connsiteY1" fmla="*/ 0 h 13467847"/>
              <a:gd name="connsiteX2" fmla="*/ 7499811 w 7499811"/>
              <a:gd name="connsiteY2" fmla="*/ 184942 h 13467847"/>
              <a:gd name="connsiteX3" fmla="*/ 7499811 w 7499811"/>
              <a:gd name="connsiteY3" fmla="*/ 9513150 h 13467847"/>
              <a:gd name="connsiteX4" fmla="*/ 3545114 w 7499811"/>
              <a:gd name="connsiteY4" fmla="*/ 13467847 h 13467847"/>
              <a:gd name="connsiteX5" fmla="*/ 0 w 7499811"/>
              <a:gd name="connsiteY5" fmla="*/ 9922733 h 1346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9811" h="13467847">
                <a:moveTo>
                  <a:pt x="0" y="7314868"/>
                </a:moveTo>
                <a:lnTo>
                  <a:pt x="7314868" y="0"/>
                </a:lnTo>
                <a:lnTo>
                  <a:pt x="7499811" y="184942"/>
                </a:lnTo>
                <a:lnTo>
                  <a:pt x="7499811" y="9513150"/>
                </a:lnTo>
                <a:lnTo>
                  <a:pt x="3545114" y="13467847"/>
                </a:lnTo>
                <a:lnTo>
                  <a:pt x="0" y="9922733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F29CAF-76E7-4387-BEA8-66F482EB65A2}"/>
              </a:ext>
            </a:extLst>
          </p:cNvPr>
          <p:cNvSpPr/>
          <p:nvPr userDrawn="1"/>
        </p:nvSpPr>
        <p:spPr>
          <a:xfrm rot="2700000">
            <a:off x="7032715" y="-169134"/>
            <a:ext cx="1042026" cy="8663939"/>
          </a:xfrm>
          <a:custGeom>
            <a:avLst/>
            <a:gdLst>
              <a:gd name="connsiteX0" fmla="*/ 0 w 1042026"/>
              <a:gd name="connsiteY0" fmla="*/ 0 h 8663939"/>
              <a:gd name="connsiteX1" fmla="*/ 1042026 w 1042026"/>
              <a:gd name="connsiteY1" fmla="*/ 0 h 8663939"/>
              <a:gd name="connsiteX2" fmla="*/ 1042026 w 1042026"/>
              <a:gd name="connsiteY2" fmla="*/ 7621913 h 8663939"/>
              <a:gd name="connsiteX3" fmla="*/ 0 w 1042026"/>
              <a:gd name="connsiteY3" fmla="*/ 8663939 h 866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026" h="8663939">
                <a:moveTo>
                  <a:pt x="0" y="0"/>
                </a:moveTo>
                <a:lnTo>
                  <a:pt x="1042026" y="0"/>
                </a:lnTo>
                <a:lnTo>
                  <a:pt x="1042026" y="7621913"/>
                </a:lnTo>
                <a:lnTo>
                  <a:pt x="0" y="866393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41" name="Picture Placeholder 184">
            <a:extLst>
              <a:ext uri="{FF2B5EF4-FFF2-40B4-BE49-F238E27FC236}">
                <a16:creationId xmlns:a16="http://schemas.microsoft.com/office/drawing/2014/main" id="{997DC603-F304-4357-BF7F-19215EB70C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23152" y="4619335"/>
            <a:ext cx="2740025" cy="1371600"/>
          </a:xfrm>
          <a:noFill/>
        </p:spPr>
        <p:txBody>
          <a:bodyPr anchor="ctr"/>
          <a:lstStyle>
            <a:lvl1pPr algn="ctr">
              <a:defRPr sz="2399" b="1">
                <a:solidFill>
                  <a:srgbClr val="F8981D"/>
                </a:solidFill>
              </a:defRPr>
            </a:lvl1pPr>
          </a:lstStyle>
          <a:p>
            <a:r>
              <a:rPr lang="en-US" dirty="0"/>
              <a:t>Click to insert logo or delete box if not needed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353741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B501C1-9DF6-44B6-A147-29CFF5E96E50}"/>
              </a:ext>
            </a:extLst>
          </p:cNvPr>
          <p:cNvSpPr/>
          <p:nvPr userDrawn="1"/>
        </p:nvSpPr>
        <p:spPr>
          <a:xfrm rot="2700000">
            <a:off x="969033" y="-4049006"/>
            <a:ext cx="6293364" cy="12454818"/>
          </a:xfrm>
          <a:custGeom>
            <a:avLst/>
            <a:gdLst>
              <a:gd name="connsiteX0" fmla="*/ 0 w 6293364"/>
              <a:gd name="connsiteY0" fmla="*/ 6293364 h 12454818"/>
              <a:gd name="connsiteX1" fmla="*/ 6293364 w 6293364"/>
              <a:gd name="connsiteY1" fmla="*/ 0 h 12454818"/>
              <a:gd name="connsiteX2" fmla="*/ 6293364 w 6293364"/>
              <a:gd name="connsiteY2" fmla="*/ 9715045 h 12454818"/>
              <a:gd name="connsiteX3" fmla="*/ 3553591 w 6293364"/>
              <a:gd name="connsiteY3" fmla="*/ 12454818 h 12454818"/>
              <a:gd name="connsiteX4" fmla="*/ 0 w 6293364"/>
              <a:gd name="connsiteY4" fmla="*/ 8901227 h 12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364" h="12454818">
                <a:moveTo>
                  <a:pt x="0" y="6293364"/>
                </a:moveTo>
                <a:lnTo>
                  <a:pt x="6293364" y="0"/>
                </a:lnTo>
                <a:lnTo>
                  <a:pt x="6293364" y="9715045"/>
                </a:lnTo>
                <a:lnTo>
                  <a:pt x="3553591" y="12454818"/>
                </a:lnTo>
                <a:lnTo>
                  <a:pt x="0" y="8901227"/>
                </a:lnTo>
                <a:close/>
              </a:path>
            </a:pathLst>
          </a:custGeom>
          <a:gradFill>
            <a:gsLst>
              <a:gs pos="24000">
                <a:schemeClr val="accent4">
                  <a:alpha val="46000"/>
                </a:schemeClr>
              </a:gs>
              <a:gs pos="79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216715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 –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B501C1-9DF6-44B6-A147-29CFF5E96E50}"/>
              </a:ext>
            </a:extLst>
          </p:cNvPr>
          <p:cNvSpPr/>
          <p:nvPr userDrawn="1"/>
        </p:nvSpPr>
        <p:spPr>
          <a:xfrm rot="2700000">
            <a:off x="969033" y="-4049006"/>
            <a:ext cx="6293364" cy="12454818"/>
          </a:xfrm>
          <a:custGeom>
            <a:avLst/>
            <a:gdLst>
              <a:gd name="connsiteX0" fmla="*/ 0 w 6293364"/>
              <a:gd name="connsiteY0" fmla="*/ 6293364 h 12454818"/>
              <a:gd name="connsiteX1" fmla="*/ 6293364 w 6293364"/>
              <a:gd name="connsiteY1" fmla="*/ 0 h 12454818"/>
              <a:gd name="connsiteX2" fmla="*/ 6293364 w 6293364"/>
              <a:gd name="connsiteY2" fmla="*/ 9715045 h 12454818"/>
              <a:gd name="connsiteX3" fmla="*/ 3553591 w 6293364"/>
              <a:gd name="connsiteY3" fmla="*/ 12454818 h 12454818"/>
              <a:gd name="connsiteX4" fmla="*/ 0 w 6293364"/>
              <a:gd name="connsiteY4" fmla="*/ 8901227 h 12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364" h="12454818">
                <a:moveTo>
                  <a:pt x="0" y="6293364"/>
                </a:moveTo>
                <a:lnTo>
                  <a:pt x="6293364" y="0"/>
                </a:lnTo>
                <a:lnTo>
                  <a:pt x="6293364" y="9715045"/>
                </a:lnTo>
                <a:lnTo>
                  <a:pt x="3553591" y="12454818"/>
                </a:lnTo>
                <a:lnTo>
                  <a:pt x="0" y="8901227"/>
                </a:lnTo>
                <a:close/>
              </a:path>
            </a:pathLst>
          </a:custGeom>
          <a:gradFill>
            <a:gsLst>
              <a:gs pos="0">
                <a:srgbClr val="7F35AB">
                  <a:alpha val="27000"/>
                </a:srgbClr>
              </a:gs>
              <a:gs pos="82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3185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 –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B501C1-9DF6-44B6-A147-29CFF5E96E50}"/>
              </a:ext>
            </a:extLst>
          </p:cNvPr>
          <p:cNvSpPr/>
          <p:nvPr userDrawn="1"/>
        </p:nvSpPr>
        <p:spPr>
          <a:xfrm rot="2700000">
            <a:off x="969033" y="-4049006"/>
            <a:ext cx="6293364" cy="12454818"/>
          </a:xfrm>
          <a:custGeom>
            <a:avLst/>
            <a:gdLst>
              <a:gd name="connsiteX0" fmla="*/ 0 w 6293364"/>
              <a:gd name="connsiteY0" fmla="*/ 6293364 h 12454818"/>
              <a:gd name="connsiteX1" fmla="*/ 6293364 w 6293364"/>
              <a:gd name="connsiteY1" fmla="*/ 0 h 12454818"/>
              <a:gd name="connsiteX2" fmla="*/ 6293364 w 6293364"/>
              <a:gd name="connsiteY2" fmla="*/ 9715045 h 12454818"/>
              <a:gd name="connsiteX3" fmla="*/ 3553591 w 6293364"/>
              <a:gd name="connsiteY3" fmla="*/ 12454818 h 12454818"/>
              <a:gd name="connsiteX4" fmla="*/ 0 w 6293364"/>
              <a:gd name="connsiteY4" fmla="*/ 8901227 h 12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364" h="12454818">
                <a:moveTo>
                  <a:pt x="0" y="6293364"/>
                </a:moveTo>
                <a:lnTo>
                  <a:pt x="6293364" y="0"/>
                </a:lnTo>
                <a:lnTo>
                  <a:pt x="6293364" y="9715045"/>
                </a:lnTo>
                <a:lnTo>
                  <a:pt x="3553591" y="12454818"/>
                </a:lnTo>
                <a:lnTo>
                  <a:pt x="0" y="8901227"/>
                </a:lnTo>
                <a:close/>
              </a:path>
            </a:pathLst>
          </a:custGeom>
          <a:gradFill>
            <a:gsLst>
              <a:gs pos="24000">
                <a:schemeClr val="accent3">
                  <a:alpha val="40000"/>
                </a:schemeClr>
              </a:gs>
              <a:gs pos="82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bg1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31941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Photo –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B501C1-9DF6-44B6-A147-29CFF5E96E50}"/>
              </a:ext>
            </a:extLst>
          </p:cNvPr>
          <p:cNvSpPr/>
          <p:nvPr userDrawn="1"/>
        </p:nvSpPr>
        <p:spPr>
          <a:xfrm rot="2700000">
            <a:off x="969033" y="-4049006"/>
            <a:ext cx="6293364" cy="12454818"/>
          </a:xfrm>
          <a:custGeom>
            <a:avLst/>
            <a:gdLst>
              <a:gd name="connsiteX0" fmla="*/ 0 w 6293364"/>
              <a:gd name="connsiteY0" fmla="*/ 6293364 h 12454818"/>
              <a:gd name="connsiteX1" fmla="*/ 6293364 w 6293364"/>
              <a:gd name="connsiteY1" fmla="*/ 0 h 12454818"/>
              <a:gd name="connsiteX2" fmla="*/ 6293364 w 6293364"/>
              <a:gd name="connsiteY2" fmla="*/ 9715045 h 12454818"/>
              <a:gd name="connsiteX3" fmla="*/ 3553591 w 6293364"/>
              <a:gd name="connsiteY3" fmla="*/ 12454818 h 12454818"/>
              <a:gd name="connsiteX4" fmla="*/ 0 w 6293364"/>
              <a:gd name="connsiteY4" fmla="*/ 8901227 h 124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3364" h="12454818">
                <a:moveTo>
                  <a:pt x="0" y="6293364"/>
                </a:moveTo>
                <a:lnTo>
                  <a:pt x="6293364" y="0"/>
                </a:lnTo>
                <a:lnTo>
                  <a:pt x="6293364" y="9715045"/>
                </a:lnTo>
                <a:lnTo>
                  <a:pt x="3553591" y="12454818"/>
                </a:lnTo>
                <a:lnTo>
                  <a:pt x="0" y="8901227"/>
                </a:lnTo>
                <a:close/>
              </a:path>
            </a:pathLst>
          </a:custGeom>
          <a:gradFill>
            <a:gsLst>
              <a:gs pos="18000">
                <a:schemeClr val="bg1">
                  <a:alpha val="25000"/>
                </a:schemeClr>
              </a:gs>
              <a:gs pos="46000">
                <a:srgbClr val="FFFFFF">
                  <a:alpha val="64000"/>
                </a:srgbClr>
              </a:gs>
              <a:gs pos="77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8347C3-DAFD-4322-8B75-FAADCB97A100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840448-0A4C-4F83-A1CE-7B630AF6D91D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tx1"/>
          </a:solidFill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3BBD7F2-6BDB-40F5-BE43-2E5C642F40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898F8B4-B178-4326-B6D0-C409F52A5D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4FAC758-8579-4948-8E17-F881282AF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C37D6E-0610-40BC-A869-ED4C24F40D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AD2EDE2-8C04-4779-942A-CD0035619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B9B95322-EB86-42B6-BCDB-3C38F71CED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20532F85-7A34-4927-9486-A847F29CF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DCB4EB-8A9B-485D-A968-34B397B482C3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C21BA7-C6D2-446E-8FD2-266107E90C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912" y="1600200"/>
            <a:ext cx="5413249" cy="3200400"/>
          </a:xfrm>
        </p:spPr>
        <p:txBody>
          <a:bodyPr anchor="b"/>
          <a:lstStyle>
            <a:lvl1pPr marL="169866" indent="-169866">
              <a:buClrTx/>
              <a:buSzPct val="100000"/>
              <a:buFont typeface="Metropolis" panose="00000500000000000000" pitchFamily="2" charset="0"/>
              <a:buChar char="“"/>
              <a:defRPr sz="2801">
                <a:solidFill>
                  <a:schemeClr val="tx2"/>
                </a:solidFill>
              </a:defRPr>
            </a:lvl1pPr>
            <a:lvl2pPr marL="457207" indent="-184153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2pPr>
            <a:lvl3pPr marL="744550" indent="-169866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3pPr>
            <a:lvl4pPr marL="969979" indent="-166690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4pPr>
            <a:lvl5pPr marL="1143020" indent="-138115">
              <a:buClrTx/>
              <a:buFont typeface="Metropolis" panose="00000500000000000000" pitchFamily="2" charset="0"/>
              <a:buChar char="“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62CBDD-60C2-443D-88B5-C596896049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649" y="5065776"/>
            <a:ext cx="4581144" cy="274320"/>
          </a:xfrm>
        </p:spPr>
        <p:txBody>
          <a:bodyPr/>
          <a:lstStyle>
            <a:lvl1pPr>
              <a:defRPr sz="1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Source Name</a:t>
            </a:r>
          </a:p>
        </p:txBody>
      </p:sp>
    </p:spTree>
    <p:extLst>
      <p:ext uri="{BB962C8B-B14F-4D97-AF65-F5344CB8AC3E}">
        <p14:creationId xmlns:p14="http://schemas.microsoft.com/office/powerpoint/2010/main" val="147181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00201"/>
            <a:ext cx="10972800" cy="4572000"/>
          </a:xfrm>
        </p:spPr>
        <p:txBody>
          <a:bodyPr/>
          <a:lstStyle>
            <a:lvl1pPr>
              <a:spcBef>
                <a:spcPts val="1500"/>
              </a:spcBef>
              <a:defRPr/>
            </a:lvl1pPr>
            <a:lvl2pPr>
              <a:spcBef>
                <a:spcPts val="300"/>
              </a:spcBef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</p:spTree>
    <p:extLst>
      <p:ext uri="{BB962C8B-B14F-4D97-AF65-F5344CB8AC3E}">
        <p14:creationId xmlns:p14="http://schemas.microsoft.com/office/powerpoint/2010/main" val="37810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90EF1-7A6F-4CAE-80CD-2BC8A8107F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</p:spTree>
    <p:extLst>
      <p:ext uri="{BB962C8B-B14F-4D97-AF65-F5344CB8AC3E}">
        <p14:creationId xmlns:p14="http://schemas.microsoft.com/office/powerpoint/2010/main" val="41042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F420A-ED2C-4AD1-A28B-EB26178557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1600200"/>
            <a:ext cx="5893593" cy="4572000"/>
          </a:xfrm>
        </p:spPr>
        <p:txBody>
          <a:bodyPr l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5"/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D860A49-A98C-4F0E-AB34-4E13B89D5E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1287" y="1600200"/>
            <a:ext cx="5867538" cy="4572000"/>
          </a:xfrm>
        </p:spPr>
        <p:txBody>
          <a:bodyPr lIns="0" rIns="59436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60133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Balanced –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ltGray">
          <a:xfrm>
            <a:off x="0" y="1600201"/>
            <a:ext cx="5893593" cy="4572000"/>
          </a:xfrm>
          <a:solidFill>
            <a:schemeClr val="accent4"/>
          </a:solidFill>
        </p:spPr>
        <p:txBody>
          <a:bodyPr vert="horz" lIns="594360" tIns="457200" rIns="457200" bIns="457200" rtlCol="0">
            <a:noAutofit/>
          </a:bodyPr>
          <a:lstStyle>
            <a:lvl1pPr>
              <a:spcBef>
                <a:spcPts val="1200"/>
              </a:spcBef>
              <a:defRPr lang="en-US" sz="1800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sz="1600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sz="1400" dirty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lang="en-US" sz="1200" dirty="0">
                <a:solidFill>
                  <a:schemeClr val="bg1"/>
                </a:solidFill>
              </a:defRPr>
            </a:lvl5pPr>
            <a:lvl6pPr>
              <a:buClrTx/>
              <a:defRPr sz="1800">
                <a:solidFill>
                  <a:schemeClr val="bg1"/>
                </a:solidFill>
              </a:defRPr>
            </a:lvl6pPr>
            <a:lvl7pPr>
              <a:buClrTx/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ltGray">
          <a:xfrm>
            <a:off x="6323381" y="1600201"/>
            <a:ext cx="5865445" cy="4572000"/>
          </a:xfrm>
          <a:solidFill>
            <a:schemeClr val="accent1"/>
          </a:solidFill>
        </p:spPr>
        <p:txBody>
          <a:bodyPr lIns="457200" tIns="457200" rIns="594360"/>
          <a:lstStyle>
            <a:lvl1pPr>
              <a:spcBef>
                <a:spcPts val="12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1013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" y="1600201"/>
            <a:ext cx="5866360" cy="4572000"/>
          </a:xfrm>
          <a:solidFill>
            <a:schemeClr val="bg2"/>
          </a:solidFill>
        </p:spPr>
        <p:txBody>
          <a:bodyPr lIns="594360" tIns="1371600" rIns="548640"/>
          <a:lstStyle>
            <a:lvl1pPr>
              <a:spcBef>
                <a:spcPts val="2399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 bwMode="gray">
          <a:xfrm>
            <a:off x="6323381" y="1600201"/>
            <a:ext cx="5865445" cy="4572000"/>
          </a:xfrm>
          <a:solidFill>
            <a:schemeClr val="bg2"/>
          </a:solidFill>
        </p:spPr>
        <p:txBody>
          <a:bodyPr lIns="548640" tIns="1371600" rIns="548640"/>
          <a:lstStyle>
            <a:lvl1pPr>
              <a:spcBef>
                <a:spcPts val="2399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37636-71A7-4831-B382-F842B3A294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" y="1806124"/>
            <a:ext cx="5637213" cy="911225"/>
          </a:xfrm>
          <a:solidFill>
            <a:schemeClr val="accent4"/>
          </a:solidFill>
        </p:spPr>
        <p:txBody>
          <a:bodyPr vert="horz" lIns="594360" tIns="91440" rIns="457200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header 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8A74DE7-78E3-4ECA-9661-D73FBD37E4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551613" y="1806124"/>
            <a:ext cx="5637212" cy="911225"/>
          </a:xfrm>
          <a:solidFill>
            <a:schemeClr val="accent1"/>
          </a:solidFill>
        </p:spPr>
        <p:txBody>
          <a:bodyPr vert="horz" lIns="338328" tIns="91440" rIns="612648" bIns="91440" rtlCol="0" anchor="ctr">
            <a:noAutofit/>
          </a:bodyPr>
          <a:lstStyle>
            <a:lvl1pPr>
              <a:defRPr lang="en-US"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176E5-FE3D-4EA5-BF24-8ABF8BFBF668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A1FE0B-90B1-4BED-9AA5-6DC9F6424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541C7AA-97CA-4F96-9506-F144DA2CD8E2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038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E4CD6E-324F-4BEC-884B-D217C07BF39E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46AD2E-9306-49E7-A98B-7D26E458C2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77AE2CA-1B34-4F04-BD7F-F624F20E94F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51213" y="1600200"/>
            <a:ext cx="8229600" cy="457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51435C2-3F7C-4835-8DB0-71E2C00537C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D232-93CB-4B54-A933-93C11B099F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" y="1600200"/>
            <a:ext cx="2894013" cy="4572000"/>
          </a:xfrm>
          <a:solidFill>
            <a:schemeClr val="accent2"/>
          </a:solidFill>
        </p:spPr>
        <p:txBody>
          <a:bodyPr lIns="594360" tIns="457200" rIns="45720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3" indent="-171453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6" indent="-171453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8" indent="-171453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742962" indent="-171453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8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400">
                <a:solidFill>
                  <a:schemeClr val="bg1"/>
                </a:solidFill>
              </a:defRPr>
            </a:lvl7pPr>
            <a:lvl8pPr>
              <a:buClrTx/>
              <a:defRPr sz="1200">
                <a:solidFill>
                  <a:schemeClr val="bg1"/>
                </a:solidFill>
              </a:defRPr>
            </a:lvl8pPr>
            <a:lvl9pPr>
              <a:buClrTx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16348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ynamic –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60DEEA-0331-45ED-8943-6F9E748840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8012" y="1600200"/>
            <a:ext cx="8229600" cy="4572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1D12F-78DF-4A32-BDDB-1E22FB9CA5D0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A934A-AC6B-460C-9C93-B13CF6B62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F5131D-84AE-4294-83A1-243FE1C81A8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7ED16-D162-4BF7-B635-2F70E1085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4814" y="1600200"/>
            <a:ext cx="2894011" cy="4572000"/>
          </a:xfrm>
          <a:solidFill>
            <a:schemeClr val="accent1"/>
          </a:solidFill>
        </p:spPr>
        <p:txBody>
          <a:bodyPr lIns="457200" tIns="457200" rIns="594360" bIns="457200"/>
          <a:lstStyle>
            <a:lvl1pPr>
              <a:defRPr sz="1600">
                <a:solidFill>
                  <a:schemeClr val="bg1"/>
                </a:solidFill>
              </a:defRPr>
            </a:lvl1pPr>
            <a:lvl2pPr marL="171453" indent="-171453"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 marL="342906" indent="-171453"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 marL="514358" indent="-171453"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 marL="685811" indent="-171453"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 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56865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 userDrawn="1">
            <p:ph sz="quarter" idx="14" hasCustomPrompt="1"/>
          </p:nvPr>
        </p:nvSpPr>
        <p:spPr bwMode="gray">
          <a:xfrm>
            <a:off x="616505" y="2515154"/>
            <a:ext cx="3346930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 userDrawn="1">
            <p:ph sz="quarter" idx="16" hasCustomPrompt="1"/>
          </p:nvPr>
        </p:nvSpPr>
        <p:spPr bwMode="gray">
          <a:xfrm>
            <a:off x="4419677" y="2515154"/>
            <a:ext cx="3349473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 Level Seven 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3"/>
            <a:endParaRPr lang="en-US" dirty="0"/>
          </a:p>
          <a:p>
            <a:pPr lvl="1"/>
            <a:endParaRPr lang="en-US" dirty="0"/>
          </a:p>
        </p:txBody>
      </p:sp>
      <p:sp>
        <p:nvSpPr>
          <p:cNvPr id="73" name="Content Placeholder 17">
            <a:extLst>
              <a:ext uri="{FF2B5EF4-FFF2-40B4-BE49-F238E27FC236}">
                <a16:creationId xmlns:a16="http://schemas.microsoft.com/office/drawing/2014/main" id="{9C016467-4262-4DAA-9B43-A02E57530676}"/>
              </a:ext>
            </a:extLst>
          </p:cNvPr>
          <p:cNvSpPr>
            <a:spLocks noGrp="1"/>
          </p:cNvSpPr>
          <p:nvPr userDrawn="1">
            <p:ph sz="quarter" idx="17" hasCustomPrompt="1"/>
          </p:nvPr>
        </p:nvSpPr>
        <p:spPr bwMode="gray">
          <a:xfrm>
            <a:off x="8236361" y="2515154"/>
            <a:ext cx="3346704" cy="3657600"/>
          </a:xfrm>
          <a:solidFill>
            <a:schemeClr val="bg2"/>
          </a:solidFill>
        </p:spPr>
        <p:txBody>
          <a:bodyPr lIns="182880" tIns="274320" rIns="182880"/>
          <a:lstStyle>
            <a:lvl1pPr algn="l">
              <a:spcBef>
                <a:spcPts val="1200"/>
              </a:spcBef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200"/>
            </a:lvl7pPr>
            <a:lvl8pPr>
              <a:defRPr sz="1100"/>
            </a:lvl8pPr>
            <a:lvl9pPr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Level two</a:t>
            </a:r>
          </a:p>
          <a:p>
            <a:pPr lvl="2"/>
            <a:r>
              <a:rPr lang="en-US" dirty="0"/>
              <a:t>Level three</a:t>
            </a:r>
          </a:p>
          <a:p>
            <a:pPr lvl="3"/>
            <a:r>
              <a:rPr lang="en-US" dirty="0"/>
              <a:t>Level four</a:t>
            </a:r>
          </a:p>
          <a:p>
            <a:pPr lvl="4"/>
            <a:r>
              <a:rPr lang="en-US" dirty="0"/>
              <a:t>Level five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  <a:p>
            <a:pPr lvl="1"/>
            <a:endParaRPr lang="en-US" dirty="0"/>
          </a:p>
        </p:txBody>
      </p:sp>
      <p:sp>
        <p:nvSpPr>
          <p:cNvPr id="818" name="TextBox 817">
            <a:extLst>
              <a:ext uri="{FF2B5EF4-FFF2-40B4-BE49-F238E27FC236}">
                <a16:creationId xmlns:a16="http://schemas.microsoft.com/office/drawing/2014/main" id="{0B7E1504-B128-423C-AA77-E7FED5DC3B79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F2C94F-DA57-4BDB-8E5C-E4A0C7522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59F98B-A991-4DEC-A409-289E778CB84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2189-2D4C-4618-9072-F26EE557FD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6504" y="1600200"/>
            <a:ext cx="3346704" cy="914400"/>
          </a:xfrm>
          <a:solidFill>
            <a:schemeClr val="accent4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5955AB-F417-4DCB-8CC3-98BAC90A9A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9676" y="1600200"/>
            <a:ext cx="3346704" cy="914400"/>
          </a:xfrm>
          <a:solidFill>
            <a:schemeClr val="accent1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AFB5407-642C-468A-81DB-F0C5C485F6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36361" y="1600200"/>
            <a:ext cx="3346704" cy="914400"/>
          </a:xfrm>
          <a:solidFill>
            <a:schemeClr val="accent2"/>
          </a:solidFill>
        </p:spPr>
        <p:txBody>
          <a:bodyPr lIns="182880" tIns="91440" rIns="182880" bIns="91440" anchor="ctr"/>
          <a:lstStyle>
            <a:lvl1pPr>
              <a:defRPr sz="1800">
                <a:solidFill>
                  <a:schemeClr val="bg1"/>
                </a:solidFill>
              </a:defRPr>
            </a:lvl1pPr>
            <a:lvl2pPr marL="0" indent="0">
              <a:buFont typeface="Open Sans" panose="020B0606030504020204" pitchFamily="34" charset="0"/>
              <a:buChar char="​"/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340500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0CD733-93DE-4793-929B-26E6DBA7592D}"/>
              </a:ext>
            </a:extLst>
          </p:cNvPr>
          <p:cNvSpPr/>
          <p:nvPr userDrawn="1"/>
        </p:nvSpPr>
        <p:spPr bwMode="ltGray">
          <a:xfrm>
            <a:off x="2" y="1600202"/>
            <a:ext cx="7923212" cy="457094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1" dirty="0">
              <a:solidFill>
                <a:schemeClr val="accent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8380414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17EA1E-A574-444B-9004-45836D98DAD0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7BCD9-063B-4ED4-B68C-092EC2C342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96CC-9DD2-4299-850C-005958FB65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4" y="1600200"/>
            <a:ext cx="3808412" cy="4572000"/>
          </a:xfrm>
        </p:spPr>
        <p:txBody>
          <a:bodyPr tIns="457200" rIns="594360" bIns="45720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400"/>
            </a:lvl7pPr>
            <a:lvl8pPr>
              <a:defRPr sz="1200"/>
            </a:lvl8pPr>
            <a:lvl9pPr>
              <a:defRPr sz="18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 Seventh level</a:t>
            </a:r>
          </a:p>
          <a:p>
            <a:pPr lvl="7"/>
            <a:r>
              <a:rPr lang="en-US" dirty="0"/>
              <a:t> 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0D276D7-17CD-46AB-99B2-97FD34FEEFF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7310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come /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B1458BF-96C1-46C6-A67F-AD0FB4B4E5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8825" y="4347904"/>
            <a:ext cx="3201989" cy="1600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81D19-2DDB-4D83-983D-3D159A7DE7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8825" y="2063048"/>
            <a:ext cx="3201989" cy="1600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0413" y="1699688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Outcome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8380414" y="3872441"/>
            <a:ext cx="38084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0413" y="3972469"/>
            <a:ext cx="2006600" cy="298450"/>
          </a:xfrm>
        </p:spPr>
        <p:txBody>
          <a:bodyPr anchor="b"/>
          <a:lstStyle>
            <a:lvl1pPr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Benefit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5888C-CFB4-4BEC-9B94-46E698DFC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wrap="none"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EE86E2-0F2F-484B-8170-3AEBA1DDEB2D}"/>
              </a:ext>
            </a:extLst>
          </p:cNvPr>
          <p:cNvSpPr/>
          <p:nvPr userDrawn="1"/>
        </p:nvSpPr>
        <p:spPr bwMode="ltGray">
          <a:xfrm>
            <a:off x="2" y="1600203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1" dirty="0">
              <a:solidFill>
                <a:schemeClr val="accent2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6D4D92B-574E-4F63-A5BA-8F7282B54C27}"/>
              </a:ext>
            </a:extLst>
          </p:cNvPr>
          <p:cNvCxnSpPr>
            <a:cxnSpLocks/>
          </p:cNvCxnSpPr>
          <p:nvPr userDrawn="1"/>
        </p:nvCxnSpPr>
        <p:spPr>
          <a:xfrm>
            <a:off x="8380414" y="1608668"/>
            <a:ext cx="38084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E9D6A872-88BD-4DFC-AFFD-1E9BEEB6533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5225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09367CD-64CE-4B7B-91B1-53B17F8F693D}"/>
              </a:ext>
            </a:extLst>
          </p:cNvPr>
          <p:cNvSpPr/>
          <p:nvPr userDrawn="1"/>
        </p:nvSpPr>
        <p:spPr bwMode="ltGray">
          <a:xfrm>
            <a:off x="2" y="1600203"/>
            <a:ext cx="7923212" cy="45709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801" dirty="0">
              <a:solidFill>
                <a:schemeClr val="accent2"/>
              </a:solidFill>
            </a:endParaRPr>
          </a:p>
        </p:txBody>
      </p:sp>
      <p:sp>
        <p:nvSpPr>
          <p:cNvPr id="72" name="Content Placeholder 17">
            <a:extLst>
              <a:ext uri="{FF2B5EF4-FFF2-40B4-BE49-F238E27FC236}">
                <a16:creationId xmlns:a16="http://schemas.microsoft.com/office/drawing/2014/main" id="{A0456ED3-FDC5-4E29-B939-E35EA08477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1644" y="2409554"/>
            <a:ext cx="3201849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2" indent="-114302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05EB21-86C3-42EF-BFE7-549D9EA364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094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About</a:t>
            </a:r>
          </a:p>
        </p:txBody>
      </p:sp>
      <p:sp>
        <p:nvSpPr>
          <p:cNvPr id="74" name="Content Placeholder 17">
            <a:extLst>
              <a:ext uri="{FF2B5EF4-FFF2-40B4-BE49-F238E27FC236}">
                <a16:creationId xmlns:a16="http://schemas.microsoft.com/office/drawing/2014/main" id="{F00013B6-2241-400E-9E61-946C485F8D5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1644" y="3952605"/>
            <a:ext cx="3201849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2" indent="-114302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C8783A-257B-4A50-95A0-6C7B8E51707B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64843"/>
            <a:ext cx="3198812" cy="0"/>
          </a:xfrm>
          <a:prstGeom prst="line">
            <a:avLst/>
          </a:prstGeom>
          <a:ln w="25400">
            <a:solidFill>
              <a:schemeClr val="accent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789B473-DDE6-4450-A111-3761F341AAE3}"/>
              </a:ext>
            </a:extLst>
          </p:cNvPr>
          <p:cNvCxnSpPr>
            <a:cxnSpLocks/>
          </p:cNvCxnSpPr>
          <p:nvPr userDrawn="1"/>
        </p:nvCxnSpPr>
        <p:spPr>
          <a:xfrm>
            <a:off x="609600" y="3547676"/>
            <a:ext cx="3198812" cy="0"/>
          </a:xfrm>
          <a:prstGeom prst="line">
            <a:avLst/>
          </a:prstGeom>
          <a:ln w="25400">
            <a:solidFill>
              <a:schemeClr val="accent2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0D0977FA-A4CA-4F1F-8109-D7498D165E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13094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992B4C-D72B-4160-80E2-5EE05E2DDD3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100000"/>
                </a:lnSpc>
                <a:spcBef>
                  <a:spcPts val="0"/>
                </a:spcBef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87" name="Content Placeholder 17">
            <a:extLst>
              <a:ext uri="{FF2B5EF4-FFF2-40B4-BE49-F238E27FC236}">
                <a16:creationId xmlns:a16="http://schemas.microsoft.com/office/drawing/2014/main" id="{CB3B18B9-1B70-4F2B-86D9-C5183A845D1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69245" y="2409554"/>
            <a:ext cx="3201849" cy="934931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2" indent="-114302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45C2837B-EA55-4186-A2EA-1E7FB5B122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0693" y="2079840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4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89" name="Content Placeholder 17">
            <a:extLst>
              <a:ext uri="{FF2B5EF4-FFF2-40B4-BE49-F238E27FC236}">
                <a16:creationId xmlns:a16="http://schemas.microsoft.com/office/drawing/2014/main" id="{00A3A11C-EA43-4ACC-83B9-C4C7C1080E3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69245" y="3952605"/>
            <a:ext cx="3201849" cy="847996"/>
          </a:xfrm>
          <a:noFill/>
        </p:spPr>
        <p:txBody>
          <a:bodyPr vert="horz" lIns="0" tIns="0" rIns="0" bIns="45720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050" dirty="0">
                <a:solidFill>
                  <a:schemeClr val="tx2"/>
                </a:solidFill>
              </a:defRPr>
            </a:lvl1pPr>
            <a:lvl2pPr marL="114302" indent="-114302">
              <a:lnSpc>
                <a:spcPct val="100000"/>
              </a:lnSpc>
              <a:spcBef>
                <a:spcPts val="0"/>
              </a:spcBef>
              <a:defRPr lang="en-US" sz="1000" dirty="0">
                <a:solidFill>
                  <a:schemeClr val="tx2"/>
                </a:solidFill>
              </a:defRPr>
            </a:lvl2pPr>
            <a:lvl3pPr>
              <a:defRPr lang="en-US" sz="1400" dirty="0">
                <a:solidFill>
                  <a:schemeClr val="tx2"/>
                </a:solidFill>
              </a:defRPr>
            </a:lvl3pPr>
            <a:lvl4pPr>
              <a:defRPr lang="en-US" sz="1200" dirty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AAB5B3C-AE89-4605-BB4B-0C07DE733C40}"/>
              </a:ext>
            </a:extLst>
          </p:cNvPr>
          <p:cNvCxnSpPr>
            <a:cxnSpLocks/>
          </p:cNvCxnSpPr>
          <p:nvPr userDrawn="1"/>
        </p:nvCxnSpPr>
        <p:spPr>
          <a:xfrm>
            <a:off x="4267201" y="1964843"/>
            <a:ext cx="3198812" cy="0"/>
          </a:xfrm>
          <a:prstGeom prst="line">
            <a:avLst/>
          </a:prstGeom>
          <a:ln w="25400">
            <a:solidFill>
              <a:schemeClr val="accent4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709593A-BC10-40A3-842E-346F6E0EE30C}"/>
              </a:ext>
            </a:extLst>
          </p:cNvPr>
          <p:cNvCxnSpPr>
            <a:cxnSpLocks/>
          </p:cNvCxnSpPr>
          <p:nvPr userDrawn="1"/>
        </p:nvCxnSpPr>
        <p:spPr>
          <a:xfrm>
            <a:off x="4267201" y="3547676"/>
            <a:ext cx="3198812" cy="0"/>
          </a:xfrm>
          <a:prstGeom prst="line">
            <a:avLst/>
          </a:prstGeom>
          <a:ln w="25400">
            <a:solidFill>
              <a:schemeClr val="accent6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48CE9E08-388B-4458-B1F4-453A8413D6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0693" y="3634037"/>
            <a:ext cx="2006600" cy="227454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6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09953-1B24-4C7D-A173-A53DF3FC7EC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81999" y="2971800"/>
            <a:ext cx="3194051" cy="1828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ED48B1-3A1C-41E2-BEC6-E8E6B54A07B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74150" y="1600202"/>
            <a:ext cx="1841500" cy="660399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 dirty="0"/>
              <a:t>Insert Logo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A78DDD-5F83-4940-98A7-CF6D7FB814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1" y="5022216"/>
            <a:ext cx="3200400" cy="1153795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1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None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356F2006-5264-4FEB-8EBA-8BA6A55D19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5651" y="2347933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7F59A-4C67-4F41-A6E0-906850EDF3F1}"/>
              </a:ext>
            </a:extLst>
          </p:cNvPr>
          <p:cNvSpPr/>
          <p:nvPr userDrawn="1"/>
        </p:nvSpPr>
        <p:spPr>
          <a:xfrm>
            <a:off x="608740" y="4978401"/>
            <a:ext cx="3204753" cy="879645"/>
          </a:xfrm>
          <a:prstGeom prst="rect">
            <a:avLst/>
          </a:prstGeom>
          <a:gradFill>
            <a:gsLst>
              <a:gs pos="0">
                <a:schemeClr val="accent4"/>
              </a:gs>
              <a:gs pos="98000">
                <a:schemeClr val="accent4"/>
              </a:gs>
            </a:gsLst>
            <a:lin ang="5400000" scaled="1"/>
          </a:gradFill>
        </p:spPr>
        <p:txBody>
          <a:bodyPr vert="horz" lIns="594360" tIns="457200" rIns="457200" bIns="45720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5779326-D874-4DC4-BA73-C7157B414B05}"/>
              </a:ext>
            </a:extLst>
          </p:cNvPr>
          <p:cNvSpPr/>
          <p:nvPr userDrawn="1"/>
        </p:nvSpPr>
        <p:spPr>
          <a:xfrm>
            <a:off x="4267199" y="4978400"/>
            <a:ext cx="3203893" cy="878840"/>
          </a:xfrm>
          <a:prstGeom prst="rect">
            <a:avLst/>
          </a:prstGeom>
          <a:solidFill>
            <a:schemeClr val="accent1"/>
          </a:solidFill>
        </p:spPr>
        <p:txBody>
          <a:bodyPr vert="horz" lIns="457200" tIns="457200" rIns="594360" bIns="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D359B-DBB1-4A58-B3A5-88DBD360EF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Company Name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9A29AA74-2865-4B6A-BD11-7A351A336A6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09C7727F-F570-4AF1-856D-9854483623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75651" y="2647290"/>
            <a:ext cx="3206750" cy="241300"/>
          </a:xfrm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  <a:defRPr sz="1200"/>
            </a:lvl1pPr>
            <a:lvl2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2pPr>
            <a:lvl3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3pPr>
            <a:lvl4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4pPr>
            <a:lvl5pPr marL="0" indent="0" algn="ctr">
              <a:buFont typeface="Open Sans" panose="020B0606030504020204" pitchFamily="34" charset="0"/>
              <a:buChar char="​"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F13DC67D-58A2-45BD-A728-B6ECDD8B5A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094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Products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53D9F0A4-74F4-4BA6-AD21-4791EF0A20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3995" y="4978400"/>
            <a:ext cx="3200400" cy="227454"/>
          </a:xfrm>
        </p:spPr>
        <p:txBody>
          <a:bodyPr anchor="b"/>
          <a:lstStyle>
            <a:lvl1pPr algn="ctr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Strategic Priorities</a:t>
            </a:r>
          </a:p>
        </p:txBody>
      </p:sp>
    </p:spTree>
    <p:extLst>
      <p:ext uri="{BB962C8B-B14F-4D97-AF65-F5344CB8AC3E}">
        <p14:creationId xmlns:p14="http://schemas.microsoft.com/office/powerpoint/2010/main" val="366548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-Bleed Photo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F5379A2-B049-4A1C-A18D-79A1F237E82B}"/>
              </a:ext>
            </a:extLst>
          </p:cNvPr>
          <p:cNvSpPr txBox="1"/>
          <p:nvPr userDrawn="1"/>
        </p:nvSpPr>
        <p:spPr bwMode="white"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2963ABA-B135-4D13-8059-831B7A9446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766562"/>
            <a:ext cx="12188825" cy="9522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EA9A53D-C1B8-4AC0-AF50-F242E124EF75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A5945F4E-578F-4EE5-B98E-A75643A79F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9DCDB05-0E28-45DE-9267-3E480A2300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C693093-F44C-4AF7-8565-38BF0EC750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83C36CFC-0A28-4E5C-BEAB-B63CE60700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45A3F9BB-BAC6-4065-B81D-9F3DF81635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C0EF4D9-E299-4B39-8F2A-BD56CEC524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1F9A586-3983-444B-A345-4A891295D7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566660B-2EAC-47CE-944F-D039B1DF2E0F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Confidential   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│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111529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B1C210DC-5DBB-4F0D-875F-CD8AAAB938CE}"/>
              </a:ext>
            </a:extLst>
          </p:cNvPr>
          <p:cNvSpPr/>
          <p:nvPr userDrawn="1"/>
        </p:nvSpPr>
        <p:spPr bwMode="gray">
          <a:xfrm>
            <a:off x="1981878" y="2055431"/>
            <a:ext cx="1828960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46F04B0-7860-407F-85B7-42E38FAFE34B}"/>
              </a:ext>
            </a:extLst>
          </p:cNvPr>
          <p:cNvSpPr/>
          <p:nvPr userDrawn="1"/>
        </p:nvSpPr>
        <p:spPr bwMode="gray">
          <a:xfrm>
            <a:off x="8389302" y="2055431"/>
            <a:ext cx="1828960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ECF9D0-D7A8-43DD-B38D-E1090C0B322F}"/>
              </a:ext>
            </a:extLst>
          </p:cNvPr>
          <p:cNvSpPr/>
          <p:nvPr userDrawn="1"/>
        </p:nvSpPr>
        <p:spPr bwMode="gray">
          <a:xfrm>
            <a:off x="5184925" y="2055431"/>
            <a:ext cx="1828960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23688F-2550-4740-B5D6-C78F74FDE08D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C5A99F-0678-4DC4-A266-1AD031E9C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EBF1472-E940-4CC7-B5D3-349346A425A8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9B40-9AF4-4EF7-8384-2ACE79EA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5906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9CA39A-E967-4A68-A944-35C345A456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21225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1A16A22-350B-4B24-A3CD-4D5DE470DE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3214" y="4267940"/>
            <a:ext cx="2744788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4212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val 83">
            <a:extLst>
              <a:ext uri="{FF2B5EF4-FFF2-40B4-BE49-F238E27FC236}">
                <a16:creationId xmlns:a16="http://schemas.microsoft.com/office/drawing/2014/main" id="{085441A7-EBA5-4ABB-8D29-CE4338F0F9B5}"/>
              </a:ext>
            </a:extLst>
          </p:cNvPr>
          <p:cNvSpPr/>
          <p:nvPr userDrawn="1"/>
        </p:nvSpPr>
        <p:spPr bwMode="gray">
          <a:xfrm>
            <a:off x="1065750" y="2060874"/>
            <a:ext cx="1828960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019BB56-AE7C-42CA-A8FF-432F4F176B8B}"/>
              </a:ext>
            </a:extLst>
          </p:cNvPr>
          <p:cNvSpPr/>
          <p:nvPr userDrawn="1"/>
        </p:nvSpPr>
        <p:spPr bwMode="gray">
          <a:xfrm>
            <a:off x="9302132" y="2060874"/>
            <a:ext cx="1828960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670C03F-6336-45E3-A9F4-0CD130D80D1B}"/>
              </a:ext>
            </a:extLst>
          </p:cNvPr>
          <p:cNvSpPr/>
          <p:nvPr userDrawn="1"/>
        </p:nvSpPr>
        <p:spPr bwMode="gray">
          <a:xfrm>
            <a:off x="6562100" y="2060874"/>
            <a:ext cx="1828960" cy="1828959"/>
          </a:xfrm>
          <a:prstGeom prst="ellipse">
            <a:avLst/>
          </a:prstGeom>
          <a:solidFill>
            <a:schemeClr val="accent1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D908EF-1F96-4808-A8DB-F55AB9E8E436}"/>
              </a:ext>
            </a:extLst>
          </p:cNvPr>
          <p:cNvSpPr/>
          <p:nvPr userDrawn="1"/>
        </p:nvSpPr>
        <p:spPr bwMode="gray">
          <a:xfrm>
            <a:off x="3806933" y="2060874"/>
            <a:ext cx="1828960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AAF357F-A1D5-401D-94D2-9C67E6AEDA09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6ED71B-2619-4816-B753-5E850ED08F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679D5C-AEFA-4052-96E3-7DF67D7C105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A73281-E5F0-4C3B-BE4E-A12D56CC10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2673" y="4269508"/>
            <a:ext cx="2286001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0078EAE-661A-4C72-917B-F0225239F6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9813" y="4269508"/>
            <a:ext cx="2286001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66D6B40-9CB0-4B56-A3E1-9A7F945F09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3013" y="4269508"/>
            <a:ext cx="2286001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6F5CA9C-E491-4F70-B6EE-A506410601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66213" y="4269508"/>
            <a:ext cx="2286001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399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470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A1FDF9D3-5B68-4A75-97BF-2C5113CFAA66}"/>
              </a:ext>
            </a:extLst>
          </p:cNvPr>
          <p:cNvSpPr/>
          <p:nvPr userDrawn="1"/>
        </p:nvSpPr>
        <p:spPr bwMode="gray">
          <a:xfrm>
            <a:off x="609800" y="2064665"/>
            <a:ext cx="1828960" cy="1828959"/>
          </a:xfrm>
          <a:prstGeom prst="ellipse">
            <a:avLst/>
          </a:prstGeom>
          <a:solidFill>
            <a:schemeClr val="accent4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EAB1992-E472-4489-8A4E-A8FE45DE10CF}"/>
              </a:ext>
            </a:extLst>
          </p:cNvPr>
          <p:cNvSpPr/>
          <p:nvPr userDrawn="1"/>
        </p:nvSpPr>
        <p:spPr bwMode="gray">
          <a:xfrm>
            <a:off x="9744474" y="2064665"/>
            <a:ext cx="1828960" cy="1828959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51C90A-573F-4E4A-9359-5C7B0F546BF9}"/>
              </a:ext>
            </a:extLst>
          </p:cNvPr>
          <p:cNvSpPr/>
          <p:nvPr userDrawn="1"/>
        </p:nvSpPr>
        <p:spPr bwMode="gray">
          <a:xfrm>
            <a:off x="5201380" y="2064665"/>
            <a:ext cx="1828960" cy="18289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79E162-3D8F-4829-A4AD-02A03597B11A}"/>
              </a:ext>
            </a:extLst>
          </p:cNvPr>
          <p:cNvSpPr/>
          <p:nvPr userDrawn="1"/>
        </p:nvSpPr>
        <p:spPr bwMode="gray">
          <a:xfrm>
            <a:off x="2892452" y="2064665"/>
            <a:ext cx="1828960" cy="1828959"/>
          </a:xfrm>
          <a:prstGeom prst="ellipse">
            <a:avLst/>
          </a:prstGeom>
          <a:solidFill>
            <a:schemeClr val="accent3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26B9B36-08E7-4664-970C-13123F24C793}"/>
              </a:ext>
            </a:extLst>
          </p:cNvPr>
          <p:cNvSpPr/>
          <p:nvPr userDrawn="1"/>
        </p:nvSpPr>
        <p:spPr bwMode="gray">
          <a:xfrm>
            <a:off x="7464921" y="2064665"/>
            <a:ext cx="1828960" cy="1828959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 dirty="0">
              <a:solidFill>
                <a:schemeClr val="lt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19ACAF-9401-49DF-ACFF-2BA2129506AB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8A47F-2243-412F-A1A8-FA8E3475F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One Line 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EA64E97-C31D-49B1-B8E1-20E5F404F51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11831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E201879-B985-4ADE-8AD6-6C3E14CE0A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0851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495BAAB-E860-4075-9DA3-ABA7C32D235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94013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3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2D3946B-F2F1-42AF-8E89-00761A7745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85094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2F84664-2E68-46AE-AE2C-E8D2B6C9A1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70001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CDC9B65E-8BAA-4676-9F32-44EC3772D3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52014" y="4282873"/>
            <a:ext cx="1828800" cy="1458912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accent5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Open Sans" panose="020B0606030504020204" pitchFamily="34" charset="0"/>
              <a:buChar char="​"/>
              <a:defRPr sz="1600"/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3121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FC38F94-115E-4DBE-80BB-680CB172F9FB}"/>
              </a:ext>
            </a:extLst>
          </p:cNvPr>
          <p:cNvSpPr/>
          <p:nvPr userDrawn="1"/>
        </p:nvSpPr>
        <p:spPr>
          <a:xfrm rot="2700000">
            <a:off x="810401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057402"/>
            <a:ext cx="5943598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E11EA0-C34E-47CC-A1C4-C041612819E2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8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AA04BF1-028D-4BDA-A4B7-2EF92A074224}"/>
              </a:ext>
            </a:extLst>
          </p:cNvPr>
          <p:cNvSpPr/>
          <p:nvPr userDrawn="1"/>
        </p:nvSpPr>
        <p:spPr>
          <a:xfrm rot="2700000">
            <a:off x="810401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26A1-35AB-43B6-9A41-2142ACF3ACC4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057402"/>
            <a:ext cx="5943598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241401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A14F3E-8802-40CC-94BC-F7A8969E93E3}"/>
              </a:ext>
            </a:extLst>
          </p:cNvPr>
          <p:cNvSpPr/>
          <p:nvPr userDrawn="1"/>
        </p:nvSpPr>
        <p:spPr>
          <a:xfrm rot="2700000">
            <a:off x="810401" y="-3656857"/>
            <a:ext cx="9864449" cy="13468141"/>
          </a:xfrm>
          <a:custGeom>
            <a:avLst/>
            <a:gdLst>
              <a:gd name="connsiteX0" fmla="*/ 0 w 9864449"/>
              <a:gd name="connsiteY0" fmla="*/ 7314461 h 13468141"/>
              <a:gd name="connsiteX1" fmla="*/ 7314462 w 9864449"/>
              <a:gd name="connsiteY1" fmla="*/ 0 h 13468141"/>
              <a:gd name="connsiteX2" fmla="*/ 9864449 w 9864449"/>
              <a:gd name="connsiteY2" fmla="*/ 2549987 h 13468141"/>
              <a:gd name="connsiteX3" fmla="*/ 9864449 w 9864449"/>
              <a:gd name="connsiteY3" fmla="*/ 7148688 h 13468141"/>
              <a:gd name="connsiteX4" fmla="*/ 3544996 w 9864449"/>
              <a:gd name="connsiteY4" fmla="*/ 13468141 h 13468141"/>
              <a:gd name="connsiteX5" fmla="*/ 0 w 9864449"/>
              <a:gd name="connsiteY5" fmla="*/ 9923145 h 1346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4449" h="13468141">
                <a:moveTo>
                  <a:pt x="0" y="7314461"/>
                </a:moveTo>
                <a:lnTo>
                  <a:pt x="7314462" y="0"/>
                </a:lnTo>
                <a:lnTo>
                  <a:pt x="9864449" y="2549987"/>
                </a:lnTo>
                <a:lnTo>
                  <a:pt x="9864449" y="7148688"/>
                </a:lnTo>
                <a:lnTo>
                  <a:pt x="3544996" y="13468141"/>
                </a:lnTo>
                <a:lnTo>
                  <a:pt x="0" y="9923145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D52C01-87CF-4DAA-AF73-217E439433CA}"/>
              </a:ext>
            </a:extLst>
          </p:cNvPr>
          <p:cNvSpPr/>
          <p:nvPr userDrawn="1"/>
        </p:nvSpPr>
        <p:spPr>
          <a:xfrm rot="2700000">
            <a:off x="9037252" y="3334945"/>
            <a:ext cx="970552" cy="4540137"/>
          </a:xfrm>
          <a:custGeom>
            <a:avLst/>
            <a:gdLst>
              <a:gd name="connsiteX0" fmla="*/ 1 w 970552"/>
              <a:gd name="connsiteY0" fmla="*/ 970551 h 4540137"/>
              <a:gd name="connsiteX1" fmla="*/ 970552 w 970552"/>
              <a:gd name="connsiteY1" fmla="*/ 0 h 4540137"/>
              <a:gd name="connsiteX2" fmla="*/ 970552 w 970552"/>
              <a:gd name="connsiteY2" fmla="*/ 3569585 h 4540137"/>
              <a:gd name="connsiteX3" fmla="*/ 0 w 970552"/>
              <a:gd name="connsiteY3" fmla="*/ 4540137 h 454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552" h="4540137">
                <a:moveTo>
                  <a:pt x="1" y="970551"/>
                </a:moveTo>
                <a:lnTo>
                  <a:pt x="970552" y="0"/>
                </a:lnTo>
                <a:lnTo>
                  <a:pt x="970552" y="3569585"/>
                </a:lnTo>
                <a:lnTo>
                  <a:pt x="0" y="4540137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63" name="Text Placeholder 862">
            <a:extLst>
              <a:ext uri="{FF2B5EF4-FFF2-40B4-BE49-F238E27FC236}">
                <a16:creationId xmlns:a16="http://schemas.microsoft.com/office/drawing/2014/main" id="{806A8161-3A3C-4E8C-98F0-AD01607CD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057402"/>
            <a:ext cx="5943598" cy="22859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12" name="TextBox 1511">
            <a:extLst>
              <a:ext uri="{FF2B5EF4-FFF2-40B4-BE49-F238E27FC236}">
                <a16:creationId xmlns:a16="http://schemas.microsoft.com/office/drawing/2014/main" id="{6C78DB77-69E8-414D-8309-EC1F1C8DCA8E}"/>
              </a:ext>
            </a:extLst>
          </p:cNvPr>
          <p:cNvSpPr txBox="1"/>
          <p:nvPr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A08A2D-0A8A-41FD-AA58-0A072FFF329F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596DD11-914A-4FCB-BD5A-B452681B6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22938A5-2D76-46C8-B7C1-3F77D5812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D6EDDC02-7874-477D-8151-D0B193E894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11497605-B9F0-499D-9BAD-CAD4DF264D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87A173DB-972A-49CD-B107-F84916A5F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A7E256D-662E-4F46-945F-75B84B1B31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745AE183-7E5A-47CA-8BC0-5071F1977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C494915-7365-4D9B-82B2-73349D47E724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254321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95FD2E6-B8EA-4366-97C4-6A53370F84D0}"/>
              </a:ext>
            </a:extLst>
          </p:cNvPr>
          <p:cNvSpPr/>
          <p:nvPr userDrawn="1"/>
        </p:nvSpPr>
        <p:spPr>
          <a:xfrm>
            <a:off x="5379721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273815" y="1515193"/>
            <a:ext cx="3735912" cy="3735912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6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2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092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04AD3C8-5B0F-4AB1-B568-AA55FF64194A}"/>
              </a:ext>
            </a:extLst>
          </p:cNvPr>
          <p:cNvSpPr/>
          <p:nvPr userDrawn="1"/>
        </p:nvSpPr>
        <p:spPr>
          <a:xfrm>
            <a:off x="5379721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 rot="10800000">
            <a:off x="7273815" y="1515193"/>
            <a:ext cx="3735912" cy="373591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6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2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293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Icon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E49745E-959E-424E-B5AD-B75ACA32BFE8}"/>
              </a:ext>
            </a:extLst>
          </p:cNvPr>
          <p:cNvSpPr/>
          <p:nvPr userDrawn="1"/>
        </p:nvSpPr>
        <p:spPr>
          <a:xfrm>
            <a:off x="5379721" y="-52904"/>
            <a:ext cx="6809966" cy="6821367"/>
          </a:xfrm>
          <a:custGeom>
            <a:avLst/>
            <a:gdLst>
              <a:gd name="connsiteX0" fmla="*/ 6845677 w 6846538"/>
              <a:gd name="connsiteY0" fmla="*/ 4820854 h 6858000"/>
              <a:gd name="connsiteX1" fmla="*/ 4811938 w 6846538"/>
              <a:gd name="connsiteY1" fmla="*/ 6857998 h 6858000"/>
              <a:gd name="connsiteX2" fmla="*/ 6845677 w 6846538"/>
              <a:gd name="connsiteY2" fmla="*/ 6857998 h 6858000"/>
              <a:gd name="connsiteX3" fmla="*/ 6846538 w 6846538"/>
              <a:gd name="connsiteY3" fmla="*/ 0 h 6858000"/>
              <a:gd name="connsiteX4" fmla="*/ 6846538 w 6846538"/>
              <a:gd name="connsiteY4" fmla="*/ 6858000 h 6858000"/>
              <a:gd name="connsiteX5" fmla="*/ 0 w 684653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46538" h="6858000">
                <a:moveTo>
                  <a:pt x="6845677" y="4820854"/>
                </a:moveTo>
                <a:lnTo>
                  <a:pt x="4811938" y="6857998"/>
                </a:lnTo>
                <a:lnTo>
                  <a:pt x="6845677" y="6857998"/>
                </a:lnTo>
                <a:close/>
                <a:moveTo>
                  <a:pt x="6846538" y="0"/>
                </a:moveTo>
                <a:lnTo>
                  <a:pt x="684653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76000"/>
                </a:schemeClr>
              </a:gs>
              <a:gs pos="89000">
                <a:schemeClr val="tx1">
                  <a:lumMod val="16000"/>
                  <a:lumOff val="8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BC2C04F8-C4D0-4DA4-8689-3A3303F0660F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  <p:sp>
        <p:nvSpPr>
          <p:cNvPr id="2147" name="Oval 2146">
            <a:extLst>
              <a:ext uri="{FF2B5EF4-FFF2-40B4-BE49-F238E27FC236}">
                <a16:creationId xmlns:a16="http://schemas.microsoft.com/office/drawing/2014/main" id="{FDDA58E5-A99B-48C0-A6B7-6BAE32E46F62}"/>
              </a:ext>
            </a:extLst>
          </p:cNvPr>
          <p:cNvSpPr/>
          <p:nvPr userDrawn="1"/>
        </p:nvSpPr>
        <p:spPr bwMode="gray">
          <a:xfrm>
            <a:off x="7273815" y="1515193"/>
            <a:ext cx="3735912" cy="3735912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26" lvl="0" algn="ctr">
              <a:spcAft>
                <a:spcPts val="800"/>
              </a:spcAft>
            </a:pPr>
            <a:endParaRPr lang="en-US" sz="1400" kern="0" dirty="0"/>
          </a:p>
        </p:txBody>
      </p:sp>
      <p:sp>
        <p:nvSpPr>
          <p:cNvPr id="18" name="Text Placeholder 862">
            <a:extLst>
              <a:ext uri="{FF2B5EF4-FFF2-40B4-BE49-F238E27FC236}">
                <a16:creationId xmlns:a16="http://schemas.microsoft.com/office/drawing/2014/main" id="{E56855D3-D3B3-4208-ADBF-9790190F0A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2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91276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D6E7D-B875-48DF-B6A8-450BD6AE17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85689" y="0"/>
            <a:ext cx="5403138" cy="6764798"/>
          </a:xfrm>
        </p:spPr>
        <p:txBody>
          <a:bodyPr lIns="640080" tIns="0" rIns="640080" anchor="ctr"/>
          <a:lstStyle>
            <a:lvl1pPr algn="ctr">
              <a:defRPr/>
            </a:lvl1pPr>
          </a:lstStyle>
          <a:p>
            <a:r>
              <a:rPr lang="en-US" dirty="0"/>
              <a:t>Click on the icon to insert a picture from your computer</a:t>
            </a:r>
          </a:p>
        </p:txBody>
      </p:sp>
      <p:sp>
        <p:nvSpPr>
          <p:cNvPr id="17" name="Text Placeholder 862">
            <a:extLst>
              <a:ext uri="{FF2B5EF4-FFF2-40B4-BE49-F238E27FC236}">
                <a16:creationId xmlns:a16="http://schemas.microsoft.com/office/drawing/2014/main" id="{C8F55BC8-3E55-49EB-BF20-18EB4F7F5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014" y="2514602"/>
            <a:ext cx="5485844" cy="1828799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  <a:lvl2pPr marL="273054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6E1A1B-7C56-4DE3-BC90-B387C7F3E670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082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F1D41E-848B-4178-A0D2-2A18C6921400}"/>
              </a:ext>
            </a:extLst>
          </p:cNvPr>
          <p:cNvSpPr/>
          <p:nvPr userDrawn="1"/>
        </p:nvSpPr>
        <p:spPr bwMode="hidden">
          <a:xfrm>
            <a:off x="0" y="0"/>
            <a:ext cx="12188822" cy="43322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1ED419A-30D8-44AB-9256-156B54D449CD}"/>
              </a:ext>
            </a:extLst>
          </p:cNvPr>
          <p:cNvSpPr/>
          <p:nvPr userDrawn="1"/>
        </p:nvSpPr>
        <p:spPr bwMode="white">
          <a:xfrm>
            <a:off x="672528" y="722997"/>
            <a:ext cx="4470400" cy="44704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4BDA96F-134D-4855-8751-F1043ABF3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514601"/>
            <a:ext cx="5027613" cy="1371601"/>
          </a:xfrm>
        </p:spPr>
        <p:txBody>
          <a:bodyPr anchor="ctr"/>
          <a:lstStyle>
            <a:lvl1pPr>
              <a:spcBef>
                <a:spcPts val="0"/>
              </a:spcBef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4093E53D-7586-4113-99BD-F45F1343692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2673" y="722997"/>
            <a:ext cx="4480256" cy="448025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a </a:t>
            </a:r>
            <a:br>
              <a:rPr lang="en-US" dirty="0"/>
            </a:br>
            <a:r>
              <a:rPr lang="en-US" dirty="0"/>
              <a:t>Doughnut chart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4F4198-4BE0-4282-8B86-20DED598DC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8330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4B5F4E67-F2E8-4777-B495-668C321DCB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6416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1" name="Text Placeholder 12">
            <a:extLst>
              <a:ext uri="{FF2B5EF4-FFF2-40B4-BE49-F238E27FC236}">
                <a16:creationId xmlns:a16="http://schemas.microsoft.com/office/drawing/2014/main" id="{704846F3-64ED-4181-8AEC-68B9734DA9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1103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2" name="Text Placeholder 12">
            <a:extLst>
              <a:ext uri="{FF2B5EF4-FFF2-40B4-BE49-F238E27FC236}">
                <a16:creationId xmlns:a16="http://schemas.microsoft.com/office/drawing/2014/main" id="{DD17F439-D919-44B7-889F-96A1DAF17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88109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0DA74846-CC03-44FE-9AE5-4975E808F8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672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EB51A67B-FBDC-4AB8-B81A-6B6B96D04F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50028" y="5507147"/>
            <a:ext cx="1371064" cy="423862"/>
          </a:xfrm>
        </p:spPr>
        <p:txBody>
          <a:bodyPr/>
          <a:lstStyle>
            <a:lvl1pPr algn="l"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C03ACE7-B591-43FD-A636-47D01F482F04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428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025D71-18A5-4A22-8386-917E1B08C46A}"/>
              </a:ext>
            </a:extLst>
          </p:cNvPr>
          <p:cNvSpPr txBox="1"/>
          <p:nvPr userDrawn="1"/>
        </p:nvSpPr>
        <p:spPr>
          <a:xfrm>
            <a:off x="11490941" y="6388101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99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88A8ACB-CBE3-4DC0-BBE3-C6829C462CD7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chemeClr val="accent4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B87096-C8D7-45D0-8DCC-218276F547CC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tx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AC0FC71-A82A-4369-B44E-4E8FF53CA1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D84D398-3251-432F-8986-05570D3BB8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096BFD-803A-42D4-BA19-C683E35B0D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89E6840-6882-4279-A152-16C7CCB9BE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21DF59C-D6C9-4EC0-90A3-7752F6B722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4C478B3-2ECE-440E-A04E-B8C84D0416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90CFD5-6EEA-46D1-AE5E-D69C2E08F3D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479A9FB-8CEE-475F-BF22-3B0B11EB4E81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2F598B-F734-42BE-8CB8-5E3FDDD7ED52}"/>
              </a:ext>
            </a:extLst>
          </p:cNvPr>
          <p:cNvSpPr txBox="1"/>
          <p:nvPr userDrawn="1"/>
        </p:nvSpPr>
        <p:spPr>
          <a:xfrm>
            <a:off x="7122912" y="4133699"/>
            <a:ext cx="3585557" cy="6924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defTabSz="91441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000" b="0" kern="1200" cap="none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B8D218C-9E1A-4E8B-A343-F3F3A628E78E}"/>
              </a:ext>
            </a:extLst>
          </p:cNvPr>
          <p:cNvSpPr/>
          <p:nvPr userDrawn="1"/>
        </p:nvSpPr>
        <p:spPr>
          <a:xfrm rot="18900000">
            <a:off x="-1253437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94000">
                <a:schemeClr val="bg1"/>
              </a:gs>
              <a:gs pos="16000">
                <a:schemeClr val="accent4"/>
              </a:gs>
              <a:gs pos="76000">
                <a:schemeClr val="bg1">
                  <a:alpha val="91000"/>
                </a:schemeClr>
              </a:gs>
            </a:gsLst>
            <a:lin ang="7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3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 –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71CD93A-658C-4473-839D-9C0B5E8F5F7C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DFBF2D3-5C06-47C4-A81C-0305B322C5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464D7FA4-CABA-4E4E-ACCA-68953799CF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EB1261E-CBF9-4479-A018-76C0F24D3B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8C4A243B-FBF5-4C04-8CD0-8E1C4721D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F67E765D-8E8B-44F9-BE70-63FC0512FD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1B4614B4-F94A-4053-B179-EC5C3F70A9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E157F005-56AC-4E75-8AA5-582D0D69E2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473A8DE-DD1F-43EE-8FA2-4C689A038BA5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594E1E-E234-471D-B539-F75E8CC06D07}"/>
              </a:ext>
            </a:extLst>
          </p:cNvPr>
          <p:cNvSpPr txBox="1"/>
          <p:nvPr userDrawn="1"/>
        </p:nvSpPr>
        <p:spPr>
          <a:xfrm>
            <a:off x="7122912" y="4133699"/>
            <a:ext cx="3585557" cy="6924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defTabSz="91441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000" b="0" kern="1200" cap="none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67E5CD-C662-462D-9821-CBF45A809F13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rgbClr val="7F35AB"/>
              </a:gs>
              <a:gs pos="87000">
                <a:srgbClr val="26408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BDC7692-DF81-49A0-9672-BF8E1DB9B662}"/>
              </a:ext>
            </a:extLst>
          </p:cNvPr>
          <p:cNvSpPr/>
          <p:nvPr userDrawn="1"/>
        </p:nvSpPr>
        <p:spPr>
          <a:xfrm rot="18900000">
            <a:off x="-1253437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22000">
                <a:srgbClr val="7F35AB">
                  <a:alpha val="94000"/>
                </a:srgbClr>
              </a:gs>
              <a:gs pos="95000">
                <a:schemeClr val="bg1"/>
              </a:gs>
              <a:gs pos="77000">
                <a:schemeClr val="bg1">
                  <a:alpha val="79000"/>
                </a:schemeClr>
              </a:gs>
            </a:gsLst>
            <a:lin ang="8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1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losing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5B1C875-AD13-4256-9E56-D2FCF94B81E1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1B65455-CBDD-4B2B-8BB7-0D016422E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F202269-FCD9-4D84-82E7-4E6E4F5B7E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68585838-6A08-43B0-827A-D33942E82F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AAAE7B3A-0116-4C7F-85A1-4CDFE95B9B5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CA84427-5217-43A1-9C71-25D9E1DFDD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A60ADC44-391E-4E50-A7BB-332F2C9E8B4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DA390D7-F8F5-442A-8A17-9A9EB73BF9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31C01D4-7C61-4B0F-8304-87A15AD01262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9F709C-1996-44DB-8C47-9CBD9243BF4E}"/>
              </a:ext>
            </a:extLst>
          </p:cNvPr>
          <p:cNvSpPr txBox="1"/>
          <p:nvPr userDrawn="1"/>
        </p:nvSpPr>
        <p:spPr>
          <a:xfrm>
            <a:off x="7122912" y="4133699"/>
            <a:ext cx="3585557" cy="69249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r" defTabSz="91441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000" b="0" kern="1200" cap="none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1A168A-1363-4430-87C6-83E5143B39F6}"/>
              </a:ext>
            </a:extLst>
          </p:cNvPr>
          <p:cNvSpPr/>
          <p:nvPr userDrawn="1"/>
        </p:nvSpPr>
        <p:spPr>
          <a:xfrm rot="2700000">
            <a:off x="500103" y="-2250712"/>
            <a:ext cx="2891746" cy="8395793"/>
          </a:xfrm>
          <a:custGeom>
            <a:avLst/>
            <a:gdLst>
              <a:gd name="connsiteX0" fmla="*/ 0 w 2891746"/>
              <a:gd name="connsiteY0" fmla="*/ 2890035 h 8395793"/>
              <a:gd name="connsiteX1" fmla="*/ 1390389 w 2891746"/>
              <a:gd name="connsiteY1" fmla="*/ 1499646 h 8395793"/>
              <a:gd name="connsiteX2" fmla="*/ 1390389 w 2891746"/>
              <a:gd name="connsiteY2" fmla="*/ 1499646 h 8395793"/>
              <a:gd name="connsiteX3" fmla="*/ 2890036 w 2891746"/>
              <a:gd name="connsiteY3" fmla="*/ 0 h 8395793"/>
              <a:gd name="connsiteX4" fmla="*/ 2890036 w 2891746"/>
              <a:gd name="connsiteY4" fmla="*/ 8322767 h 8395793"/>
              <a:gd name="connsiteX5" fmla="*/ 2891746 w 2891746"/>
              <a:gd name="connsiteY5" fmla="*/ 8340727 h 8395793"/>
              <a:gd name="connsiteX6" fmla="*/ 2891741 w 2891746"/>
              <a:gd name="connsiteY6" fmla="*/ 8395793 h 8395793"/>
              <a:gd name="connsiteX7" fmla="*/ 2546313 w 2891746"/>
              <a:gd name="connsiteY7" fmla="*/ 8050365 h 8395793"/>
              <a:gd name="connsiteX8" fmla="*/ 2546315 w 2891746"/>
              <a:gd name="connsiteY8" fmla="*/ 8050364 h 8395793"/>
              <a:gd name="connsiteX9" fmla="*/ 0 w 2891746"/>
              <a:gd name="connsiteY9" fmla="*/ 5504049 h 839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1746" h="8395793">
                <a:moveTo>
                  <a:pt x="0" y="2890035"/>
                </a:moveTo>
                <a:lnTo>
                  <a:pt x="1390389" y="1499646"/>
                </a:lnTo>
                <a:lnTo>
                  <a:pt x="1390389" y="1499646"/>
                </a:lnTo>
                <a:lnTo>
                  <a:pt x="2890036" y="0"/>
                </a:lnTo>
                <a:lnTo>
                  <a:pt x="2890036" y="8322767"/>
                </a:lnTo>
                <a:lnTo>
                  <a:pt x="2891746" y="8340727"/>
                </a:lnTo>
                <a:lnTo>
                  <a:pt x="2891741" y="8395793"/>
                </a:lnTo>
                <a:lnTo>
                  <a:pt x="2546313" y="8050365"/>
                </a:lnTo>
                <a:lnTo>
                  <a:pt x="2546315" y="8050364"/>
                </a:lnTo>
                <a:lnTo>
                  <a:pt x="0" y="5504049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7000">
                <a:schemeClr val="accent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C946B50-6B2C-4792-825B-BEFD24908723}"/>
              </a:ext>
            </a:extLst>
          </p:cNvPr>
          <p:cNvSpPr/>
          <p:nvPr userDrawn="1"/>
        </p:nvSpPr>
        <p:spPr>
          <a:xfrm rot="18900000">
            <a:off x="-1253437" y="2913755"/>
            <a:ext cx="6372785" cy="905566"/>
          </a:xfrm>
          <a:custGeom>
            <a:avLst/>
            <a:gdLst>
              <a:gd name="connsiteX0" fmla="*/ 6372785 w 6372785"/>
              <a:gd name="connsiteY0" fmla="*/ 0 h 905566"/>
              <a:gd name="connsiteX1" fmla="*/ 6372785 w 6372785"/>
              <a:gd name="connsiteY1" fmla="*/ 905566 h 905566"/>
              <a:gd name="connsiteX2" fmla="*/ 0 w 6372785"/>
              <a:gd name="connsiteY2" fmla="*/ 905566 h 905566"/>
              <a:gd name="connsiteX3" fmla="*/ 905566 w 6372785"/>
              <a:gd name="connsiteY3" fmla="*/ 0 h 905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2785" h="905566">
                <a:moveTo>
                  <a:pt x="6372785" y="0"/>
                </a:moveTo>
                <a:lnTo>
                  <a:pt x="6372785" y="905566"/>
                </a:lnTo>
                <a:lnTo>
                  <a:pt x="0" y="905566"/>
                </a:lnTo>
                <a:lnTo>
                  <a:pt x="905566" y="0"/>
                </a:lnTo>
                <a:close/>
              </a:path>
            </a:pathLst>
          </a:custGeom>
          <a:gradFill>
            <a:gsLst>
              <a:gs pos="24000">
                <a:schemeClr val="accent3"/>
              </a:gs>
              <a:gs pos="80511">
                <a:schemeClr val="bg1">
                  <a:alpha val="76000"/>
                </a:schemeClr>
              </a:gs>
              <a:gs pos="100000">
                <a:schemeClr val="bg1"/>
              </a:gs>
            </a:gsLst>
            <a:lin ang="8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8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nt Ch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A75217-7D87-4C71-8F80-833477FCB149}"/>
              </a:ext>
            </a:extLst>
          </p:cNvPr>
          <p:cNvSpPr/>
          <p:nvPr userDrawn="1"/>
        </p:nvSpPr>
        <p:spPr bwMode="hidden">
          <a:xfrm>
            <a:off x="0" y="0"/>
            <a:ext cx="1218882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9AC7DF-BFC1-4044-BB52-C9946AD8A327}"/>
              </a:ext>
            </a:extLst>
          </p:cNvPr>
          <p:cNvSpPr txBox="1">
            <a:spLocks/>
          </p:cNvSpPr>
          <p:nvPr userDrawn="1"/>
        </p:nvSpPr>
        <p:spPr>
          <a:xfrm>
            <a:off x="564569" y="366687"/>
            <a:ext cx="11001004" cy="7061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C12014-9EC5-4F8C-BD3D-B60E85EC9FFD}"/>
              </a:ext>
            </a:extLst>
          </p:cNvPr>
          <p:cNvSpPr txBox="1"/>
          <p:nvPr userDrawn="1"/>
        </p:nvSpPr>
        <p:spPr>
          <a:xfrm>
            <a:off x="620896" y="3906062"/>
            <a:ext cx="10962687" cy="2380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yes, you are good to go!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If the answer is no, you do not have the Metropolis font installed.</a:t>
            </a:r>
          </a:p>
          <a:p>
            <a:pPr>
              <a:lnSpc>
                <a:spcPct val="130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 marL="0" marR="0" lvl="0" indent="0" algn="l" defTabSz="91441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US" sz="1800" dirty="0">
                <a:solidFill>
                  <a:schemeClr val="bg1"/>
                </a:solidFill>
              </a:rPr>
              <a:t> to download the font</a:t>
            </a:r>
            <a:r>
              <a:rPr lang="en-US" sz="1800" baseline="0" dirty="0">
                <a:solidFill>
                  <a:schemeClr val="bg1"/>
                </a:solidFill>
              </a:rPr>
              <a:t>.</a:t>
            </a:r>
          </a:p>
          <a:p>
            <a:pPr marL="400057" marR="0" lvl="0" indent="-227017" algn="l" defTabSz="91441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strike="noStrike" baseline="0" dirty="0">
                <a:solidFill>
                  <a:schemeClr val="bg1"/>
                </a:solidFill>
              </a:rPr>
              <a:t>Log in with SSO and select the Brand Assets tab in Brand Central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Need more information on how to install fonts?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Refer to the quick-start section in the template guidelines or contact Oasis.</a:t>
            </a:r>
          </a:p>
          <a:p>
            <a:pPr>
              <a:lnSpc>
                <a:spcPct val="130000"/>
              </a:lnSpc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en-US" sz="3201" dirty="0">
              <a:solidFill>
                <a:schemeClr val="bg1"/>
              </a:solidFill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DDC76C1-EE98-469A-A6AD-21148374D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8115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1">
                <a:solidFill>
                  <a:schemeClr val="bg1"/>
                </a:solidFill>
              </a:defRPr>
            </a:lvl3pPr>
            <a:lvl4pPr>
              <a:defRPr sz="2801">
                <a:solidFill>
                  <a:schemeClr val="bg1"/>
                </a:solidFill>
              </a:defRPr>
            </a:lvl4pPr>
            <a:lvl5pPr>
              <a:defRPr sz="28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Metropolis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29BE03A-21B0-4196-A033-4E90957BA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2801" dirty="0">
                <a:solidFill>
                  <a:schemeClr val="bg1"/>
                </a:solidFill>
              </a:rPr>
              <a:t>Metropolis Font Check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CB049186-CC25-4BD3-8410-4DE62ED4B08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8" y="838105"/>
            <a:ext cx="10962687" cy="24774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7" indent="0" algn="ctr">
              <a:buNone/>
              <a:defRPr sz="2000"/>
            </a:lvl2pPr>
            <a:lvl3pPr marL="914415" indent="0" algn="ctr">
              <a:buNone/>
              <a:defRPr sz="1800"/>
            </a:lvl3pPr>
            <a:lvl4pPr marL="1371622" indent="0" algn="ctr">
              <a:buNone/>
              <a:defRPr sz="1600"/>
            </a:lvl4pPr>
            <a:lvl5pPr marL="1828831" indent="0" algn="ctr">
              <a:buNone/>
              <a:defRPr sz="1600"/>
            </a:lvl5pPr>
            <a:lvl6pPr marL="2286038" indent="0" algn="ctr">
              <a:buNone/>
              <a:defRPr sz="1600"/>
            </a:lvl6pPr>
            <a:lvl7pPr marL="2743246" indent="0" algn="ctr">
              <a:buNone/>
              <a:defRPr sz="1600"/>
            </a:lvl7pPr>
            <a:lvl8pPr marL="3200453" indent="0" algn="ctr">
              <a:buNone/>
              <a:defRPr sz="1600"/>
            </a:lvl8pPr>
            <a:lvl9pPr marL="3657661" indent="0" algn="ctr">
              <a:buNone/>
              <a:defRPr sz="1600"/>
            </a:lvl9pPr>
          </a:lstStyle>
          <a:p>
            <a:r>
              <a:rPr lang="en-US" dirty="0"/>
              <a:t>Is the Metropolis font installed on my computer?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92F24-FC82-4FA9-9362-801284731CC8}"/>
              </a:ext>
            </a:extLst>
          </p:cNvPr>
          <p:cNvSpPr/>
          <p:nvPr userDrawn="1"/>
        </p:nvSpPr>
        <p:spPr bwMode="gray">
          <a:xfrm>
            <a:off x="623363" y="1616678"/>
            <a:ext cx="4633737" cy="2441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Do the fonts in the words below match on your screen?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59E37DB-3217-4772-AE8E-E9673A139975}"/>
              </a:ext>
            </a:extLst>
          </p:cNvPr>
          <p:cNvCxnSpPr>
            <a:cxnSpLocks/>
          </p:cNvCxnSpPr>
          <p:nvPr userDrawn="1"/>
        </p:nvCxnSpPr>
        <p:spPr>
          <a:xfrm>
            <a:off x="623365" y="1860778"/>
            <a:ext cx="7299849" cy="0"/>
          </a:xfrm>
          <a:prstGeom prst="line">
            <a:avLst/>
          </a:prstGeom>
          <a:ln w="25400">
            <a:solidFill>
              <a:schemeClr val="bg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43">
            <a:extLst>
              <a:ext uri="{FF2B5EF4-FFF2-40B4-BE49-F238E27FC236}">
                <a16:creationId xmlns:a16="http://schemas.microsoft.com/office/drawing/2014/main" id="{6C28CB3F-7257-499E-B2F6-B9B1B38D8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3684" y="2908233"/>
            <a:ext cx="5354637" cy="895350"/>
          </a:xfrm>
        </p:spPr>
        <p:txBody>
          <a:bodyPr/>
          <a:lstStyle>
            <a:lvl1pPr>
              <a:defRPr sz="4900">
                <a:solidFill>
                  <a:schemeClr val="bg1"/>
                </a:solidFill>
                <a:latin typeface="+mj-lt"/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1">
                <a:solidFill>
                  <a:schemeClr val="bg1"/>
                </a:solidFill>
              </a:defRPr>
            </a:lvl3pPr>
            <a:lvl4pPr>
              <a:defRPr sz="2801">
                <a:solidFill>
                  <a:schemeClr val="bg1"/>
                </a:solidFill>
              </a:defRPr>
            </a:lvl4pPr>
            <a:lvl5pPr>
              <a:defRPr sz="28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Metropolis Light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65F6992-4889-4035-986F-E69979C7B028}"/>
              </a:ext>
            </a:extLst>
          </p:cNvPr>
          <p:cNvGrpSpPr/>
          <p:nvPr userDrawn="1"/>
        </p:nvGrpSpPr>
        <p:grpSpPr>
          <a:xfrm>
            <a:off x="6054923" y="2225997"/>
            <a:ext cx="4699461" cy="542276"/>
            <a:chOff x="6685343" y="2270804"/>
            <a:chExt cx="4699461" cy="542276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57C5E2C-9A8F-469D-810E-FD271477DD05}"/>
                </a:ext>
              </a:extLst>
            </p:cNvPr>
            <p:cNvSpPr/>
            <p:nvPr/>
          </p:nvSpPr>
          <p:spPr>
            <a:xfrm>
              <a:off x="9320530" y="2270804"/>
              <a:ext cx="53167" cy="53167"/>
            </a:xfrm>
            <a:custGeom>
              <a:avLst/>
              <a:gdLst/>
              <a:ahLst/>
              <a:cxnLst/>
              <a:rect l="l" t="t" r="r" b="b"/>
              <a:pathLst>
                <a:path w="53167" h="53167">
                  <a:moveTo>
                    <a:pt x="26583" y="0"/>
                  </a:moveTo>
                  <a:cubicBezTo>
                    <a:pt x="34183" y="219"/>
                    <a:pt x="40467" y="2872"/>
                    <a:pt x="45439" y="7959"/>
                  </a:cubicBezTo>
                  <a:cubicBezTo>
                    <a:pt x="50411" y="13047"/>
                    <a:pt x="52987" y="19255"/>
                    <a:pt x="53167" y="26583"/>
                  </a:cubicBezTo>
                  <a:cubicBezTo>
                    <a:pt x="52987" y="34182"/>
                    <a:pt x="50411" y="40468"/>
                    <a:pt x="45439" y="45439"/>
                  </a:cubicBezTo>
                  <a:cubicBezTo>
                    <a:pt x="40467" y="50411"/>
                    <a:pt x="34183" y="52987"/>
                    <a:pt x="26583" y="53167"/>
                  </a:cubicBezTo>
                  <a:cubicBezTo>
                    <a:pt x="18985" y="52987"/>
                    <a:pt x="12699" y="50411"/>
                    <a:pt x="7727" y="45439"/>
                  </a:cubicBezTo>
                  <a:cubicBezTo>
                    <a:pt x="2756" y="40468"/>
                    <a:pt x="180" y="34182"/>
                    <a:pt x="0" y="26583"/>
                  </a:cubicBezTo>
                  <a:cubicBezTo>
                    <a:pt x="180" y="19255"/>
                    <a:pt x="2756" y="13047"/>
                    <a:pt x="7727" y="7959"/>
                  </a:cubicBezTo>
                  <a:cubicBezTo>
                    <a:pt x="12699" y="2872"/>
                    <a:pt x="18985" y="219"/>
                    <a:pt x="2658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16D8268-B556-4A2E-A24F-2098FB05E4CA}"/>
                </a:ext>
              </a:extLst>
            </p:cNvPr>
            <p:cNvSpPr/>
            <p:nvPr/>
          </p:nvSpPr>
          <p:spPr>
            <a:xfrm>
              <a:off x="10320655" y="2270804"/>
              <a:ext cx="53167" cy="53167"/>
            </a:xfrm>
            <a:custGeom>
              <a:avLst/>
              <a:gdLst/>
              <a:ahLst/>
              <a:cxnLst/>
              <a:rect l="l" t="t" r="r" b="b"/>
              <a:pathLst>
                <a:path w="53167" h="53167">
                  <a:moveTo>
                    <a:pt x="26583" y="0"/>
                  </a:moveTo>
                  <a:cubicBezTo>
                    <a:pt x="34182" y="219"/>
                    <a:pt x="40468" y="2872"/>
                    <a:pt x="45439" y="7959"/>
                  </a:cubicBezTo>
                  <a:cubicBezTo>
                    <a:pt x="50411" y="13047"/>
                    <a:pt x="52986" y="19255"/>
                    <a:pt x="53167" y="26583"/>
                  </a:cubicBezTo>
                  <a:cubicBezTo>
                    <a:pt x="52986" y="34182"/>
                    <a:pt x="50411" y="40468"/>
                    <a:pt x="45439" y="45439"/>
                  </a:cubicBezTo>
                  <a:cubicBezTo>
                    <a:pt x="40468" y="50411"/>
                    <a:pt x="34182" y="52987"/>
                    <a:pt x="26583" y="53167"/>
                  </a:cubicBezTo>
                  <a:cubicBezTo>
                    <a:pt x="18984" y="52987"/>
                    <a:pt x="12699" y="50411"/>
                    <a:pt x="7727" y="45439"/>
                  </a:cubicBezTo>
                  <a:cubicBezTo>
                    <a:pt x="2756" y="40468"/>
                    <a:pt x="180" y="34182"/>
                    <a:pt x="0" y="26583"/>
                  </a:cubicBezTo>
                  <a:cubicBezTo>
                    <a:pt x="180" y="19255"/>
                    <a:pt x="2756" y="13047"/>
                    <a:pt x="7727" y="7959"/>
                  </a:cubicBezTo>
                  <a:cubicBezTo>
                    <a:pt x="12699" y="2872"/>
                    <a:pt x="18984" y="219"/>
                    <a:pt x="2658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54C27A0-5E49-4C0A-B9A5-777E28510D88}"/>
                </a:ext>
              </a:extLst>
            </p:cNvPr>
            <p:cNvSpPr/>
            <p:nvPr/>
          </p:nvSpPr>
          <p:spPr>
            <a:xfrm>
              <a:off x="9176178" y="2273899"/>
              <a:ext cx="38309" cy="432691"/>
            </a:xfrm>
            <a:custGeom>
              <a:avLst/>
              <a:gdLst/>
              <a:ahLst/>
              <a:cxnLst/>
              <a:rect l="l" t="t" r="r" b="b"/>
              <a:pathLst>
                <a:path w="38309" h="432691">
                  <a:moveTo>
                    <a:pt x="0" y="0"/>
                  </a:moveTo>
                  <a:lnTo>
                    <a:pt x="38309" y="0"/>
                  </a:lnTo>
                  <a:lnTo>
                    <a:pt x="38309" y="432691"/>
                  </a:lnTo>
                  <a:lnTo>
                    <a:pt x="0" y="4326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6DC2D46-24E8-497A-AE7E-3F29CF07D0E0}"/>
                </a:ext>
              </a:extLst>
            </p:cNvPr>
            <p:cNvSpPr/>
            <p:nvPr/>
          </p:nvSpPr>
          <p:spPr>
            <a:xfrm>
              <a:off x="10871628" y="2273899"/>
              <a:ext cx="263051" cy="432691"/>
            </a:xfrm>
            <a:custGeom>
              <a:avLst/>
              <a:gdLst/>
              <a:ahLst/>
              <a:cxnLst/>
              <a:rect l="l" t="t" r="r" b="b"/>
              <a:pathLst>
                <a:path w="263051" h="432691">
                  <a:moveTo>
                    <a:pt x="0" y="0"/>
                  </a:moveTo>
                  <a:lnTo>
                    <a:pt x="38309" y="0"/>
                  </a:lnTo>
                  <a:lnTo>
                    <a:pt x="38309" y="164610"/>
                  </a:lnTo>
                  <a:cubicBezTo>
                    <a:pt x="47303" y="146708"/>
                    <a:pt x="61058" y="132407"/>
                    <a:pt x="79575" y="121706"/>
                  </a:cubicBezTo>
                  <a:cubicBezTo>
                    <a:pt x="98091" y="111006"/>
                    <a:pt x="119435" y="105521"/>
                    <a:pt x="143603" y="105252"/>
                  </a:cubicBezTo>
                  <a:cubicBezTo>
                    <a:pt x="179471" y="105803"/>
                    <a:pt x="208206" y="117063"/>
                    <a:pt x="229805" y="139033"/>
                  </a:cubicBezTo>
                  <a:cubicBezTo>
                    <a:pt x="251405" y="161002"/>
                    <a:pt x="262487" y="190372"/>
                    <a:pt x="263051" y="227142"/>
                  </a:cubicBezTo>
                  <a:lnTo>
                    <a:pt x="263051" y="432691"/>
                  </a:lnTo>
                  <a:lnTo>
                    <a:pt x="224743" y="432691"/>
                  </a:lnTo>
                  <a:lnTo>
                    <a:pt x="224743" y="232095"/>
                  </a:lnTo>
                  <a:cubicBezTo>
                    <a:pt x="224343" y="204441"/>
                    <a:pt x="216316" y="182359"/>
                    <a:pt x="200663" y="165849"/>
                  </a:cubicBezTo>
                  <a:cubicBezTo>
                    <a:pt x="185011" y="149339"/>
                    <a:pt x="164133" y="140877"/>
                    <a:pt x="138029" y="140464"/>
                  </a:cubicBezTo>
                  <a:cubicBezTo>
                    <a:pt x="109215" y="141019"/>
                    <a:pt x="85549" y="149506"/>
                    <a:pt x="67032" y="165926"/>
                  </a:cubicBezTo>
                  <a:cubicBezTo>
                    <a:pt x="48515" y="182346"/>
                    <a:pt x="38941" y="203370"/>
                    <a:pt x="38309" y="228999"/>
                  </a:cubicBezTo>
                  <a:lnTo>
                    <a:pt x="38309" y="432691"/>
                  </a:lnTo>
                  <a:lnTo>
                    <a:pt x="0" y="4326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B6A4DE9-31A3-428E-B420-424F68D79E41}"/>
                </a:ext>
              </a:extLst>
            </p:cNvPr>
            <p:cNvSpPr/>
            <p:nvPr/>
          </p:nvSpPr>
          <p:spPr>
            <a:xfrm>
              <a:off x="6685343" y="2281329"/>
              <a:ext cx="403593" cy="425261"/>
            </a:xfrm>
            <a:custGeom>
              <a:avLst/>
              <a:gdLst/>
              <a:ahLst/>
              <a:cxnLst/>
              <a:rect l="l" t="t" r="r" b="b"/>
              <a:pathLst>
                <a:path w="403593" h="425261">
                  <a:moveTo>
                    <a:pt x="0" y="0"/>
                  </a:moveTo>
                  <a:lnTo>
                    <a:pt x="39547" y="0"/>
                  </a:lnTo>
                  <a:lnTo>
                    <a:pt x="201797" y="304554"/>
                  </a:lnTo>
                  <a:lnTo>
                    <a:pt x="364046" y="0"/>
                  </a:lnTo>
                  <a:lnTo>
                    <a:pt x="403593" y="0"/>
                  </a:lnTo>
                  <a:lnTo>
                    <a:pt x="403593" y="425261"/>
                  </a:lnTo>
                  <a:lnTo>
                    <a:pt x="364046" y="425261"/>
                  </a:lnTo>
                  <a:lnTo>
                    <a:pt x="364046" y="84186"/>
                  </a:lnTo>
                  <a:lnTo>
                    <a:pt x="201797" y="388740"/>
                  </a:lnTo>
                  <a:lnTo>
                    <a:pt x="39547" y="84186"/>
                  </a:lnTo>
                  <a:lnTo>
                    <a:pt x="39547" y="425261"/>
                  </a:lnTo>
                  <a:lnTo>
                    <a:pt x="0" y="4252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221A60B-A1D2-4D5F-ADCD-2B3BF1989BD1}"/>
                </a:ext>
              </a:extLst>
            </p:cNvPr>
            <p:cNvSpPr/>
            <p:nvPr/>
          </p:nvSpPr>
          <p:spPr>
            <a:xfrm>
              <a:off x="9980992" y="2281329"/>
              <a:ext cx="276052" cy="425261"/>
            </a:xfrm>
            <a:custGeom>
              <a:avLst/>
              <a:gdLst/>
              <a:ahLst/>
              <a:cxnLst/>
              <a:rect l="l" t="t" r="r" b="b"/>
              <a:pathLst>
                <a:path w="276052" h="425261">
                  <a:moveTo>
                    <a:pt x="0" y="0"/>
                  </a:moveTo>
                  <a:lnTo>
                    <a:pt x="39547" y="0"/>
                  </a:lnTo>
                  <a:lnTo>
                    <a:pt x="39547" y="387572"/>
                  </a:lnTo>
                  <a:lnTo>
                    <a:pt x="276052" y="387572"/>
                  </a:lnTo>
                  <a:lnTo>
                    <a:pt x="276052" y="425261"/>
                  </a:lnTo>
                  <a:lnTo>
                    <a:pt x="0" y="4252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B738972-CA48-44E6-B7DD-E4E8B81F3D9E}"/>
                </a:ext>
              </a:extLst>
            </p:cNvPr>
            <p:cNvSpPr/>
            <p:nvPr/>
          </p:nvSpPr>
          <p:spPr>
            <a:xfrm>
              <a:off x="7532020" y="2298664"/>
              <a:ext cx="185660" cy="415356"/>
            </a:xfrm>
            <a:custGeom>
              <a:avLst/>
              <a:gdLst/>
              <a:ahLst/>
              <a:cxnLst/>
              <a:rect l="l" t="t" r="r" b="b"/>
              <a:pathLst>
                <a:path w="185660" h="415356">
                  <a:moveTo>
                    <a:pt x="52006" y="0"/>
                  </a:moveTo>
                  <a:lnTo>
                    <a:pt x="90314" y="0"/>
                  </a:lnTo>
                  <a:lnTo>
                    <a:pt x="90314" y="87916"/>
                  </a:lnTo>
                  <a:lnTo>
                    <a:pt x="170801" y="87916"/>
                  </a:lnTo>
                  <a:lnTo>
                    <a:pt x="170801" y="123129"/>
                  </a:lnTo>
                  <a:lnTo>
                    <a:pt x="90314" y="123129"/>
                  </a:lnTo>
                  <a:lnTo>
                    <a:pt x="90314" y="333695"/>
                  </a:lnTo>
                  <a:cubicBezTo>
                    <a:pt x="90598" y="347552"/>
                    <a:pt x="94365" y="358699"/>
                    <a:pt x="101613" y="367138"/>
                  </a:cubicBezTo>
                  <a:cubicBezTo>
                    <a:pt x="108862" y="375576"/>
                    <a:pt x="117891" y="379911"/>
                    <a:pt x="128700" y="380143"/>
                  </a:cubicBezTo>
                  <a:cubicBezTo>
                    <a:pt x="136207" y="380079"/>
                    <a:pt x="143172" y="378814"/>
                    <a:pt x="149596" y="376350"/>
                  </a:cubicBezTo>
                  <a:cubicBezTo>
                    <a:pt x="156019" y="373886"/>
                    <a:pt x="161436" y="370608"/>
                    <a:pt x="165848" y="366518"/>
                  </a:cubicBezTo>
                  <a:lnTo>
                    <a:pt x="185660" y="394970"/>
                  </a:lnTo>
                  <a:cubicBezTo>
                    <a:pt x="177185" y="401495"/>
                    <a:pt x="167821" y="406514"/>
                    <a:pt x="157567" y="410028"/>
                  </a:cubicBezTo>
                  <a:cubicBezTo>
                    <a:pt x="147313" y="413541"/>
                    <a:pt x="136865" y="415317"/>
                    <a:pt x="126224" y="415356"/>
                  </a:cubicBezTo>
                  <a:cubicBezTo>
                    <a:pt x="104177" y="414934"/>
                    <a:pt x="86392" y="407284"/>
                    <a:pt x="72869" y="392407"/>
                  </a:cubicBezTo>
                  <a:cubicBezTo>
                    <a:pt x="59345" y="377530"/>
                    <a:pt x="52391" y="357959"/>
                    <a:pt x="52006" y="333695"/>
                  </a:cubicBezTo>
                  <a:lnTo>
                    <a:pt x="52006" y="123129"/>
                  </a:lnTo>
                  <a:lnTo>
                    <a:pt x="0" y="123129"/>
                  </a:lnTo>
                  <a:lnTo>
                    <a:pt x="0" y="87916"/>
                  </a:lnTo>
                  <a:lnTo>
                    <a:pt x="52006" y="87916"/>
                  </a:lnTo>
                  <a:lnTo>
                    <a:pt x="52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C0E3A6F-0249-4454-864B-04BF720A73B8}"/>
                </a:ext>
              </a:extLst>
            </p:cNvPr>
            <p:cNvSpPr/>
            <p:nvPr/>
          </p:nvSpPr>
          <p:spPr>
            <a:xfrm>
              <a:off x="11199144" y="2298664"/>
              <a:ext cx="185660" cy="415356"/>
            </a:xfrm>
            <a:custGeom>
              <a:avLst/>
              <a:gdLst/>
              <a:ahLst/>
              <a:cxnLst/>
              <a:rect l="l" t="t" r="r" b="b"/>
              <a:pathLst>
                <a:path w="185660" h="415356">
                  <a:moveTo>
                    <a:pt x="52006" y="0"/>
                  </a:moveTo>
                  <a:lnTo>
                    <a:pt x="90315" y="0"/>
                  </a:lnTo>
                  <a:lnTo>
                    <a:pt x="90315" y="87916"/>
                  </a:lnTo>
                  <a:lnTo>
                    <a:pt x="170802" y="87916"/>
                  </a:lnTo>
                  <a:lnTo>
                    <a:pt x="170802" y="123129"/>
                  </a:lnTo>
                  <a:lnTo>
                    <a:pt x="90315" y="123129"/>
                  </a:lnTo>
                  <a:lnTo>
                    <a:pt x="90315" y="333695"/>
                  </a:lnTo>
                  <a:cubicBezTo>
                    <a:pt x="90599" y="347552"/>
                    <a:pt x="94366" y="358699"/>
                    <a:pt x="101614" y="367138"/>
                  </a:cubicBezTo>
                  <a:cubicBezTo>
                    <a:pt x="108863" y="375576"/>
                    <a:pt x="117892" y="379911"/>
                    <a:pt x="128701" y="380143"/>
                  </a:cubicBezTo>
                  <a:cubicBezTo>
                    <a:pt x="136208" y="380079"/>
                    <a:pt x="143173" y="378814"/>
                    <a:pt x="149596" y="376350"/>
                  </a:cubicBezTo>
                  <a:cubicBezTo>
                    <a:pt x="156020" y="373886"/>
                    <a:pt x="161437" y="370608"/>
                    <a:pt x="165848" y="366518"/>
                  </a:cubicBezTo>
                  <a:lnTo>
                    <a:pt x="185660" y="394970"/>
                  </a:lnTo>
                  <a:cubicBezTo>
                    <a:pt x="177186" y="401495"/>
                    <a:pt x="167822" y="406514"/>
                    <a:pt x="157568" y="410028"/>
                  </a:cubicBezTo>
                  <a:cubicBezTo>
                    <a:pt x="147314" y="413541"/>
                    <a:pt x="136866" y="415317"/>
                    <a:pt x="126224" y="415356"/>
                  </a:cubicBezTo>
                  <a:cubicBezTo>
                    <a:pt x="104178" y="414934"/>
                    <a:pt x="86393" y="407284"/>
                    <a:pt x="72870" y="392407"/>
                  </a:cubicBezTo>
                  <a:cubicBezTo>
                    <a:pt x="59346" y="377530"/>
                    <a:pt x="52392" y="357959"/>
                    <a:pt x="52006" y="333695"/>
                  </a:cubicBezTo>
                  <a:lnTo>
                    <a:pt x="52006" y="123129"/>
                  </a:lnTo>
                  <a:lnTo>
                    <a:pt x="0" y="123129"/>
                  </a:lnTo>
                  <a:lnTo>
                    <a:pt x="0" y="87916"/>
                  </a:lnTo>
                  <a:lnTo>
                    <a:pt x="52006" y="87916"/>
                  </a:lnTo>
                  <a:lnTo>
                    <a:pt x="52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BD5D52F-83DC-4C29-BFF9-C29AC76D694C}"/>
                </a:ext>
              </a:extLst>
            </p:cNvPr>
            <p:cNvSpPr/>
            <p:nvPr/>
          </p:nvSpPr>
          <p:spPr>
            <a:xfrm>
              <a:off x="7184309" y="2379151"/>
              <a:ext cx="309486" cy="334869"/>
            </a:xfrm>
            <a:custGeom>
              <a:avLst/>
              <a:gdLst/>
              <a:ahLst/>
              <a:cxnLst/>
              <a:rect l="l" t="t" r="r" b="b"/>
              <a:pathLst>
                <a:path w="309486" h="334869">
                  <a:moveTo>
                    <a:pt x="157840" y="0"/>
                  </a:moveTo>
                  <a:cubicBezTo>
                    <a:pt x="205615" y="720"/>
                    <a:pt x="242734" y="17376"/>
                    <a:pt x="269197" y="49965"/>
                  </a:cubicBezTo>
                  <a:cubicBezTo>
                    <a:pt x="295660" y="82555"/>
                    <a:pt x="309089" y="126754"/>
                    <a:pt x="309486" y="182564"/>
                  </a:cubicBezTo>
                  <a:lnTo>
                    <a:pt x="38928" y="182564"/>
                  </a:lnTo>
                  <a:cubicBezTo>
                    <a:pt x="42863" y="216445"/>
                    <a:pt x="55740" y="244247"/>
                    <a:pt x="77559" y="265969"/>
                  </a:cubicBezTo>
                  <a:cubicBezTo>
                    <a:pt x="99377" y="287692"/>
                    <a:pt x="126963" y="298921"/>
                    <a:pt x="160317" y="299656"/>
                  </a:cubicBezTo>
                  <a:cubicBezTo>
                    <a:pt x="181013" y="299488"/>
                    <a:pt x="201090" y="295797"/>
                    <a:pt x="220547" y="288582"/>
                  </a:cubicBezTo>
                  <a:cubicBezTo>
                    <a:pt x="240005" y="281367"/>
                    <a:pt x="255436" y="271635"/>
                    <a:pt x="266842" y="259387"/>
                  </a:cubicBezTo>
                  <a:lnTo>
                    <a:pt x="290950" y="285407"/>
                  </a:lnTo>
                  <a:cubicBezTo>
                    <a:pt x="276534" y="300459"/>
                    <a:pt x="257271" y="312414"/>
                    <a:pt x="233160" y="321273"/>
                  </a:cubicBezTo>
                  <a:cubicBezTo>
                    <a:pt x="209050" y="330132"/>
                    <a:pt x="184975" y="334664"/>
                    <a:pt x="160937" y="334869"/>
                  </a:cubicBezTo>
                  <a:cubicBezTo>
                    <a:pt x="132043" y="334568"/>
                    <a:pt x="105473" y="327127"/>
                    <a:pt x="81227" y="312548"/>
                  </a:cubicBezTo>
                  <a:cubicBezTo>
                    <a:pt x="56980" y="297968"/>
                    <a:pt x="37482" y="278056"/>
                    <a:pt x="22732" y="252812"/>
                  </a:cubicBezTo>
                  <a:cubicBezTo>
                    <a:pt x="7982" y="227567"/>
                    <a:pt x="405" y="198797"/>
                    <a:pt x="0" y="166502"/>
                  </a:cubicBezTo>
                  <a:cubicBezTo>
                    <a:pt x="343" y="134622"/>
                    <a:pt x="7561" y="106198"/>
                    <a:pt x="21654" y="81230"/>
                  </a:cubicBezTo>
                  <a:cubicBezTo>
                    <a:pt x="35746" y="56262"/>
                    <a:pt x="54656" y="36557"/>
                    <a:pt x="78382" y="22115"/>
                  </a:cubicBezTo>
                  <a:cubicBezTo>
                    <a:pt x="102109" y="7673"/>
                    <a:pt x="128595" y="301"/>
                    <a:pt x="157840" y="0"/>
                  </a:cubicBezTo>
                  <a:close/>
                  <a:moveTo>
                    <a:pt x="159079" y="35212"/>
                  </a:moveTo>
                  <a:cubicBezTo>
                    <a:pt x="127505" y="35742"/>
                    <a:pt x="100848" y="46145"/>
                    <a:pt x="79107" y="66423"/>
                  </a:cubicBezTo>
                  <a:cubicBezTo>
                    <a:pt x="57366" y="86700"/>
                    <a:pt x="44179" y="113676"/>
                    <a:pt x="39547" y="147351"/>
                  </a:cubicBezTo>
                  <a:lnTo>
                    <a:pt x="271796" y="147351"/>
                  </a:lnTo>
                  <a:cubicBezTo>
                    <a:pt x="268881" y="114489"/>
                    <a:pt x="257836" y="87745"/>
                    <a:pt x="238663" y="67120"/>
                  </a:cubicBezTo>
                  <a:cubicBezTo>
                    <a:pt x="219489" y="46494"/>
                    <a:pt x="192961" y="35858"/>
                    <a:pt x="159079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50D27D-9134-4260-9625-A03ACB43BB75}"/>
                </a:ext>
              </a:extLst>
            </p:cNvPr>
            <p:cNvSpPr/>
            <p:nvPr/>
          </p:nvSpPr>
          <p:spPr>
            <a:xfrm>
              <a:off x="7784908" y="2379151"/>
              <a:ext cx="162134" cy="327439"/>
            </a:xfrm>
            <a:custGeom>
              <a:avLst/>
              <a:gdLst/>
              <a:ahLst/>
              <a:cxnLst/>
              <a:rect l="l" t="t" r="r" b="b"/>
              <a:pathLst>
                <a:path w="162134" h="327439">
                  <a:moveTo>
                    <a:pt x="162134" y="0"/>
                  </a:moveTo>
                  <a:lnTo>
                    <a:pt x="162134" y="35212"/>
                  </a:lnTo>
                  <a:cubicBezTo>
                    <a:pt x="125283" y="35792"/>
                    <a:pt x="95591" y="46396"/>
                    <a:pt x="73057" y="67025"/>
                  </a:cubicBezTo>
                  <a:cubicBezTo>
                    <a:pt x="50523" y="87655"/>
                    <a:pt x="38941" y="114831"/>
                    <a:pt x="38309" y="148556"/>
                  </a:cubicBezTo>
                  <a:lnTo>
                    <a:pt x="38309" y="327439"/>
                  </a:lnTo>
                  <a:lnTo>
                    <a:pt x="0" y="327439"/>
                  </a:lnTo>
                  <a:lnTo>
                    <a:pt x="0" y="7429"/>
                  </a:lnTo>
                  <a:lnTo>
                    <a:pt x="38309" y="7429"/>
                  </a:lnTo>
                  <a:lnTo>
                    <a:pt x="38309" y="74217"/>
                  </a:lnTo>
                  <a:cubicBezTo>
                    <a:pt x="47338" y="51898"/>
                    <a:pt x="62713" y="34035"/>
                    <a:pt x="84434" y="20628"/>
                  </a:cubicBezTo>
                  <a:cubicBezTo>
                    <a:pt x="106154" y="7222"/>
                    <a:pt x="132054" y="345"/>
                    <a:pt x="1621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AD9AAAC-AEE1-41E7-98D0-8AAAA66A65F2}"/>
                </a:ext>
              </a:extLst>
            </p:cNvPr>
            <p:cNvSpPr/>
            <p:nvPr/>
          </p:nvSpPr>
          <p:spPr>
            <a:xfrm>
              <a:off x="7992696" y="2379151"/>
              <a:ext cx="330536" cy="334869"/>
            </a:xfrm>
            <a:custGeom>
              <a:avLst/>
              <a:gdLst/>
              <a:ahLst/>
              <a:cxnLst/>
              <a:rect l="l" t="t" r="r" b="b"/>
              <a:pathLst>
                <a:path w="330536" h="334869">
                  <a:moveTo>
                    <a:pt x="165267" y="0"/>
                  </a:moveTo>
                  <a:cubicBezTo>
                    <a:pt x="195773" y="366"/>
                    <a:pt x="223451" y="8019"/>
                    <a:pt x="248301" y="22960"/>
                  </a:cubicBezTo>
                  <a:cubicBezTo>
                    <a:pt x="273151" y="37901"/>
                    <a:pt x="292978" y="57935"/>
                    <a:pt x="307782" y="83060"/>
                  </a:cubicBezTo>
                  <a:cubicBezTo>
                    <a:pt x="322585" y="108185"/>
                    <a:pt x="330170" y="136207"/>
                    <a:pt x="330536" y="167125"/>
                  </a:cubicBezTo>
                  <a:cubicBezTo>
                    <a:pt x="330170" y="198051"/>
                    <a:pt x="322585" y="226126"/>
                    <a:pt x="307782" y="251351"/>
                  </a:cubicBezTo>
                  <a:cubicBezTo>
                    <a:pt x="292978" y="276575"/>
                    <a:pt x="273151" y="296708"/>
                    <a:pt x="248301" y="311748"/>
                  </a:cubicBezTo>
                  <a:cubicBezTo>
                    <a:pt x="223451" y="326788"/>
                    <a:pt x="195773" y="334495"/>
                    <a:pt x="165267" y="334869"/>
                  </a:cubicBezTo>
                  <a:cubicBezTo>
                    <a:pt x="134762" y="334495"/>
                    <a:pt x="107084" y="326788"/>
                    <a:pt x="82234" y="311748"/>
                  </a:cubicBezTo>
                  <a:cubicBezTo>
                    <a:pt x="57384" y="296708"/>
                    <a:pt x="37557" y="276575"/>
                    <a:pt x="22754" y="251351"/>
                  </a:cubicBezTo>
                  <a:cubicBezTo>
                    <a:pt x="7951" y="226126"/>
                    <a:pt x="366" y="198051"/>
                    <a:pt x="0" y="167125"/>
                  </a:cubicBezTo>
                  <a:cubicBezTo>
                    <a:pt x="366" y="136207"/>
                    <a:pt x="7951" y="108185"/>
                    <a:pt x="22754" y="83060"/>
                  </a:cubicBezTo>
                  <a:cubicBezTo>
                    <a:pt x="37557" y="57935"/>
                    <a:pt x="57384" y="37901"/>
                    <a:pt x="82234" y="22960"/>
                  </a:cubicBezTo>
                  <a:cubicBezTo>
                    <a:pt x="107084" y="8019"/>
                    <a:pt x="134762" y="366"/>
                    <a:pt x="165267" y="0"/>
                  </a:cubicBezTo>
                  <a:close/>
                  <a:moveTo>
                    <a:pt x="165267" y="35212"/>
                  </a:moveTo>
                  <a:cubicBezTo>
                    <a:pt x="129954" y="36180"/>
                    <a:pt x="100407" y="49108"/>
                    <a:pt x="76628" y="73997"/>
                  </a:cubicBezTo>
                  <a:cubicBezTo>
                    <a:pt x="52849" y="98885"/>
                    <a:pt x="40489" y="129928"/>
                    <a:pt x="39547" y="167125"/>
                  </a:cubicBezTo>
                  <a:cubicBezTo>
                    <a:pt x="40489" y="204348"/>
                    <a:pt x="52849" y="235494"/>
                    <a:pt x="76628" y="260563"/>
                  </a:cubicBezTo>
                  <a:cubicBezTo>
                    <a:pt x="100407" y="285632"/>
                    <a:pt x="129954" y="298663"/>
                    <a:pt x="165267" y="299656"/>
                  </a:cubicBezTo>
                  <a:cubicBezTo>
                    <a:pt x="200581" y="298663"/>
                    <a:pt x="230128" y="285632"/>
                    <a:pt x="253907" y="260563"/>
                  </a:cubicBezTo>
                  <a:cubicBezTo>
                    <a:pt x="277686" y="235494"/>
                    <a:pt x="290047" y="204348"/>
                    <a:pt x="290989" y="167125"/>
                  </a:cubicBezTo>
                  <a:cubicBezTo>
                    <a:pt x="290047" y="129928"/>
                    <a:pt x="277686" y="98885"/>
                    <a:pt x="253907" y="73997"/>
                  </a:cubicBezTo>
                  <a:cubicBezTo>
                    <a:pt x="230128" y="49108"/>
                    <a:pt x="200581" y="36180"/>
                    <a:pt x="165267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5D99233-8B51-431E-B7AE-9CFD2F67C3E6}"/>
                </a:ext>
              </a:extLst>
            </p:cNvPr>
            <p:cNvSpPr/>
            <p:nvPr/>
          </p:nvSpPr>
          <p:spPr>
            <a:xfrm>
              <a:off x="8404653" y="2379151"/>
              <a:ext cx="303913" cy="433929"/>
            </a:xfrm>
            <a:custGeom>
              <a:avLst/>
              <a:gdLst/>
              <a:ahLst/>
              <a:cxnLst/>
              <a:rect l="l" t="t" r="r" b="b"/>
              <a:pathLst>
                <a:path w="303913" h="433929">
                  <a:moveTo>
                    <a:pt x="157842" y="0"/>
                  </a:moveTo>
                  <a:cubicBezTo>
                    <a:pt x="199966" y="1002"/>
                    <a:pt x="234608" y="16936"/>
                    <a:pt x="261767" y="47802"/>
                  </a:cubicBezTo>
                  <a:cubicBezTo>
                    <a:pt x="288926" y="78669"/>
                    <a:pt x="302975" y="118456"/>
                    <a:pt x="303913" y="167163"/>
                  </a:cubicBezTo>
                  <a:cubicBezTo>
                    <a:pt x="302975" y="216136"/>
                    <a:pt x="288926" y="256082"/>
                    <a:pt x="261767" y="287003"/>
                  </a:cubicBezTo>
                  <a:cubicBezTo>
                    <a:pt x="234608" y="317924"/>
                    <a:pt x="199966" y="333879"/>
                    <a:pt x="157842" y="334869"/>
                  </a:cubicBezTo>
                  <a:cubicBezTo>
                    <a:pt x="131378" y="334665"/>
                    <a:pt x="107972" y="328432"/>
                    <a:pt x="87624" y="316172"/>
                  </a:cubicBezTo>
                  <a:cubicBezTo>
                    <a:pt x="67276" y="303912"/>
                    <a:pt x="50837" y="286849"/>
                    <a:pt x="38308" y="264985"/>
                  </a:cubicBezTo>
                  <a:lnTo>
                    <a:pt x="38308" y="433929"/>
                  </a:lnTo>
                  <a:lnTo>
                    <a:pt x="0" y="433929"/>
                  </a:lnTo>
                  <a:lnTo>
                    <a:pt x="0" y="7429"/>
                  </a:lnTo>
                  <a:lnTo>
                    <a:pt x="38308" y="7429"/>
                  </a:lnTo>
                  <a:lnTo>
                    <a:pt x="38308" y="69894"/>
                  </a:lnTo>
                  <a:cubicBezTo>
                    <a:pt x="50837" y="48025"/>
                    <a:pt x="67276" y="30959"/>
                    <a:pt x="87624" y="18698"/>
                  </a:cubicBezTo>
                  <a:cubicBezTo>
                    <a:pt x="107972" y="6437"/>
                    <a:pt x="131378" y="204"/>
                    <a:pt x="157842" y="0"/>
                  </a:cubicBezTo>
                  <a:close/>
                  <a:moveTo>
                    <a:pt x="150410" y="35212"/>
                  </a:moveTo>
                  <a:cubicBezTo>
                    <a:pt x="117017" y="35870"/>
                    <a:pt x="90127" y="48179"/>
                    <a:pt x="69740" y="72139"/>
                  </a:cubicBezTo>
                  <a:cubicBezTo>
                    <a:pt x="49354" y="96098"/>
                    <a:pt x="38876" y="127760"/>
                    <a:pt x="38308" y="167125"/>
                  </a:cubicBezTo>
                  <a:cubicBezTo>
                    <a:pt x="38876" y="206515"/>
                    <a:pt x="49354" y="238281"/>
                    <a:pt x="69740" y="262421"/>
                  </a:cubicBezTo>
                  <a:cubicBezTo>
                    <a:pt x="90127" y="286561"/>
                    <a:pt x="117017" y="298972"/>
                    <a:pt x="150410" y="299656"/>
                  </a:cubicBezTo>
                  <a:cubicBezTo>
                    <a:pt x="183312" y="298856"/>
                    <a:pt x="210253" y="286212"/>
                    <a:pt x="231233" y="261724"/>
                  </a:cubicBezTo>
                  <a:cubicBezTo>
                    <a:pt x="252213" y="237235"/>
                    <a:pt x="263051" y="205703"/>
                    <a:pt x="263747" y="167125"/>
                  </a:cubicBezTo>
                  <a:cubicBezTo>
                    <a:pt x="263051" y="128573"/>
                    <a:pt x="252213" y="97143"/>
                    <a:pt x="231233" y="72836"/>
                  </a:cubicBezTo>
                  <a:cubicBezTo>
                    <a:pt x="210253" y="48528"/>
                    <a:pt x="183312" y="35987"/>
                    <a:pt x="150410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9B1F118-34ED-4FB8-A180-737A1399C241}"/>
                </a:ext>
              </a:extLst>
            </p:cNvPr>
            <p:cNvSpPr/>
            <p:nvPr/>
          </p:nvSpPr>
          <p:spPr>
            <a:xfrm>
              <a:off x="8764222" y="2379151"/>
              <a:ext cx="330535" cy="334869"/>
            </a:xfrm>
            <a:custGeom>
              <a:avLst/>
              <a:gdLst/>
              <a:ahLst/>
              <a:cxnLst/>
              <a:rect l="l" t="t" r="r" b="b"/>
              <a:pathLst>
                <a:path w="330535" h="334869">
                  <a:moveTo>
                    <a:pt x="165267" y="0"/>
                  </a:moveTo>
                  <a:cubicBezTo>
                    <a:pt x="195773" y="366"/>
                    <a:pt x="223451" y="8019"/>
                    <a:pt x="248301" y="22960"/>
                  </a:cubicBezTo>
                  <a:cubicBezTo>
                    <a:pt x="273151" y="37901"/>
                    <a:pt x="292978" y="57935"/>
                    <a:pt x="307781" y="83060"/>
                  </a:cubicBezTo>
                  <a:cubicBezTo>
                    <a:pt x="322585" y="108185"/>
                    <a:pt x="330169" y="136207"/>
                    <a:pt x="330535" y="167125"/>
                  </a:cubicBezTo>
                  <a:cubicBezTo>
                    <a:pt x="330169" y="198051"/>
                    <a:pt x="322585" y="226126"/>
                    <a:pt x="307781" y="251351"/>
                  </a:cubicBezTo>
                  <a:cubicBezTo>
                    <a:pt x="292978" y="276575"/>
                    <a:pt x="273151" y="296708"/>
                    <a:pt x="248301" y="311748"/>
                  </a:cubicBezTo>
                  <a:cubicBezTo>
                    <a:pt x="223451" y="326788"/>
                    <a:pt x="195773" y="334495"/>
                    <a:pt x="165267" y="334869"/>
                  </a:cubicBezTo>
                  <a:cubicBezTo>
                    <a:pt x="134761" y="334495"/>
                    <a:pt x="107083" y="326788"/>
                    <a:pt x="82234" y="311748"/>
                  </a:cubicBezTo>
                  <a:cubicBezTo>
                    <a:pt x="57383" y="296708"/>
                    <a:pt x="37557" y="276575"/>
                    <a:pt x="22754" y="251351"/>
                  </a:cubicBezTo>
                  <a:cubicBezTo>
                    <a:pt x="7951" y="226126"/>
                    <a:pt x="366" y="198051"/>
                    <a:pt x="0" y="167125"/>
                  </a:cubicBezTo>
                  <a:cubicBezTo>
                    <a:pt x="366" y="136207"/>
                    <a:pt x="7951" y="108185"/>
                    <a:pt x="22754" y="83060"/>
                  </a:cubicBezTo>
                  <a:cubicBezTo>
                    <a:pt x="37557" y="57935"/>
                    <a:pt x="57383" y="37901"/>
                    <a:pt x="82234" y="22960"/>
                  </a:cubicBezTo>
                  <a:cubicBezTo>
                    <a:pt x="107083" y="8019"/>
                    <a:pt x="134761" y="366"/>
                    <a:pt x="165267" y="0"/>
                  </a:cubicBezTo>
                  <a:close/>
                  <a:moveTo>
                    <a:pt x="165267" y="35212"/>
                  </a:moveTo>
                  <a:cubicBezTo>
                    <a:pt x="129954" y="36180"/>
                    <a:pt x="100407" y="49108"/>
                    <a:pt x="76628" y="73997"/>
                  </a:cubicBezTo>
                  <a:cubicBezTo>
                    <a:pt x="52849" y="98885"/>
                    <a:pt x="40489" y="129928"/>
                    <a:pt x="39547" y="167125"/>
                  </a:cubicBezTo>
                  <a:cubicBezTo>
                    <a:pt x="40489" y="204348"/>
                    <a:pt x="52849" y="235494"/>
                    <a:pt x="76628" y="260563"/>
                  </a:cubicBezTo>
                  <a:cubicBezTo>
                    <a:pt x="100407" y="285632"/>
                    <a:pt x="129954" y="298663"/>
                    <a:pt x="165267" y="299656"/>
                  </a:cubicBezTo>
                  <a:cubicBezTo>
                    <a:pt x="200581" y="298663"/>
                    <a:pt x="230128" y="285632"/>
                    <a:pt x="253907" y="260563"/>
                  </a:cubicBezTo>
                  <a:cubicBezTo>
                    <a:pt x="277686" y="235494"/>
                    <a:pt x="290047" y="204348"/>
                    <a:pt x="290989" y="167125"/>
                  </a:cubicBezTo>
                  <a:cubicBezTo>
                    <a:pt x="290047" y="129928"/>
                    <a:pt x="277686" y="98885"/>
                    <a:pt x="253907" y="73997"/>
                  </a:cubicBezTo>
                  <a:cubicBezTo>
                    <a:pt x="230128" y="49108"/>
                    <a:pt x="200581" y="36180"/>
                    <a:pt x="165267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9817CB1-DAD9-42CD-BEDA-3ADB122B8709}"/>
                </a:ext>
              </a:extLst>
            </p:cNvPr>
            <p:cNvSpPr/>
            <p:nvPr/>
          </p:nvSpPr>
          <p:spPr>
            <a:xfrm>
              <a:off x="9443830" y="2379151"/>
              <a:ext cx="247572" cy="334869"/>
            </a:xfrm>
            <a:custGeom>
              <a:avLst/>
              <a:gdLst/>
              <a:ahLst/>
              <a:cxnLst/>
              <a:rect l="l" t="t" r="r" b="b"/>
              <a:pathLst>
                <a:path w="247572" h="334869">
                  <a:moveTo>
                    <a:pt x="127498" y="0"/>
                  </a:moveTo>
                  <a:cubicBezTo>
                    <a:pt x="147218" y="103"/>
                    <a:pt x="166934" y="3295"/>
                    <a:pt x="186644" y="9575"/>
                  </a:cubicBezTo>
                  <a:cubicBezTo>
                    <a:pt x="206354" y="15856"/>
                    <a:pt x="224810" y="24609"/>
                    <a:pt x="242012" y="35833"/>
                  </a:cubicBezTo>
                  <a:lnTo>
                    <a:pt x="222857" y="65559"/>
                  </a:lnTo>
                  <a:cubicBezTo>
                    <a:pt x="206974" y="55624"/>
                    <a:pt x="190931" y="48089"/>
                    <a:pt x="174726" y="42954"/>
                  </a:cubicBezTo>
                  <a:cubicBezTo>
                    <a:pt x="158521" y="37819"/>
                    <a:pt x="142778" y="35238"/>
                    <a:pt x="127498" y="35212"/>
                  </a:cubicBezTo>
                  <a:cubicBezTo>
                    <a:pt x="107457" y="35367"/>
                    <a:pt x="90706" y="39857"/>
                    <a:pt x="77246" y="48683"/>
                  </a:cubicBezTo>
                  <a:cubicBezTo>
                    <a:pt x="63786" y="57508"/>
                    <a:pt x="56792" y="69739"/>
                    <a:pt x="56263" y="85377"/>
                  </a:cubicBezTo>
                  <a:cubicBezTo>
                    <a:pt x="56004" y="99440"/>
                    <a:pt x="62715" y="110949"/>
                    <a:pt x="76394" y="119903"/>
                  </a:cubicBezTo>
                  <a:cubicBezTo>
                    <a:pt x="90074" y="128857"/>
                    <a:pt x="112270" y="138198"/>
                    <a:pt x="142984" y="147927"/>
                  </a:cubicBezTo>
                  <a:cubicBezTo>
                    <a:pt x="173358" y="156519"/>
                    <a:pt x="198222" y="167667"/>
                    <a:pt x="217578" y="181369"/>
                  </a:cubicBezTo>
                  <a:cubicBezTo>
                    <a:pt x="236933" y="195071"/>
                    <a:pt x="246931" y="215508"/>
                    <a:pt x="247572" y="242680"/>
                  </a:cubicBezTo>
                  <a:cubicBezTo>
                    <a:pt x="246802" y="270365"/>
                    <a:pt x="235668" y="292542"/>
                    <a:pt x="214171" y="309212"/>
                  </a:cubicBezTo>
                  <a:cubicBezTo>
                    <a:pt x="192674" y="325881"/>
                    <a:pt x="165434" y="334434"/>
                    <a:pt x="132453" y="334869"/>
                  </a:cubicBezTo>
                  <a:cubicBezTo>
                    <a:pt x="109819" y="334780"/>
                    <a:pt x="86962" y="330634"/>
                    <a:pt x="63881" y="322433"/>
                  </a:cubicBezTo>
                  <a:cubicBezTo>
                    <a:pt x="40800" y="314231"/>
                    <a:pt x="19507" y="302510"/>
                    <a:pt x="0" y="287270"/>
                  </a:cubicBezTo>
                  <a:lnTo>
                    <a:pt x="21044" y="258782"/>
                  </a:lnTo>
                  <a:cubicBezTo>
                    <a:pt x="39390" y="272136"/>
                    <a:pt x="58025" y="282277"/>
                    <a:pt x="76948" y="289205"/>
                  </a:cubicBezTo>
                  <a:cubicBezTo>
                    <a:pt x="95870" y="296134"/>
                    <a:pt x="114372" y="299618"/>
                    <a:pt x="132453" y="299656"/>
                  </a:cubicBezTo>
                  <a:cubicBezTo>
                    <a:pt x="155166" y="299372"/>
                    <a:pt x="173543" y="294366"/>
                    <a:pt x="187584" y="284638"/>
                  </a:cubicBezTo>
                  <a:cubicBezTo>
                    <a:pt x="201624" y="274910"/>
                    <a:pt x="208851" y="262162"/>
                    <a:pt x="209264" y="246396"/>
                  </a:cubicBezTo>
                  <a:cubicBezTo>
                    <a:pt x="208942" y="229481"/>
                    <a:pt x="201224" y="216244"/>
                    <a:pt x="186112" y="206683"/>
                  </a:cubicBezTo>
                  <a:cubicBezTo>
                    <a:pt x="171000" y="197123"/>
                    <a:pt x="150430" y="188685"/>
                    <a:pt x="124401" y="181369"/>
                  </a:cubicBezTo>
                  <a:cubicBezTo>
                    <a:pt x="86371" y="170622"/>
                    <a:pt x="59031" y="158210"/>
                    <a:pt x="42382" y="144133"/>
                  </a:cubicBezTo>
                  <a:cubicBezTo>
                    <a:pt x="25733" y="130057"/>
                    <a:pt x="17590" y="111917"/>
                    <a:pt x="17954" y="89712"/>
                  </a:cubicBezTo>
                  <a:cubicBezTo>
                    <a:pt x="18686" y="62673"/>
                    <a:pt x="29278" y="41063"/>
                    <a:pt x="49729" y="24883"/>
                  </a:cubicBezTo>
                  <a:cubicBezTo>
                    <a:pt x="70181" y="8703"/>
                    <a:pt x="96104" y="409"/>
                    <a:pt x="12749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965CEB0-3B0E-4C5D-82CE-B28C6B20C2B1}"/>
                </a:ext>
              </a:extLst>
            </p:cNvPr>
            <p:cNvSpPr/>
            <p:nvPr/>
          </p:nvSpPr>
          <p:spPr>
            <a:xfrm>
              <a:off x="10449527" y="2379151"/>
              <a:ext cx="305770" cy="433929"/>
            </a:xfrm>
            <a:custGeom>
              <a:avLst/>
              <a:gdLst/>
              <a:ahLst/>
              <a:cxnLst/>
              <a:rect l="l" t="t" r="r" b="b"/>
              <a:pathLst>
                <a:path w="305770" h="433929">
                  <a:moveTo>
                    <a:pt x="144833" y="0"/>
                  </a:moveTo>
                  <a:cubicBezTo>
                    <a:pt x="172238" y="138"/>
                    <a:pt x="196392" y="6193"/>
                    <a:pt x="217295" y="18166"/>
                  </a:cubicBezTo>
                  <a:cubicBezTo>
                    <a:pt x="238197" y="30138"/>
                    <a:pt x="254920" y="47197"/>
                    <a:pt x="267462" y="69342"/>
                  </a:cubicBezTo>
                  <a:lnTo>
                    <a:pt x="267462" y="7429"/>
                  </a:lnTo>
                  <a:lnTo>
                    <a:pt x="305770" y="7429"/>
                  </a:lnTo>
                  <a:lnTo>
                    <a:pt x="305770" y="293411"/>
                  </a:lnTo>
                  <a:cubicBezTo>
                    <a:pt x="304987" y="335306"/>
                    <a:pt x="290628" y="369024"/>
                    <a:pt x="262693" y="394562"/>
                  </a:cubicBezTo>
                  <a:cubicBezTo>
                    <a:pt x="234759" y="420100"/>
                    <a:pt x="197950" y="433223"/>
                    <a:pt x="152265" y="433929"/>
                  </a:cubicBezTo>
                  <a:cubicBezTo>
                    <a:pt x="126743" y="433698"/>
                    <a:pt x="102539" y="429681"/>
                    <a:pt x="79653" y="421880"/>
                  </a:cubicBezTo>
                  <a:cubicBezTo>
                    <a:pt x="56767" y="414078"/>
                    <a:pt x="37837" y="403878"/>
                    <a:pt x="22863" y="391281"/>
                  </a:cubicBezTo>
                  <a:lnTo>
                    <a:pt x="40165" y="360299"/>
                  </a:lnTo>
                  <a:cubicBezTo>
                    <a:pt x="53533" y="372201"/>
                    <a:pt x="69687" y="381547"/>
                    <a:pt x="88629" y="388337"/>
                  </a:cubicBezTo>
                  <a:cubicBezTo>
                    <a:pt x="107569" y="395128"/>
                    <a:pt x="127130" y="398587"/>
                    <a:pt x="147310" y="398716"/>
                  </a:cubicBezTo>
                  <a:cubicBezTo>
                    <a:pt x="184561" y="398393"/>
                    <a:pt x="213799" y="388971"/>
                    <a:pt x="235023" y="370449"/>
                  </a:cubicBezTo>
                  <a:cubicBezTo>
                    <a:pt x="256249" y="351928"/>
                    <a:pt x="267062" y="326249"/>
                    <a:pt x="267462" y="293411"/>
                  </a:cubicBezTo>
                  <a:lnTo>
                    <a:pt x="267462" y="234017"/>
                  </a:lnTo>
                  <a:cubicBezTo>
                    <a:pt x="254843" y="256428"/>
                    <a:pt x="237965" y="273648"/>
                    <a:pt x="216830" y="285678"/>
                  </a:cubicBezTo>
                  <a:cubicBezTo>
                    <a:pt x="195696" y="297707"/>
                    <a:pt x="171696" y="303786"/>
                    <a:pt x="144833" y="303913"/>
                  </a:cubicBezTo>
                  <a:cubicBezTo>
                    <a:pt x="102761" y="303026"/>
                    <a:pt x="68325" y="288564"/>
                    <a:pt x="41527" y="260527"/>
                  </a:cubicBezTo>
                  <a:cubicBezTo>
                    <a:pt x="14729" y="232489"/>
                    <a:pt x="886" y="196196"/>
                    <a:pt x="0" y="151646"/>
                  </a:cubicBezTo>
                  <a:cubicBezTo>
                    <a:pt x="886" y="107393"/>
                    <a:pt x="14729" y="71281"/>
                    <a:pt x="41527" y="43308"/>
                  </a:cubicBezTo>
                  <a:cubicBezTo>
                    <a:pt x="68325" y="15335"/>
                    <a:pt x="102761" y="899"/>
                    <a:pt x="144833" y="0"/>
                  </a:cubicBezTo>
                  <a:close/>
                  <a:moveTo>
                    <a:pt x="152265" y="35212"/>
                  </a:moveTo>
                  <a:cubicBezTo>
                    <a:pt x="119685" y="35921"/>
                    <a:pt x="93028" y="47045"/>
                    <a:pt x="72294" y="68583"/>
                  </a:cubicBezTo>
                  <a:cubicBezTo>
                    <a:pt x="51559" y="90122"/>
                    <a:pt x="40849" y="117823"/>
                    <a:pt x="40165" y="151685"/>
                  </a:cubicBezTo>
                  <a:cubicBezTo>
                    <a:pt x="40849" y="185815"/>
                    <a:pt x="51559" y="213675"/>
                    <a:pt x="72294" y="235267"/>
                  </a:cubicBezTo>
                  <a:cubicBezTo>
                    <a:pt x="93028" y="256859"/>
                    <a:pt x="119685" y="268003"/>
                    <a:pt x="152265" y="268700"/>
                  </a:cubicBezTo>
                  <a:cubicBezTo>
                    <a:pt x="186057" y="268120"/>
                    <a:pt x="213540" y="257207"/>
                    <a:pt x="234714" y="235959"/>
                  </a:cubicBezTo>
                  <a:cubicBezTo>
                    <a:pt x="255888" y="214711"/>
                    <a:pt x="266804" y="186607"/>
                    <a:pt x="267462" y="151646"/>
                  </a:cubicBezTo>
                  <a:cubicBezTo>
                    <a:pt x="266804" y="116989"/>
                    <a:pt x="255888" y="89068"/>
                    <a:pt x="234714" y="67882"/>
                  </a:cubicBezTo>
                  <a:cubicBezTo>
                    <a:pt x="213540" y="46696"/>
                    <a:pt x="186057" y="35806"/>
                    <a:pt x="152265" y="3521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C78B23A-632F-4FF2-B1DB-D62779A331A5}"/>
                </a:ext>
              </a:extLst>
            </p:cNvPr>
            <p:cNvSpPr/>
            <p:nvPr/>
          </p:nvSpPr>
          <p:spPr>
            <a:xfrm>
              <a:off x="9327958" y="2386580"/>
              <a:ext cx="38308" cy="320010"/>
            </a:xfrm>
            <a:custGeom>
              <a:avLst/>
              <a:gdLst/>
              <a:ahLst/>
              <a:cxnLst/>
              <a:rect l="l" t="t" r="r" b="b"/>
              <a:pathLst>
                <a:path w="38308" h="320010">
                  <a:moveTo>
                    <a:pt x="0" y="0"/>
                  </a:moveTo>
                  <a:lnTo>
                    <a:pt x="38308" y="0"/>
                  </a:lnTo>
                  <a:lnTo>
                    <a:pt x="38308" y="320010"/>
                  </a:lnTo>
                  <a:lnTo>
                    <a:pt x="0" y="3200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24329D5-649B-4928-85CD-14362B04489C}"/>
                </a:ext>
              </a:extLst>
            </p:cNvPr>
            <p:cNvSpPr/>
            <p:nvPr/>
          </p:nvSpPr>
          <p:spPr>
            <a:xfrm>
              <a:off x="10328084" y="2386580"/>
              <a:ext cx="38309" cy="320010"/>
            </a:xfrm>
            <a:custGeom>
              <a:avLst/>
              <a:gdLst/>
              <a:ahLst/>
              <a:cxnLst/>
              <a:rect l="l" t="t" r="r" b="b"/>
              <a:pathLst>
                <a:path w="38309" h="320010">
                  <a:moveTo>
                    <a:pt x="0" y="0"/>
                  </a:moveTo>
                  <a:lnTo>
                    <a:pt x="38309" y="0"/>
                  </a:lnTo>
                  <a:lnTo>
                    <a:pt x="38309" y="320010"/>
                  </a:lnTo>
                  <a:lnTo>
                    <a:pt x="0" y="3200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64E83D4-30F6-4C59-8FFA-AD2FC2966221}"/>
              </a:ext>
            </a:extLst>
          </p:cNvPr>
          <p:cNvGrpSpPr/>
          <p:nvPr userDrawn="1"/>
        </p:nvGrpSpPr>
        <p:grpSpPr>
          <a:xfrm>
            <a:off x="672458" y="2225997"/>
            <a:ext cx="3021853" cy="546070"/>
            <a:chOff x="2656324" y="2163854"/>
            <a:chExt cx="3021853" cy="54607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3051B0B-E539-41DA-BF1C-88B850B08AC1}"/>
                </a:ext>
              </a:extLst>
            </p:cNvPr>
            <p:cNvSpPr txBox="1">
              <a:spLocks/>
            </p:cNvSpPr>
            <p:nvPr/>
          </p:nvSpPr>
          <p:spPr>
            <a:xfrm>
              <a:off x="5302274" y="2163854"/>
              <a:ext cx="61293" cy="61294"/>
            </a:xfrm>
            <a:custGeom>
              <a:avLst/>
              <a:gdLst/>
              <a:ahLst/>
              <a:cxnLst/>
              <a:rect l="l" t="t" r="r" b="b"/>
              <a:pathLst>
                <a:path w="61293" h="61294">
                  <a:moveTo>
                    <a:pt x="30956" y="0"/>
                  </a:moveTo>
                  <a:cubicBezTo>
                    <a:pt x="39211" y="0"/>
                    <a:pt x="46331" y="2993"/>
                    <a:pt x="52316" y="8978"/>
                  </a:cubicBezTo>
                  <a:cubicBezTo>
                    <a:pt x="58301" y="14963"/>
                    <a:pt x="61293" y="22083"/>
                    <a:pt x="61293" y="30338"/>
                  </a:cubicBezTo>
                  <a:cubicBezTo>
                    <a:pt x="61293" y="38592"/>
                    <a:pt x="58301" y="45816"/>
                    <a:pt x="52316" y="52007"/>
                  </a:cubicBezTo>
                  <a:cubicBezTo>
                    <a:pt x="46331" y="58198"/>
                    <a:pt x="39211" y="61294"/>
                    <a:pt x="30956" y="61294"/>
                  </a:cubicBezTo>
                  <a:cubicBezTo>
                    <a:pt x="22288" y="61294"/>
                    <a:pt x="14962" y="58198"/>
                    <a:pt x="8977" y="52007"/>
                  </a:cubicBezTo>
                  <a:cubicBezTo>
                    <a:pt x="2992" y="45816"/>
                    <a:pt x="0" y="38592"/>
                    <a:pt x="0" y="30338"/>
                  </a:cubicBezTo>
                  <a:cubicBezTo>
                    <a:pt x="0" y="22083"/>
                    <a:pt x="2992" y="14963"/>
                    <a:pt x="8977" y="8978"/>
                  </a:cubicBezTo>
                  <a:cubicBezTo>
                    <a:pt x="14962" y="2993"/>
                    <a:pt x="22288" y="0"/>
                    <a:pt x="309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869A88A-B6ED-41AF-A29B-C30FFF486BB6}"/>
                </a:ext>
              </a:extLst>
            </p:cNvPr>
            <p:cNvSpPr txBox="1">
              <a:spLocks/>
            </p:cNvSpPr>
            <p:nvPr/>
          </p:nvSpPr>
          <p:spPr>
            <a:xfrm>
              <a:off x="5157303" y="2170665"/>
              <a:ext cx="46434" cy="432768"/>
            </a:xfrm>
            <a:custGeom>
              <a:avLst/>
              <a:gdLst/>
              <a:ahLst/>
              <a:cxnLst/>
              <a:rect l="l" t="t" r="r" b="b"/>
              <a:pathLst>
                <a:path w="46434" h="432768">
                  <a:moveTo>
                    <a:pt x="0" y="0"/>
                  </a:moveTo>
                  <a:lnTo>
                    <a:pt x="46434" y="0"/>
                  </a:lnTo>
                  <a:lnTo>
                    <a:pt x="46434" y="432768"/>
                  </a:lnTo>
                  <a:lnTo>
                    <a:pt x="0" y="432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801540C-5A6C-4A54-B0C6-6C0846EC4390}"/>
                </a:ext>
              </a:extLst>
            </p:cNvPr>
            <p:cNvSpPr txBox="1">
              <a:spLocks/>
            </p:cNvSpPr>
            <p:nvPr/>
          </p:nvSpPr>
          <p:spPr>
            <a:xfrm>
              <a:off x="2656324" y="2178095"/>
              <a:ext cx="412337" cy="425339"/>
            </a:xfrm>
            <a:custGeom>
              <a:avLst/>
              <a:gdLst/>
              <a:ahLst/>
              <a:cxnLst/>
              <a:rect l="l" t="t" r="r" b="b"/>
              <a:pathLst>
                <a:path w="412337" h="425339">
                  <a:moveTo>
                    <a:pt x="0" y="0"/>
                  </a:moveTo>
                  <a:lnTo>
                    <a:pt x="48291" y="0"/>
                  </a:lnTo>
                  <a:lnTo>
                    <a:pt x="206168" y="296561"/>
                  </a:lnTo>
                  <a:lnTo>
                    <a:pt x="364045" y="0"/>
                  </a:lnTo>
                  <a:lnTo>
                    <a:pt x="412337" y="0"/>
                  </a:lnTo>
                  <a:lnTo>
                    <a:pt x="412337" y="425339"/>
                  </a:lnTo>
                  <a:lnTo>
                    <a:pt x="364045" y="425339"/>
                  </a:lnTo>
                  <a:lnTo>
                    <a:pt x="364045" y="104013"/>
                  </a:lnTo>
                  <a:lnTo>
                    <a:pt x="206168" y="400574"/>
                  </a:lnTo>
                  <a:lnTo>
                    <a:pt x="48291" y="104013"/>
                  </a:lnTo>
                  <a:lnTo>
                    <a:pt x="48291" y="425339"/>
                  </a:lnTo>
                  <a:lnTo>
                    <a:pt x="0" y="425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91D5C56-2A21-48F7-9A01-6B21056777FC}"/>
                </a:ext>
              </a:extLst>
            </p:cNvPr>
            <p:cNvSpPr txBox="1">
              <a:spLocks/>
            </p:cNvSpPr>
            <p:nvPr/>
          </p:nvSpPr>
          <p:spPr>
            <a:xfrm>
              <a:off x="3506716" y="2195431"/>
              <a:ext cx="187595" cy="415433"/>
            </a:xfrm>
            <a:custGeom>
              <a:avLst/>
              <a:gdLst/>
              <a:ahLst/>
              <a:cxnLst/>
              <a:rect l="l" t="t" r="r" b="b"/>
              <a:pathLst>
                <a:path w="187595" h="415433">
                  <a:moveTo>
                    <a:pt x="50149" y="0"/>
                  </a:moveTo>
                  <a:lnTo>
                    <a:pt x="96583" y="0"/>
                  </a:lnTo>
                  <a:lnTo>
                    <a:pt x="96583" y="87916"/>
                  </a:lnTo>
                  <a:lnTo>
                    <a:pt x="175212" y="87916"/>
                  </a:lnTo>
                  <a:lnTo>
                    <a:pt x="175212" y="129397"/>
                  </a:lnTo>
                  <a:lnTo>
                    <a:pt x="96583" y="129397"/>
                  </a:lnTo>
                  <a:lnTo>
                    <a:pt x="96583" y="333708"/>
                  </a:lnTo>
                  <a:cubicBezTo>
                    <a:pt x="96583" y="345265"/>
                    <a:pt x="99988" y="354862"/>
                    <a:pt x="106799" y="362497"/>
                  </a:cubicBezTo>
                  <a:cubicBezTo>
                    <a:pt x="113609" y="370133"/>
                    <a:pt x="121761" y="373951"/>
                    <a:pt x="131254" y="373951"/>
                  </a:cubicBezTo>
                  <a:cubicBezTo>
                    <a:pt x="138271" y="373951"/>
                    <a:pt x="144669" y="372713"/>
                    <a:pt x="150447" y="370237"/>
                  </a:cubicBezTo>
                  <a:cubicBezTo>
                    <a:pt x="156226" y="367760"/>
                    <a:pt x="160972" y="364664"/>
                    <a:pt x="164687" y="360950"/>
                  </a:cubicBezTo>
                  <a:lnTo>
                    <a:pt x="187595" y="395002"/>
                  </a:lnTo>
                  <a:cubicBezTo>
                    <a:pt x="170259" y="408622"/>
                    <a:pt x="150447" y="415433"/>
                    <a:pt x="128158" y="415433"/>
                  </a:cubicBezTo>
                  <a:cubicBezTo>
                    <a:pt x="105457" y="415433"/>
                    <a:pt x="86780" y="407797"/>
                    <a:pt x="72128" y="392525"/>
                  </a:cubicBezTo>
                  <a:cubicBezTo>
                    <a:pt x="57475" y="377253"/>
                    <a:pt x="50149" y="357648"/>
                    <a:pt x="50149" y="333708"/>
                  </a:cubicBezTo>
                  <a:lnTo>
                    <a:pt x="50149" y="129397"/>
                  </a:lnTo>
                  <a:lnTo>
                    <a:pt x="0" y="129397"/>
                  </a:lnTo>
                  <a:lnTo>
                    <a:pt x="0" y="87916"/>
                  </a:lnTo>
                  <a:lnTo>
                    <a:pt x="50149" y="87916"/>
                  </a:lnTo>
                  <a:lnTo>
                    <a:pt x="50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38751F7-5AB7-4F81-9DD2-C1AE3EE50FDD}"/>
                </a:ext>
              </a:extLst>
            </p:cNvPr>
            <p:cNvSpPr txBox="1">
              <a:spLocks/>
            </p:cNvSpPr>
            <p:nvPr/>
          </p:nvSpPr>
          <p:spPr>
            <a:xfrm>
              <a:off x="3159005" y="2275917"/>
              <a:ext cx="309563" cy="334947"/>
            </a:xfrm>
            <a:custGeom>
              <a:avLst/>
              <a:gdLst/>
              <a:ahLst/>
              <a:cxnLst/>
              <a:rect l="l" t="t" r="r" b="b"/>
              <a:pathLst>
                <a:path w="309563" h="334947">
                  <a:moveTo>
                    <a:pt x="157877" y="0"/>
                  </a:moveTo>
                  <a:cubicBezTo>
                    <a:pt x="205757" y="0"/>
                    <a:pt x="243007" y="16716"/>
                    <a:pt x="269629" y="50149"/>
                  </a:cubicBezTo>
                  <a:cubicBezTo>
                    <a:pt x="296252" y="83582"/>
                    <a:pt x="309563" y="128572"/>
                    <a:pt x="309563" y="185118"/>
                  </a:cubicBezTo>
                  <a:lnTo>
                    <a:pt x="47673" y="185118"/>
                  </a:lnTo>
                  <a:cubicBezTo>
                    <a:pt x="50975" y="216900"/>
                    <a:pt x="63048" y="242903"/>
                    <a:pt x="83892" y="263128"/>
                  </a:cubicBezTo>
                  <a:cubicBezTo>
                    <a:pt x="104736" y="283353"/>
                    <a:pt x="130636" y="293465"/>
                    <a:pt x="161592" y="293465"/>
                  </a:cubicBezTo>
                  <a:cubicBezTo>
                    <a:pt x="180579" y="293465"/>
                    <a:pt x="199669" y="289751"/>
                    <a:pt x="218861" y="282321"/>
                  </a:cubicBezTo>
                  <a:cubicBezTo>
                    <a:pt x="238054" y="274892"/>
                    <a:pt x="252604" y="265811"/>
                    <a:pt x="262509" y="255080"/>
                  </a:cubicBezTo>
                  <a:lnTo>
                    <a:pt x="290989" y="285417"/>
                  </a:lnTo>
                  <a:cubicBezTo>
                    <a:pt x="277368" y="300276"/>
                    <a:pt x="258279" y="312245"/>
                    <a:pt x="233720" y="321326"/>
                  </a:cubicBezTo>
                  <a:cubicBezTo>
                    <a:pt x="209162" y="330406"/>
                    <a:pt x="185326" y="334947"/>
                    <a:pt x="162211" y="334947"/>
                  </a:cubicBezTo>
                  <a:cubicBezTo>
                    <a:pt x="133732" y="334947"/>
                    <a:pt x="107109" y="327724"/>
                    <a:pt x="82344" y="313277"/>
                  </a:cubicBezTo>
                  <a:cubicBezTo>
                    <a:pt x="57579" y="298831"/>
                    <a:pt x="37664" y="278709"/>
                    <a:pt x="22599" y="252913"/>
                  </a:cubicBezTo>
                  <a:cubicBezTo>
                    <a:pt x="7533" y="227116"/>
                    <a:pt x="0" y="198326"/>
                    <a:pt x="0" y="166545"/>
                  </a:cubicBezTo>
                  <a:cubicBezTo>
                    <a:pt x="0" y="135588"/>
                    <a:pt x="7120" y="107315"/>
                    <a:pt x="21361" y="81725"/>
                  </a:cubicBezTo>
                  <a:cubicBezTo>
                    <a:pt x="35600" y="56134"/>
                    <a:pt x="54793" y="36116"/>
                    <a:pt x="78939" y="21669"/>
                  </a:cubicBezTo>
                  <a:cubicBezTo>
                    <a:pt x="103085" y="7223"/>
                    <a:pt x="129398" y="0"/>
                    <a:pt x="157877" y="0"/>
                  </a:cubicBezTo>
                  <a:close/>
                  <a:moveTo>
                    <a:pt x="159735" y="41481"/>
                  </a:moveTo>
                  <a:cubicBezTo>
                    <a:pt x="130842" y="41481"/>
                    <a:pt x="106077" y="50871"/>
                    <a:pt x="85440" y="69652"/>
                  </a:cubicBezTo>
                  <a:cubicBezTo>
                    <a:pt x="64802" y="88432"/>
                    <a:pt x="52420" y="113094"/>
                    <a:pt x="48292" y="143637"/>
                  </a:cubicBezTo>
                  <a:lnTo>
                    <a:pt x="263748" y="143637"/>
                  </a:lnTo>
                  <a:cubicBezTo>
                    <a:pt x="260446" y="113094"/>
                    <a:pt x="249921" y="88432"/>
                    <a:pt x="232172" y="69652"/>
                  </a:cubicBezTo>
                  <a:cubicBezTo>
                    <a:pt x="214424" y="50871"/>
                    <a:pt x="190278" y="41481"/>
                    <a:pt x="159735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977B035-ADE6-4A4C-86F9-E9355E9D8122}"/>
                </a:ext>
              </a:extLst>
            </p:cNvPr>
            <p:cNvSpPr txBox="1">
              <a:spLocks/>
            </p:cNvSpPr>
            <p:nvPr/>
          </p:nvSpPr>
          <p:spPr>
            <a:xfrm>
              <a:off x="3757128" y="2275917"/>
              <a:ext cx="170259" cy="327517"/>
            </a:xfrm>
            <a:custGeom>
              <a:avLst/>
              <a:gdLst/>
              <a:ahLst/>
              <a:cxnLst/>
              <a:rect l="l" t="t" r="r" b="b"/>
              <a:pathLst>
                <a:path w="170259" h="327517">
                  <a:moveTo>
                    <a:pt x="170259" y="0"/>
                  </a:moveTo>
                  <a:lnTo>
                    <a:pt x="170259" y="41481"/>
                  </a:lnTo>
                  <a:cubicBezTo>
                    <a:pt x="146320" y="41481"/>
                    <a:pt x="124960" y="46022"/>
                    <a:pt x="106180" y="55102"/>
                  </a:cubicBezTo>
                  <a:cubicBezTo>
                    <a:pt x="87400" y="64183"/>
                    <a:pt x="72747" y="76875"/>
                    <a:pt x="62222" y="93178"/>
                  </a:cubicBezTo>
                  <a:cubicBezTo>
                    <a:pt x="51697" y="109482"/>
                    <a:pt x="46434" y="127953"/>
                    <a:pt x="46434" y="148590"/>
                  </a:cubicBezTo>
                  <a:lnTo>
                    <a:pt x="46434" y="327517"/>
                  </a:lnTo>
                  <a:lnTo>
                    <a:pt x="0" y="327517"/>
                  </a:lnTo>
                  <a:lnTo>
                    <a:pt x="0" y="7430"/>
                  </a:lnTo>
                  <a:lnTo>
                    <a:pt x="46434" y="7430"/>
                  </a:lnTo>
                  <a:lnTo>
                    <a:pt x="46434" y="69961"/>
                  </a:lnTo>
                  <a:cubicBezTo>
                    <a:pt x="55927" y="48498"/>
                    <a:pt x="71612" y="31472"/>
                    <a:pt x="93488" y="18883"/>
                  </a:cubicBezTo>
                  <a:cubicBezTo>
                    <a:pt x="115364" y="6294"/>
                    <a:pt x="140954" y="0"/>
                    <a:pt x="1702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5491C69-6B3D-4C4E-A712-AAE6470473FA}"/>
                </a:ext>
              </a:extLst>
            </p:cNvPr>
            <p:cNvSpPr txBox="1">
              <a:spLocks/>
            </p:cNvSpPr>
            <p:nvPr/>
          </p:nvSpPr>
          <p:spPr>
            <a:xfrm>
              <a:off x="3976917" y="2275917"/>
              <a:ext cx="329994" cy="334947"/>
            </a:xfrm>
            <a:custGeom>
              <a:avLst/>
              <a:gdLst/>
              <a:ahLst/>
              <a:cxnLst/>
              <a:rect l="l" t="t" r="r" b="b"/>
              <a:pathLst>
                <a:path w="329994" h="334947">
                  <a:moveTo>
                    <a:pt x="165307" y="0"/>
                  </a:moveTo>
                  <a:cubicBezTo>
                    <a:pt x="195025" y="0"/>
                    <a:pt x="222473" y="7533"/>
                    <a:pt x="247650" y="22598"/>
                  </a:cubicBezTo>
                  <a:cubicBezTo>
                    <a:pt x="272828" y="37663"/>
                    <a:pt x="292847" y="57991"/>
                    <a:pt x="307706" y="83582"/>
                  </a:cubicBezTo>
                  <a:cubicBezTo>
                    <a:pt x="322565" y="109172"/>
                    <a:pt x="329994" y="137033"/>
                    <a:pt x="329994" y="167164"/>
                  </a:cubicBezTo>
                  <a:cubicBezTo>
                    <a:pt x="329994" y="197295"/>
                    <a:pt x="322565" y="225258"/>
                    <a:pt x="307706" y="251055"/>
                  </a:cubicBezTo>
                  <a:cubicBezTo>
                    <a:pt x="292847" y="276852"/>
                    <a:pt x="272828" y="297283"/>
                    <a:pt x="247650" y="312349"/>
                  </a:cubicBezTo>
                  <a:cubicBezTo>
                    <a:pt x="222473" y="327414"/>
                    <a:pt x="195025" y="334947"/>
                    <a:pt x="165307" y="334947"/>
                  </a:cubicBezTo>
                  <a:cubicBezTo>
                    <a:pt x="135589" y="334947"/>
                    <a:pt x="108038" y="327414"/>
                    <a:pt x="82654" y="312349"/>
                  </a:cubicBezTo>
                  <a:cubicBezTo>
                    <a:pt x="57270" y="297283"/>
                    <a:pt x="37148" y="276852"/>
                    <a:pt x="22289" y="251055"/>
                  </a:cubicBezTo>
                  <a:cubicBezTo>
                    <a:pt x="7430" y="225258"/>
                    <a:pt x="0" y="197295"/>
                    <a:pt x="0" y="167164"/>
                  </a:cubicBezTo>
                  <a:cubicBezTo>
                    <a:pt x="0" y="137033"/>
                    <a:pt x="7430" y="109172"/>
                    <a:pt x="22289" y="83582"/>
                  </a:cubicBezTo>
                  <a:cubicBezTo>
                    <a:pt x="37148" y="57991"/>
                    <a:pt x="57270" y="37663"/>
                    <a:pt x="82654" y="22598"/>
                  </a:cubicBezTo>
                  <a:cubicBezTo>
                    <a:pt x="108038" y="7533"/>
                    <a:pt x="135589" y="0"/>
                    <a:pt x="165307" y="0"/>
                  </a:cubicBezTo>
                  <a:close/>
                  <a:moveTo>
                    <a:pt x="165307" y="41481"/>
                  </a:moveTo>
                  <a:cubicBezTo>
                    <a:pt x="144257" y="41481"/>
                    <a:pt x="124754" y="47157"/>
                    <a:pt x="106799" y="58507"/>
                  </a:cubicBezTo>
                  <a:cubicBezTo>
                    <a:pt x="88845" y="69858"/>
                    <a:pt x="74605" y="85130"/>
                    <a:pt x="64080" y="104323"/>
                  </a:cubicBezTo>
                  <a:cubicBezTo>
                    <a:pt x="53555" y="123515"/>
                    <a:pt x="48292" y="144463"/>
                    <a:pt x="48292" y="167164"/>
                  </a:cubicBezTo>
                  <a:cubicBezTo>
                    <a:pt x="48292" y="189865"/>
                    <a:pt x="53555" y="210915"/>
                    <a:pt x="64080" y="230314"/>
                  </a:cubicBezTo>
                  <a:cubicBezTo>
                    <a:pt x="74605" y="249714"/>
                    <a:pt x="88845" y="265089"/>
                    <a:pt x="106799" y="276439"/>
                  </a:cubicBezTo>
                  <a:cubicBezTo>
                    <a:pt x="124754" y="287790"/>
                    <a:pt x="144257" y="293465"/>
                    <a:pt x="165307" y="293465"/>
                  </a:cubicBezTo>
                  <a:cubicBezTo>
                    <a:pt x="186357" y="293465"/>
                    <a:pt x="205756" y="287790"/>
                    <a:pt x="223505" y="276439"/>
                  </a:cubicBezTo>
                  <a:cubicBezTo>
                    <a:pt x="241253" y="265089"/>
                    <a:pt x="255390" y="249714"/>
                    <a:pt x="265915" y="230314"/>
                  </a:cubicBezTo>
                  <a:cubicBezTo>
                    <a:pt x="276440" y="210915"/>
                    <a:pt x="281702" y="189865"/>
                    <a:pt x="281702" y="167164"/>
                  </a:cubicBezTo>
                  <a:cubicBezTo>
                    <a:pt x="281702" y="144463"/>
                    <a:pt x="276440" y="123515"/>
                    <a:pt x="265915" y="104323"/>
                  </a:cubicBezTo>
                  <a:cubicBezTo>
                    <a:pt x="255390" y="85130"/>
                    <a:pt x="241253" y="69858"/>
                    <a:pt x="223505" y="58507"/>
                  </a:cubicBezTo>
                  <a:cubicBezTo>
                    <a:pt x="205756" y="47157"/>
                    <a:pt x="186357" y="41481"/>
                    <a:pt x="165307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D07AB51-93C8-42B3-BDB7-A2C7B1E8F5E3}"/>
                </a:ext>
              </a:extLst>
            </p:cNvPr>
            <p:cNvSpPr txBox="1">
              <a:spLocks/>
            </p:cNvSpPr>
            <p:nvPr/>
          </p:nvSpPr>
          <p:spPr>
            <a:xfrm>
              <a:off x="4385778" y="2275917"/>
              <a:ext cx="310182" cy="434007"/>
            </a:xfrm>
            <a:custGeom>
              <a:avLst/>
              <a:gdLst/>
              <a:ahLst/>
              <a:cxnLst/>
              <a:rect l="l" t="t" r="r" b="b"/>
              <a:pathLst>
                <a:path w="310182" h="434007">
                  <a:moveTo>
                    <a:pt x="162830" y="0"/>
                  </a:moveTo>
                  <a:cubicBezTo>
                    <a:pt x="190484" y="0"/>
                    <a:pt x="215559" y="7120"/>
                    <a:pt x="238053" y="21360"/>
                  </a:cubicBezTo>
                  <a:cubicBezTo>
                    <a:pt x="260548" y="35600"/>
                    <a:pt x="278193" y="55412"/>
                    <a:pt x="290989" y="80796"/>
                  </a:cubicBezTo>
                  <a:cubicBezTo>
                    <a:pt x="303784" y="106180"/>
                    <a:pt x="310182" y="134969"/>
                    <a:pt x="310182" y="167164"/>
                  </a:cubicBezTo>
                  <a:cubicBezTo>
                    <a:pt x="310182" y="199358"/>
                    <a:pt x="303784" y="228251"/>
                    <a:pt x="290989" y="253841"/>
                  </a:cubicBezTo>
                  <a:cubicBezTo>
                    <a:pt x="278193" y="279432"/>
                    <a:pt x="260548" y="299347"/>
                    <a:pt x="238053" y="313587"/>
                  </a:cubicBezTo>
                  <a:cubicBezTo>
                    <a:pt x="215559" y="327827"/>
                    <a:pt x="190484" y="334947"/>
                    <a:pt x="162830" y="334947"/>
                  </a:cubicBezTo>
                  <a:cubicBezTo>
                    <a:pt x="137652" y="334947"/>
                    <a:pt x="115054" y="329065"/>
                    <a:pt x="95035" y="317302"/>
                  </a:cubicBezTo>
                  <a:cubicBezTo>
                    <a:pt x="75018" y="305538"/>
                    <a:pt x="58817" y="288925"/>
                    <a:pt x="46434" y="267462"/>
                  </a:cubicBezTo>
                  <a:lnTo>
                    <a:pt x="46434" y="434007"/>
                  </a:lnTo>
                  <a:lnTo>
                    <a:pt x="0" y="434007"/>
                  </a:lnTo>
                  <a:lnTo>
                    <a:pt x="0" y="7430"/>
                  </a:lnTo>
                  <a:lnTo>
                    <a:pt x="46434" y="7430"/>
                  </a:lnTo>
                  <a:lnTo>
                    <a:pt x="46434" y="67485"/>
                  </a:lnTo>
                  <a:cubicBezTo>
                    <a:pt x="58817" y="46022"/>
                    <a:pt x="75018" y="29408"/>
                    <a:pt x="95035" y="17645"/>
                  </a:cubicBezTo>
                  <a:cubicBezTo>
                    <a:pt x="115054" y="5882"/>
                    <a:pt x="137652" y="0"/>
                    <a:pt x="162830" y="0"/>
                  </a:cubicBezTo>
                  <a:close/>
                  <a:moveTo>
                    <a:pt x="154162" y="41481"/>
                  </a:moveTo>
                  <a:cubicBezTo>
                    <a:pt x="133525" y="41481"/>
                    <a:pt x="114951" y="46847"/>
                    <a:pt x="98441" y="57579"/>
                  </a:cubicBezTo>
                  <a:cubicBezTo>
                    <a:pt x="81931" y="68310"/>
                    <a:pt x="69136" y="83169"/>
                    <a:pt x="60055" y="102156"/>
                  </a:cubicBezTo>
                  <a:cubicBezTo>
                    <a:pt x="50974" y="121142"/>
                    <a:pt x="46434" y="142812"/>
                    <a:pt x="46434" y="167164"/>
                  </a:cubicBezTo>
                  <a:cubicBezTo>
                    <a:pt x="46434" y="191516"/>
                    <a:pt x="50974" y="213289"/>
                    <a:pt x="60055" y="232481"/>
                  </a:cubicBezTo>
                  <a:cubicBezTo>
                    <a:pt x="69136" y="251674"/>
                    <a:pt x="81931" y="266637"/>
                    <a:pt x="98441" y="277368"/>
                  </a:cubicBezTo>
                  <a:cubicBezTo>
                    <a:pt x="114951" y="288100"/>
                    <a:pt x="133525" y="293465"/>
                    <a:pt x="154162" y="293465"/>
                  </a:cubicBezTo>
                  <a:cubicBezTo>
                    <a:pt x="174799" y="293465"/>
                    <a:pt x="193270" y="288100"/>
                    <a:pt x="209574" y="277368"/>
                  </a:cubicBezTo>
                  <a:cubicBezTo>
                    <a:pt x="225877" y="266637"/>
                    <a:pt x="238569" y="251674"/>
                    <a:pt x="247650" y="232481"/>
                  </a:cubicBezTo>
                  <a:cubicBezTo>
                    <a:pt x="256731" y="213289"/>
                    <a:pt x="261271" y="191516"/>
                    <a:pt x="261271" y="167164"/>
                  </a:cubicBezTo>
                  <a:cubicBezTo>
                    <a:pt x="261271" y="142812"/>
                    <a:pt x="256731" y="121142"/>
                    <a:pt x="247650" y="102156"/>
                  </a:cubicBezTo>
                  <a:cubicBezTo>
                    <a:pt x="238569" y="83169"/>
                    <a:pt x="225877" y="68310"/>
                    <a:pt x="209574" y="57579"/>
                  </a:cubicBezTo>
                  <a:cubicBezTo>
                    <a:pt x="193270" y="46847"/>
                    <a:pt x="174799" y="41481"/>
                    <a:pt x="154162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47A2D20-1802-410D-9F0E-D83DA9A2E647}"/>
                </a:ext>
              </a:extLst>
            </p:cNvPr>
            <p:cNvSpPr txBox="1">
              <a:spLocks/>
            </p:cNvSpPr>
            <p:nvPr/>
          </p:nvSpPr>
          <p:spPr>
            <a:xfrm>
              <a:off x="4748442" y="2275917"/>
              <a:ext cx="329994" cy="334947"/>
            </a:xfrm>
            <a:custGeom>
              <a:avLst/>
              <a:gdLst/>
              <a:ahLst/>
              <a:cxnLst/>
              <a:rect l="l" t="t" r="r" b="b"/>
              <a:pathLst>
                <a:path w="329994" h="334947">
                  <a:moveTo>
                    <a:pt x="165307" y="0"/>
                  </a:moveTo>
                  <a:cubicBezTo>
                    <a:pt x="195025" y="0"/>
                    <a:pt x="222472" y="7533"/>
                    <a:pt x="247651" y="22598"/>
                  </a:cubicBezTo>
                  <a:cubicBezTo>
                    <a:pt x="272828" y="37663"/>
                    <a:pt x="292847" y="57991"/>
                    <a:pt x="307706" y="83582"/>
                  </a:cubicBezTo>
                  <a:cubicBezTo>
                    <a:pt x="322565" y="109172"/>
                    <a:pt x="329994" y="137033"/>
                    <a:pt x="329994" y="167164"/>
                  </a:cubicBezTo>
                  <a:cubicBezTo>
                    <a:pt x="329994" y="197295"/>
                    <a:pt x="322565" y="225258"/>
                    <a:pt x="307706" y="251055"/>
                  </a:cubicBezTo>
                  <a:cubicBezTo>
                    <a:pt x="292847" y="276852"/>
                    <a:pt x="272828" y="297283"/>
                    <a:pt x="247651" y="312349"/>
                  </a:cubicBezTo>
                  <a:cubicBezTo>
                    <a:pt x="222472" y="327414"/>
                    <a:pt x="195025" y="334947"/>
                    <a:pt x="165307" y="334947"/>
                  </a:cubicBezTo>
                  <a:cubicBezTo>
                    <a:pt x="135589" y="334947"/>
                    <a:pt x="108038" y="327414"/>
                    <a:pt x="82654" y="312349"/>
                  </a:cubicBezTo>
                  <a:cubicBezTo>
                    <a:pt x="57269" y="297283"/>
                    <a:pt x="37148" y="276852"/>
                    <a:pt x="22289" y="251055"/>
                  </a:cubicBezTo>
                  <a:cubicBezTo>
                    <a:pt x="7430" y="225258"/>
                    <a:pt x="0" y="197295"/>
                    <a:pt x="0" y="167164"/>
                  </a:cubicBezTo>
                  <a:cubicBezTo>
                    <a:pt x="0" y="137033"/>
                    <a:pt x="7430" y="109172"/>
                    <a:pt x="22289" y="83582"/>
                  </a:cubicBezTo>
                  <a:cubicBezTo>
                    <a:pt x="37148" y="57991"/>
                    <a:pt x="57269" y="37663"/>
                    <a:pt x="82654" y="22598"/>
                  </a:cubicBezTo>
                  <a:cubicBezTo>
                    <a:pt x="108038" y="7533"/>
                    <a:pt x="135589" y="0"/>
                    <a:pt x="165307" y="0"/>
                  </a:cubicBezTo>
                  <a:close/>
                  <a:moveTo>
                    <a:pt x="165307" y="41481"/>
                  </a:moveTo>
                  <a:cubicBezTo>
                    <a:pt x="144257" y="41481"/>
                    <a:pt x="124754" y="47157"/>
                    <a:pt x="106800" y="58507"/>
                  </a:cubicBezTo>
                  <a:cubicBezTo>
                    <a:pt x="88845" y="69858"/>
                    <a:pt x="74605" y="85130"/>
                    <a:pt x="64080" y="104323"/>
                  </a:cubicBezTo>
                  <a:cubicBezTo>
                    <a:pt x="53555" y="123515"/>
                    <a:pt x="48292" y="144463"/>
                    <a:pt x="48292" y="167164"/>
                  </a:cubicBezTo>
                  <a:cubicBezTo>
                    <a:pt x="48292" y="189865"/>
                    <a:pt x="53555" y="210915"/>
                    <a:pt x="64080" y="230314"/>
                  </a:cubicBezTo>
                  <a:cubicBezTo>
                    <a:pt x="74605" y="249714"/>
                    <a:pt x="88845" y="265089"/>
                    <a:pt x="106800" y="276439"/>
                  </a:cubicBezTo>
                  <a:cubicBezTo>
                    <a:pt x="124754" y="287790"/>
                    <a:pt x="144257" y="293465"/>
                    <a:pt x="165307" y="293465"/>
                  </a:cubicBezTo>
                  <a:cubicBezTo>
                    <a:pt x="186357" y="293465"/>
                    <a:pt x="205756" y="287790"/>
                    <a:pt x="223505" y="276439"/>
                  </a:cubicBezTo>
                  <a:cubicBezTo>
                    <a:pt x="241253" y="265089"/>
                    <a:pt x="255390" y="249714"/>
                    <a:pt x="265915" y="230314"/>
                  </a:cubicBezTo>
                  <a:cubicBezTo>
                    <a:pt x="276440" y="210915"/>
                    <a:pt x="281702" y="189865"/>
                    <a:pt x="281702" y="167164"/>
                  </a:cubicBezTo>
                  <a:cubicBezTo>
                    <a:pt x="281702" y="144463"/>
                    <a:pt x="276440" y="123515"/>
                    <a:pt x="265915" y="104323"/>
                  </a:cubicBezTo>
                  <a:cubicBezTo>
                    <a:pt x="255390" y="85130"/>
                    <a:pt x="241253" y="69858"/>
                    <a:pt x="223505" y="58507"/>
                  </a:cubicBezTo>
                  <a:cubicBezTo>
                    <a:pt x="205756" y="47157"/>
                    <a:pt x="186357" y="41481"/>
                    <a:pt x="165307" y="414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0F960C2-D281-4BC9-BACA-B4004C0AB29F}"/>
                </a:ext>
              </a:extLst>
            </p:cNvPr>
            <p:cNvSpPr txBox="1">
              <a:spLocks/>
            </p:cNvSpPr>
            <p:nvPr/>
          </p:nvSpPr>
          <p:spPr>
            <a:xfrm>
              <a:off x="5428671" y="2275917"/>
              <a:ext cx="249506" cy="334947"/>
            </a:xfrm>
            <a:custGeom>
              <a:avLst/>
              <a:gdLst/>
              <a:ahLst/>
              <a:cxnLst/>
              <a:rect l="l" t="t" r="r" b="b"/>
              <a:pathLst>
                <a:path w="249506" h="334947">
                  <a:moveTo>
                    <a:pt x="127539" y="0"/>
                  </a:moveTo>
                  <a:cubicBezTo>
                    <a:pt x="146938" y="0"/>
                    <a:pt x="166544" y="3199"/>
                    <a:pt x="186356" y="9596"/>
                  </a:cubicBezTo>
                  <a:cubicBezTo>
                    <a:pt x="206168" y="15994"/>
                    <a:pt x="224742" y="24765"/>
                    <a:pt x="242077" y="35909"/>
                  </a:cubicBezTo>
                  <a:lnTo>
                    <a:pt x="219789" y="71819"/>
                  </a:lnTo>
                  <a:cubicBezTo>
                    <a:pt x="188007" y="51594"/>
                    <a:pt x="157257" y="41481"/>
                    <a:pt x="127539" y="41481"/>
                  </a:cubicBezTo>
                  <a:cubicBezTo>
                    <a:pt x="108553" y="41481"/>
                    <a:pt x="92868" y="45609"/>
                    <a:pt x="80486" y="53864"/>
                  </a:cubicBezTo>
                  <a:cubicBezTo>
                    <a:pt x="68103" y="62119"/>
                    <a:pt x="61912" y="73676"/>
                    <a:pt x="61912" y="88535"/>
                  </a:cubicBezTo>
                  <a:cubicBezTo>
                    <a:pt x="61912" y="97615"/>
                    <a:pt x="64594" y="105045"/>
                    <a:pt x="69960" y="110823"/>
                  </a:cubicBezTo>
                  <a:cubicBezTo>
                    <a:pt x="75326" y="116602"/>
                    <a:pt x="83375" y="121761"/>
                    <a:pt x="94107" y="126302"/>
                  </a:cubicBezTo>
                  <a:cubicBezTo>
                    <a:pt x="104838" y="130842"/>
                    <a:pt x="121761" y="136827"/>
                    <a:pt x="144875" y="144256"/>
                  </a:cubicBezTo>
                  <a:cubicBezTo>
                    <a:pt x="167576" y="151273"/>
                    <a:pt x="185943" y="158083"/>
                    <a:pt x="199977" y="164687"/>
                  </a:cubicBezTo>
                  <a:cubicBezTo>
                    <a:pt x="214010" y="171291"/>
                    <a:pt x="225774" y="180475"/>
                    <a:pt x="235267" y="192238"/>
                  </a:cubicBezTo>
                  <a:cubicBezTo>
                    <a:pt x="244760" y="204002"/>
                    <a:pt x="249506" y="219377"/>
                    <a:pt x="249506" y="238363"/>
                  </a:cubicBezTo>
                  <a:cubicBezTo>
                    <a:pt x="249506" y="267256"/>
                    <a:pt x="238466" y="290576"/>
                    <a:pt x="216383" y="308324"/>
                  </a:cubicBezTo>
                  <a:cubicBezTo>
                    <a:pt x="194301" y="326073"/>
                    <a:pt x="166338" y="334947"/>
                    <a:pt x="132492" y="334947"/>
                  </a:cubicBezTo>
                  <a:cubicBezTo>
                    <a:pt x="109791" y="334947"/>
                    <a:pt x="86780" y="330819"/>
                    <a:pt x="63460" y="322564"/>
                  </a:cubicBezTo>
                  <a:cubicBezTo>
                    <a:pt x="40139" y="314309"/>
                    <a:pt x="18986" y="302546"/>
                    <a:pt x="0" y="287274"/>
                  </a:cubicBezTo>
                  <a:lnTo>
                    <a:pt x="24145" y="253222"/>
                  </a:lnTo>
                  <a:cubicBezTo>
                    <a:pt x="60880" y="280051"/>
                    <a:pt x="96995" y="293465"/>
                    <a:pt x="132492" y="293465"/>
                  </a:cubicBezTo>
                  <a:cubicBezTo>
                    <a:pt x="153543" y="293465"/>
                    <a:pt x="170568" y="288925"/>
                    <a:pt x="183570" y="279845"/>
                  </a:cubicBezTo>
                  <a:cubicBezTo>
                    <a:pt x="196572" y="270764"/>
                    <a:pt x="203073" y="258588"/>
                    <a:pt x="203073" y="243316"/>
                  </a:cubicBezTo>
                  <a:cubicBezTo>
                    <a:pt x="203073" y="232585"/>
                    <a:pt x="199564" y="223607"/>
                    <a:pt x="192547" y="216384"/>
                  </a:cubicBezTo>
                  <a:cubicBezTo>
                    <a:pt x="185531" y="209161"/>
                    <a:pt x="176760" y="203486"/>
                    <a:pt x="166235" y="199358"/>
                  </a:cubicBezTo>
                  <a:cubicBezTo>
                    <a:pt x="155709" y="195231"/>
                    <a:pt x="141160" y="190484"/>
                    <a:pt x="122586" y="185118"/>
                  </a:cubicBezTo>
                  <a:cubicBezTo>
                    <a:pt x="83375" y="173974"/>
                    <a:pt x="55721" y="161695"/>
                    <a:pt x="39624" y="148280"/>
                  </a:cubicBezTo>
                  <a:cubicBezTo>
                    <a:pt x="23526" y="134866"/>
                    <a:pt x="15478" y="116808"/>
                    <a:pt x="15478" y="94107"/>
                  </a:cubicBezTo>
                  <a:cubicBezTo>
                    <a:pt x="15478" y="65627"/>
                    <a:pt x="26003" y="42823"/>
                    <a:pt x="47053" y="25694"/>
                  </a:cubicBezTo>
                  <a:cubicBezTo>
                    <a:pt x="68103" y="8565"/>
                    <a:pt x="94932" y="0"/>
                    <a:pt x="1275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AD02CAE-EA62-46F9-AF21-428066FCE7DE}"/>
                </a:ext>
              </a:extLst>
            </p:cNvPr>
            <p:cNvSpPr txBox="1">
              <a:spLocks/>
            </p:cNvSpPr>
            <p:nvPr/>
          </p:nvSpPr>
          <p:spPr>
            <a:xfrm>
              <a:off x="5309703" y="2283347"/>
              <a:ext cx="46435" cy="320087"/>
            </a:xfrm>
            <a:custGeom>
              <a:avLst/>
              <a:gdLst/>
              <a:ahLst/>
              <a:cxnLst/>
              <a:rect l="l" t="t" r="r" b="b"/>
              <a:pathLst>
                <a:path w="46435" h="320087">
                  <a:moveTo>
                    <a:pt x="0" y="0"/>
                  </a:moveTo>
                  <a:lnTo>
                    <a:pt x="46435" y="0"/>
                  </a:lnTo>
                  <a:lnTo>
                    <a:pt x="46435" y="320087"/>
                  </a:lnTo>
                  <a:lnTo>
                    <a:pt x="0" y="320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1">
                    <a:lumMod val="60000"/>
                    <a:lumOff val="40000"/>
                  </a:schemeClr>
                </a:buClr>
                <a:buSzPct val="90000"/>
                <a:buFont typeface="Arial" panose="020B0604020202020204" pitchFamily="34" charset="0"/>
                <a:buChar char="​"/>
                <a:defRPr sz="49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-18415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44538" indent="-16986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defRPr sz="3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969963" indent="-1666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Arial" panose="020B0604020202020204" pitchFamily="34" charset="0"/>
                <a:buChar char="•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143000" indent="-138113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Camphor Std" panose="020B0504030404020204" pitchFamily="34" charset="0"/>
                <a:buChar char="–"/>
                <a:tabLst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28600" indent="-228600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rabi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512763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tx2"/>
                </a:buClr>
                <a:buSzPct val="90000"/>
                <a:buFont typeface="+mj-lt"/>
                <a:buAutoNum type="alphaLcPeriod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741363" indent="-1666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2"/>
                </a:buClr>
                <a:buSzPct val="90000"/>
                <a:buFont typeface="+mj-lt"/>
                <a:buAutoNum type="romanLcPeriod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4163" indent="-284163" algn="l" defTabSz="914400" rtl="0" eaLnBrk="1" latinLnBrk="0" hangingPunct="1">
                <a:lnSpc>
                  <a:spcPct val="100000"/>
                </a:lnSpc>
                <a:spcBef>
                  <a:spcPts val="1800"/>
                </a:spcBef>
                <a:buClr>
                  <a:schemeClr val="tx2"/>
                </a:buClr>
                <a:buSzPct val="90000"/>
                <a:buFont typeface="+mj-lt"/>
                <a:buAutoNum type="alphaUcPeriod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599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8442F8FF-5DB1-44B3-AF2C-1A531EA36FEA}"/>
              </a:ext>
            </a:extLst>
          </p:cNvPr>
          <p:cNvGrpSpPr/>
          <p:nvPr userDrawn="1"/>
        </p:nvGrpSpPr>
        <p:grpSpPr bwMode="gray">
          <a:xfrm>
            <a:off x="1" y="0"/>
            <a:ext cx="12188826" cy="6858004"/>
            <a:chOff x="0" y="-4"/>
            <a:chExt cx="12188826" cy="685800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2F285D2-B641-461F-87F0-20A9C65B2EF7}"/>
                </a:ext>
              </a:extLst>
            </p:cNvPr>
            <p:cNvGrpSpPr/>
            <p:nvPr/>
          </p:nvGrpSpPr>
          <p:grpSpPr bwMode="gray">
            <a:xfrm>
              <a:off x="609441" y="1600198"/>
              <a:ext cx="10055941" cy="4580469"/>
              <a:chOff x="609441" y="1600198"/>
              <a:chExt cx="10055941" cy="4580469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15EE1AC-AAA1-4CAF-886B-474B1A0C95C4}"/>
                  </a:ext>
                </a:extLst>
              </p:cNvPr>
              <p:cNvSpPr/>
              <p:nvPr/>
            </p:nvSpPr>
            <p:spPr bwMode="gray">
              <a:xfrm>
                <a:off x="609441" y="1600199"/>
                <a:ext cx="914203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7037B7F2-249C-4DB7-A4FF-AD7E08892A0F}"/>
                  </a:ext>
                </a:extLst>
              </p:cNvPr>
              <p:cNvSpPr/>
              <p:nvPr/>
            </p:nvSpPr>
            <p:spPr bwMode="gray">
              <a:xfrm>
                <a:off x="2436448" y="1600198"/>
                <a:ext cx="915282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B02FE08-2379-4E6C-AE27-D7D2ECAB18B8}"/>
                  </a:ext>
                </a:extLst>
              </p:cNvPr>
              <p:cNvSpPr/>
              <p:nvPr/>
            </p:nvSpPr>
            <p:spPr bwMode="gray">
              <a:xfrm>
                <a:off x="4263453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7C17E9A-3B70-4668-8EAE-9C7D73BACCA1}"/>
                  </a:ext>
                </a:extLst>
              </p:cNvPr>
              <p:cNvSpPr/>
              <p:nvPr/>
            </p:nvSpPr>
            <p:spPr bwMode="gray">
              <a:xfrm>
                <a:off x="6090459" y="1600198"/>
                <a:ext cx="920909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02751E5-34AD-4357-BC67-2269F668FD57}"/>
                  </a:ext>
                </a:extLst>
              </p:cNvPr>
              <p:cNvSpPr/>
              <p:nvPr/>
            </p:nvSpPr>
            <p:spPr bwMode="gray">
              <a:xfrm>
                <a:off x="7921943" y="1600198"/>
                <a:ext cx="916431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52A85DA-B39F-40AB-B423-9F7CCB3D0D63}"/>
                  </a:ext>
                </a:extLst>
              </p:cNvPr>
              <p:cNvSpPr/>
              <p:nvPr/>
            </p:nvSpPr>
            <p:spPr bwMode="gray">
              <a:xfrm>
                <a:off x="9750028" y="1600198"/>
                <a:ext cx="915354" cy="458046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C1459D-4F6E-4671-8566-3143311EA541}"/>
                </a:ext>
              </a:extLst>
            </p:cNvPr>
            <p:cNvGrpSpPr/>
            <p:nvPr userDrawn="1"/>
          </p:nvGrpSpPr>
          <p:grpSpPr bwMode="gray">
            <a:xfrm>
              <a:off x="0" y="-4"/>
              <a:ext cx="12188826" cy="6858004"/>
              <a:chOff x="0" y="-4"/>
              <a:chExt cx="12188826" cy="685800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15AFD00-19E3-4F92-9570-1F3E8AEC3EC4}"/>
                  </a:ext>
                </a:extLst>
              </p:cNvPr>
              <p:cNvGrpSpPr/>
              <p:nvPr>
                <p:custDataLst>
                  <p:tags r:id="rId1"/>
                </p:custDataLst>
              </p:nvPr>
            </p:nvGrpSpPr>
            <p:grpSpPr bwMode="gray">
              <a:xfrm>
                <a:off x="0" y="-4"/>
                <a:ext cx="12188826" cy="6858004"/>
                <a:chOff x="0" y="1"/>
                <a:chExt cx="12188826" cy="6858004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6B51E9A-9BC0-4A23-95C7-9E14C94FDF8A}"/>
                    </a:ext>
                  </a:extLst>
                </p:cNvPr>
                <p:cNvGrpSpPr/>
                <p:nvPr/>
              </p:nvGrpSpPr>
              <p:grpSpPr bwMode="gray">
                <a:xfrm>
                  <a:off x="609601" y="2684"/>
                  <a:ext cx="10962504" cy="6855315"/>
                  <a:chOff x="0" y="0"/>
                  <a:chExt cx="10962504" cy="6858000"/>
                </a:xfrm>
              </p:grpSpPr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5B6B4CFD-041A-4081-89A4-C2B194E6465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C63B978F-4215-434A-A0BE-E77776CE37B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09EEB78C-3DA9-4AD7-BFB1-207EDE403F9D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37106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062D7CE-4A4A-4C41-833F-B30B3E74AEA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82808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C628EF-969E-4429-A992-9AD0AFECF81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28510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8C7BD383-0D5C-4E3A-99F7-4DC5A51DF94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274212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FAA2EE63-4F24-4A26-9268-D15D92D5B06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19914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F64BB08D-864A-44D4-88F6-679DBAE518B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365617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9FA3F8A1-60DA-47E1-92DD-967475B2DF5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11319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4DECF40D-CC60-45F8-B236-F9FAC1F3E8C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>
                    <a:extLst>
                      <a:ext uri="{FF2B5EF4-FFF2-40B4-BE49-F238E27FC236}">
                        <a16:creationId xmlns:a16="http://schemas.microsoft.com/office/drawing/2014/main" id="{623BAEC6-A3C2-4892-9093-BD8EA8A7E0F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027235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D4E16FB9-EDCA-4CA6-9212-0AEBFCE175D7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48425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F3AE637F-804F-4244-9AA9-FF4A629A143C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594127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5EFB8414-3949-428A-B700-7C38A44425B2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398299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A61D1AB-B7D2-4169-B38F-56371D50E1DA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685532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00C4593-A442-4B6C-8E9D-80BFEB1746D6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312342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95B5E413-FAFF-430F-B105-4D122D50AEE1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7769363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2B845328-662D-4D12-A209-6A0B1E78DF14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22638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2AC19B5D-D919-4A48-953C-03994329E19B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140427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AC81C8DC-CB2F-445A-8F7B-5A864393B553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8683406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F3CD9F68-6C35-4B43-B8E1-1ABF75D8D588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9597448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BBBCE95B-721C-44A5-8B94-8F0E42FF53F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054470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3B934F61-1ED7-4209-A1E3-04C68085B10E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51149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8F636E46-095E-439D-B78B-EBC72DB23290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457021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1497272-E949-488B-B9F6-FD10BA6526BF}"/>
                      </a:ext>
                    </a:extLst>
                  </p:cNvPr>
                  <p:cNvCxnSpPr/>
                  <p:nvPr/>
                </p:nvCxnSpPr>
                <p:spPr bwMode="gray">
                  <a:xfrm>
                    <a:off x="10962504" y="0"/>
                    <a:ext cx="0" cy="6858000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B645DFBA-090A-4E89-BFE2-570C1D04D7A5}"/>
                    </a:ext>
                  </a:extLst>
                </p:cNvPr>
                <p:cNvGrpSpPr/>
                <p:nvPr/>
              </p:nvGrpSpPr>
              <p:grpSpPr bwMode="gray">
                <a:xfrm>
                  <a:off x="0" y="1"/>
                  <a:ext cx="12188826" cy="6858004"/>
                  <a:chOff x="0" y="1"/>
                  <a:chExt cx="12188826" cy="6858004"/>
                </a:xfrm>
              </p:grpSpPr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E34689D4-9BAE-40BF-B953-E1A0CA4F5C15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60944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674A3364-6F4C-4749-A110-B336801330E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690EC6B6-039D-4549-B1B1-8FF8A3FC2F6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1800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155F4FAC-9412-45E9-99EC-FDC351D60453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1202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5A0C0A33-67B3-48C9-9B83-C39DFDEF5E0A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6630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87FF284-D960-4A05-8053-9886608C6599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22058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BA61019-342C-4EDD-97C6-EDA59774644E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748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234785CB-17D0-49DD-8DC9-3C93626DC77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12914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425DB222-E3A0-48A3-BBD5-FD2616577D2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83423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C433E4E5-A945-4652-B574-37C6580344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flipH="1">
                    <a:off x="1" y="5717376"/>
                    <a:ext cx="12188825" cy="0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352A597B-2B35-4BD4-B07E-D8CEF25A597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76359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9351C336-9D65-42C9-A33F-6971E6322E46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5637212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CAD9518-36D4-43F7-839D-D8FE389DF1F1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9514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5575B3F-2A8B-4175-B6A5-D60652B87ED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86257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1CCC90FC-8476-4A2A-8DF1-ECAB053A24FD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30638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FB03C8E-4661-465A-B25F-147D497525A0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40346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8C8E030-5491-4C40-9E10-B197BD5CD587}"/>
                      </a:ext>
                    </a:extLst>
                  </p:cNvPr>
                  <p:cNvCxnSpPr/>
                  <p:nvPr/>
                </p:nvCxnSpPr>
                <p:spPr bwMode="gray">
                  <a:xfrm rot="5400000">
                    <a:off x="6094413" y="-3577438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accent1">
                        <a:lumMod val="40000"/>
                        <a:lumOff val="60000"/>
                      </a:schemeClr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E0EBA261-0409-41DC-98E2-4BF8173333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gray">
                  <a:xfrm rot="5400000">
                    <a:off x="6094413" y="-4494211"/>
                    <a:ext cx="0" cy="12188826"/>
                  </a:xfrm>
                  <a:prstGeom prst="line">
                    <a:avLst/>
                  </a:prstGeom>
                  <a:ln w="3175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119DAC7-36FB-491E-A6EB-B78E57CAECBF}"/>
                  </a:ext>
                </a:extLst>
              </p:cNvPr>
              <p:cNvSpPr txBox="1"/>
              <p:nvPr userDrawn="1"/>
            </p:nvSpPr>
            <p:spPr bwMode="gray">
              <a:xfrm>
                <a:off x="592866" y="5723466"/>
                <a:ext cx="7329077" cy="474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700" dirty="0"/>
                  <a:t>Footnote: Lorem ipsum dolor sit amet, consectetur adipiscing elit. Maecenas dui magna, sagittis at feugiat eget, viverra eu libero. Vestibulum a justo mi. Etiam blandit tempus odio. Fusce orci lectus, tincidunt eget hendrerit quis, blandit non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058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3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 dirty="0">
                <a:solidFill>
                  <a:schemeClr val="bg1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24407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8450DCA-9700-4C93-9CAA-A9FF31B0A6A3}"/>
              </a:ext>
            </a:extLst>
          </p:cNvPr>
          <p:cNvPicPr>
            <a:picLocks noChangeAspect="1"/>
          </p:cNvPicPr>
          <p:nvPr userDrawn="1"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0" y="6766562"/>
            <a:ext cx="12188825" cy="952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412751"/>
            <a:ext cx="11001004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C16E6-5A1F-46F7-8642-A7F025A5B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735203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86C86-F823-4766-9B10-773EDC51C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7352032"/>
            <a:ext cx="27416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295A3-96FB-4E80-91AF-4225D266C57B}" type="slidenum">
              <a:rPr lang="en-US" smtClean="0"/>
              <a:t>‹#›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485A9D7-B248-4F26-9897-A1C7A54FAF89}"/>
              </a:ext>
            </a:extLst>
          </p:cNvPr>
          <p:cNvGrpSpPr/>
          <p:nvPr userDrawn="1"/>
        </p:nvGrpSpPr>
        <p:grpSpPr>
          <a:xfrm>
            <a:off x="608013" y="6445106"/>
            <a:ext cx="1184397" cy="186690"/>
            <a:chOff x="863272" y="6563918"/>
            <a:chExt cx="861082" cy="135727"/>
          </a:xfrm>
          <a:solidFill>
            <a:schemeClr val="bg1"/>
          </a:solidFill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813DC77-8C0C-44B4-AE3B-61F5A80140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5963" y="6569284"/>
              <a:ext cx="181812" cy="128783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4D7DC1A2-819A-4366-8BE9-387CC00090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9084" y="6569284"/>
              <a:ext cx="70389" cy="128783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0373EF47-4DA1-4EF4-AE4F-54BCB38FC2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77894" y="6569284"/>
              <a:ext cx="115211" cy="130361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BC15050-D5E4-4FBD-806D-1CEC1AF606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77775" y="6569284"/>
              <a:ext cx="108898" cy="130361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953BA047-B60F-46CD-AFCB-49101F4D74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3272" y="6563918"/>
              <a:ext cx="325115" cy="135727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E5E07D7E-E36B-4549-9FB3-3BA1E22594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4683" y="6569284"/>
              <a:ext cx="29671" cy="31249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352F97F-F3A2-4B3E-9917-55B62713FD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3521" y="6576859"/>
              <a:ext cx="12626" cy="15151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sz="1800" baseline="0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0A2C43B-3928-4C21-81F0-0AA332C8F322}"/>
              </a:ext>
            </a:extLst>
          </p:cNvPr>
          <p:cNvSpPr txBox="1"/>
          <p:nvPr userDrawn="1"/>
        </p:nvSpPr>
        <p:spPr bwMode="white">
          <a:xfrm flipH="1">
            <a:off x="2073593" y="6506318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800" kern="12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©2019 VMware, Inc.</a:t>
            </a:r>
          </a:p>
        </p:txBody>
      </p:sp>
    </p:spTree>
    <p:extLst>
      <p:ext uri="{BB962C8B-B14F-4D97-AF65-F5344CB8AC3E}">
        <p14:creationId xmlns:p14="http://schemas.microsoft.com/office/powerpoint/2010/main" val="92814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90" r:id="rId13"/>
    <p:sldLayoutId id="2147483991" r:id="rId14"/>
    <p:sldLayoutId id="2147483992" r:id="rId15"/>
    <p:sldLayoutId id="2147483993" r:id="rId16"/>
    <p:sldLayoutId id="2147483994" r:id="rId17"/>
    <p:sldLayoutId id="2147483995" r:id="rId18"/>
    <p:sldLayoutId id="2147483956" r:id="rId19"/>
    <p:sldLayoutId id="2147483957" r:id="rId20"/>
    <p:sldLayoutId id="2147483958" r:id="rId21"/>
    <p:sldLayoutId id="2147483959" r:id="rId22"/>
    <p:sldLayoutId id="2147483960" r:id="rId23"/>
    <p:sldLayoutId id="2147483961" r:id="rId24"/>
    <p:sldLayoutId id="2147483962" r:id="rId25"/>
    <p:sldLayoutId id="2147483963" r:id="rId26"/>
    <p:sldLayoutId id="2147483964" r:id="rId27"/>
    <p:sldLayoutId id="2147483965" r:id="rId28"/>
    <p:sldLayoutId id="2147483966" r:id="rId29"/>
    <p:sldLayoutId id="2147483967" r:id="rId30"/>
    <p:sldLayoutId id="2147483968" r:id="rId31"/>
    <p:sldLayoutId id="2147483969" r:id="rId32"/>
    <p:sldLayoutId id="2147483970" r:id="rId33"/>
    <p:sldLayoutId id="2147483971" r:id="rId34"/>
    <p:sldLayoutId id="2147483972" r:id="rId35"/>
    <p:sldLayoutId id="2147483973" r:id="rId36"/>
    <p:sldLayoutId id="2147483974" r:id="rId37"/>
    <p:sldLayoutId id="2147483975" r:id="rId38"/>
    <p:sldLayoutId id="2147483976" r:id="rId39"/>
    <p:sldLayoutId id="2147483977" r:id="rId40"/>
    <p:sldLayoutId id="2147483978" r:id="rId41"/>
    <p:sldLayoutId id="2147483979" r:id="rId42"/>
    <p:sldLayoutId id="2147483980" r:id="rId43"/>
    <p:sldLayoutId id="2147483981" r:id="rId44"/>
    <p:sldLayoutId id="2147483982" r:id="rId45"/>
    <p:sldLayoutId id="2147483983" r:id="rId46"/>
    <p:sldLayoutId id="2147483984" r:id="rId47"/>
    <p:sldLayoutId id="2147483985" r:id="rId4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15" rtl="0" eaLnBrk="1" latinLnBrk="0" hangingPunct="1">
        <a:lnSpc>
          <a:spcPct val="90000"/>
        </a:lnSpc>
        <a:spcBef>
          <a:spcPct val="0"/>
        </a:spcBef>
        <a:buNone/>
        <a:defRPr sz="2801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15" rtl="0" eaLnBrk="1" latinLnBrk="0" hangingPunct="1">
        <a:lnSpc>
          <a:spcPct val="100000"/>
        </a:lnSpc>
        <a:spcBef>
          <a:spcPts val="1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7" indent="-184153" algn="l" defTabSz="914415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44550" indent="-169866" algn="l" defTabSz="914415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Pct val="90000"/>
        <a:buFont typeface="Camphor Std" panose="020B0504030404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69979" indent="-166690" algn="l" defTabSz="914415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20" indent="-138115" algn="l" defTabSz="914415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Camphor Std" panose="020B0504030404020204" pitchFamily="34" charset="0"/>
        <a:buChar char="–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28604" indent="-228604" algn="l" defTabSz="914415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rabi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512772" indent="-228604" algn="l" defTabSz="914415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741376" indent="-166690" algn="l" defTabSz="914415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4168" indent="-284168" algn="l" defTabSz="914415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  <p15:guide id="3" orient="horz" pos="1872" userDrawn="1">
          <p15:clr>
            <a:srgbClr val="F26B43"/>
          </p15:clr>
        </p15:guide>
        <p15:guide id="4" orient="horz" pos="1584" userDrawn="1">
          <p15:clr>
            <a:srgbClr val="F26B43"/>
          </p15:clr>
        </p15:guide>
        <p15:guide id="5" orient="horz" pos="1296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576" userDrawn="1">
          <p15:clr>
            <a:srgbClr val="F26B43"/>
          </p15:clr>
        </p15:guide>
        <p15:guide id="9" orient="horz" pos="288" userDrawn="1">
          <p15:clr>
            <a:srgbClr val="F26B43"/>
          </p15:clr>
        </p15:guide>
        <p15:guide id="10" orient="horz" userDrawn="1">
          <p15:clr>
            <a:srgbClr val="F26B43"/>
          </p15:clr>
        </p15:guide>
        <p15:guide id="11" orient="horz" pos="2448" userDrawn="1">
          <p15:clr>
            <a:srgbClr val="F26B43"/>
          </p15:clr>
        </p15:guide>
        <p15:guide id="12" orient="horz" pos="2736" userDrawn="1">
          <p15:clr>
            <a:srgbClr val="F26B43"/>
          </p15:clr>
        </p15:guide>
        <p15:guide id="13" orient="horz" pos="3024" userDrawn="1">
          <p15:clr>
            <a:srgbClr val="F26B43"/>
          </p15:clr>
        </p15:guide>
        <p15:guide id="14" orient="horz" pos="3312" userDrawn="1">
          <p15:clr>
            <a:srgbClr val="F26B43"/>
          </p15:clr>
        </p15:guide>
        <p15:guide id="15" orient="horz" pos="3600" userDrawn="1">
          <p15:clr>
            <a:srgbClr val="F26B43"/>
          </p15:clr>
        </p15:guide>
        <p15:guide id="16" orient="horz" pos="3888" userDrawn="1">
          <p15:clr>
            <a:srgbClr val="F26B43"/>
          </p15:clr>
        </p15:guide>
        <p15:guide id="17" orient="horz" pos="4032" userDrawn="1">
          <p15:clr>
            <a:srgbClr val="F26B43"/>
          </p15:clr>
        </p15:guide>
        <p15:guide id="18" pos="3551" userDrawn="1">
          <p15:clr>
            <a:srgbClr val="F26B43"/>
          </p15:clr>
        </p15:guide>
        <p15:guide id="19" pos="3263" userDrawn="1">
          <p15:clr>
            <a:srgbClr val="F26B43"/>
          </p15:clr>
        </p15:guide>
        <p15:guide id="20" pos="2975" userDrawn="1">
          <p15:clr>
            <a:srgbClr val="F26B43"/>
          </p15:clr>
        </p15:guide>
        <p15:guide id="21" pos="2687" userDrawn="1">
          <p15:clr>
            <a:srgbClr val="F26B43"/>
          </p15:clr>
        </p15:guide>
        <p15:guide id="22" pos="2399" userDrawn="1">
          <p15:clr>
            <a:srgbClr val="F26B43"/>
          </p15:clr>
        </p15:guide>
        <p15:guide id="23" pos="2111" userDrawn="1">
          <p15:clr>
            <a:srgbClr val="F26B43"/>
          </p15:clr>
        </p15:guide>
        <p15:guide id="24" pos="1824" userDrawn="1">
          <p15:clr>
            <a:srgbClr val="F26B43"/>
          </p15:clr>
        </p15:guide>
        <p15:guide id="25" pos="1536" userDrawn="1">
          <p15:clr>
            <a:srgbClr val="F26B43"/>
          </p15:clr>
        </p15:guide>
        <p15:guide id="26" pos="1246" userDrawn="1">
          <p15:clr>
            <a:srgbClr val="F26B43"/>
          </p15:clr>
        </p15:guide>
        <p15:guide id="27" pos="958" userDrawn="1">
          <p15:clr>
            <a:srgbClr val="F26B43"/>
          </p15:clr>
        </p15:guide>
        <p15:guide id="28" pos="670" userDrawn="1">
          <p15:clr>
            <a:srgbClr val="F26B43"/>
          </p15:clr>
        </p15:guide>
        <p15:guide id="29" pos="383" userDrawn="1">
          <p15:clr>
            <a:srgbClr val="F26B43"/>
          </p15:clr>
        </p15:guide>
        <p15:guide id="30" pos="4127" userDrawn="1">
          <p15:clr>
            <a:srgbClr val="F26B43"/>
          </p15:clr>
        </p15:guide>
        <p15:guide id="31" pos="4415" userDrawn="1">
          <p15:clr>
            <a:srgbClr val="F26B43"/>
          </p15:clr>
        </p15:guide>
        <p15:guide id="32" pos="4703" userDrawn="1">
          <p15:clr>
            <a:srgbClr val="F26B43"/>
          </p15:clr>
        </p15:guide>
        <p15:guide id="33" pos="4991" userDrawn="1">
          <p15:clr>
            <a:srgbClr val="F26B43"/>
          </p15:clr>
        </p15:guide>
        <p15:guide id="34" pos="5279" userDrawn="1">
          <p15:clr>
            <a:srgbClr val="F26B43"/>
          </p15:clr>
        </p15:guide>
        <p15:guide id="35" pos="5567" userDrawn="1">
          <p15:clr>
            <a:srgbClr val="F26B43"/>
          </p15:clr>
        </p15:guide>
        <p15:guide id="36" pos="5854" userDrawn="1">
          <p15:clr>
            <a:srgbClr val="F26B43"/>
          </p15:clr>
        </p15:guide>
        <p15:guide id="37" pos="6142" userDrawn="1">
          <p15:clr>
            <a:srgbClr val="F26B43"/>
          </p15:clr>
        </p15:guide>
        <p15:guide id="38" pos="6432" userDrawn="1">
          <p15:clr>
            <a:srgbClr val="F26B43"/>
          </p15:clr>
        </p15:guide>
        <p15:guide id="39" pos="6720" userDrawn="1">
          <p15:clr>
            <a:srgbClr val="F26B43"/>
          </p15:clr>
        </p15:guide>
        <p15:guide id="40" pos="7008" userDrawn="1">
          <p15:clr>
            <a:srgbClr val="F26B43"/>
          </p15:clr>
        </p15:guide>
        <p15:guide id="41" pos="7295" userDrawn="1">
          <p15:clr>
            <a:srgbClr val="F26B43"/>
          </p15:clr>
        </p15:guide>
        <p15:guide id="42" pos="7678" userDrawn="1">
          <p15:clr>
            <a:srgbClr val="F26B43"/>
          </p15:clr>
        </p15:guide>
        <p15:guide id="43" orient="horz" pos="4320" userDrawn="1">
          <p15:clr>
            <a:srgbClr val="F26B43"/>
          </p15:clr>
        </p15:guide>
        <p15:guide id="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5" Type="http://schemas.openxmlformats.org/officeDocument/2006/relationships/image" Target="../media/image16.jp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5" Type="http://schemas.openxmlformats.org/officeDocument/2006/relationships/image" Target="../media/image16.jp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calciu@vmware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3C1E39-47A3-4DE2-94D6-ACF90DA5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2312" y="843867"/>
            <a:ext cx="4996403" cy="196860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Project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PBerry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 FPGA Acceleration for Remote Memory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9F5EA07-8DDC-4D4D-9AB3-BDA3AABD5294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528742" y="3341164"/>
            <a:ext cx="5394258" cy="1391091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Irina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Calciu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, Ivan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Puddu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, 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Aasheesh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Kolli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Andreas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Nowatzyk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Jayneel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Gandhi,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Onur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Mutlu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Pratap Subrahmanyam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174FA0-7373-4D5E-8546-C62714ABEB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04425" y="4732255"/>
            <a:ext cx="1452175" cy="690707"/>
          </a:xfrm>
        </p:spPr>
        <p:txBody>
          <a:bodyPr/>
          <a:lstStyle/>
          <a:p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HotOS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269309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5B53E27-285C-EF46-9529-06C41AAEA1B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20B829-700C-084A-AD6B-DC5C80CE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remote memory systems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BF58977-5932-8D4A-BA09-80ADFC8CD749}"/>
              </a:ext>
            </a:extLst>
          </p:cNvPr>
          <p:cNvSpPr txBox="1">
            <a:spLocks/>
          </p:cNvSpPr>
          <p:nvPr/>
        </p:nvSpPr>
        <p:spPr>
          <a:xfrm>
            <a:off x="2156673" y="1759527"/>
            <a:ext cx="8361559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UnicodeMS" charset="0"/>
              <a:buChar char="✧"/>
            </a:pPr>
            <a:r>
              <a:rPr lang="en-US" dirty="0"/>
              <a:t>Systems: </a:t>
            </a:r>
            <a:r>
              <a:rPr lang="en-US" dirty="0" err="1"/>
              <a:t>Infiniswap</a:t>
            </a:r>
            <a:r>
              <a:rPr lang="en-US" dirty="0"/>
              <a:t>, </a:t>
            </a:r>
            <a:r>
              <a:rPr lang="en-US" dirty="0" err="1"/>
              <a:t>HotPot</a:t>
            </a:r>
            <a:r>
              <a:rPr lang="en-US" dirty="0"/>
              <a:t>, Remote regions</a:t>
            </a:r>
          </a:p>
          <a:p>
            <a:pPr marL="342900" indent="-342900">
              <a:buFont typeface="ArialUnicodeMS" charset="0"/>
              <a:buChar char="✧"/>
            </a:pPr>
            <a:endParaRPr lang="en-US" dirty="0"/>
          </a:p>
          <a:p>
            <a:pPr marL="342900" indent="-342900">
              <a:buFont typeface="ArialUnicodeMS" charset="0"/>
              <a:buChar char="✧"/>
            </a:pPr>
            <a:r>
              <a:rPr lang="en-US" dirty="0"/>
              <a:t>Same goal: pool remote memory</a:t>
            </a:r>
          </a:p>
          <a:p>
            <a:pPr marL="342900" indent="-342900">
              <a:buFont typeface="ArialUnicodeMS" charset="0"/>
              <a:buChar char="✧"/>
            </a:pPr>
            <a:endParaRPr lang="en-US" dirty="0"/>
          </a:p>
          <a:p>
            <a:pPr marL="342900" indent="-342900">
              <a:buFont typeface="ArialUnicodeMS" charset="0"/>
              <a:buChar char="✧"/>
            </a:pPr>
            <a:r>
              <a:rPr lang="en-US" dirty="0"/>
              <a:t>Different interfaces: swapping, </a:t>
            </a:r>
            <a:r>
              <a:rPr lang="en-US" dirty="0" err="1"/>
              <a:t>dspm</a:t>
            </a:r>
            <a:r>
              <a:rPr lang="en-US" dirty="0"/>
              <a:t>, file system</a:t>
            </a:r>
          </a:p>
          <a:p>
            <a:pPr>
              <a:buNone/>
            </a:pPr>
            <a:endParaRPr lang="en-US" dirty="0"/>
          </a:p>
          <a:p>
            <a:pPr marL="342900" indent="-342900">
              <a:buFont typeface="ArialUnicodeMS" charset="0"/>
              <a:buChar char="✧"/>
            </a:pPr>
            <a:r>
              <a:rPr lang="en-US" dirty="0"/>
              <a:t>Same mechanism: page faults	</a:t>
            </a:r>
          </a:p>
        </p:txBody>
      </p:sp>
    </p:spTree>
    <p:extLst>
      <p:ext uri="{BB962C8B-B14F-4D97-AF65-F5344CB8AC3E}">
        <p14:creationId xmlns:p14="http://schemas.microsoft.com/office/powerpoint/2010/main" val="49411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2AF29-A42F-DE4D-A353-4EB5CA064D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2515154"/>
            <a:ext cx="3346930" cy="3657600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/>
              <a:t>Remote memory systems use page faults</a:t>
            </a:r>
          </a:p>
          <a:p>
            <a:pPr>
              <a:buNone/>
            </a:pPr>
            <a:endParaRPr lang="en-US" sz="1800" dirty="0"/>
          </a:p>
          <a:p>
            <a:r>
              <a:rPr lang="en-US" sz="1800" u="sng" dirty="0"/>
              <a:t>Overheads:</a:t>
            </a:r>
          </a:p>
          <a:p>
            <a:r>
              <a:rPr lang="en-US" sz="1800" dirty="0"/>
              <a:t>1. Page faults overheads</a:t>
            </a:r>
          </a:p>
          <a:p>
            <a:r>
              <a:rPr lang="en-US" sz="1800" dirty="0"/>
              <a:t>2. Page granularity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2BE6-FBC8-4947-9F9F-C539110270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19677" y="2515154"/>
            <a:ext cx="3349473" cy="3657600"/>
          </a:xfrm>
        </p:spPr>
        <p:txBody>
          <a:bodyPr/>
          <a:lstStyle/>
          <a:p>
            <a:endParaRPr lang="en-US" dirty="0"/>
          </a:p>
          <a:p>
            <a:pPr>
              <a:buNone/>
            </a:pPr>
            <a:r>
              <a:rPr lang="en-US" sz="1800" dirty="0"/>
              <a:t>Use cache coherence      (w/ FPGA)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u="sng" dirty="0"/>
              <a:t>Implications:</a:t>
            </a:r>
          </a:p>
          <a:p>
            <a:pPr>
              <a:buNone/>
            </a:pPr>
            <a:r>
              <a:rPr lang="en-US" sz="1800" dirty="0"/>
              <a:t>1. Reduce page faults</a:t>
            </a:r>
          </a:p>
          <a:p>
            <a:pPr>
              <a:buNone/>
            </a:pPr>
            <a:r>
              <a:rPr lang="en-US" sz="1800" dirty="0"/>
              <a:t>2. Cache line granularity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34C3-9D7C-FA4D-B265-8A154315BBF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>
              <a:buNone/>
            </a:pPr>
            <a:endParaRPr lang="en-US" sz="1800" u="sng" dirty="0"/>
          </a:p>
          <a:p>
            <a:r>
              <a:rPr lang="en-US" sz="1800" dirty="0"/>
              <a:t>  1. Remote memory</a:t>
            </a:r>
          </a:p>
          <a:p>
            <a:r>
              <a:rPr lang="en-US" sz="1800" dirty="0"/>
              <a:t>  2. Live migration</a:t>
            </a:r>
          </a:p>
          <a:p>
            <a:r>
              <a:rPr lang="en-US" sz="1800" dirty="0"/>
              <a:t>  3. Code analysis</a:t>
            </a:r>
          </a:p>
          <a:p>
            <a:r>
              <a:rPr lang="en-US" sz="1800" dirty="0"/>
              <a:t>  4. Security  </a:t>
            </a:r>
          </a:p>
          <a:p>
            <a:r>
              <a:rPr lang="en-US" sz="1800" dirty="0"/>
              <a:t>  5. …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B84832-AA48-9A43-B923-CD2F43291B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en-US" sz="4000" b="1" dirty="0"/>
              <a:t>Problem</a:t>
            </a: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D640D1-EF95-D447-B9F6-0F7AB43EA4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en-US" sz="2400" b="1" dirty="0"/>
              <a:t>Solution</a:t>
            </a:r>
            <a:endParaRPr lang="en-US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44D032-5282-0649-BBE8-D8CA2735D4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en-US" sz="2400" b="1" dirty="0"/>
              <a:t>Impact</a:t>
            </a:r>
            <a:r>
              <a:rPr lang="en-US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2D599A-D252-C249-A639-36E28768D1CC}"/>
              </a:ext>
            </a:extLst>
          </p:cNvPr>
          <p:cNvSpPr/>
          <p:nvPr/>
        </p:nvSpPr>
        <p:spPr>
          <a:xfrm>
            <a:off x="-1" y="184641"/>
            <a:ext cx="12188825" cy="10012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 Placeholder 99">
            <a:extLst>
              <a:ext uri="{FF2B5EF4-FFF2-40B4-BE49-F238E27FC236}">
                <a16:creationId xmlns:a16="http://schemas.microsoft.com/office/drawing/2014/main" id="{14F3EA89-1AB4-1C40-A4D7-37411CF539F5}"/>
              </a:ext>
            </a:extLst>
          </p:cNvPr>
          <p:cNvSpPr txBox="1">
            <a:spLocks/>
          </p:cNvSpPr>
          <p:nvPr/>
        </p:nvSpPr>
        <p:spPr bwMode="gray">
          <a:xfrm>
            <a:off x="576121" y="374359"/>
            <a:ext cx="11036580" cy="642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7305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111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399" dirty="0">
                <a:solidFill>
                  <a:schemeClr val="bg1"/>
                </a:solidFill>
              </a:rPr>
              <a:t>Use cache coherence traffic to track application memory accesses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3A2CE-DB5A-9040-A662-7445529BA6F5}"/>
              </a:ext>
            </a:extLst>
          </p:cNvPr>
          <p:cNvSpPr/>
          <p:nvPr/>
        </p:nvSpPr>
        <p:spPr>
          <a:xfrm>
            <a:off x="185351" y="374359"/>
            <a:ext cx="123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12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uiExpand="1" build="p" animBg="1"/>
      <p:bldP spid="8" grpId="0" build="p" animBg="1"/>
      <p:bldP spid="9" grpId="0" uiExpand="1" build="p" animBg="1"/>
      <p:bldP spid="10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D76319-439C-B340-BF25-D9C56F55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memory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293BB00-5F72-8440-92A7-1BD85EB4ACC5}"/>
              </a:ext>
            </a:extLst>
          </p:cNvPr>
          <p:cNvSpPr/>
          <p:nvPr/>
        </p:nvSpPr>
        <p:spPr>
          <a:xfrm>
            <a:off x="862572" y="2457940"/>
            <a:ext cx="3948705" cy="55926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0C8FB9A-8722-4D4A-B061-9B07C1B8634A}"/>
              </a:ext>
            </a:extLst>
          </p:cNvPr>
          <p:cNvSpPr/>
          <p:nvPr/>
        </p:nvSpPr>
        <p:spPr>
          <a:xfrm>
            <a:off x="862573" y="3100324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72" name="Picture 8" descr="ICON_Server_flat_Q408.png">
            <a:extLst>
              <a:ext uri="{FF2B5EF4-FFF2-40B4-BE49-F238E27FC236}">
                <a16:creationId xmlns:a16="http://schemas.microsoft.com/office/drawing/2014/main" id="{F63F9792-81CA-3044-A736-E6D2B95B033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6717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4" descr="ICON_VirtTriangle_flat_Q408.png">
            <a:extLst>
              <a:ext uri="{FF2B5EF4-FFF2-40B4-BE49-F238E27FC236}">
                <a16:creationId xmlns:a16="http://schemas.microsoft.com/office/drawing/2014/main" id="{19EE495E-ABF8-CA4D-B9D3-1D4D14B314C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572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BAA40B4-EB30-FF46-B992-C946E4EC6DE9}"/>
              </a:ext>
            </a:extLst>
          </p:cNvPr>
          <p:cNvSpPr txBox="1"/>
          <p:nvPr/>
        </p:nvSpPr>
        <p:spPr>
          <a:xfrm>
            <a:off x="1769313" y="5664989"/>
            <a:ext cx="2295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Application host</a:t>
            </a:r>
          </a:p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(Local)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BE63816-6042-1F4C-ABCB-AD820E64B132}"/>
              </a:ext>
            </a:extLst>
          </p:cNvPr>
          <p:cNvSpPr/>
          <p:nvPr/>
        </p:nvSpPr>
        <p:spPr>
          <a:xfrm>
            <a:off x="7301791" y="3100324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77" name="Picture 8" descr="ICON_Server_flat_Q408.png">
            <a:extLst>
              <a:ext uri="{FF2B5EF4-FFF2-40B4-BE49-F238E27FC236}">
                <a16:creationId xmlns:a16="http://schemas.microsoft.com/office/drawing/2014/main" id="{C4BD816D-E516-3C48-AEBE-9F44F5DA892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5935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4" descr="ICON_VirtTriangle_flat_Q408.png">
            <a:extLst>
              <a:ext uri="{FF2B5EF4-FFF2-40B4-BE49-F238E27FC236}">
                <a16:creationId xmlns:a16="http://schemas.microsoft.com/office/drawing/2014/main" id="{0AC91645-6A36-7A40-964D-1D283D88A21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1790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F66C6A15-E013-C344-BE5B-A35A97386793}"/>
              </a:ext>
            </a:extLst>
          </p:cNvPr>
          <p:cNvSpPr txBox="1"/>
          <p:nvPr/>
        </p:nvSpPr>
        <p:spPr>
          <a:xfrm>
            <a:off x="8208531" y="5664989"/>
            <a:ext cx="2316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Memory host</a:t>
            </a:r>
          </a:p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(Remote)</a:t>
            </a:r>
          </a:p>
        </p:txBody>
      </p:sp>
      <p:sp>
        <p:nvSpPr>
          <p:cNvPr id="80" name="Snip Diagonal Corner Rectangle 79">
            <a:extLst>
              <a:ext uri="{FF2B5EF4-FFF2-40B4-BE49-F238E27FC236}">
                <a16:creationId xmlns:a16="http://schemas.microsoft.com/office/drawing/2014/main" id="{69526451-6857-7848-8B20-D00644AF4BA2}"/>
              </a:ext>
            </a:extLst>
          </p:cNvPr>
          <p:cNvSpPr/>
          <p:nvPr/>
        </p:nvSpPr>
        <p:spPr>
          <a:xfrm>
            <a:off x="7349124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81" name="Snip Diagonal Corner Rectangle 80">
            <a:extLst>
              <a:ext uri="{FF2B5EF4-FFF2-40B4-BE49-F238E27FC236}">
                <a16:creationId xmlns:a16="http://schemas.microsoft.com/office/drawing/2014/main" id="{E70DD58B-B359-2345-B1FC-5A96C84E16DB}"/>
              </a:ext>
            </a:extLst>
          </p:cNvPr>
          <p:cNvSpPr/>
          <p:nvPr/>
        </p:nvSpPr>
        <p:spPr>
          <a:xfrm>
            <a:off x="10248580" y="3147479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82" name="Snip Diagonal Corner Rectangle 81">
            <a:extLst>
              <a:ext uri="{FF2B5EF4-FFF2-40B4-BE49-F238E27FC236}">
                <a16:creationId xmlns:a16="http://schemas.microsoft.com/office/drawing/2014/main" id="{A5CE34FE-4070-0D4D-97CB-0F9888181754}"/>
              </a:ext>
            </a:extLst>
          </p:cNvPr>
          <p:cNvSpPr/>
          <p:nvPr/>
        </p:nvSpPr>
        <p:spPr>
          <a:xfrm>
            <a:off x="10757718" y="3141493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83" name="Left-Right Arrow 82">
            <a:extLst>
              <a:ext uri="{FF2B5EF4-FFF2-40B4-BE49-F238E27FC236}">
                <a16:creationId xmlns:a16="http://schemas.microsoft.com/office/drawing/2014/main" id="{8E12F3B5-DBDB-A24E-8D4C-74203E7CBEE7}"/>
              </a:ext>
            </a:extLst>
          </p:cNvPr>
          <p:cNvSpPr/>
          <p:nvPr/>
        </p:nvSpPr>
        <p:spPr>
          <a:xfrm>
            <a:off x="4423310" y="4973563"/>
            <a:ext cx="3168837" cy="391254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204365D-FFA1-F748-A63D-4320BC2DAD64}"/>
              </a:ext>
            </a:extLst>
          </p:cNvPr>
          <p:cNvSpPr txBox="1"/>
          <p:nvPr/>
        </p:nvSpPr>
        <p:spPr>
          <a:xfrm>
            <a:off x="4627595" y="5264169"/>
            <a:ext cx="290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accent1">
                    <a:lumMod val="50000"/>
                  </a:schemeClr>
                </a:solidFill>
              </a:rPr>
              <a:t>Microsecond network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D798B3E-86B4-8242-BC73-8A56ECB1E434}"/>
              </a:ext>
            </a:extLst>
          </p:cNvPr>
          <p:cNvGrpSpPr/>
          <p:nvPr/>
        </p:nvGrpSpPr>
        <p:grpSpPr>
          <a:xfrm>
            <a:off x="2471210" y="1599406"/>
            <a:ext cx="891634" cy="796388"/>
            <a:chOff x="2993571" y="1611088"/>
            <a:chExt cx="891634" cy="796388"/>
          </a:xfrm>
        </p:grpSpPr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9AE10ED3-6FCA-7C4A-B584-3217160392CE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EFB7AE0-495C-024D-968C-107E03A75CFD}"/>
                </a:ext>
              </a:extLst>
            </p:cNvPr>
            <p:cNvSpPr txBox="1"/>
            <p:nvPr/>
          </p:nvSpPr>
          <p:spPr>
            <a:xfrm>
              <a:off x="3104591" y="1847553"/>
              <a:ext cx="672113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APP1</a:t>
              </a:r>
            </a:p>
          </p:txBody>
        </p:sp>
      </p:grpSp>
      <p:sp>
        <p:nvSpPr>
          <p:cNvPr id="94" name="Snip Diagonal Corner Rectangle 93">
            <a:extLst>
              <a:ext uri="{FF2B5EF4-FFF2-40B4-BE49-F238E27FC236}">
                <a16:creationId xmlns:a16="http://schemas.microsoft.com/office/drawing/2014/main" id="{3F1B51EB-C1F2-7141-BD94-9B06C98F0ECA}"/>
              </a:ext>
            </a:extLst>
          </p:cNvPr>
          <p:cNvSpPr/>
          <p:nvPr/>
        </p:nvSpPr>
        <p:spPr>
          <a:xfrm>
            <a:off x="7858262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95" name="Snip Diagonal Corner Rectangle 94">
            <a:extLst>
              <a:ext uri="{FF2B5EF4-FFF2-40B4-BE49-F238E27FC236}">
                <a16:creationId xmlns:a16="http://schemas.microsoft.com/office/drawing/2014/main" id="{1F6B5AE6-95BD-E441-B54B-C682FAABBADD}"/>
              </a:ext>
            </a:extLst>
          </p:cNvPr>
          <p:cNvSpPr/>
          <p:nvPr/>
        </p:nvSpPr>
        <p:spPr>
          <a:xfrm>
            <a:off x="7372626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96" name="Snip Diagonal Corner Rectangle 95">
            <a:extLst>
              <a:ext uri="{FF2B5EF4-FFF2-40B4-BE49-F238E27FC236}">
                <a16:creationId xmlns:a16="http://schemas.microsoft.com/office/drawing/2014/main" id="{A7C4DFFA-5135-0943-BF10-B367CF9E2FFC}"/>
              </a:ext>
            </a:extLst>
          </p:cNvPr>
          <p:cNvSpPr/>
          <p:nvPr/>
        </p:nvSpPr>
        <p:spPr>
          <a:xfrm>
            <a:off x="7858262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97" name="Snip Diagonal Corner Rectangle 96">
            <a:extLst>
              <a:ext uri="{FF2B5EF4-FFF2-40B4-BE49-F238E27FC236}">
                <a16:creationId xmlns:a16="http://schemas.microsoft.com/office/drawing/2014/main" id="{57AE13FD-D06C-1E4A-BD47-21D7753042AD}"/>
              </a:ext>
            </a:extLst>
          </p:cNvPr>
          <p:cNvSpPr/>
          <p:nvPr/>
        </p:nvSpPr>
        <p:spPr>
          <a:xfrm>
            <a:off x="3719512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98" name="Snip Diagonal Corner Rectangle 97">
            <a:extLst>
              <a:ext uri="{FF2B5EF4-FFF2-40B4-BE49-F238E27FC236}">
                <a16:creationId xmlns:a16="http://schemas.microsoft.com/office/drawing/2014/main" id="{2DC57A42-DB63-7040-AD05-39A135FE03A7}"/>
              </a:ext>
            </a:extLst>
          </p:cNvPr>
          <p:cNvSpPr/>
          <p:nvPr/>
        </p:nvSpPr>
        <p:spPr>
          <a:xfrm>
            <a:off x="4228650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99" name="Snip Diagonal Corner Rectangle 98">
            <a:extLst>
              <a:ext uri="{FF2B5EF4-FFF2-40B4-BE49-F238E27FC236}">
                <a16:creationId xmlns:a16="http://schemas.microsoft.com/office/drawing/2014/main" id="{E28C4F3C-02B3-AD4D-A536-CF46DB809B4C}"/>
              </a:ext>
            </a:extLst>
          </p:cNvPr>
          <p:cNvSpPr/>
          <p:nvPr/>
        </p:nvSpPr>
        <p:spPr>
          <a:xfrm>
            <a:off x="3743014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100" name="Snip Diagonal Corner Rectangle 99">
            <a:extLst>
              <a:ext uri="{FF2B5EF4-FFF2-40B4-BE49-F238E27FC236}">
                <a16:creationId xmlns:a16="http://schemas.microsoft.com/office/drawing/2014/main" id="{0D26C88A-6E2D-F64B-937D-840F8630CAEC}"/>
              </a:ext>
            </a:extLst>
          </p:cNvPr>
          <p:cNvSpPr/>
          <p:nvPr/>
        </p:nvSpPr>
        <p:spPr>
          <a:xfrm>
            <a:off x="4228650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A1F16FB1-BE5A-4945-933F-F5D0BC7F45C0}"/>
              </a:ext>
            </a:extLst>
          </p:cNvPr>
          <p:cNvCxnSpPr>
            <a:cxnSpLocks/>
            <a:stCxn id="97" idx="3"/>
            <a:endCxn id="94" idx="3"/>
          </p:cNvCxnSpPr>
          <p:nvPr/>
        </p:nvCxnSpPr>
        <p:spPr bwMode="gray">
          <a:xfrm>
            <a:off x="3939033" y="3119599"/>
            <a:ext cx="413875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02D0463-BF4F-7B49-AB25-F5030CB3FE8E}"/>
              </a:ext>
            </a:extLst>
          </p:cNvPr>
          <p:cNvCxnSpPr>
            <a:cxnSpLocks/>
            <a:stCxn id="99" idx="1"/>
            <a:endCxn id="96" idx="1"/>
          </p:cNvCxnSpPr>
          <p:nvPr/>
        </p:nvCxnSpPr>
        <p:spPr bwMode="gray">
          <a:xfrm>
            <a:off x="3962535" y="4024586"/>
            <a:ext cx="4115248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ysDash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C53DE04-5305-A044-914E-257F456C4331}"/>
              </a:ext>
            </a:extLst>
          </p:cNvPr>
          <p:cNvGrpSpPr/>
          <p:nvPr/>
        </p:nvGrpSpPr>
        <p:grpSpPr>
          <a:xfrm>
            <a:off x="9160778" y="1578429"/>
            <a:ext cx="891634" cy="796388"/>
            <a:chOff x="2993571" y="1611088"/>
            <a:chExt cx="891634" cy="796388"/>
          </a:xfrm>
        </p:grpSpPr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865AFFAB-4DCF-2A43-A326-264762C98AAF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BAB86C5-9CCF-7B42-BA3C-090878E6F1DC}"/>
                </a:ext>
              </a:extLst>
            </p:cNvPr>
            <p:cNvSpPr txBox="1"/>
            <p:nvPr/>
          </p:nvSpPr>
          <p:spPr>
            <a:xfrm>
              <a:off x="3055163" y="1847553"/>
              <a:ext cx="780614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APP2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974CDC6-F722-F541-901E-BA3F2ED58D60}"/>
              </a:ext>
            </a:extLst>
          </p:cNvPr>
          <p:cNvGrpSpPr/>
          <p:nvPr/>
        </p:nvGrpSpPr>
        <p:grpSpPr>
          <a:xfrm>
            <a:off x="10257505" y="1602088"/>
            <a:ext cx="891634" cy="796388"/>
            <a:chOff x="2993571" y="1611088"/>
            <a:chExt cx="891634" cy="796388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3E154579-A093-2047-BD74-6CFCF92B5ED9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0345173-0493-A749-9CAA-1A01CD0946A5}"/>
                </a:ext>
              </a:extLst>
            </p:cNvPr>
            <p:cNvSpPr txBox="1"/>
            <p:nvPr/>
          </p:nvSpPr>
          <p:spPr>
            <a:xfrm>
              <a:off x="3055163" y="1847553"/>
              <a:ext cx="780614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APP3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FBB08F5-D144-7847-AEC3-47B1F385EE4F}"/>
              </a:ext>
            </a:extLst>
          </p:cNvPr>
          <p:cNvSpPr/>
          <p:nvPr/>
        </p:nvSpPr>
        <p:spPr>
          <a:xfrm>
            <a:off x="7301791" y="2451892"/>
            <a:ext cx="3948705" cy="55926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120" name="Snip Diagonal Corner Rectangle 119">
            <a:extLst>
              <a:ext uri="{FF2B5EF4-FFF2-40B4-BE49-F238E27FC236}">
                <a16:creationId xmlns:a16="http://schemas.microsoft.com/office/drawing/2014/main" id="{C2B437F9-FD6E-AB41-93AD-1F777A7E46F5}"/>
              </a:ext>
            </a:extLst>
          </p:cNvPr>
          <p:cNvSpPr/>
          <p:nvPr/>
        </p:nvSpPr>
        <p:spPr>
          <a:xfrm>
            <a:off x="1009479" y="31880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21" name="Snip Diagonal Corner Rectangle 120">
            <a:extLst>
              <a:ext uri="{FF2B5EF4-FFF2-40B4-BE49-F238E27FC236}">
                <a16:creationId xmlns:a16="http://schemas.microsoft.com/office/drawing/2014/main" id="{2C61AA22-6026-B94D-ABF9-AB44995B992B}"/>
              </a:ext>
            </a:extLst>
          </p:cNvPr>
          <p:cNvSpPr/>
          <p:nvPr/>
        </p:nvSpPr>
        <p:spPr>
          <a:xfrm>
            <a:off x="1161879" y="33404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22" name="Snip Diagonal Corner Rectangle 121">
            <a:extLst>
              <a:ext uri="{FF2B5EF4-FFF2-40B4-BE49-F238E27FC236}">
                <a16:creationId xmlns:a16="http://schemas.microsoft.com/office/drawing/2014/main" id="{865A4E2F-D8F2-0C4E-9D7A-84BCA26E2BCC}"/>
              </a:ext>
            </a:extLst>
          </p:cNvPr>
          <p:cNvSpPr/>
          <p:nvPr/>
        </p:nvSpPr>
        <p:spPr>
          <a:xfrm>
            <a:off x="1314279" y="34928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EADB3EA-7CE8-134D-904F-E40A35B85C36}"/>
              </a:ext>
            </a:extLst>
          </p:cNvPr>
          <p:cNvSpPr txBox="1"/>
          <p:nvPr/>
        </p:nvSpPr>
        <p:spPr>
          <a:xfrm>
            <a:off x="4448171" y="687145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1. Demand paging (fetch pages)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79A6689D-B6C0-AE42-A94A-390B62AEDC22}"/>
              </a:ext>
            </a:extLst>
          </p:cNvPr>
          <p:cNvCxnSpPr>
            <a:cxnSpLocks/>
          </p:cNvCxnSpPr>
          <p:nvPr/>
        </p:nvCxnSpPr>
        <p:spPr bwMode="gray">
          <a:xfrm>
            <a:off x="4438870" y="1049723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AFD818D5-B011-4946-8FAF-23F9F5B15C3C}"/>
              </a:ext>
            </a:extLst>
          </p:cNvPr>
          <p:cNvSpPr txBox="1"/>
          <p:nvPr/>
        </p:nvSpPr>
        <p:spPr>
          <a:xfrm>
            <a:off x="4444675" y="1104210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2. Evict pages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D677D9FB-3BE4-3745-8B54-D9127874DBEE}"/>
              </a:ext>
            </a:extLst>
          </p:cNvPr>
          <p:cNvCxnSpPr>
            <a:cxnSpLocks/>
          </p:cNvCxnSpPr>
          <p:nvPr/>
        </p:nvCxnSpPr>
        <p:spPr bwMode="gray">
          <a:xfrm>
            <a:off x="4435374" y="1496284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DD8432B-DC4D-D349-850C-78D902F607CE}"/>
              </a:ext>
            </a:extLst>
          </p:cNvPr>
          <p:cNvSpPr txBox="1"/>
          <p:nvPr/>
        </p:nvSpPr>
        <p:spPr>
          <a:xfrm>
            <a:off x="3624053" y="1045171"/>
            <a:ext cx="865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Local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4EDAA31-2CF4-844C-BA7A-A73A536D4381}"/>
              </a:ext>
            </a:extLst>
          </p:cNvPr>
          <p:cNvSpPr txBox="1"/>
          <p:nvPr/>
        </p:nvSpPr>
        <p:spPr>
          <a:xfrm>
            <a:off x="8217251" y="1046695"/>
            <a:ext cx="1389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Remote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0219C98-525B-D54B-BA9E-9F7D8D1D547B}"/>
              </a:ext>
            </a:extLst>
          </p:cNvPr>
          <p:cNvSpPr txBox="1"/>
          <p:nvPr/>
        </p:nvSpPr>
        <p:spPr>
          <a:xfrm>
            <a:off x="4253942" y="3603221"/>
            <a:ext cx="139462" cy="246221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>
                <a:solidFill>
                  <a:srgbClr val="820024"/>
                </a:solidFill>
              </a:rPr>
              <a:t>X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D1C0F31-53DC-634D-8FEF-F5D0502F8C37}"/>
              </a:ext>
            </a:extLst>
          </p:cNvPr>
          <p:cNvSpPr txBox="1"/>
          <p:nvPr/>
        </p:nvSpPr>
        <p:spPr>
          <a:xfrm>
            <a:off x="7884884" y="3603221"/>
            <a:ext cx="139462" cy="246221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>
                <a:solidFill>
                  <a:srgbClr val="820024"/>
                </a:solidFill>
              </a:rPr>
              <a:t>X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20D2B40-A5DC-B94D-9C73-C0C27906CE0F}"/>
              </a:ext>
            </a:extLst>
          </p:cNvPr>
          <p:cNvSpPr txBox="1"/>
          <p:nvPr/>
        </p:nvSpPr>
        <p:spPr>
          <a:xfrm>
            <a:off x="4430820" y="1520374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2’. Dirty data tracking</a:t>
            </a:r>
          </a:p>
        </p:txBody>
      </p:sp>
    </p:spTree>
    <p:extLst>
      <p:ext uri="{BB962C8B-B14F-4D97-AF65-F5344CB8AC3E}">
        <p14:creationId xmlns:p14="http://schemas.microsoft.com/office/powerpoint/2010/main" val="2156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8" grpId="1" animBg="1"/>
      <p:bldP spid="99" grpId="0" animBg="1"/>
      <p:bldP spid="100" grpId="0" animBg="1"/>
      <p:bldP spid="123" grpId="0"/>
      <p:bldP spid="128" grpId="0"/>
      <p:bldP spid="132" grpId="0"/>
      <p:bldP spid="133" grpId="0"/>
      <p:bldP spid="135" grpId="0"/>
      <p:bldP spid="136" grpId="0"/>
      <p:bldP spid="1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3CE5C0-8206-B94B-AEB3-A371C826E225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6144C7-098A-E745-9313-FE58D62D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track dirty data?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F5D881D-02B3-994D-B18D-38BD8800A22B}"/>
              </a:ext>
            </a:extLst>
          </p:cNvPr>
          <p:cNvSpPr txBox="1">
            <a:spLocks/>
          </p:cNvSpPr>
          <p:nvPr/>
        </p:nvSpPr>
        <p:spPr>
          <a:xfrm>
            <a:off x="5804815" y="2682505"/>
            <a:ext cx="5941444" cy="1823507"/>
          </a:xfrm>
          <a:prstGeom prst="rect">
            <a:avLst/>
          </a:prstGeom>
        </p:spPr>
        <p:txBody>
          <a:bodyPr/>
          <a:lstStyle>
            <a:lvl1pPr marL="0" indent="0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7" indent="-184153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50" indent="-169866" algn="l" defTabSz="914415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79" indent="-166690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20" indent="-138115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4" indent="-228604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2772" indent="-228604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76" indent="-166690" algn="l" defTabSz="914415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8" indent="-284168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dirty="0"/>
              <a:t>Current solution:</a:t>
            </a:r>
          </a:p>
          <a:p>
            <a:r>
              <a:rPr lang="en-US" sz="2400" dirty="0"/>
              <a:t>1. Write-protect page </a:t>
            </a:r>
          </a:p>
          <a:p>
            <a:r>
              <a:rPr lang="en-US" sz="2400" dirty="0"/>
              <a:t>2. On page fault: mark page dirty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E5B3A25-476A-3540-952F-2CEB7D58B4A1}"/>
              </a:ext>
            </a:extLst>
          </p:cNvPr>
          <p:cNvSpPr/>
          <p:nvPr/>
        </p:nvSpPr>
        <p:spPr>
          <a:xfrm>
            <a:off x="862572" y="2457940"/>
            <a:ext cx="3948705" cy="55926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B9450C-5DDD-2042-9198-8F2F17F3AE98}"/>
              </a:ext>
            </a:extLst>
          </p:cNvPr>
          <p:cNvSpPr/>
          <p:nvPr/>
        </p:nvSpPr>
        <p:spPr>
          <a:xfrm>
            <a:off x="862573" y="3100324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48" name="Picture 8" descr="ICON_Server_flat_Q408.png">
            <a:extLst>
              <a:ext uri="{FF2B5EF4-FFF2-40B4-BE49-F238E27FC236}">
                <a16:creationId xmlns:a16="http://schemas.microsoft.com/office/drawing/2014/main" id="{FECD6C8F-0542-C34F-8228-7001720FB60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6717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 descr="ICON_VirtTriangle_flat_Q408.png">
            <a:extLst>
              <a:ext uri="{FF2B5EF4-FFF2-40B4-BE49-F238E27FC236}">
                <a16:creationId xmlns:a16="http://schemas.microsoft.com/office/drawing/2014/main" id="{0956C15E-F501-2241-95F7-D617005D80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572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FA19106-E0DB-7D41-AB87-4632F58EBA15}"/>
              </a:ext>
            </a:extLst>
          </p:cNvPr>
          <p:cNvSpPr txBox="1"/>
          <p:nvPr/>
        </p:nvSpPr>
        <p:spPr>
          <a:xfrm>
            <a:off x="1769313" y="5664989"/>
            <a:ext cx="229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Application host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7377561-21DA-3A41-B408-A1961E7231F2}"/>
              </a:ext>
            </a:extLst>
          </p:cNvPr>
          <p:cNvGrpSpPr/>
          <p:nvPr/>
        </p:nvGrpSpPr>
        <p:grpSpPr>
          <a:xfrm>
            <a:off x="2471210" y="1599406"/>
            <a:ext cx="891634" cy="796388"/>
            <a:chOff x="2993571" y="1611088"/>
            <a:chExt cx="891634" cy="796388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51D40A10-95FD-7841-9D08-CD4B51F3E75C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03929E-36FF-344D-840A-8AE4ED56FA23}"/>
                </a:ext>
              </a:extLst>
            </p:cNvPr>
            <p:cNvSpPr txBox="1"/>
            <p:nvPr/>
          </p:nvSpPr>
          <p:spPr>
            <a:xfrm>
              <a:off x="3104591" y="1847553"/>
              <a:ext cx="672113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APP1</a:t>
              </a:r>
            </a:p>
          </p:txBody>
        </p:sp>
      </p:grpSp>
      <p:sp>
        <p:nvSpPr>
          <p:cNvPr id="54" name="Snip Diagonal Corner Rectangle 53">
            <a:extLst>
              <a:ext uri="{FF2B5EF4-FFF2-40B4-BE49-F238E27FC236}">
                <a16:creationId xmlns:a16="http://schemas.microsoft.com/office/drawing/2014/main" id="{D4A347BE-FDE4-D848-B03A-8CD91B6ACCF6}"/>
              </a:ext>
            </a:extLst>
          </p:cNvPr>
          <p:cNvSpPr/>
          <p:nvPr/>
        </p:nvSpPr>
        <p:spPr>
          <a:xfrm>
            <a:off x="3719512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55" name="Snip Diagonal Corner Rectangle 54">
            <a:extLst>
              <a:ext uri="{FF2B5EF4-FFF2-40B4-BE49-F238E27FC236}">
                <a16:creationId xmlns:a16="http://schemas.microsoft.com/office/drawing/2014/main" id="{ECF4095F-59B7-984E-96E5-6AA59AB2A916}"/>
              </a:ext>
            </a:extLst>
          </p:cNvPr>
          <p:cNvSpPr/>
          <p:nvPr/>
        </p:nvSpPr>
        <p:spPr>
          <a:xfrm>
            <a:off x="4228650" y="3119599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56" name="Snip Diagonal Corner Rectangle 55">
            <a:extLst>
              <a:ext uri="{FF2B5EF4-FFF2-40B4-BE49-F238E27FC236}">
                <a16:creationId xmlns:a16="http://schemas.microsoft.com/office/drawing/2014/main" id="{03627428-FD33-4E4D-B7E0-FA9E762BD7DF}"/>
              </a:ext>
            </a:extLst>
          </p:cNvPr>
          <p:cNvSpPr/>
          <p:nvPr/>
        </p:nvSpPr>
        <p:spPr>
          <a:xfrm>
            <a:off x="3743014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57" name="Snip Diagonal Corner Rectangle 56">
            <a:extLst>
              <a:ext uri="{FF2B5EF4-FFF2-40B4-BE49-F238E27FC236}">
                <a16:creationId xmlns:a16="http://schemas.microsoft.com/office/drawing/2014/main" id="{F9910C04-53FC-B74A-A4E9-A04A773A9E79}"/>
              </a:ext>
            </a:extLst>
          </p:cNvPr>
          <p:cNvSpPr/>
          <p:nvPr/>
        </p:nvSpPr>
        <p:spPr>
          <a:xfrm>
            <a:off x="4228650" y="3606328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58" name="Snip Diagonal Corner Rectangle 57">
            <a:extLst>
              <a:ext uri="{FF2B5EF4-FFF2-40B4-BE49-F238E27FC236}">
                <a16:creationId xmlns:a16="http://schemas.microsoft.com/office/drawing/2014/main" id="{DB6A12B6-CF42-874B-A913-22067F306C02}"/>
              </a:ext>
            </a:extLst>
          </p:cNvPr>
          <p:cNvSpPr/>
          <p:nvPr/>
        </p:nvSpPr>
        <p:spPr>
          <a:xfrm>
            <a:off x="1009479" y="31880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59" name="Snip Diagonal Corner Rectangle 58">
            <a:extLst>
              <a:ext uri="{FF2B5EF4-FFF2-40B4-BE49-F238E27FC236}">
                <a16:creationId xmlns:a16="http://schemas.microsoft.com/office/drawing/2014/main" id="{03EAD57E-8765-4645-BF8E-1537284EFE74}"/>
              </a:ext>
            </a:extLst>
          </p:cNvPr>
          <p:cNvSpPr/>
          <p:nvPr/>
        </p:nvSpPr>
        <p:spPr>
          <a:xfrm>
            <a:off x="1161879" y="33404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60" name="Snip Diagonal Corner Rectangle 59">
            <a:extLst>
              <a:ext uri="{FF2B5EF4-FFF2-40B4-BE49-F238E27FC236}">
                <a16:creationId xmlns:a16="http://schemas.microsoft.com/office/drawing/2014/main" id="{5413103F-03B0-9149-9DEB-1312FA211E7E}"/>
              </a:ext>
            </a:extLst>
          </p:cNvPr>
          <p:cNvSpPr/>
          <p:nvPr/>
        </p:nvSpPr>
        <p:spPr>
          <a:xfrm>
            <a:off x="1314279" y="3492870"/>
            <a:ext cx="439042" cy="418258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5BFFE9-5F21-674A-84FA-C93A9B763ED4}"/>
              </a:ext>
            </a:extLst>
          </p:cNvPr>
          <p:cNvSpPr txBox="1"/>
          <p:nvPr/>
        </p:nvSpPr>
        <p:spPr>
          <a:xfrm>
            <a:off x="4253942" y="3603221"/>
            <a:ext cx="139462" cy="246221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>
                <a:solidFill>
                  <a:srgbClr val="820024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30485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C837B37-26E2-1B46-8CE3-88DF3FAEC2A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D68835-F1AB-0F49-B508-BC82FE485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Overheads in current remote memory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BFE4A-A3CE-F64B-B81A-2693D0FBE475}"/>
              </a:ext>
            </a:extLst>
          </p:cNvPr>
          <p:cNvSpPr txBox="1">
            <a:spLocks/>
          </p:cNvSpPr>
          <p:nvPr/>
        </p:nvSpPr>
        <p:spPr>
          <a:xfrm>
            <a:off x="737849" y="1460317"/>
            <a:ext cx="10713126" cy="4984932"/>
          </a:xfrm>
          <a:prstGeom prst="rect">
            <a:avLst/>
          </a:prstGeom>
        </p:spPr>
        <p:txBody>
          <a:bodyPr/>
          <a:lstStyle>
            <a:lvl1pPr marL="0" indent="0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7" indent="-184153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50" indent="-169866" algn="l" defTabSz="914415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79" indent="-166690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20" indent="-138115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4" indent="-228604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2772" indent="-228604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76" indent="-166690" algn="l" defTabSz="914415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8" indent="-284168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Dirty data amplification (4KB, 2MB, 1GB)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Breaking large pages to 4KB pages 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F6A3A-3C02-4741-A6D0-78B87FE59272}"/>
              </a:ext>
            </a:extLst>
          </p:cNvPr>
          <p:cNvSpPr txBox="1"/>
          <p:nvPr/>
        </p:nvSpPr>
        <p:spPr>
          <a:xfrm>
            <a:off x="5196320" y="2143931"/>
            <a:ext cx="4918362" cy="2462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/>
              <a:t>[</a:t>
            </a:r>
            <a:r>
              <a:rPr lang="en-US" sz="1600" dirty="0" err="1"/>
              <a:t>Smarduch</a:t>
            </a:r>
            <a:r>
              <a:rPr lang="en-US" sz="1600" dirty="0"/>
              <a:t> et al., </a:t>
            </a:r>
            <a:r>
              <a:rPr lang="en-US" sz="1600" dirty="0" err="1"/>
              <a:t>CloudOpen</a:t>
            </a:r>
            <a:r>
              <a:rPr lang="en-US" sz="1600" dirty="0"/>
              <a:t>-Japan 2015]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A4D176AC-BE0E-4D47-944B-27C3E3D07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310307"/>
              </p:ext>
            </p:extLst>
          </p:nvPr>
        </p:nvGraphicFramePr>
        <p:xfrm>
          <a:off x="464318" y="3482273"/>
          <a:ext cx="11260187" cy="1301249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852951">
                  <a:extLst>
                    <a:ext uri="{9D8B030D-6E8A-4147-A177-3AD203B41FA5}">
                      <a16:colId xmlns:a16="http://schemas.microsoft.com/office/drawing/2014/main" val="2214284477"/>
                    </a:ext>
                  </a:extLst>
                </a:gridCol>
                <a:gridCol w="2992582">
                  <a:extLst>
                    <a:ext uri="{9D8B030D-6E8A-4147-A177-3AD203B41FA5}">
                      <a16:colId xmlns:a16="http://schemas.microsoft.com/office/drawing/2014/main" val="1951745682"/>
                    </a:ext>
                  </a:extLst>
                </a:gridCol>
                <a:gridCol w="2992581">
                  <a:extLst>
                    <a:ext uri="{9D8B030D-6E8A-4147-A177-3AD203B41FA5}">
                      <a16:colId xmlns:a16="http://schemas.microsoft.com/office/drawing/2014/main" val="2316221431"/>
                    </a:ext>
                  </a:extLst>
                </a:gridCol>
                <a:gridCol w="3422073">
                  <a:extLst>
                    <a:ext uri="{9D8B030D-6E8A-4147-A177-3AD203B41FA5}">
                      <a16:colId xmlns:a16="http://schemas.microsoft.com/office/drawing/2014/main" val="3623719938"/>
                    </a:ext>
                  </a:extLst>
                </a:gridCol>
              </a:tblGrid>
              <a:tr h="4911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Application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Amplification (4KB pages)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Amplification (2MB pages) 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Amplification (64B cache-line)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836600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Redis</a:t>
                      </a:r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-random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96.82 % (3.87 KB)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99.99 % (1.99 MB)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31.70 % (20.29 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29189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Redis-seq</a:t>
                      </a:r>
                      <a:endParaRPr lang="en-US" sz="15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82.91 % (3.32 KB)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99.83 % (1.99 MB)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17.18 % (10.99 B)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07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7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C837B37-26E2-1B46-8CE3-88DF3FAEC2A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D68835-F1AB-0F49-B508-BC82FE485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Overheads in current remote memory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BFE4A-A3CE-F64B-B81A-2693D0FBE475}"/>
              </a:ext>
            </a:extLst>
          </p:cNvPr>
          <p:cNvSpPr txBox="1">
            <a:spLocks/>
          </p:cNvSpPr>
          <p:nvPr/>
        </p:nvSpPr>
        <p:spPr>
          <a:xfrm>
            <a:off x="737849" y="1460317"/>
            <a:ext cx="10713126" cy="4984932"/>
          </a:xfrm>
          <a:prstGeom prst="rect">
            <a:avLst/>
          </a:prstGeom>
        </p:spPr>
        <p:txBody>
          <a:bodyPr/>
          <a:lstStyle>
            <a:lvl1pPr marL="0" indent="0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7" indent="-184153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50" indent="-169866" algn="l" defTabSz="914415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79" indent="-166690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20" indent="-138115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4" indent="-228604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2772" indent="-228604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76" indent="-166690" algn="l" defTabSz="914415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8" indent="-284168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Dirty data amplification (4KB, 2MB, 1GB)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Breaking large pages to 4KB pages </a:t>
            </a:r>
          </a:p>
          <a:p>
            <a:endParaRPr lang="en-US" dirty="0"/>
          </a:p>
          <a:p>
            <a:r>
              <a:rPr lang="en-US" dirty="0"/>
              <a:t>2. Application slowdown due to (write) page faults</a:t>
            </a:r>
          </a:p>
          <a:p>
            <a:endParaRPr lang="en-US" dirty="0"/>
          </a:p>
          <a:p>
            <a:r>
              <a:rPr lang="en-US" dirty="0"/>
              <a:t>3. Cost of write-protecting pages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F6A3A-3C02-4741-A6D0-78B87FE59272}"/>
              </a:ext>
            </a:extLst>
          </p:cNvPr>
          <p:cNvSpPr txBox="1"/>
          <p:nvPr/>
        </p:nvSpPr>
        <p:spPr>
          <a:xfrm>
            <a:off x="5196320" y="2143931"/>
            <a:ext cx="4918362" cy="24622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600" dirty="0"/>
              <a:t>[</a:t>
            </a:r>
            <a:r>
              <a:rPr lang="en-US" sz="1600" dirty="0" err="1"/>
              <a:t>Smarduch</a:t>
            </a:r>
            <a:r>
              <a:rPr lang="en-US" sz="1600" dirty="0"/>
              <a:t> et al., </a:t>
            </a:r>
            <a:r>
              <a:rPr lang="en-US" sz="1600" dirty="0" err="1"/>
              <a:t>CloudOpen</a:t>
            </a:r>
            <a:r>
              <a:rPr lang="en-US" sz="1600" dirty="0"/>
              <a:t>-Japan 2015]</a:t>
            </a:r>
          </a:p>
        </p:txBody>
      </p:sp>
    </p:spTree>
    <p:extLst>
      <p:ext uri="{BB962C8B-B14F-4D97-AF65-F5344CB8AC3E}">
        <p14:creationId xmlns:p14="http://schemas.microsoft.com/office/powerpoint/2010/main" val="311138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2AF29-A42F-DE4D-A353-4EB5CA064D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2515154"/>
            <a:ext cx="3346930" cy="3657600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/>
              <a:t>Remote memory systems use page faults</a:t>
            </a:r>
          </a:p>
          <a:p>
            <a:pPr>
              <a:buNone/>
            </a:pPr>
            <a:endParaRPr lang="en-US" sz="1800" dirty="0"/>
          </a:p>
          <a:p>
            <a:r>
              <a:rPr lang="en-US" sz="1800" u="sng" dirty="0"/>
              <a:t>Overheads:</a:t>
            </a:r>
          </a:p>
          <a:p>
            <a:r>
              <a:rPr lang="en-US" sz="1800" dirty="0"/>
              <a:t>1. Page faults overheads</a:t>
            </a:r>
          </a:p>
          <a:p>
            <a:r>
              <a:rPr lang="en-US" sz="1800" dirty="0"/>
              <a:t>2. Page granularity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2BE6-FBC8-4947-9F9F-C539110270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19677" y="2515154"/>
            <a:ext cx="3349473" cy="3657600"/>
          </a:xfrm>
        </p:spPr>
        <p:txBody>
          <a:bodyPr/>
          <a:lstStyle/>
          <a:p>
            <a:endParaRPr lang="en-US" dirty="0"/>
          </a:p>
          <a:p>
            <a:pPr>
              <a:buNone/>
            </a:pPr>
            <a:r>
              <a:rPr lang="en-US" sz="1800" dirty="0"/>
              <a:t>Use cache coherence     (w/ FPGA)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u="sng" dirty="0"/>
              <a:t>Implications:</a:t>
            </a:r>
          </a:p>
          <a:p>
            <a:pPr>
              <a:buNone/>
            </a:pPr>
            <a:r>
              <a:rPr lang="en-US" sz="1800" dirty="0"/>
              <a:t>1. Reduce page faults</a:t>
            </a:r>
          </a:p>
          <a:p>
            <a:pPr>
              <a:buNone/>
            </a:pPr>
            <a:r>
              <a:rPr lang="en-US" sz="1800" dirty="0"/>
              <a:t>2. Cache line granularity 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34C3-9D7C-FA4D-B265-8A154315BBF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>
              <a:buNone/>
            </a:pPr>
            <a:endParaRPr lang="en-US" sz="1800" u="sng" dirty="0"/>
          </a:p>
          <a:p>
            <a:r>
              <a:rPr lang="en-US" sz="1800" dirty="0"/>
              <a:t>  1. Remote memory</a:t>
            </a:r>
          </a:p>
          <a:p>
            <a:r>
              <a:rPr lang="en-US" sz="1800" dirty="0"/>
              <a:t>  2. Live migration</a:t>
            </a:r>
          </a:p>
          <a:p>
            <a:r>
              <a:rPr lang="en-US" sz="1800" dirty="0"/>
              <a:t>  3. Code analysis</a:t>
            </a:r>
          </a:p>
          <a:p>
            <a:r>
              <a:rPr lang="en-US" sz="1800" dirty="0"/>
              <a:t>  4. Security  </a:t>
            </a:r>
          </a:p>
          <a:p>
            <a:r>
              <a:rPr lang="en-US" sz="1800" dirty="0"/>
              <a:t>  5. …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B84832-AA48-9A43-B923-CD2F43291B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en-US" sz="2400" b="1" dirty="0"/>
              <a:t>Problem</a:t>
            </a: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D640D1-EF95-D447-B9F6-0F7AB43EA4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en-US" sz="4000" b="1" dirty="0"/>
              <a:t>Solution</a:t>
            </a:r>
            <a:endParaRPr lang="en-US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44D032-5282-0649-BBE8-D8CA2735D4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en-US" sz="2400" b="1" dirty="0"/>
              <a:t>Impact</a:t>
            </a:r>
            <a:r>
              <a:rPr lang="en-US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2D599A-D252-C249-A639-36E28768D1CC}"/>
              </a:ext>
            </a:extLst>
          </p:cNvPr>
          <p:cNvSpPr/>
          <p:nvPr/>
        </p:nvSpPr>
        <p:spPr>
          <a:xfrm>
            <a:off x="-1" y="184641"/>
            <a:ext cx="12188825" cy="10012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 Placeholder 99">
            <a:extLst>
              <a:ext uri="{FF2B5EF4-FFF2-40B4-BE49-F238E27FC236}">
                <a16:creationId xmlns:a16="http://schemas.microsoft.com/office/drawing/2014/main" id="{14F3EA89-1AB4-1C40-A4D7-37411CF539F5}"/>
              </a:ext>
            </a:extLst>
          </p:cNvPr>
          <p:cNvSpPr txBox="1">
            <a:spLocks/>
          </p:cNvSpPr>
          <p:nvPr/>
        </p:nvSpPr>
        <p:spPr bwMode="gray">
          <a:xfrm>
            <a:off x="576121" y="374359"/>
            <a:ext cx="11036580" cy="642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7305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111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399" dirty="0">
                <a:solidFill>
                  <a:schemeClr val="bg1"/>
                </a:solidFill>
              </a:rPr>
              <a:t>Use cache coherence traffic to track application memory accesses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3A2CE-DB5A-9040-A662-7445529BA6F5}"/>
              </a:ext>
            </a:extLst>
          </p:cNvPr>
          <p:cNvSpPr/>
          <p:nvPr/>
        </p:nvSpPr>
        <p:spPr>
          <a:xfrm>
            <a:off x="185351" y="374359"/>
            <a:ext cx="123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27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B25E18CF-3CEE-D04A-8D1E-4A722AA7A168}"/>
              </a:ext>
            </a:extLst>
          </p:cNvPr>
          <p:cNvSpPr/>
          <p:nvPr/>
        </p:nvSpPr>
        <p:spPr>
          <a:xfrm>
            <a:off x="1159301" y="3679128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5F8422-B294-5048-98B0-13C4BCAEB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use cache coherence for tracking memory accesses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D390D7C-595B-A741-BAE8-ABD6F3A57273}"/>
              </a:ext>
            </a:extLst>
          </p:cNvPr>
          <p:cNvSpPr/>
          <p:nvPr/>
        </p:nvSpPr>
        <p:spPr>
          <a:xfrm>
            <a:off x="1953260" y="2518337"/>
            <a:ext cx="2680222" cy="74708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CPU Caches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AD4288-4E50-3040-B4BB-A687CEAC7457}"/>
              </a:ext>
            </a:extLst>
          </p:cNvPr>
          <p:cNvSpPr/>
          <p:nvPr/>
        </p:nvSpPr>
        <p:spPr>
          <a:xfrm>
            <a:off x="3091157" y="2645208"/>
            <a:ext cx="605635" cy="26187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57084EF-7953-F543-8E9D-5164C956A8E0}"/>
              </a:ext>
            </a:extLst>
          </p:cNvPr>
          <p:cNvSpPr/>
          <p:nvPr/>
        </p:nvSpPr>
        <p:spPr>
          <a:xfrm>
            <a:off x="1172835" y="1439040"/>
            <a:ext cx="3948706" cy="217971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9C618F77-96C6-0F4F-BFF7-9723D20A0915}"/>
              </a:ext>
            </a:extLst>
          </p:cNvPr>
          <p:cNvSpPr txBox="1">
            <a:spLocks/>
          </p:cNvSpPr>
          <p:nvPr/>
        </p:nvSpPr>
        <p:spPr>
          <a:xfrm>
            <a:off x="8687357" y="1894583"/>
            <a:ext cx="2038204" cy="644236"/>
          </a:xfrm>
          <a:prstGeom prst="rect">
            <a:avLst/>
          </a:prstGeom>
        </p:spPr>
        <p:txBody>
          <a:bodyPr/>
          <a:lstStyle>
            <a:lvl1pPr marL="0" indent="0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7" indent="-184153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50" indent="-169866" algn="l" defTabSz="914415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79" indent="-166690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20" indent="-138115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4" indent="-228604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2772" indent="-228604" algn="l" defTabSz="914415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76" indent="-166690" algn="l" defTabSz="914415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8" indent="-284168" algn="l" defTabSz="914415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</a:rPr>
              <a:t>M</a:t>
            </a:r>
            <a:r>
              <a:rPr lang="en-US" sz="2400" dirty="0"/>
              <a:t>odified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663D569D-7D0A-F342-BFFB-B29429173B70}"/>
              </a:ext>
            </a:extLst>
          </p:cNvPr>
          <p:cNvSpPr txBox="1">
            <a:spLocks/>
          </p:cNvSpPr>
          <p:nvPr/>
        </p:nvSpPr>
        <p:spPr>
          <a:xfrm>
            <a:off x="8734492" y="3415149"/>
            <a:ext cx="2038204" cy="6442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</a:rPr>
              <a:t>E</a:t>
            </a:r>
            <a:r>
              <a:rPr lang="en-US" sz="2400" dirty="0"/>
              <a:t>xclusive</a:t>
            </a:r>
            <a:endParaRPr lang="en-US" sz="2800" dirty="0"/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F2530587-3E50-A849-9372-E6326EC77054}"/>
              </a:ext>
            </a:extLst>
          </p:cNvPr>
          <p:cNvSpPr txBox="1">
            <a:spLocks/>
          </p:cNvSpPr>
          <p:nvPr/>
        </p:nvSpPr>
        <p:spPr>
          <a:xfrm>
            <a:off x="8879172" y="4759046"/>
            <a:ext cx="2038204" cy="6442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</a:rPr>
              <a:t>S</a:t>
            </a:r>
            <a:r>
              <a:rPr lang="en-US" sz="2400" dirty="0"/>
              <a:t>hared</a:t>
            </a:r>
            <a:endParaRPr lang="en-US" sz="2800" dirty="0"/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FEF7CCF-B707-7146-B8D5-66D1C36761F4}"/>
              </a:ext>
            </a:extLst>
          </p:cNvPr>
          <p:cNvSpPr txBox="1">
            <a:spLocks/>
          </p:cNvSpPr>
          <p:nvPr/>
        </p:nvSpPr>
        <p:spPr>
          <a:xfrm>
            <a:off x="8879173" y="5743172"/>
            <a:ext cx="2038204" cy="6442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</a:rPr>
              <a:t>I</a:t>
            </a:r>
            <a:r>
              <a:rPr lang="en-US" sz="2400" dirty="0"/>
              <a:t>nvalid</a:t>
            </a:r>
            <a:endParaRPr lang="en-US" sz="280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B9D1726-562E-8749-85FA-EB4B7E348704}"/>
              </a:ext>
            </a:extLst>
          </p:cNvPr>
          <p:cNvSpPr/>
          <p:nvPr/>
        </p:nvSpPr>
        <p:spPr>
          <a:xfrm>
            <a:off x="8420491" y="1818637"/>
            <a:ext cx="1939636" cy="637311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98CC186-1657-FD4D-B2FA-D635C984691C}"/>
              </a:ext>
            </a:extLst>
          </p:cNvPr>
          <p:cNvSpPr/>
          <p:nvPr/>
        </p:nvSpPr>
        <p:spPr>
          <a:xfrm>
            <a:off x="8431276" y="3269835"/>
            <a:ext cx="1939636" cy="706582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8612CDC-3938-3940-AB26-589B67C4022B}"/>
              </a:ext>
            </a:extLst>
          </p:cNvPr>
          <p:cNvSpPr/>
          <p:nvPr/>
        </p:nvSpPr>
        <p:spPr>
          <a:xfrm>
            <a:off x="8486696" y="4675773"/>
            <a:ext cx="1807226" cy="561253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B5DF975-1541-FA41-8706-09B3DB394E50}"/>
              </a:ext>
            </a:extLst>
          </p:cNvPr>
          <p:cNvSpPr/>
          <p:nvPr/>
        </p:nvSpPr>
        <p:spPr>
          <a:xfrm>
            <a:off x="8734491" y="5659436"/>
            <a:ext cx="1268485" cy="561258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cxnSp>
        <p:nvCxnSpPr>
          <p:cNvPr id="46" name="Curved Connector 45">
            <a:extLst>
              <a:ext uri="{FF2B5EF4-FFF2-40B4-BE49-F238E27FC236}">
                <a16:creationId xmlns:a16="http://schemas.microsoft.com/office/drawing/2014/main" id="{F9C5A291-3446-9B4C-AAFE-BCD543722664}"/>
              </a:ext>
            </a:extLst>
          </p:cNvPr>
          <p:cNvCxnSpPr>
            <a:stCxn id="43" idx="2"/>
            <a:endCxn id="42" idx="2"/>
          </p:cNvCxnSpPr>
          <p:nvPr/>
        </p:nvCxnSpPr>
        <p:spPr bwMode="gray">
          <a:xfrm rot="10800000">
            <a:off x="8420492" y="2137294"/>
            <a:ext cx="10785" cy="1485833"/>
          </a:xfrm>
          <a:prstGeom prst="curvedConnector3">
            <a:avLst>
              <a:gd name="adj1" fmla="val 5045758"/>
            </a:avLst>
          </a:prstGeom>
          <a:ln w="2540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3">
            <a:extLst>
              <a:ext uri="{FF2B5EF4-FFF2-40B4-BE49-F238E27FC236}">
                <a16:creationId xmlns:a16="http://schemas.microsoft.com/office/drawing/2014/main" id="{3650F6DF-99A8-6E48-BCDA-D093822D99FB}"/>
              </a:ext>
            </a:extLst>
          </p:cNvPr>
          <p:cNvSpPr txBox="1">
            <a:spLocks/>
          </p:cNvSpPr>
          <p:nvPr/>
        </p:nvSpPr>
        <p:spPr>
          <a:xfrm rot="17281168">
            <a:off x="7408161" y="2545860"/>
            <a:ext cx="867314" cy="515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Write</a:t>
            </a:r>
            <a:endParaRPr lang="en-US" dirty="0"/>
          </a:p>
        </p:txBody>
      </p:sp>
      <p:cxnSp>
        <p:nvCxnSpPr>
          <p:cNvPr id="48" name="Curved Connector 47">
            <a:extLst>
              <a:ext uri="{FF2B5EF4-FFF2-40B4-BE49-F238E27FC236}">
                <a16:creationId xmlns:a16="http://schemas.microsoft.com/office/drawing/2014/main" id="{CB8C8575-9B7C-7844-AE48-AF7F817F7B26}"/>
              </a:ext>
            </a:extLst>
          </p:cNvPr>
          <p:cNvCxnSpPr>
            <a:stCxn id="44" idx="2"/>
            <a:endCxn id="42" idx="2"/>
          </p:cNvCxnSpPr>
          <p:nvPr/>
        </p:nvCxnSpPr>
        <p:spPr bwMode="gray">
          <a:xfrm rot="10800000">
            <a:off x="8420492" y="2137294"/>
            <a:ext cx="66205" cy="2819107"/>
          </a:xfrm>
          <a:prstGeom prst="curvedConnector3">
            <a:avLst>
              <a:gd name="adj1" fmla="val 1993869"/>
            </a:avLst>
          </a:prstGeom>
          <a:ln w="2540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ontent Placeholder 3">
            <a:extLst>
              <a:ext uri="{FF2B5EF4-FFF2-40B4-BE49-F238E27FC236}">
                <a16:creationId xmlns:a16="http://schemas.microsoft.com/office/drawing/2014/main" id="{26B5122D-EC9F-594B-A6DB-C967A64E65F4}"/>
              </a:ext>
            </a:extLst>
          </p:cNvPr>
          <p:cNvSpPr txBox="1">
            <a:spLocks/>
          </p:cNvSpPr>
          <p:nvPr/>
        </p:nvSpPr>
        <p:spPr>
          <a:xfrm rot="17919257">
            <a:off x="6884185" y="2582603"/>
            <a:ext cx="867314" cy="515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Write</a:t>
            </a:r>
          </a:p>
        </p:txBody>
      </p:sp>
      <p:cxnSp>
        <p:nvCxnSpPr>
          <p:cNvPr id="50" name="Curved Connector 49">
            <a:extLst>
              <a:ext uri="{FF2B5EF4-FFF2-40B4-BE49-F238E27FC236}">
                <a16:creationId xmlns:a16="http://schemas.microsoft.com/office/drawing/2014/main" id="{163DE324-4849-AE47-BDDE-F936F4004513}"/>
              </a:ext>
            </a:extLst>
          </p:cNvPr>
          <p:cNvCxnSpPr>
            <a:stCxn id="45" idx="2"/>
            <a:endCxn id="42" idx="2"/>
          </p:cNvCxnSpPr>
          <p:nvPr/>
        </p:nvCxnSpPr>
        <p:spPr bwMode="gray">
          <a:xfrm rot="10800000">
            <a:off x="8420491" y="2137293"/>
            <a:ext cx="314000" cy="3802772"/>
          </a:xfrm>
          <a:prstGeom prst="curvedConnector3">
            <a:avLst>
              <a:gd name="adj1" fmla="val 755224"/>
            </a:avLst>
          </a:prstGeom>
          <a:ln w="2540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3">
            <a:extLst>
              <a:ext uri="{FF2B5EF4-FFF2-40B4-BE49-F238E27FC236}">
                <a16:creationId xmlns:a16="http://schemas.microsoft.com/office/drawing/2014/main" id="{95AA0ED9-7153-2E49-8F70-04562C819E30}"/>
              </a:ext>
            </a:extLst>
          </p:cNvPr>
          <p:cNvSpPr txBox="1">
            <a:spLocks/>
          </p:cNvSpPr>
          <p:nvPr/>
        </p:nvSpPr>
        <p:spPr>
          <a:xfrm rot="18190517">
            <a:off x="6261929" y="2685728"/>
            <a:ext cx="867314" cy="515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Write</a:t>
            </a:r>
            <a:endParaRPr lang="en-US" dirty="0"/>
          </a:p>
        </p:txBody>
      </p:sp>
      <p:cxnSp>
        <p:nvCxnSpPr>
          <p:cNvPr id="52" name="Curved Connector 51">
            <a:extLst>
              <a:ext uri="{FF2B5EF4-FFF2-40B4-BE49-F238E27FC236}">
                <a16:creationId xmlns:a16="http://schemas.microsoft.com/office/drawing/2014/main" id="{50F5C4F0-3D44-8B41-B23F-2169FAB1F543}"/>
              </a:ext>
            </a:extLst>
          </p:cNvPr>
          <p:cNvCxnSpPr>
            <a:stCxn id="42" idx="6"/>
            <a:endCxn id="45" idx="6"/>
          </p:cNvCxnSpPr>
          <p:nvPr/>
        </p:nvCxnSpPr>
        <p:spPr bwMode="gray">
          <a:xfrm flipH="1">
            <a:off x="10002976" y="2137293"/>
            <a:ext cx="357151" cy="3802772"/>
          </a:xfrm>
          <a:prstGeom prst="curvedConnector3">
            <a:avLst>
              <a:gd name="adj1" fmla="val -436408"/>
            </a:avLst>
          </a:prstGeom>
          <a:ln w="25400">
            <a:solidFill>
              <a:schemeClr val="accent1"/>
            </a:solidFill>
            <a:prstDash val="dash"/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3">
            <a:extLst>
              <a:ext uri="{FF2B5EF4-FFF2-40B4-BE49-F238E27FC236}">
                <a16:creationId xmlns:a16="http://schemas.microsoft.com/office/drawing/2014/main" id="{DF17FD6E-259D-D047-8DDE-B48584153DAC}"/>
              </a:ext>
            </a:extLst>
          </p:cNvPr>
          <p:cNvSpPr txBox="1">
            <a:spLocks/>
          </p:cNvSpPr>
          <p:nvPr/>
        </p:nvSpPr>
        <p:spPr>
          <a:xfrm rot="2960247">
            <a:off x="11105455" y="2496875"/>
            <a:ext cx="982702" cy="3274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accent1"/>
                </a:solidFill>
              </a:rPr>
              <a:t>FlushX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5" name="Content Placeholder 3">
            <a:extLst>
              <a:ext uri="{FF2B5EF4-FFF2-40B4-BE49-F238E27FC236}">
                <a16:creationId xmlns:a16="http://schemas.microsoft.com/office/drawing/2014/main" id="{0F41E9F9-7F36-6C4D-99DF-36C73AD054F7}"/>
              </a:ext>
            </a:extLst>
          </p:cNvPr>
          <p:cNvSpPr txBox="1">
            <a:spLocks/>
          </p:cNvSpPr>
          <p:nvPr/>
        </p:nvSpPr>
        <p:spPr>
          <a:xfrm>
            <a:off x="3091122" y="2614557"/>
            <a:ext cx="307404" cy="2307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cxnSp>
        <p:nvCxnSpPr>
          <p:cNvPr id="56" name="Curved Connector 55">
            <a:extLst>
              <a:ext uri="{FF2B5EF4-FFF2-40B4-BE49-F238E27FC236}">
                <a16:creationId xmlns:a16="http://schemas.microsoft.com/office/drawing/2014/main" id="{3F7EF0B0-DB42-7E42-B1F4-C9A4D2A84F59}"/>
              </a:ext>
            </a:extLst>
          </p:cNvPr>
          <p:cNvCxnSpPr/>
          <p:nvPr/>
        </p:nvCxnSpPr>
        <p:spPr bwMode="gray">
          <a:xfrm flipH="1">
            <a:off x="10293922" y="2137293"/>
            <a:ext cx="66205" cy="2819107"/>
          </a:xfrm>
          <a:prstGeom prst="curvedConnector3">
            <a:avLst>
              <a:gd name="adj1" fmla="val -1684602"/>
            </a:avLst>
          </a:prstGeom>
          <a:ln w="25400">
            <a:solidFill>
              <a:schemeClr val="accent1"/>
            </a:solidFill>
            <a:prstDash val="dash"/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300C053D-9B20-B748-ACAA-C36CF59DD187}"/>
              </a:ext>
            </a:extLst>
          </p:cNvPr>
          <p:cNvSpPr txBox="1">
            <a:spLocks/>
          </p:cNvSpPr>
          <p:nvPr/>
        </p:nvSpPr>
        <p:spPr>
          <a:xfrm rot="1708613">
            <a:off x="10405505" y="2416978"/>
            <a:ext cx="982702" cy="3274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Flush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AE3485CA-D9ED-9D43-9754-E88797910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41" y="1430901"/>
            <a:ext cx="1144798" cy="1144798"/>
          </a:xfrm>
          <a:prstGeom prst="rect">
            <a:avLst/>
          </a:prstGeom>
        </p:spPr>
      </p:pic>
      <p:sp>
        <p:nvSpPr>
          <p:cNvPr id="60" name="Snip Diagonal Corner Rectangle 59">
            <a:extLst>
              <a:ext uri="{FF2B5EF4-FFF2-40B4-BE49-F238E27FC236}">
                <a16:creationId xmlns:a16="http://schemas.microsoft.com/office/drawing/2014/main" id="{2B0AF11D-3A3B-F947-9BCE-3999DA48C747}"/>
              </a:ext>
            </a:extLst>
          </p:cNvPr>
          <p:cNvSpPr/>
          <p:nvPr/>
        </p:nvSpPr>
        <p:spPr>
          <a:xfrm>
            <a:off x="1221227" y="372194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61" name="Snip Diagonal Corner Rectangle 60">
            <a:extLst>
              <a:ext uri="{FF2B5EF4-FFF2-40B4-BE49-F238E27FC236}">
                <a16:creationId xmlns:a16="http://schemas.microsoft.com/office/drawing/2014/main" id="{974FE411-2CD1-2546-BE1C-738C03551231}"/>
              </a:ext>
            </a:extLst>
          </p:cNvPr>
          <p:cNvSpPr/>
          <p:nvPr/>
        </p:nvSpPr>
        <p:spPr>
          <a:xfrm>
            <a:off x="1730365" y="371596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62" name="Snip Diagonal Corner Rectangle 61">
            <a:extLst>
              <a:ext uri="{FF2B5EF4-FFF2-40B4-BE49-F238E27FC236}">
                <a16:creationId xmlns:a16="http://schemas.microsoft.com/office/drawing/2014/main" id="{83A6978F-938D-1D44-B67E-B415A14D2AD8}"/>
              </a:ext>
            </a:extLst>
          </p:cNvPr>
          <p:cNvSpPr/>
          <p:nvPr/>
        </p:nvSpPr>
        <p:spPr>
          <a:xfrm>
            <a:off x="4120683" y="374982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63" name="Snip Diagonal Corner Rectangle 62">
            <a:extLst>
              <a:ext uri="{FF2B5EF4-FFF2-40B4-BE49-F238E27FC236}">
                <a16:creationId xmlns:a16="http://schemas.microsoft.com/office/drawing/2014/main" id="{EAD7737C-0DE9-E64E-80D6-18270454F0B8}"/>
              </a:ext>
            </a:extLst>
          </p:cNvPr>
          <p:cNvSpPr/>
          <p:nvPr/>
        </p:nvSpPr>
        <p:spPr>
          <a:xfrm>
            <a:off x="4629821" y="374384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AC5614E-F9B6-1D49-94DF-BE36A8467ABE}"/>
              </a:ext>
            </a:extLst>
          </p:cNvPr>
          <p:cNvSpPr/>
          <p:nvPr/>
        </p:nvSpPr>
        <p:spPr>
          <a:xfrm>
            <a:off x="1798323" y="3955507"/>
            <a:ext cx="605635" cy="26187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65" name="Picture 8" descr="ICON_Server_flat_Q408.png">
            <a:extLst>
              <a:ext uri="{FF2B5EF4-FFF2-40B4-BE49-F238E27FC236}">
                <a16:creationId xmlns:a16="http://schemas.microsoft.com/office/drawing/2014/main" id="{052A5875-BD1D-5749-8531-0DEB7A2AE5E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6980" y="5446296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4" descr="ICON_VirtTriangle_flat_Q408.png">
            <a:extLst>
              <a:ext uri="{FF2B5EF4-FFF2-40B4-BE49-F238E27FC236}">
                <a16:creationId xmlns:a16="http://schemas.microsoft.com/office/drawing/2014/main" id="{2B488EBB-87FF-F44F-8075-1BC5F7A177F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2835" y="4895981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FD5951A1-50D7-F547-BA20-6149AC4C4210}"/>
              </a:ext>
            </a:extLst>
          </p:cNvPr>
          <p:cNvSpPr/>
          <p:nvPr/>
        </p:nvSpPr>
        <p:spPr>
          <a:xfrm>
            <a:off x="0" y="292444"/>
            <a:ext cx="780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  <p:sp>
        <p:nvSpPr>
          <p:cNvPr id="70" name="Title 2">
            <a:extLst>
              <a:ext uri="{FF2B5EF4-FFF2-40B4-BE49-F238E27FC236}">
                <a16:creationId xmlns:a16="http://schemas.microsoft.com/office/drawing/2014/main" id="{45272F48-3CC0-914A-A9D3-DCD04D527A40}"/>
              </a:ext>
            </a:extLst>
          </p:cNvPr>
          <p:cNvSpPr txBox="1">
            <a:spLocks/>
          </p:cNvSpPr>
          <p:nvPr/>
        </p:nvSpPr>
        <p:spPr>
          <a:xfrm>
            <a:off x="8408976" y="1182981"/>
            <a:ext cx="1918048" cy="381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l" defTabSz="91441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1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MESI protocol</a:t>
            </a:r>
          </a:p>
        </p:txBody>
      </p:sp>
      <p:cxnSp>
        <p:nvCxnSpPr>
          <p:cNvPr id="71" name="Curved Connector 70">
            <a:extLst>
              <a:ext uri="{FF2B5EF4-FFF2-40B4-BE49-F238E27FC236}">
                <a16:creationId xmlns:a16="http://schemas.microsoft.com/office/drawing/2014/main" id="{345D5F2D-4C8A-E543-A145-8EB83C7A884B}"/>
              </a:ext>
            </a:extLst>
          </p:cNvPr>
          <p:cNvCxnSpPr>
            <a:cxnSpLocks/>
            <a:stCxn id="45" idx="2"/>
            <a:endCxn id="44" idx="2"/>
          </p:cNvCxnSpPr>
          <p:nvPr/>
        </p:nvCxnSpPr>
        <p:spPr bwMode="gray">
          <a:xfrm rot="10800000">
            <a:off x="8486697" y="4956401"/>
            <a:ext cx="247795" cy="983665"/>
          </a:xfrm>
          <a:prstGeom prst="curvedConnector3">
            <a:avLst>
              <a:gd name="adj1" fmla="val 192254"/>
            </a:avLst>
          </a:prstGeom>
          <a:ln w="2540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ontent Placeholder 3">
            <a:extLst>
              <a:ext uri="{FF2B5EF4-FFF2-40B4-BE49-F238E27FC236}">
                <a16:creationId xmlns:a16="http://schemas.microsoft.com/office/drawing/2014/main" id="{CE472DD6-0FEA-BC44-9B4C-7A0426AEC68F}"/>
              </a:ext>
            </a:extLst>
          </p:cNvPr>
          <p:cNvSpPr txBox="1">
            <a:spLocks/>
          </p:cNvSpPr>
          <p:nvPr/>
        </p:nvSpPr>
        <p:spPr>
          <a:xfrm rot="17494813">
            <a:off x="7763573" y="4985260"/>
            <a:ext cx="867314" cy="427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Read</a:t>
            </a:r>
          </a:p>
        </p:txBody>
      </p:sp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id="{B22CD9E5-D366-B849-BC9A-C7A5C26CB0A1}"/>
              </a:ext>
            </a:extLst>
          </p:cNvPr>
          <p:cNvCxnSpPr>
            <a:cxnSpLocks/>
            <a:stCxn id="45" idx="2"/>
            <a:endCxn id="43" idx="2"/>
          </p:cNvCxnSpPr>
          <p:nvPr/>
        </p:nvCxnSpPr>
        <p:spPr bwMode="gray">
          <a:xfrm rot="10800000">
            <a:off x="8431277" y="3623127"/>
            <a:ext cx="303215" cy="2316939"/>
          </a:xfrm>
          <a:prstGeom prst="curvedConnector3">
            <a:avLst>
              <a:gd name="adj1" fmla="val 463042"/>
            </a:avLst>
          </a:prstGeom>
          <a:ln w="2540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ontent Placeholder 3">
            <a:extLst>
              <a:ext uri="{FF2B5EF4-FFF2-40B4-BE49-F238E27FC236}">
                <a16:creationId xmlns:a16="http://schemas.microsoft.com/office/drawing/2014/main" id="{357C2280-58DC-D242-9799-5CBB21A0121E}"/>
              </a:ext>
            </a:extLst>
          </p:cNvPr>
          <p:cNvSpPr txBox="1">
            <a:spLocks/>
          </p:cNvSpPr>
          <p:nvPr/>
        </p:nvSpPr>
        <p:spPr>
          <a:xfrm rot="17717606">
            <a:off x="6802504" y="4245275"/>
            <a:ext cx="867314" cy="427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Read</a:t>
            </a:r>
          </a:p>
        </p:txBody>
      </p:sp>
    </p:spTree>
    <p:extLst>
      <p:ext uri="{BB962C8B-B14F-4D97-AF65-F5344CB8AC3E}">
        <p14:creationId xmlns:p14="http://schemas.microsoft.com/office/powerpoint/2010/main" val="16840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0046 L 0.10641 -0.1907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build="p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7" grpId="0"/>
      <p:bldP spid="49" grpId="0"/>
      <p:bldP spid="51" grpId="0"/>
      <p:bldP spid="53" grpId="0"/>
      <p:bldP spid="55" grpId="1"/>
      <p:bldP spid="57" grpId="0"/>
      <p:bldP spid="64" grpId="0" animBg="1"/>
      <p:bldP spid="64" grpId="1" animBg="1"/>
      <p:bldP spid="64" grpId="2" animBg="1"/>
      <p:bldP spid="70" grpId="0"/>
      <p:bldP spid="72" grpId="0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552CBED-56E4-A64C-AB9F-3269B0FA565D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497B03-F081-7949-8B69-CF71363AE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Programmable Gate Array (FPGA)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F6CC5-99DC-3E4A-952F-5B37A5928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94" y="3224656"/>
            <a:ext cx="5817322" cy="329591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3978E6-C881-7D4A-A3A3-C28C8589F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711" y="1051104"/>
            <a:ext cx="4445000" cy="199390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2656020-64FE-B943-B566-9782DA1870FA}"/>
              </a:ext>
            </a:extLst>
          </p:cNvPr>
          <p:cNvSpPr txBox="1">
            <a:spLocks/>
          </p:cNvSpPr>
          <p:nvPr/>
        </p:nvSpPr>
        <p:spPr>
          <a:xfrm>
            <a:off x="885114" y="1839651"/>
            <a:ext cx="5432569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UnicodeMS" charset="0"/>
              <a:buChar char="✧"/>
            </a:pPr>
            <a:r>
              <a:rPr lang="en-US" sz="2600" dirty="0"/>
              <a:t>Integrated circuit</a:t>
            </a:r>
          </a:p>
          <a:p>
            <a:pPr marL="342900" indent="-342900">
              <a:buFont typeface="ArialUnicodeMS" charset="0"/>
              <a:buChar char="✧"/>
            </a:pPr>
            <a:endParaRPr lang="en-US" sz="2600" dirty="0"/>
          </a:p>
          <a:p>
            <a:pPr marL="342900" indent="-342900">
              <a:buFont typeface="ArialUnicodeMS" charset="0"/>
              <a:buChar char="✧"/>
            </a:pPr>
            <a:r>
              <a:rPr lang="en-US" sz="2600" dirty="0"/>
              <a:t>Reconfigured after manufacturing </a:t>
            </a:r>
          </a:p>
          <a:p>
            <a:pPr marL="342900" indent="-342900">
              <a:buFont typeface="ArialUnicodeMS" charset="0"/>
              <a:buChar char="✧"/>
            </a:pPr>
            <a:endParaRPr lang="en-US" sz="2600" dirty="0"/>
          </a:p>
          <a:p>
            <a:pPr marL="342900" indent="-342900">
              <a:buFont typeface="ArialUnicodeMS" charset="0"/>
              <a:buChar char="✧"/>
            </a:pPr>
            <a:r>
              <a:rPr lang="en-US" sz="2600" dirty="0"/>
              <a:t>“Program the hardware”	</a:t>
            </a:r>
          </a:p>
        </p:txBody>
      </p:sp>
    </p:spTree>
    <p:extLst>
      <p:ext uri="{BB962C8B-B14F-4D97-AF65-F5344CB8AC3E}">
        <p14:creationId xmlns:p14="http://schemas.microsoft.com/office/powerpoint/2010/main" val="352748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1A5DE1-8427-EF4C-BA3C-FB6196E2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use cache coherence for tracking memory accesses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9CE310-C148-8D47-8E83-BA4DFB0C43F5}"/>
              </a:ext>
            </a:extLst>
          </p:cNvPr>
          <p:cNvSpPr/>
          <p:nvPr/>
        </p:nvSpPr>
        <p:spPr>
          <a:xfrm>
            <a:off x="1953260" y="2518337"/>
            <a:ext cx="2680222" cy="74708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CPU Caches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B04E7-5933-FE46-B73B-C7F7E1B7C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41" y="1430901"/>
            <a:ext cx="1144798" cy="11447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055B3D-CBE0-AC46-9327-68EFB87546DC}"/>
              </a:ext>
            </a:extLst>
          </p:cNvPr>
          <p:cNvSpPr/>
          <p:nvPr/>
        </p:nvSpPr>
        <p:spPr>
          <a:xfrm>
            <a:off x="5121541" y="2352294"/>
            <a:ext cx="2386570" cy="25815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876843-C31D-EE44-A2A9-C977715EE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969" y="1881141"/>
            <a:ext cx="2381624" cy="134935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CAFDF-2B1B-AA43-80DA-3B0BBC5D91E2}"/>
              </a:ext>
            </a:extLst>
          </p:cNvPr>
          <p:cNvSpPr/>
          <p:nvPr/>
        </p:nvSpPr>
        <p:spPr>
          <a:xfrm>
            <a:off x="7463007" y="3700591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9" name="Snip Diagonal Corner Rectangle 8">
            <a:extLst>
              <a:ext uri="{FF2B5EF4-FFF2-40B4-BE49-F238E27FC236}">
                <a16:creationId xmlns:a16="http://schemas.microsoft.com/office/drawing/2014/main" id="{FA664C6B-D0A8-194C-B369-ED90813D6707}"/>
              </a:ext>
            </a:extLst>
          </p:cNvPr>
          <p:cNvSpPr/>
          <p:nvPr/>
        </p:nvSpPr>
        <p:spPr>
          <a:xfrm>
            <a:off x="7510340" y="371986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0" name="Snip Diagonal Corner Rectangle 9">
            <a:extLst>
              <a:ext uri="{FF2B5EF4-FFF2-40B4-BE49-F238E27FC236}">
                <a16:creationId xmlns:a16="http://schemas.microsoft.com/office/drawing/2014/main" id="{2D201A31-A868-6245-A896-1B6B9DDC22C2}"/>
              </a:ext>
            </a:extLst>
          </p:cNvPr>
          <p:cNvSpPr/>
          <p:nvPr/>
        </p:nvSpPr>
        <p:spPr>
          <a:xfrm>
            <a:off x="8019478" y="371388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1" name="Snip Diagonal Corner Rectangle 10">
            <a:extLst>
              <a:ext uri="{FF2B5EF4-FFF2-40B4-BE49-F238E27FC236}">
                <a16:creationId xmlns:a16="http://schemas.microsoft.com/office/drawing/2014/main" id="{F4E6E90C-C852-F345-BB83-294283D468E7}"/>
              </a:ext>
            </a:extLst>
          </p:cNvPr>
          <p:cNvSpPr/>
          <p:nvPr/>
        </p:nvSpPr>
        <p:spPr>
          <a:xfrm>
            <a:off x="10409796" y="374774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2" name="Snip Diagonal Corner Rectangle 11">
            <a:extLst>
              <a:ext uri="{FF2B5EF4-FFF2-40B4-BE49-F238E27FC236}">
                <a16:creationId xmlns:a16="http://schemas.microsoft.com/office/drawing/2014/main" id="{59911E73-08EB-D945-829D-12F87F9E5097}"/>
              </a:ext>
            </a:extLst>
          </p:cNvPr>
          <p:cNvSpPr/>
          <p:nvPr/>
        </p:nvSpPr>
        <p:spPr>
          <a:xfrm>
            <a:off x="10918934" y="374176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F5F471-830E-9943-B6F8-267B377937A2}"/>
              </a:ext>
            </a:extLst>
          </p:cNvPr>
          <p:cNvSpPr/>
          <p:nvPr/>
        </p:nvSpPr>
        <p:spPr>
          <a:xfrm>
            <a:off x="8238999" y="3991983"/>
            <a:ext cx="605635" cy="26187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B94C5AC-7D34-AD4F-9003-FEE007143FC4}"/>
              </a:ext>
            </a:extLst>
          </p:cNvPr>
          <p:cNvSpPr txBox="1">
            <a:spLocks/>
          </p:cNvSpPr>
          <p:nvPr/>
        </p:nvSpPr>
        <p:spPr>
          <a:xfrm>
            <a:off x="3183140" y="2542151"/>
            <a:ext cx="307404" cy="2307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A6A7E37-46A6-A649-B366-471F31ADE865}"/>
              </a:ext>
            </a:extLst>
          </p:cNvPr>
          <p:cNvSpPr/>
          <p:nvPr/>
        </p:nvSpPr>
        <p:spPr>
          <a:xfrm>
            <a:off x="7523571" y="1411019"/>
            <a:ext cx="3888142" cy="214718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FAEED6-58E2-2E44-BD95-C07BB6AA8F22}"/>
              </a:ext>
            </a:extLst>
          </p:cNvPr>
          <p:cNvSpPr/>
          <p:nvPr/>
        </p:nvSpPr>
        <p:spPr>
          <a:xfrm>
            <a:off x="1270471" y="3700591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18" name="Picture 8" descr="ICON_Server_flat_Q408.png">
            <a:extLst>
              <a:ext uri="{FF2B5EF4-FFF2-40B4-BE49-F238E27FC236}">
                <a16:creationId xmlns:a16="http://schemas.microsoft.com/office/drawing/2014/main" id="{F496AB64-A98A-AB41-BD20-ADAF7AB583E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0081" y="5406184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 descr="ICON_VirtTriangle_flat_Q408.png">
            <a:extLst>
              <a:ext uri="{FF2B5EF4-FFF2-40B4-BE49-F238E27FC236}">
                <a16:creationId xmlns:a16="http://schemas.microsoft.com/office/drawing/2014/main" id="{152718A3-0FD9-C441-8702-9557263AE30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471" y="4926565"/>
            <a:ext cx="10087505" cy="40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1942F01-C594-F641-BBEB-ED33CD519CB4}"/>
              </a:ext>
            </a:extLst>
          </p:cNvPr>
          <p:cNvSpPr/>
          <p:nvPr/>
        </p:nvSpPr>
        <p:spPr>
          <a:xfrm>
            <a:off x="1172835" y="1439040"/>
            <a:ext cx="3948706" cy="217971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D61F17-5D58-3448-A6AF-F9784E186F43}"/>
              </a:ext>
            </a:extLst>
          </p:cNvPr>
          <p:cNvSpPr/>
          <p:nvPr/>
        </p:nvSpPr>
        <p:spPr>
          <a:xfrm>
            <a:off x="0" y="292444"/>
            <a:ext cx="780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796B40FB-31F3-984E-B66A-AE89DADD6E4A}"/>
              </a:ext>
            </a:extLst>
          </p:cNvPr>
          <p:cNvSpPr txBox="1">
            <a:spLocks/>
          </p:cNvSpPr>
          <p:nvPr/>
        </p:nvSpPr>
        <p:spPr>
          <a:xfrm>
            <a:off x="5101779" y="2007655"/>
            <a:ext cx="2453565" cy="1349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Coherent </a:t>
            </a:r>
          </a:p>
          <a:p>
            <a:pPr algn="ctr">
              <a:buNone/>
            </a:pPr>
            <a:r>
              <a:rPr lang="en-US" sz="2400" dirty="0"/>
              <a:t>interconnect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D96D532-2254-A24C-9C48-4567AEA0F83E}"/>
              </a:ext>
            </a:extLst>
          </p:cNvPr>
          <p:cNvSpPr txBox="1">
            <a:spLocks/>
          </p:cNvSpPr>
          <p:nvPr/>
        </p:nvSpPr>
        <p:spPr>
          <a:xfrm>
            <a:off x="8355842" y="1004285"/>
            <a:ext cx="2703223" cy="729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FPGA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B6813CF-1EEE-D649-8FE6-1EF4D2D679EE}"/>
              </a:ext>
            </a:extLst>
          </p:cNvPr>
          <p:cNvSpPr txBox="1">
            <a:spLocks/>
          </p:cNvSpPr>
          <p:nvPr/>
        </p:nvSpPr>
        <p:spPr>
          <a:xfrm>
            <a:off x="1886614" y="1005566"/>
            <a:ext cx="2703223" cy="729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CPU</a:t>
            </a:r>
          </a:p>
        </p:txBody>
      </p:sp>
    </p:spTree>
    <p:extLst>
      <p:ext uri="{BB962C8B-B14F-4D97-AF65-F5344CB8AC3E}">
        <p14:creationId xmlns:p14="http://schemas.microsoft.com/office/powerpoint/2010/main" val="348688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2.59259E-6 C 0.06708 2.59259E-6 0.04207 -0.04607 0.04194 -0.10741 C 0.03374 -0.17639 0.05015 -0.21065 -0.01224 -0.23102 C -0.07463 -0.25116 -0.30333 -0.23681 -0.33251 -0.22963 C -0.36598 -0.22847 -0.41951 -0.24352 -0.41951 -0.2099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9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1A5DE1-8427-EF4C-BA3C-FB6196E2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use cache coherence for tracking memory accesses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9CE310-C148-8D47-8E83-BA4DFB0C43F5}"/>
              </a:ext>
            </a:extLst>
          </p:cNvPr>
          <p:cNvSpPr/>
          <p:nvPr/>
        </p:nvSpPr>
        <p:spPr>
          <a:xfrm>
            <a:off x="1953260" y="2518337"/>
            <a:ext cx="2680222" cy="74708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CPU Caches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B04E7-5933-FE46-B73B-C7F7E1B7C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41" y="1430901"/>
            <a:ext cx="1144798" cy="11447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055B3D-CBE0-AC46-9327-68EFB87546DC}"/>
              </a:ext>
            </a:extLst>
          </p:cNvPr>
          <p:cNvSpPr/>
          <p:nvPr/>
        </p:nvSpPr>
        <p:spPr>
          <a:xfrm>
            <a:off x="5121541" y="2352294"/>
            <a:ext cx="2386570" cy="25815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876843-C31D-EE44-A2A9-C977715EE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969" y="1881141"/>
            <a:ext cx="2381624" cy="134935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1CAFDF-2B1B-AA43-80DA-3B0BBC5D91E2}"/>
              </a:ext>
            </a:extLst>
          </p:cNvPr>
          <p:cNvSpPr/>
          <p:nvPr/>
        </p:nvSpPr>
        <p:spPr>
          <a:xfrm>
            <a:off x="7463007" y="3700591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9" name="Snip Diagonal Corner Rectangle 8">
            <a:extLst>
              <a:ext uri="{FF2B5EF4-FFF2-40B4-BE49-F238E27FC236}">
                <a16:creationId xmlns:a16="http://schemas.microsoft.com/office/drawing/2014/main" id="{FA664C6B-D0A8-194C-B369-ED90813D6707}"/>
              </a:ext>
            </a:extLst>
          </p:cNvPr>
          <p:cNvSpPr/>
          <p:nvPr/>
        </p:nvSpPr>
        <p:spPr>
          <a:xfrm>
            <a:off x="7510340" y="371986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0" name="Snip Diagonal Corner Rectangle 9">
            <a:extLst>
              <a:ext uri="{FF2B5EF4-FFF2-40B4-BE49-F238E27FC236}">
                <a16:creationId xmlns:a16="http://schemas.microsoft.com/office/drawing/2014/main" id="{2D201A31-A868-6245-A896-1B6B9DDC22C2}"/>
              </a:ext>
            </a:extLst>
          </p:cNvPr>
          <p:cNvSpPr/>
          <p:nvPr/>
        </p:nvSpPr>
        <p:spPr>
          <a:xfrm>
            <a:off x="8019478" y="371388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1" name="Snip Diagonal Corner Rectangle 10">
            <a:extLst>
              <a:ext uri="{FF2B5EF4-FFF2-40B4-BE49-F238E27FC236}">
                <a16:creationId xmlns:a16="http://schemas.microsoft.com/office/drawing/2014/main" id="{F4E6E90C-C852-F345-BB83-294283D468E7}"/>
              </a:ext>
            </a:extLst>
          </p:cNvPr>
          <p:cNvSpPr/>
          <p:nvPr/>
        </p:nvSpPr>
        <p:spPr>
          <a:xfrm>
            <a:off x="10409796" y="3747746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2" name="Snip Diagonal Corner Rectangle 11">
            <a:extLst>
              <a:ext uri="{FF2B5EF4-FFF2-40B4-BE49-F238E27FC236}">
                <a16:creationId xmlns:a16="http://schemas.microsoft.com/office/drawing/2014/main" id="{59911E73-08EB-D945-829D-12F87F9E5097}"/>
              </a:ext>
            </a:extLst>
          </p:cNvPr>
          <p:cNvSpPr/>
          <p:nvPr/>
        </p:nvSpPr>
        <p:spPr>
          <a:xfrm>
            <a:off x="10918934" y="3741760"/>
            <a:ext cx="439042" cy="56642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F5F471-830E-9943-B6F8-267B377937A2}"/>
              </a:ext>
            </a:extLst>
          </p:cNvPr>
          <p:cNvSpPr/>
          <p:nvPr/>
        </p:nvSpPr>
        <p:spPr>
          <a:xfrm>
            <a:off x="3921018" y="2575699"/>
            <a:ext cx="605635" cy="26187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B94C5AC-7D34-AD4F-9003-FEE007143FC4}"/>
              </a:ext>
            </a:extLst>
          </p:cNvPr>
          <p:cNvSpPr txBox="1">
            <a:spLocks/>
          </p:cNvSpPr>
          <p:nvPr/>
        </p:nvSpPr>
        <p:spPr>
          <a:xfrm>
            <a:off x="3920983" y="2545048"/>
            <a:ext cx="307404" cy="2307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A6A7E37-46A6-A649-B366-471F31ADE865}"/>
              </a:ext>
            </a:extLst>
          </p:cNvPr>
          <p:cNvSpPr/>
          <p:nvPr/>
        </p:nvSpPr>
        <p:spPr>
          <a:xfrm>
            <a:off x="7523571" y="1411019"/>
            <a:ext cx="3888142" cy="214718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FAEED6-58E2-2E44-BD95-C07BB6AA8F22}"/>
              </a:ext>
            </a:extLst>
          </p:cNvPr>
          <p:cNvSpPr/>
          <p:nvPr/>
        </p:nvSpPr>
        <p:spPr>
          <a:xfrm>
            <a:off x="1270471" y="3700591"/>
            <a:ext cx="3948706" cy="11093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18" name="Picture 8" descr="ICON_Server_flat_Q408.png">
            <a:extLst>
              <a:ext uri="{FF2B5EF4-FFF2-40B4-BE49-F238E27FC236}">
                <a16:creationId xmlns:a16="http://schemas.microsoft.com/office/drawing/2014/main" id="{F496AB64-A98A-AB41-BD20-ADAF7AB583E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0081" y="5406184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 descr="ICON_VirtTriangle_flat_Q408.png">
            <a:extLst>
              <a:ext uri="{FF2B5EF4-FFF2-40B4-BE49-F238E27FC236}">
                <a16:creationId xmlns:a16="http://schemas.microsoft.com/office/drawing/2014/main" id="{152718A3-0FD9-C441-8702-9557263AE30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471" y="4926565"/>
            <a:ext cx="10087505" cy="40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1942F01-C594-F641-BBEB-ED33CD519CB4}"/>
              </a:ext>
            </a:extLst>
          </p:cNvPr>
          <p:cNvSpPr/>
          <p:nvPr/>
        </p:nvSpPr>
        <p:spPr>
          <a:xfrm>
            <a:off x="1172835" y="1439040"/>
            <a:ext cx="3948706" cy="217971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D61F17-5D58-3448-A6AF-F9784E186F43}"/>
              </a:ext>
            </a:extLst>
          </p:cNvPr>
          <p:cNvSpPr/>
          <p:nvPr/>
        </p:nvSpPr>
        <p:spPr>
          <a:xfrm>
            <a:off x="0" y="292444"/>
            <a:ext cx="780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796B40FB-31F3-984E-B66A-AE89DADD6E4A}"/>
              </a:ext>
            </a:extLst>
          </p:cNvPr>
          <p:cNvSpPr txBox="1">
            <a:spLocks/>
          </p:cNvSpPr>
          <p:nvPr/>
        </p:nvSpPr>
        <p:spPr>
          <a:xfrm>
            <a:off x="5101779" y="2007655"/>
            <a:ext cx="2453565" cy="1349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Coherent </a:t>
            </a:r>
          </a:p>
          <a:p>
            <a:pPr algn="ctr">
              <a:buNone/>
            </a:pPr>
            <a:r>
              <a:rPr lang="en-US" sz="2400" dirty="0"/>
              <a:t>interconnect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AC62459-5DFF-9845-AD8F-F613EA9BFF20}"/>
              </a:ext>
            </a:extLst>
          </p:cNvPr>
          <p:cNvSpPr txBox="1">
            <a:spLocks/>
          </p:cNvSpPr>
          <p:nvPr/>
        </p:nvSpPr>
        <p:spPr>
          <a:xfrm>
            <a:off x="8355842" y="1004285"/>
            <a:ext cx="2703223" cy="729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FPGA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9FB48ABB-C129-1C43-96BB-2F1F01322916}"/>
              </a:ext>
            </a:extLst>
          </p:cNvPr>
          <p:cNvSpPr txBox="1">
            <a:spLocks/>
          </p:cNvSpPr>
          <p:nvPr/>
        </p:nvSpPr>
        <p:spPr>
          <a:xfrm>
            <a:off x="1886614" y="1005566"/>
            <a:ext cx="2703223" cy="729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CPU</a:t>
            </a:r>
          </a:p>
        </p:txBody>
      </p:sp>
    </p:spTree>
    <p:extLst>
      <p:ext uri="{BB962C8B-B14F-4D97-AF65-F5344CB8AC3E}">
        <p14:creationId xmlns:p14="http://schemas.microsoft.com/office/powerpoint/2010/main" val="20478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0024 C 0.05783 0.00024 0.16072 -0.04513 0.21621 -0.04953 C 0.27169 -0.05393 0.31167 -0.05115 0.33355 -0.02615 C 0.35531 -0.00115 0.34202 0.06945 0.34749 0.1007 L 0.34749 0.2018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1" y="7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9636BDE-C83C-D547-BE7E-3A91C6213C9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BED8D5-08A4-5642-ACE1-AC93A89B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primitives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EB900-C460-CB4C-B07B-696C2B8971AF}"/>
              </a:ext>
            </a:extLst>
          </p:cNvPr>
          <p:cNvSpPr txBox="1">
            <a:spLocks/>
          </p:cNvSpPr>
          <p:nvPr/>
        </p:nvSpPr>
        <p:spPr>
          <a:xfrm>
            <a:off x="774277" y="1257760"/>
            <a:ext cx="10240086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600" dirty="0"/>
              <a:t>Read and write tracking using cache coherence</a:t>
            </a:r>
            <a:endParaRPr lang="en-US" sz="2400" dirty="0"/>
          </a:p>
          <a:p>
            <a:pPr marL="800100" lvl="1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400" dirty="0"/>
              <a:t>Data pages </a:t>
            </a:r>
          </a:p>
          <a:p>
            <a:pPr marL="800100" lvl="1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400" dirty="0"/>
              <a:t>Code pages </a:t>
            </a:r>
          </a:p>
          <a:p>
            <a:pPr marL="800100" lvl="1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400" dirty="0"/>
              <a:t>OS pages (page tables)</a:t>
            </a:r>
          </a:p>
          <a:p>
            <a:pPr lvl="1" indent="0">
              <a:buNone/>
            </a:pPr>
            <a:r>
              <a:rPr lang="en-US" sz="2400" dirty="0"/>
              <a:t> </a:t>
            </a:r>
            <a:endParaRPr lang="en-US" sz="2600" dirty="0"/>
          </a:p>
          <a:p>
            <a:pPr marL="342900" indent="-342900">
              <a:buFont typeface="ArialUnicodeMS" charset="0"/>
              <a:buChar char="✧"/>
            </a:pPr>
            <a:r>
              <a:rPr lang="en-US" sz="2600" dirty="0"/>
              <a:t>Local and remote copy </a:t>
            </a:r>
          </a:p>
          <a:p>
            <a:pPr marL="342900" indent="-342900">
              <a:buFont typeface="ArialUnicodeMS" charset="0"/>
              <a:buChar char="✧"/>
            </a:pPr>
            <a:endParaRPr lang="en-US" sz="2600" dirty="0"/>
          </a:p>
          <a:p>
            <a:pPr marL="342900" indent="-342900">
              <a:buFont typeface="ArialUnicodeMS" charset="0"/>
              <a:buChar char="✧"/>
            </a:pPr>
            <a:r>
              <a:rPr lang="en-US" sz="2600" dirty="0"/>
              <a:t>In-place transform 	</a:t>
            </a:r>
          </a:p>
        </p:txBody>
      </p:sp>
    </p:spTree>
    <p:extLst>
      <p:ext uri="{BB962C8B-B14F-4D97-AF65-F5344CB8AC3E}">
        <p14:creationId xmlns:p14="http://schemas.microsoft.com/office/powerpoint/2010/main" val="129889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B1CAC-260B-274B-B300-BF6DDF54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135657"/>
            <a:ext cx="11001004" cy="381000"/>
          </a:xfrm>
        </p:spPr>
        <p:txBody>
          <a:bodyPr/>
          <a:lstStyle/>
          <a:p>
            <a:r>
              <a:rPr lang="en-US" dirty="0"/>
              <a:t>Remote memory using a cache coherent FPGA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1A6C4D-F714-4745-ACEC-95D42803FEA1}"/>
              </a:ext>
            </a:extLst>
          </p:cNvPr>
          <p:cNvGrpSpPr/>
          <p:nvPr/>
        </p:nvGrpSpPr>
        <p:grpSpPr>
          <a:xfrm>
            <a:off x="739276" y="4479602"/>
            <a:ext cx="4949826" cy="1585497"/>
            <a:chOff x="-38502" y="4460547"/>
            <a:chExt cx="4949826" cy="1585497"/>
          </a:xfrm>
        </p:grpSpPr>
        <p:pic>
          <p:nvPicPr>
            <p:cNvPr id="5" name="Picture 8" descr="ICON_Server_flat_Q408.png">
              <a:extLst>
                <a:ext uri="{FF2B5EF4-FFF2-40B4-BE49-F238E27FC236}">
                  <a16:creationId xmlns:a16="http://schemas.microsoft.com/office/drawing/2014/main" id="{4F1FF720-E352-F640-8CC3-0937C8A54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6411" y="4856285"/>
              <a:ext cx="3148284" cy="689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ICON_VirtTriangle_flat_Q408.png">
              <a:extLst>
                <a:ext uri="{FF2B5EF4-FFF2-40B4-BE49-F238E27FC236}">
                  <a16:creationId xmlns:a16="http://schemas.microsoft.com/office/drawing/2014/main" id="{6E132FE4-B429-3247-B4A2-A65FB7040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8502" y="4460547"/>
              <a:ext cx="4949826" cy="340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9BAD3D-3E11-C843-AABE-5CFBD45F0AAE}"/>
                </a:ext>
              </a:extLst>
            </p:cNvPr>
            <p:cNvSpPr txBox="1"/>
            <p:nvPr/>
          </p:nvSpPr>
          <p:spPr>
            <a:xfrm>
              <a:off x="1339006" y="5645934"/>
              <a:ext cx="2316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</a:rPr>
                <a:t>Application host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F8DADF0-E6CE-6B4C-8CB1-A78066C201EC}"/>
              </a:ext>
            </a:extLst>
          </p:cNvPr>
          <p:cNvSpPr/>
          <p:nvPr/>
        </p:nvSpPr>
        <p:spPr>
          <a:xfrm>
            <a:off x="7649263" y="3518486"/>
            <a:ext cx="3948706" cy="6912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9" name="Picture 8" descr="ICON_Server_flat_Q408.png">
            <a:extLst>
              <a:ext uri="{FF2B5EF4-FFF2-40B4-BE49-F238E27FC236}">
                <a16:creationId xmlns:a16="http://schemas.microsoft.com/office/drawing/2014/main" id="{AC8155CD-D3FC-3D4C-8E68-EE126B1188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3407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ICON_VirtTriangle_flat_Q408.png">
            <a:extLst>
              <a:ext uri="{FF2B5EF4-FFF2-40B4-BE49-F238E27FC236}">
                <a16:creationId xmlns:a16="http://schemas.microsoft.com/office/drawing/2014/main" id="{B1C4CA85-2275-A44A-8B62-C2FA6F92911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9262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14DF75-AA6A-154C-859F-F57F1FAE2C3D}"/>
              </a:ext>
            </a:extLst>
          </p:cNvPr>
          <p:cNvSpPr txBox="1"/>
          <p:nvPr/>
        </p:nvSpPr>
        <p:spPr>
          <a:xfrm>
            <a:off x="8556003" y="5664989"/>
            <a:ext cx="2316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Memory host</a:t>
            </a:r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E199C596-070A-3741-AB9A-931DE3DFBA2A}"/>
              </a:ext>
            </a:extLst>
          </p:cNvPr>
          <p:cNvSpPr/>
          <p:nvPr/>
        </p:nvSpPr>
        <p:spPr>
          <a:xfrm>
            <a:off x="4770782" y="4973563"/>
            <a:ext cx="3168837" cy="391254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70FAE-7DDC-E14E-8C90-BC78AF6F042D}"/>
              </a:ext>
            </a:extLst>
          </p:cNvPr>
          <p:cNvSpPr txBox="1"/>
          <p:nvPr/>
        </p:nvSpPr>
        <p:spPr>
          <a:xfrm>
            <a:off x="4975067" y="5264169"/>
            <a:ext cx="290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Microsecond network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2DBF57-5CD8-3E42-A0BC-B5172BDC1AD4}"/>
              </a:ext>
            </a:extLst>
          </p:cNvPr>
          <p:cNvSpPr/>
          <p:nvPr/>
        </p:nvSpPr>
        <p:spPr>
          <a:xfrm>
            <a:off x="3407066" y="3939004"/>
            <a:ext cx="2204466" cy="4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6625D2-AC66-2F48-BB2B-6B20F083E5B5}"/>
              </a:ext>
            </a:extLst>
          </p:cNvPr>
          <p:cNvSpPr/>
          <p:nvPr/>
        </p:nvSpPr>
        <p:spPr>
          <a:xfrm>
            <a:off x="2444394" y="2952248"/>
            <a:ext cx="1178932" cy="31376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69980A4-6C77-D34F-A4B0-543253793B70}"/>
              </a:ext>
            </a:extLst>
          </p:cNvPr>
          <p:cNvSpPr/>
          <p:nvPr/>
        </p:nvSpPr>
        <p:spPr>
          <a:xfrm>
            <a:off x="3637561" y="2476860"/>
            <a:ext cx="1741675" cy="140348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CBD642-D358-034C-8DA7-0E715EE0B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13" y="2747734"/>
            <a:ext cx="1360389" cy="77075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1682AE-D389-B24F-A9A5-D68509C6A26F}"/>
              </a:ext>
            </a:extLst>
          </p:cNvPr>
          <p:cNvSpPr/>
          <p:nvPr/>
        </p:nvSpPr>
        <p:spPr>
          <a:xfrm>
            <a:off x="916964" y="2264570"/>
            <a:ext cx="1519080" cy="1415635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0E0092-3306-534C-8632-FB301D622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56" y="2312871"/>
            <a:ext cx="1144798" cy="114479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1D3F3B9-D26D-894C-9323-1324512063B5}"/>
              </a:ext>
            </a:extLst>
          </p:cNvPr>
          <p:cNvSpPr/>
          <p:nvPr/>
        </p:nvSpPr>
        <p:spPr>
          <a:xfrm>
            <a:off x="626626" y="3810452"/>
            <a:ext cx="2009246" cy="579381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23" name="Snip Diagonal Corner Rectangle 22">
            <a:extLst>
              <a:ext uri="{FF2B5EF4-FFF2-40B4-BE49-F238E27FC236}">
                <a16:creationId xmlns:a16="http://schemas.microsoft.com/office/drawing/2014/main" id="{5B2A5301-26DF-C141-86D9-4DA1721BDCD9}"/>
              </a:ext>
            </a:extLst>
          </p:cNvPr>
          <p:cNvSpPr/>
          <p:nvPr/>
        </p:nvSpPr>
        <p:spPr>
          <a:xfrm>
            <a:off x="3499710" y="3974187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24" name="Snip Diagonal Corner Rectangle 23">
            <a:extLst>
              <a:ext uri="{FF2B5EF4-FFF2-40B4-BE49-F238E27FC236}">
                <a16:creationId xmlns:a16="http://schemas.microsoft.com/office/drawing/2014/main" id="{A33180EF-428E-E54F-9C48-4831D29F5EB4}"/>
              </a:ext>
            </a:extLst>
          </p:cNvPr>
          <p:cNvSpPr/>
          <p:nvPr/>
        </p:nvSpPr>
        <p:spPr>
          <a:xfrm>
            <a:off x="5078658" y="3968085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ABDB0A7-0D16-A648-A1BE-D9FB86A24EDE}"/>
              </a:ext>
            </a:extLst>
          </p:cNvPr>
          <p:cNvSpPr/>
          <p:nvPr/>
        </p:nvSpPr>
        <p:spPr>
          <a:xfrm>
            <a:off x="8668879" y="2340543"/>
            <a:ext cx="1519080" cy="1027582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14E9C4-D012-8A44-9BA1-1B433B23A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95" y="2509899"/>
            <a:ext cx="1144798" cy="1144798"/>
          </a:xfrm>
          <a:prstGeom prst="rect">
            <a:avLst/>
          </a:prstGeom>
        </p:spPr>
      </p:pic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69184AB2-88C3-5E48-9082-0415C3F804BC}"/>
              </a:ext>
            </a:extLst>
          </p:cNvPr>
          <p:cNvCxnSpPr>
            <a:cxnSpLocks/>
            <a:stCxn id="15" idx="3"/>
            <a:endCxn id="32" idx="3"/>
          </p:cNvCxnSpPr>
          <p:nvPr/>
        </p:nvCxnSpPr>
        <p:spPr bwMode="gray">
          <a:xfrm flipV="1">
            <a:off x="5611532" y="3572728"/>
            <a:ext cx="2381875" cy="591691"/>
          </a:xfrm>
          <a:prstGeom prst="bentConnector4">
            <a:avLst>
              <a:gd name="adj1" fmla="val 46065"/>
              <a:gd name="adj2" fmla="val 138635"/>
            </a:avLst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nip Diagonal Corner Rectangle 31">
            <a:extLst>
              <a:ext uri="{FF2B5EF4-FFF2-40B4-BE49-F238E27FC236}">
                <a16:creationId xmlns:a16="http://schemas.microsoft.com/office/drawing/2014/main" id="{098F5DC7-61D2-8E49-849A-957BDB5AA7CB}"/>
              </a:ext>
            </a:extLst>
          </p:cNvPr>
          <p:cNvSpPr/>
          <p:nvPr/>
        </p:nvSpPr>
        <p:spPr>
          <a:xfrm>
            <a:off x="7805971" y="35727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F502F5-B923-1945-90A3-8C38587CD931}"/>
              </a:ext>
            </a:extLst>
          </p:cNvPr>
          <p:cNvSpPr/>
          <p:nvPr/>
        </p:nvSpPr>
        <p:spPr>
          <a:xfrm>
            <a:off x="783441" y="1848792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003232-B99B-624A-9B82-DD4C1E32EF25}"/>
              </a:ext>
            </a:extLst>
          </p:cNvPr>
          <p:cNvGrpSpPr/>
          <p:nvPr/>
        </p:nvGrpSpPr>
        <p:grpSpPr>
          <a:xfrm>
            <a:off x="1187100" y="1159691"/>
            <a:ext cx="1014988" cy="629069"/>
            <a:chOff x="2993571" y="1611088"/>
            <a:chExt cx="891634" cy="796388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B116AC5-9B8F-F040-957C-B41B50E058AF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5835FC-A525-154B-BD62-4D3EA5A8420C}"/>
                </a:ext>
              </a:extLst>
            </p:cNvPr>
            <p:cNvSpPr txBox="1"/>
            <p:nvPr/>
          </p:nvSpPr>
          <p:spPr>
            <a:xfrm>
              <a:off x="3104591" y="1847553"/>
              <a:ext cx="672113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185EE1E-1255-F143-8EA0-09890A475425}"/>
              </a:ext>
            </a:extLst>
          </p:cNvPr>
          <p:cNvSpPr/>
          <p:nvPr/>
        </p:nvSpPr>
        <p:spPr>
          <a:xfrm>
            <a:off x="8556003" y="1852324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4CDCB6-1D5B-6546-90D5-7F0823520EA5}"/>
              </a:ext>
            </a:extLst>
          </p:cNvPr>
          <p:cNvSpPr txBox="1"/>
          <p:nvPr/>
        </p:nvSpPr>
        <p:spPr>
          <a:xfrm>
            <a:off x="5615830" y="2649994"/>
            <a:ext cx="2905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DRAM cache for remote memory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A29772-95C6-BA4F-9B46-8369C262453D}"/>
              </a:ext>
            </a:extLst>
          </p:cNvPr>
          <p:cNvSpPr txBox="1"/>
          <p:nvPr/>
        </p:nvSpPr>
        <p:spPr>
          <a:xfrm>
            <a:off x="4448171" y="687145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1. Demand paging (fetch pages)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1E8E231-B932-8D40-B530-9847419FD8AF}"/>
              </a:ext>
            </a:extLst>
          </p:cNvPr>
          <p:cNvCxnSpPr>
            <a:cxnSpLocks/>
          </p:cNvCxnSpPr>
          <p:nvPr/>
        </p:nvCxnSpPr>
        <p:spPr bwMode="gray">
          <a:xfrm>
            <a:off x="4438870" y="1049723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A879871-1EFC-794A-897A-26BBF1B81D2D}"/>
              </a:ext>
            </a:extLst>
          </p:cNvPr>
          <p:cNvSpPr txBox="1"/>
          <p:nvPr/>
        </p:nvSpPr>
        <p:spPr>
          <a:xfrm>
            <a:off x="4444675" y="1104210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2. Evict pages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5CA6B29-5F86-374B-AC53-1C9A3856D2CA}"/>
              </a:ext>
            </a:extLst>
          </p:cNvPr>
          <p:cNvCxnSpPr>
            <a:cxnSpLocks/>
          </p:cNvCxnSpPr>
          <p:nvPr/>
        </p:nvCxnSpPr>
        <p:spPr bwMode="gray">
          <a:xfrm>
            <a:off x="4435374" y="1496284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DADD43A-A07A-3B4F-9C46-77F3ABC6D557}"/>
              </a:ext>
            </a:extLst>
          </p:cNvPr>
          <p:cNvSpPr txBox="1"/>
          <p:nvPr/>
        </p:nvSpPr>
        <p:spPr>
          <a:xfrm>
            <a:off x="3624053" y="1045171"/>
            <a:ext cx="865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Local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A685AB-0768-C547-9989-B1ABCEA01E55}"/>
              </a:ext>
            </a:extLst>
          </p:cNvPr>
          <p:cNvSpPr txBox="1"/>
          <p:nvPr/>
        </p:nvSpPr>
        <p:spPr>
          <a:xfrm>
            <a:off x="8217251" y="1046695"/>
            <a:ext cx="1389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Remote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92FD22-B3EC-7749-9669-5C7933EE52A2}"/>
              </a:ext>
            </a:extLst>
          </p:cNvPr>
          <p:cNvSpPr txBox="1"/>
          <p:nvPr/>
        </p:nvSpPr>
        <p:spPr>
          <a:xfrm>
            <a:off x="4430820" y="1520374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2’. Dirty data tracking</a:t>
            </a:r>
          </a:p>
        </p:txBody>
      </p:sp>
    </p:spTree>
    <p:extLst>
      <p:ext uri="{BB962C8B-B14F-4D97-AF65-F5344CB8AC3E}">
        <p14:creationId xmlns:p14="http://schemas.microsoft.com/office/powerpoint/2010/main" val="59880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/>
      <p:bldP spid="24" grpId="0" animBg="1"/>
      <p:bldP spid="29" grpId="0" animBg="1"/>
      <p:bldP spid="32" grpId="0" animBg="1"/>
      <p:bldP spid="37" grpId="0" animBg="1"/>
      <p:bldP spid="38" grpId="0"/>
      <p:bldP spid="40" grpId="0"/>
      <p:bldP spid="42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B1CAC-260B-274B-B300-BF6DDF54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135657"/>
            <a:ext cx="11001004" cy="381000"/>
          </a:xfrm>
        </p:spPr>
        <p:txBody>
          <a:bodyPr/>
          <a:lstStyle/>
          <a:p>
            <a:r>
              <a:rPr lang="en-US" dirty="0"/>
              <a:t>1. “Demand paging” using a cache coherent FPGA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1A6C4D-F714-4745-ACEC-95D42803FEA1}"/>
              </a:ext>
            </a:extLst>
          </p:cNvPr>
          <p:cNvGrpSpPr/>
          <p:nvPr/>
        </p:nvGrpSpPr>
        <p:grpSpPr>
          <a:xfrm>
            <a:off x="739276" y="4479602"/>
            <a:ext cx="4949826" cy="1585497"/>
            <a:chOff x="-38502" y="4460547"/>
            <a:chExt cx="4949826" cy="1585497"/>
          </a:xfrm>
        </p:grpSpPr>
        <p:pic>
          <p:nvPicPr>
            <p:cNvPr id="5" name="Picture 8" descr="ICON_Server_flat_Q408.png">
              <a:extLst>
                <a:ext uri="{FF2B5EF4-FFF2-40B4-BE49-F238E27FC236}">
                  <a16:creationId xmlns:a16="http://schemas.microsoft.com/office/drawing/2014/main" id="{4F1FF720-E352-F640-8CC3-0937C8A54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6411" y="4856285"/>
              <a:ext cx="3148284" cy="689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ICON_VirtTriangle_flat_Q408.png">
              <a:extLst>
                <a:ext uri="{FF2B5EF4-FFF2-40B4-BE49-F238E27FC236}">
                  <a16:creationId xmlns:a16="http://schemas.microsoft.com/office/drawing/2014/main" id="{6E132FE4-B429-3247-B4A2-A65FB7040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8502" y="4460547"/>
              <a:ext cx="4949826" cy="340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9BAD3D-3E11-C843-AABE-5CFBD45F0AAE}"/>
                </a:ext>
              </a:extLst>
            </p:cNvPr>
            <p:cNvSpPr txBox="1"/>
            <p:nvPr/>
          </p:nvSpPr>
          <p:spPr>
            <a:xfrm>
              <a:off x="1339006" y="5645934"/>
              <a:ext cx="2316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</a:rPr>
                <a:t>Application host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F8DADF0-E6CE-6B4C-8CB1-A78066C201EC}"/>
              </a:ext>
            </a:extLst>
          </p:cNvPr>
          <p:cNvSpPr/>
          <p:nvPr/>
        </p:nvSpPr>
        <p:spPr>
          <a:xfrm>
            <a:off x="7649263" y="3518486"/>
            <a:ext cx="3948706" cy="6912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9" name="Picture 8" descr="ICON_Server_flat_Q408.png">
            <a:extLst>
              <a:ext uri="{FF2B5EF4-FFF2-40B4-BE49-F238E27FC236}">
                <a16:creationId xmlns:a16="http://schemas.microsoft.com/office/drawing/2014/main" id="{AC8155CD-D3FC-3D4C-8E68-EE126B1188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3407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ICON_VirtTriangle_flat_Q408.png">
            <a:extLst>
              <a:ext uri="{FF2B5EF4-FFF2-40B4-BE49-F238E27FC236}">
                <a16:creationId xmlns:a16="http://schemas.microsoft.com/office/drawing/2014/main" id="{B1C4CA85-2275-A44A-8B62-C2FA6F92911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9262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14DF75-AA6A-154C-859F-F57F1FAE2C3D}"/>
              </a:ext>
            </a:extLst>
          </p:cNvPr>
          <p:cNvSpPr txBox="1"/>
          <p:nvPr/>
        </p:nvSpPr>
        <p:spPr>
          <a:xfrm>
            <a:off x="8556003" y="5664989"/>
            <a:ext cx="2316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Memory host</a:t>
            </a:r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E199C596-070A-3741-AB9A-931DE3DFBA2A}"/>
              </a:ext>
            </a:extLst>
          </p:cNvPr>
          <p:cNvSpPr/>
          <p:nvPr/>
        </p:nvSpPr>
        <p:spPr>
          <a:xfrm>
            <a:off x="4770782" y="4973563"/>
            <a:ext cx="3168837" cy="391254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70FAE-7DDC-E14E-8C90-BC78AF6F042D}"/>
              </a:ext>
            </a:extLst>
          </p:cNvPr>
          <p:cNvSpPr txBox="1"/>
          <p:nvPr/>
        </p:nvSpPr>
        <p:spPr>
          <a:xfrm>
            <a:off x="4975067" y="5264169"/>
            <a:ext cx="290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Microsecond network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2DBF57-5CD8-3E42-A0BC-B5172BDC1AD4}"/>
              </a:ext>
            </a:extLst>
          </p:cNvPr>
          <p:cNvSpPr/>
          <p:nvPr/>
        </p:nvSpPr>
        <p:spPr>
          <a:xfrm>
            <a:off x="3407066" y="3939004"/>
            <a:ext cx="2204466" cy="4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6625D2-AC66-2F48-BB2B-6B20F083E5B5}"/>
              </a:ext>
            </a:extLst>
          </p:cNvPr>
          <p:cNvSpPr/>
          <p:nvPr/>
        </p:nvSpPr>
        <p:spPr>
          <a:xfrm>
            <a:off x="2444394" y="2952248"/>
            <a:ext cx="1178932" cy="31376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69980A4-6C77-D34F-A4B0-543253793B70}"/>
              </a:ext>
            </a:extLst>
          </p:cNvPr>
          <p:cNvSpPr/>
          <p:nvPr/>
        </p:nvSpPr>
        <p:spPr>
          <a:xfrm>
            <a:off x="3637561" y="2476860"/>
            <a:ext cx="1741675" cy="140348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CBD642-D358-034C-8DA7-0E715EE0B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13" y="2747734"/>
            <a:ext cx="1360389" cy="77075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1682AE-D389-B24F-A9A5-D68509C6A26F}"/>
              </a:ext>
            </a:extLst>
          </p:cNvPr>
          <p:cNvSpPr/>
          <p:nvPr/>
        </p:nvSpPr>
        <p:spPr>
          <a:xfrm>
            <a:off x="916964" y="2264570"/>
            <a:ext cx="1519080" cy="1415635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0E0092-3306-534C-8632-FB301D622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56" y="2312871"/>
            <a:ext cx="1144798" cy="114479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1D3F3B9-D26D-894C-9323-1324512063B5}"/>
              </a:ext>
            </a:extLst>
          </p:cNvPr>
          <p:cNvSpPr/>
          <p:nvPr/>
        </p:nvSpPr>
        <p:spPr>
          <a:xfrm>
            <a:off x="626626" y="3810452"/>
            <a:ext cx="2009246" cy="579381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24" name="Snip Diagonal Corner Rectangle 23">
            <a:extLst>
              <a:ext uri="{FF2B5EF4-FFF2-40B4-BE49-F238E27FC236}">
                <a16:creationId xmlns:a16="http://schemas.microsoft.com/office/drawing/2014/main" id="{A33180EF-428E-E54F-9C48-4831D29F5EB4}"/>
              </a:ext>
            </a:extLst>
          </p:cNvPr>
          <p:cNvSpPr/>
          <p:nvPr/>
        </p:nvSpPr>
        <p:spPr>
          <a:xfrm>
            <a:off x="5078658" y="3968085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ABDB0A7-0D16-A648-A1BE-D9FB86A24EDE}"/>
              </a:ext>
            </a:extLst>
          </p:cNvPr>
          <p:cNvSpPr/>
          <p:nvPr/>
        </p:nvSpPr>
        <p:spPr>
          <a:xfrm>
            <a:off x="8668879" y="2340543"/>
            <a:ext cx="1519080" cy="1027582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14E9C4-D012-8A44-9BA1-1B433B23A9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95" y="2509899"/>
            <a:ext cx="1144798" cy="1144798"/>
          </a:xfrm>
          <a:prstGeom prst="rect">
            <a:avLst/>
          </a:prstGeom>
        </p:spPr>
      </p:pic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69184AB2-88C3-5E48-9082-0415C3F804BC}"/>
              </a:ext>
            </a:extLst>
          </p:cNvPr>
          <p:cNvCxnSpPr>
            <a:cxnSpLocks/>
            <a:stCxn id="32" idx="3"/>
            <a:endCxn id="19" idx="3"/>
          </p:cNvCxnSpPr>
          <p:nvPr/>
        </p:nvCxnSpPr>
        <p:spPr bwMode="gray">
          <a:xfrm rot="16200000" flipV="1">
            <a:off x="6360897" y="1940217"/>
            <a:ext cx="439617" cy="2825405"/>
          </a:xfrm>
          <a:prstGeom prst="bentConnector2">
            <a:avLst/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nip Diagonal Corner Rectangle 31">
            <a:extLst>
              <a:ext uri="{FF2B5EF4-FFF2-40B4-BE49-F238E27FC236}">
                <a16:creationId xmlns:a16="http://schemas.microsoft.com/office/drawing/2014/main" id="{098F5DC7-61D2-8E49-849A-957BDB5AA7CB}"/>
              </a:ext>
            </a:extLst>
          </p:cNvPr>
          <p:cNvSpPr/>
          <p:nvPr/>
        </p:nvSpPr>
        <p:spPr>
          <a:xfrm>
            <a:off x="7805971" y="35727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F502F5-B923-1945-90A3-8C38587CD931}"/>
              </a:ext>
            </a:extLst>
          </p:cNvPr>
          <p:cNvSpPr/>
          <p:nvPr/>
        </p:nvSpPr>
        <p:spPr>
          <a:xfrm>
            <a:off x="783441" y="1848792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003232-B99B-624A-9B82-DD4C1E32EF25}"/>
              </a:ext>
            </a:extLst>
          </p:cNvPr>
          <p:cNvGrpSpPr/>
          <p:nvPr/>
        </p:nvGrpSpPr>
        <p:grpSpPr>
          <a:xfrm>
            <a:off x="1187100" y="1159691"/>
            <a:ext cx="1014988" cy="629069"/>
            <a:chOff x="2993571" y="1611088"/>
            <a:chExt cx="891634" cy="796388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B116AC5-9B8F-F040-957C-B41B50E058AF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5835FC-A525-154B-BD62-4D3EA5A8420C}"/>
                </a:ext>
              </a:extLst>
            </p:cNvPr>
            <p:cNvSpPr txBox="1"/>
            <p:nvPr/>
          </p:nvSpPr>
          <p:spPr>
            <a:xfrm>
              <a:off x="3104591" y="1847553"/>
              <a:ext cx="672113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185EE1E-1255-F143-8EA0-09890A475425}"/>
              </a:ext>
            </a:extLst>
          </p:cNvPr>
          <p:cNvSpPr/>
          <p:nvPr/>
        </p:nvSpPr>
        <p:spPr>
          <a:xfrm>
            <a:off x="8556003" y="1852324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60C12C-D180-8041-8F5B-8BD21139AB77}"/>
              </a:ext>
            </a:extLst>
          </p:cNvPr>
          <p:cNvSpPr/>
          <p:nvPr/>
        </p:nvSpPr>
        <p:spPr>
          <a:xfrm>
            <a:off x="3425784" y="731505"/>
            <a:ext cx="2204466" cy="166374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Fake physical address space</a:t>
            </a:r>
          </a:p>
        </p:txBody>
      </p:sp>
      <p:sp>
        <p:nvSpPr>
          <p:cNvPr id="47" name="Snip Diagonal Corner Rectangle 46">
            <a:extLst>
              <a:ext uri="{FF2B5EF4-FFF2-40B4-BE49-F238E27FC236}">
                <a16:creationId xmlns:a16="http://schemas.microsoft.com/office/drawing/2014/main" id="{FBCE5345-0441-DE4C-B02B-5922B889CB3A}"/>
              </a:ext>
            </a:extLst>
          </p:cNvPr>
          <p:cNvSpPr/>
          <p:nvPr/>
        </p:nvSpPr>
        <p:spPr>
          <a:xfrm>
            <a:off x="3518428" y="1979606"/>
            <a:ext cx="374871" cy="366276"/>
          </a:xfrm>
          <a:prstGeom prst="snip2Diag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35000">
                <a:schemeClr val="tx1">
                  <a:lumMod val="40000"/>
                  <a:lumOff val="60000"/>
                </a:schemeClr>
              </a:gs>
              <a:gs pos="100000">
                <a:schemeClr val="tx1">
                  <a:lumMod val="20000"/>
                  <a:lumOff val="8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AD565703-1006-744F-8E3C-869C4DDF6494}"/>
              </a:ext>
            </a:extLst>
          </p:cNvPr>
          <p:cNvCxnSpPr>
            <a:cxnSpLocks/>
            <a:stCxn id="47" idx="1"/>
          </p:cNvCxnSpPr>
          <p:nvPr/>
        </p:nvCxnSpPr>
        <p:spPr bwMode="gray">
          <a:xfrm rot="5400000">
            <a:off x="2867306" y="1922970"/>
            <a:ext cx="415646" cy="1261470"/>
          </a:xfrm>
          <a:prstGeom prst="bentConnector2">
            <a:avLst/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F0F381F5-BA86-834D-AAD1-8CFD52800FC3}"/>
              </a:ext>
            </a:extLst>
          </p:cNvPr>
          <p:cNvCxnSpPr>
            <a:cxnSpLocks/>
            <a:stCxn id="24" idx="0"/>
            <a:endCxn id="32" idx="2"/>
          </p:cNvCxnSpPr>
          <p:nvPr/>
        </p:nvCxnSpPr>
        <p:spPr bwMode="gray">
          <a:xfrm flipV="1">
            <a:off x="5453529" y="3755866"/>
            <a:ext cx="2352442" cy="395357"/>
          </a:xfrm>
          <a:prstGeom prst="bentConnector3">
            <a:avLst>
              <a:gd name="adj1" fmla="val 50000"/>
            </a:avLst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21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4B1CAC-260B-274B-B300-BF6DDF54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135657"/>
            <a:ext cx="11001004" cy="381000"/>
          </a:xfrm>
        </p:spPr>
        <p:txBody>
          <a:bodyPr/>
          <a:lstStyle/>
          <a:p>
            <a:r>
              <a:rPr lang="en-US" dirty="0"/>
              <a:t>1. “Demand paging” optimization: translation triggered prefetching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1A6C4D-F714-4745-ACEC-95D42803FEA1}"/>
              </a:ext>
            </a:extLst>
          </p:cNvPr>
          <p:cNvGrpSpPr/>
          <p:nvPr/>
        </p:nvGrpSpPr>
        <p:grpSpPr>
          <a:xfrm>
            <a:off x="739276" y="4479602"/>
            <a:ext cx="4949826" cy="1585497"/>
            <a:chOff x="-38502" y="4460547"/>
            <a:chExt cx="4949826" cy="1585497"/>
          </a:xfrm>
        </p:grpSpPr>
        <p:pic>
          <p:nvPicPr>
            <p:cNvPr id="5" name="Picture 8" descr="ICON_Server_flat_Q408.png">
              <a:extLst>
                <a:ext uri="{FF2B5EF4-FFF2-40B4-BE49-F238E27FC236}">
                  <a16:creationId xmlns:a16="http://schemas.microsoft.com/office/drawing/2014/main" id="{4F1FF720-E352-F640-8CC3-0937C8A54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6411" y="4856285"/>
              <a:ext cx="3148284" cy="689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ICON_VirtTriangle_flat_Q408.png">
              <a:extLst>
                <a:ext uri="{FF2B5EF4-FFF2-40B4-BE49-F238E27FC236}">
                  <a16:creationId xmlns:a16="http://schemas.microsoft.com/office/drawing/2014/main" id="{6E132FE4-B429-3247-B4A2-A65FB7040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8502" y="4460547"/>
              <a:ext cx="4949826" cy="340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9BAD3D-3E11-C843-AABE-5CFBD45F0AAE}"/>
                </a:ext>
              </a:extLst>
            </p:cNvPr>
            <p:cNvSpPr txBox="1"/>
            <p:nvPr/>
          </p:nvSpPr>
          <p:spPr>
            <a:xfrm>
              <a:off x="1339006" y="5645934"/>
              <a:ext cx="2316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</a:rPr>
                <a:t>Application host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F8DADF0-E6CE-6B4C-8CB1-A78066C201EC}"/>
              </a:ext>
            </a:extLst>
          </p:cNvPr>
          <p:cNvSpPr/>
          <p:nvPr/>
        </p:nvSpPr>
        <p:spPr>
          <a:xfrm>
            <a:off x="7649263" y="3518486"/>
            <a:ext cx="3948706" cy="6912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pic>
        <p:nvPicPr>
          <p:cNvPr id="9" name="Picture 8" descr="ICON_Server_flat_Q408.png">
            <a:extLst>
              <a:ext uri="{FF2B5EF4-FFF2-40B4-BE49-F238E27FC236}">
                <a16:creationId xmlns:a16="http://schemas.microsoft.com/office/drawing/2014/main" id="{AC8155CD-D3FC-3D4C-8E68-EE126B1188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3407" y="4875340"/>
            <a:ext cx="3148284" cy="68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ICON_VirtTriangle_flat_Q408.png">
            <a:extLst>
              <a:ext uri="{FF2B5EF4-FFF2-40B4-BE49-F238E27FC236}">
                <a16:creationId xmlns:a16="http://schemas.microsoft.com/office/drawing/2014/main" id="{B1C4CA85-2275-A44A-8B62-C2FA6F92911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9262" y="4325025"/>
            <a:ext cx="3948706" cy="42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14DF75-AA6A-154C-859F-F57F1FAE2C3D}"/>
              </a:ext>
            </a:extLst>
          </p:cNvPr>
          <p:cNvSpPr txBox="1"/>
          <p:nvPr/>
        </p:nvSpPr>
        <p:spPr>
          <a:xfrm>
            <a:off x="8556003" y="5664989"/>
            <a:ext cx="2316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Memory host</a:t>
            </a:r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E199C596-070A-3741-AB9A-931DE3DFBA2A}"/>
              </a:ext>
            </a:extLst>
          </p:cNvPr>
          <p:cNvSpPr/>
          <p:nvPr/>
        </p:nvSpPr>
        <p:spPr>
          <a:xfrm>
            <a:off x="4770782" y="4973563"/>
            <a:ext cx="3168837" cy="391254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70FAE-7DDC-E14E-8C90-BC78AF6F042D}"/>
              </a:ext>
            </a:extLst>
          </p:cNvPr>
          <p:cNvSpPr txBox="1"/>
          <p:nvPr/>
        </p:nvSpPr>
        <p:spPr>
          <a:xfrm>
            <a:off x="4975067" y="5264169"/>
            <a:ext cx="290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Microsecond network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2DBF57-5CD8-3E42-A0BC-B5172BDC1AD4}"/>
              </a:ext>
            </a:extLst>
          </p:cNvPr>
          <p:cNvSpPr/>
          <p:nvPr/>
        </p:nvSpPr>
        <p:spPr>
          <a:xfrm>
            <a:off x="3407066" y="3939004"/>
            <a:ext cx="2204466" cy="4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6625D2-AC66-2F48-BB2B-6B20F083E5B5}"/>
              </a:ext>
            </a:extLst>
          </p:cNvPr>
          <p:cNvSpPr/>
          <p:nvPr/>
        </p:nvSpPr>
        <p:spPr>
          <a:xfrm>
            <a:off x="2444394" y="2952248"/>
            <a:ext cx="1178932" cy="31376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69980A4-6C77-D34F-A4B0-543253793B70}"/>
              </a:ext>
            </a:extLst>
          </p:cNvPr>
          <p:cNvSpPr/>
          <p:nvPr/>
        </p:nvSpPr>
        <p:spPr>
          <a:xfrm>
            <a:off x="3637561" y="2476860"/>
            <a:ext cx="1741675" cy="140348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CBD642-D358-034C-8DA7-0E715EE0B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613" y="2747734"/>
            <a:ext cx="1360389" cy="77075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1682AE-D389-B24F-A9A5-D68509C6A26F}"/>
              </a:ext>
            </a:extLst>
          </p:cNvPr>
          <p:cNvSpPr/>
          <p:nvPr/>
        </p:nvSpPr>
        <p:spPr>
          <a:xfrm>
            <a:off x="916964" y="2264570"/>
            <a:ext cx="1519080" cy="1415635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0E0092-3306-534C-8632-FB301D622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56" y="2312871"/>
            <a:ext cx="1144798" cy="114479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1D3F3B9-D26D-894C-9323-1324512063B5}"/>
              </a:ext>
            </a:extLst>
          </p:cNvPr>
          <p:cNvSpPr/>
          <p:nvPr/>
        </p:nvSpPr>
        <p:spPr>
          <a:xfrm>
            <a:off x="626626" y="3810452"/>
            <a:ext cx="2009246" cy="579381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24" name="Snip Diagonal Corner Rectangle 23">
            <a:extLst>
              <a:ext uri="{FF2B5EF4-FFF2-40B4-BE49-F238E27FC236}">
                <a16:creationId xmlns:a16="http://schemas.microsoft.com/office/drawing/2014/main" id="{A33180EF-428E-E54F-9C48-4831D29F5EB4}"/>
              </a:ext>
            </a:extLst>
          </p:cNvPr>
          <p:cNvSpPr/>
          <p:nvPr/>
        </p:nvSpPr>
        <p:spPr>
          <a:xfrm>
            <a:off x="5078658" y="3968085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ABDB0A7-0D16-A648-A1BE-D9FB86A24EDE}"/>
              </a:ext>
            </a:extLst>
          </p:cNvPr>
          <p:cNvSpPr/>
          <p:nvPr/>
        </p:nvSpPr>
        <p:spPr>
          <a:xfrm>
            <a:off x="8668879" y="2340543"/>
            <a:ext cx="1519080" cy="1027582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14E9C4-D012-8A44-9BA1-1B433B23A9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95" y="2509899"/>
            <a:ext cx="1144798" cy="1144798"/>
          </a:xfrm>
          <a:prstGeom prst="rect">
            <a:avLst/>
          </a:prstGeom>
        </p:spPr>
      </p:pic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69184AB2-88C3-5E48-9082-0415C3F804BC}"/>
              </a:ext>
            </a:extLst>
          </p:cNvPr>
          <p:cNvCxnSpPr>
            <a:cxnSpLocks/>
            <a:stCxn id="32" idx="3"/>
            <a:endCxn id="19" idx="3"/>
          </p:cNvCxnSpPr>
          <p:nvPr/>
        </p:nvCxnSpPr>
        <p:spPr bwMode="gray">
          <a:xfrm rot="16200000" flipV="1">
            <a:off x="6360897" y="1940217"/>
            <a:ext cx="439617" cy="2825405"/>
          </a:xfrm>
          <a:prstGeom prst="bentConnector2">
            <a:avLst/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nip Diagonal Corner Rectangle 31">
            <a:extLst>
              <a:ext uri="{FF2B5EF4-FFF2-40B4-BE49-F238E27FC236}">
                <a16:creationId xmlns:a16="http://schemas.microsoft.com/office/drawing/2014/main" id="{098F5DC7-61D2-8E49-849A-957BDB5AA7CB}"/>
              </a:ext>
            </a:extLst>
          </p:cNvPr>
          <p:cNvSpPr/>
          <p:nvPr/>
        </p:nvSpPr>
        <p:spPr>
          <a:xfrm>
            <a:off x="7805971" y="35727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F502F5-B923-1945-90A3-8C38587CD931}"/>
              </a:ext>
            </a:extLst>
          </p:cNvPr>
          <p:cNvSpPr/>
          <p:nvPr/>
        </p:nvSpPr>
        <p:spPr>
          <a:xfrm>
            <a:off x="783441" y="1848792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003232-B99B-624A-9B82-DD4C1E32EF25}"/>
              </a:ext>
            </a:extLst>
          </p:cNvPr>
          <p:cNvGrpSpPr/>
          <p:nvPr/>
        </p:nvGrpSpPr>
        <p:grpSpPr>
          <a:xfrm>
            <a:off x="1187100" y="1159691"/>
            <a:ext cx="1014988" cy="629069"/>
            <a:chOff x="2993571" y="1611088"/>
            <a:chExt cx="891634" cy="796388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B116AC5-9B8F-F040-957C-B41B50E058AF}"/>
                </a:ext>
              </a:extLst>
            </p:cNvPr>
            <p:cNvSpPr/>
            <p:nvPr/>
          </p:nvSpPr>
          <p:spPr>
            <a:xfrm>
              <a:off x="2993571" y="1611088"/>
              <a:ext cx="891634" cy="796388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66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5835FC-A525-154B-BD62-4D3EA5A8420C}"/>
                </a:ext>
              </a:extLst>
            </p:cNvPr>
            <p:cNvSpPr txBox="1"/>
            <p:nvPr/>
          </p:nvSpPr>
          <p:spPr>
            <a:xfrm>
              <a:off x="3104591" y="1847553"/>
              <a:ext cx="672113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</a:rPr>
                <a:t>APP1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185EE1E-1255-F143-8EA0-09890A475425}"/>
              </a:ext>
            </a:extLst>
          </p:cNvPr>
          <p:cNvSpPr/>
          <p:nvPr/>
        </p:nvSpPr>
        <p:spPr>
          <a:xfrm>
            <a:off x="8556003" y="1852324"/>
            <a:ext cx="1852432" cy="38494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160C12C-D180-8041-8F5B-8BD21139AB77}"/>
              </a:ext>
            </a:extLst>
          </p:cNvPr>
          <p:cNvSpPr/>
          <p:nvPr/>
        </p:nvSpPr>
        <p:spPr>
          <a:xfrm>
            <a:off x="3425784" y="731505"/>
            <a:ext cx="2204466" cy="166374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Fake physical address space</a:t>
            </a:r>
          </a:p>
        </p:txBody>
      </p:sp>
      <p:sp>
        <p:nvSpPr>
          <p:cNvPr id="47" name="Snip Diagonal Corner Rectangle 46">
            <a:extLst>
              <a:ext uri="{FF2B5EF4-FFF2-40B4-BE49-F238E27FC236}">
                <a16:creationId xmlns:a16="http://schemas.microsoft.com/office/drawing/2014/main" id="{FBCE5345-0441-DE4C-B02B-5922B889CB3A}"/>
              </a:ext>
            </a:extLst>
          </p:cNvPr>
          <p:cNvSpPr/>
          <p:nvPr/>
        </p:nvSpPr>
        <p:spPr>
          <a:xfrm>
            <a:off x="3518428" y="1979606"/>
            <a:ext cx="374871" cy="366276"/>
          </a:xfrm>
          <a:prstGeom prst="snip2Diag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35000">
                <a:schemeClr val="tx1">
                  <a:lumMod val="40000"/>
                  <a:lumOff val="60000"/>
                </a:schemeClr>
              </a:gs>
              <a:gs pos="100000">
                <a:schemeClr val="tx1">
                  <a:lumMod val="20000"/>
                  <a:lumOff val="8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1</a:t>
            </a:r>
            <a:endParaRPr lang="en-US" sz="1349" dirty="0"/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AD565703-1006-744F-8E3C-869C4DDF6494}"/>
              </a:ext>
            </a:extLst>
          </p:cNvPr>
          <p:cNvCxnSpPr>
            <a:cxnSpLocks/>
            <a:stCxn id="43" idx="3"/>
          </p:cNvCxnSpPr>
          <p:nvPr/>
        </p:nvCxnSpPr>
        <p:spPr bwMode="gray">
          <a:xfrm rot="16200000" flipV="1">
            <a:off x="2837105" y="3129595"/>
            <a:ext cx="442392" cy="1244510"/>
          </a:xfrm>
          <a:prstGeom prst="bentConnector2">
            <a:avLst/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F0F381F5-BA86-834D-AAD1-8CFD52800FC3}"/>
              </a:ext>
            </a:extLst>
          </p:cNvPr>
          <p:cNvCxnSpPr>
            <a:cxnSpLocks/>
            <a:stCxn id="24" idx="0"/>
            <a:endCxn id="32" idx="2"/>
          </p:cNvCxnSpPr>
          <p:nvPr/>
        </p:nvCxnSpPr>
        <p:spPr bwMode="gray">
          <a:xfrm flipV="1">
            <a:off x="5453529" y="3755866"/>
            <a:ext cx="2352442" cy="395357"/>
          </a:xfrm>
          <a:prstGeom prst="bentConnector3">
            <a:avLst>
              <a:gd name="adj1" fmla="val 50000"/>
            </a:avLst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nip Diagonal Corner Rectangle 37">
            <a:extLst>
              <a:ext uri="{FF2B5EF4-FFF2-40B4-BE49-F238E27FC236}">
                <a16:creationId xmlns:a16="http://schemas.microsoft.com/office/drawing/2014/main" id="{EE461DE9-10BA-874C-8FB4-B04D2EADF709}"/>
              </a:ext>
            </a:extLst>
          </p:cNvPr>
          <p:cNvSpPr/>
          <p:nvPr/>
        </p:nvSpPr>
        <p:spPr>
          <a:xfrm>
            <a:off x="2196399" y="3902667"/>
            <a:ext cx="374871" cy="366276"/>
          </a:xfrm>
          <a:prstGeom prst="snip2Diag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5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 dirty="0"/>
          </a:p>
        </p:txBody>
      </p:sp>
      <p:sp>
        <p:nvSpPr>
          <p:cNvPr id="40" name="Snip Diagonal Corner Rectangle 39">
            <a:extLst>
              <a:ext uri="{FF2B5EF4-FFF2-40B4-BE49-F238E27FC236}">
                <a16:creationId xmlns:a16="http://schemas.microsoft.com/office/drawing/2014/main" id="{7C4E5E65-535B-3248-93D7-57011158CE25}"/>
              </a:ext>
            </a:extLst>
          </p:cNvPr>
          <p:cNvSpPr/>
          <p:nvPr/>
        </p:nvSpPr>
        <p:spPr>
          <a:xfrm>
            <a:off x="8257065" y="35727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 dirty="0"/>
          </a:p>
        </p:txBody>
      </p:sp>
      <p:sp>
        <p:nvSpPr>
          <p:cNvPr id="41" name="Snip Diagonal Corner Rectangle 40">
            <a:extLst>
              <a:ext uri="{FF2B5EF4-FFF2-40B4-BE49-F238E27FC236}">
                <a16:creationId xmlns:a16="http://schemas.microsoft.com/office/drawing/2014/main" id="{E78A7E3E-DD9A-6F4B-9D70-6AD51F0C0E99}"/>
              </a:ext>
            </a:extLst>
          </p:cNvPr>
          <p:cNvSpPr/>
          <p:nvPr/>
        </p:nvSpPr>
        <p:spPr>
          <a:xfrm>
            <a:off x="8409465" y="37251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 dirty="0"/>
          </a:p>
        </p:txBody>
      </p:sp>
      <p:sp>
        <p:nvSpPr>
          <p:cNvPr id="42" name="Snip Diagonal Corner Rectangle 41">
            <a:extLst>
              <a:ext uri="{FF2B5EF4-FFF2-40B4-BE49-F238E27FC236}">
                <a16:creationId xmlns:a16="http://schemas.microsoft.com/office/drawing/2014/main" id="{A601EA32-4F49-AD47-9CF1-AF10A6F6D788}"/>
              </a:ext>
            </a:extLst>
          </p:cNvPr>
          <p:cNvSpPr/>
          <p:nvPr/>
        </p:nvSpPr>
        <p:spPr>
          <a:xfrm>
            <a:off x="8561865" y="3877528"/>
            <a:ext cx="374871" cy="366276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 dirty="0"/>
          </a:p>
        </p:txBody>
      </p:sp>
      <p:sp>
        <p:nvSpPr>
          <p:cNvPr id="43" name="Snip Diagonal Corner Rectangle 42">
            <a:extLst>
              <a:ext uri="{FF2B5EF4-FFF2-40B4-BE49-F238E27FC236}">
                <a16:creationId xmlns:a16="http://schemas.microsoft.com/office/drawing/2014/main" id="{C4902857-E12A-7844-8F81-400F74AE34A2}"/>
              </a:ext>
            </a:extLst>
          </p:cNvPr>
          <p:cNvSpPr/>
          <p:nvPr/>
        </p:nvSpPr>
        <p:spPr>
          <a:xfrm>
            <a:off x="3493120" y="3973046"/>
            <a:ext cx="374871" cy="366276"/>
          </a:xfrm>
          <a:prstGeom prst="snip2Diag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5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49" dirty="0"/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EB937AD2-62CF-2C43-A135-51B7052DDDCE}"/>
              </a:ext>
            </a:extLst>
          </p:cNvPr>
          <p:cNvCxnSpPr>
            <a:cxnSpLocks/>
            <a:stCxn id="47" idx="1"/>
          </p:cNvCxnSpPr>
          <p:nvPr/>
        </p:nvCxnSpPr>
        <p:spPr bwMode="gray">
          <a:xfrm rot="5400000">
            <a:off x="2877668" y="1912608"/>
            <a:ext cx="394922" cy="1261470"/>
          </a:xfrm>
          <a:prstGeom prst="bentConnector2">
            <a:avLst/>
          </a:prstGeom>
          <a:ln w="38100">
            <a:solidFill>
              <a:schemeClr val="tx2"/>
            </a:solidFill>
            <a:prstDash val="dash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12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7" grpId="0" animBg="1"/>
      <p:bldP spid="38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2AF29-A42F-DE4D-A353-4EB5CA064D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2515154"/>
            <a:ext cx="3346930" cy="3657600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/>
              <a:t>Remote memory systems use page faults </a:t>
            </a:r>
          </a:p>
          <a:p>
            <a:pPr>
              <a:buNone/>
            </a:pPr>
            <a:endParaRPr lang="en-US" sz="1800" dirty="0"/>
          </a:p>
          <a:p>
            <a:r>
              <a:rPr lang="en-US" sz="1800" u="sng" dirty="0"/>
              <a:t>Overheads:</a:t>
            </a:r>
          </a:p>
          <a:p>
            <a:r>
              <a:rPr lang="en-US" sz="1800" dirty="0"/>
              <a:t>1. Page faults overheads</a:t>
            </a:r>
          </a:p>
          <a:p>
            <a:r>
              <a:rPr lang="en-US" sz="1800" dirty="0"/>
              <a:t>2. Page granularity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2BE6-FBC8-4947-9F9F-C539110270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19677" y="2515154"/>
            <a:ext cx="3349473" cy="3657600"/>
          </a:xfrm>
        </p:spPr>
        <p:txBody>
          <a:bodyPr/>
          <a:lstStyle/>
          <a:p>
            <a:endParaRPr lang="en-US" dirty="0"/>
          </a:p>
          <a:p>
            <a:pPr>
              <a:buNone/>
            </a:pPr>
            <a:r>
              <a:rPr lang="en-US" sz="1800" dirty="0"/>
              <a:t>Use cache coherence     (w/ FPGA)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sz="1800" u="sng" dirty="0"/>
              <a:t>Implications:</a:t>
            </a:r>
          </a:p>
          <a:p>
            <a:pPr>
              <a:buNone/>
            </a:pPr>
            <a:r>
              <a:rPr lang="en-US" sz="1800" dirty="0"/>
              <a:t>1. Reduce page faults</a:t>
            </a:r>
          </a:p>
          <a:p>
            <a:pPr>
              <a:buNone/>
            </a:pPr>
            <a:r>
              <a:rPr lang="en-US" sz="1800" dirty="0"/>
              <a:t>2. Cache line granularity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34C3-9D7C-FA4D-B265-8A154315BBF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>
              <a:buNone/>
            </a:pPr>
            <a:endParaRPr lang="en-US" sz="1800" u="sng" dirty="0"/>
          </a:p>
          <a:p>
            <a:r>
              <a:rPr lang="en-US" sz="1800" dirty="0"/>
              <a:t>  1. Remote memory</a:t>
            </a:r>
          </a:p>
          <a:p>
            <a:r>
              <a:rPr lang="en-US" sz="1800" dirty="0"/>
              <a:t>  2. Live migration</a:t>
            </a:r>
          </a:p>
          <a:p>
            <a:r>
              <a:rPr lang="en-US" sz="1800" dirty="0"/>
              <a:t>  3. Code analysis</a:t>
            </a:r>
          </a:p>
          <a:p>
            <a:r>
              <a:rPr lang="en-US" sz="1800" dirty="0"/>
              <a:t>  4. Security  </a:t>
            </a:r>
          </a:p>
          <a:p>
            <a:r>
              <a:rPr lang="en-US" sz="1800" dirty="0"/>
              <a:t>  5. …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B84832-AA48-9A43-B923-CD2F43291B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en-US" sz="2400" b="1" dirty="0"/>
              <a:t>Problem</a:t>
            </a: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D640D1-EF95-D447-B9F6-0F7AB43EA4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en-US" sz="2400" b="1" dirty="0"/>
              <a:t>Solution</a:t>
            </a:r>
            <a:endParaRPr lang="en-US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44D032-5282-0649-BBE8-D8CA2735D4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en-US" sz="4000" b="1" dirty="0"/>
              <a:t>Impact</a:t>
            </a:r>
            <a:r>
              <a:rPr lang="en-US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2D599A-D252-C249-A639-36E28768D1CC}"/>
              </a:ext>
            </a:extLst>
          </p:cNvPr>
          <p:cNvSpPr/>
          <p:nvPr/>
        </p:nvSpPr>
        <p:spPr>
          <a:xfrm>
            <a:off x="-1" y="184641"/>
            <a:ext cx="12188825" cy="10012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 Placeholder 99">
            <a:extLst>
              <a:ext uri="{FF2B5EF4-FFF2-40B4-BE49-F238E27FC236}">
                <a16:creationId xmlns:a16="http://schemas.microsoft.com/office/drawing/2014/main" id="{14F3EA89-1AB4-1C40-A4D7-37411CF539F5}"/>
              </a:ext>
            </a:extLst>
          </p:cNvPr>
          <p:cNvSpPr txBox="1">
            <a:spLocks/>
          </p:cNvSpPr>
          <p:nvPr/>
        </p:nvSpPr>
        <p:spPr bwMode="gray">
          <a:xfrm>
            <a:off x="576121" y="374359"/>
            <a:ext cx="11036580" cy="642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7305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111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399" dirty="0">
                <a:solidFill>
                  <a:schemeClr val="bg1"/>
                </a:solidFill>
              </a:rPr>
              <a:t>Use cache coherence traffic to track application memory accesses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3A2CE-DB5A-9040-A662-7445529BA6F5}"/>
              </a:ext>
            </a:extLst>
          </p:cNvPr>
          <p:cNvSpPr/>
          <p:nvPr/>
        </p:nvSpPr>
        <p:spPr>
          <a:xfrm>
            <a:off x="185351" y="374359"/>
            <a:ext cx="123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219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F9E396-A64A-2A45-9CBE-3C867431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54740-3AED-A148-A059-525C620FA734}"/>
              </a:ext>
            </a:extLst>
          </p:cNvPr>
          <p:cNvSpPr txBox="1">
            <a:spLocks/>
          </p:cNvSpPr>
          <p:nvPr/>
        </p:nvSpPr>
        <p:spPr>
          <a:xfrm>
            <a:off x="1453150" y="1295978"/>
            <a:ext cx="10240086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400" dirty="0"/>
              <a:t>Reduce (write) page faults</a:t>
            </a:r>
          </a:p>
          <a:p>
            <a:pPr lvl="1" indent="0">
              <a:buNone/>
            </a:pPr>
            <a:r>
              <a:rPr lang="en-US" sz="2400" dirty="0"/>
              <a:t> </a:t>
            </a:r>
          </a:p>
          <a:p>
            <a:pPr marL="342900" indent="-342900">
              <a:buFont typeface="ArialUnicodeMS" charset="0"/>
              <a:buChar char="✧"/>
            </a:pPr>
            <a:r>
              <a:rPr lang="en-US" sz="2400" dirty="0"/>
              <a:t>Reduce dirty data amplification (cache-line)</a:t>
            </a:r>
          </a:p>
          <a:p>
            <a:pPr marL="342900" indent="-342900">
              <a:buFont typeface="ArialUnicodeMS" charset="0"/>
              <a:buChar char="✧"/>
            </a:pPr>
            <a:endParaRPr lang="en-US" sz="2400" dirty="0"/>
          </a:p>
          <a:p>
            <a:pPr marL="342900" indent="-342900">
              <a:buFont typeface="ArialUnicodeMS" charset="0"/>
              <a:buChar char="✧"/>
            </a:pPr>
            <a:r>
              <a:rPr lang="en-US" sz="2400" dirty="0"/>
              <a:t>Determine access pattern, smart prefetching</a:t>
            </a:r>
          </a:p>
          <a:p>
            <a:pPr marL="342900" indent="-342900">
              <a:buFont typeface="ArialUnicodeMS" charset="0"/>
              <a:buChar char="✧"/>
            </a:pPr>
            <a:endParaRPr lang="en-US" sz="2400" dirty="0"/>
          </a:p>
          <a:p>
            <a:pPr marL="342900" indent="-342900">
              <a:buFont typeface="ArialUnicodeMS" charset="0"/>
              <a:buChar char="✧"/>
            </a:pPr>
            <a:r>
              <a:rPr lang="en-US" sz="2400" dirty="0"/>
              <a:t>Downside: FPGA memory slower than CPU memory	</a:t>
            </a:r>
          </a:p>
        </p:txBody>
      </p:sp>
    </p:spTree>
    <p:extLst>
      <p:ext uri="{BB962C8B-B14F-4D97-AF65-F5344CB8AC3E}">
        <p14:creationId xmlns:p14="http://schemas.microsoft.com/office/powerpoint/2010/main" val="55742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F9E396-A64A-2A45-9CBE-3C867431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(emulated)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54740-3AED-A148-A059-525C620FA734}"/>
              </a:ext>
            </a:extLst>
          </p:cNvPr>
          <p:cNvSpPr txBox="1">
            <a:spLocks/>
          </p:cNvSpPr>
          <p:nvPr/>
        </p:nvSpPr>
        <p:spPr>
          <a:xfrm>
            <a:off x="3765801" y="2957191"/>
            <a:ext cx="10240086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1841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44538" indent="-16986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Camphor Std" panose="020B0504030404020204" pitchFamily="34" charset="0"/>
              <a:buChar char="–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rabi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515938" indent="-2317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LcPeriod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41363" indent="-1666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romanLcPeriod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4163" indent="-284163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+mj-lt"/>
              <a:buAutoNum type="alphaUcPeriod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400" dirty="0" err="1"/>
              <a:t>Redis</a:t>
            </a:r>
            <a:r>
              <a:rPr lang="en-US" sz="2400" dirty="0"/>
              <a:t>-random: </a:t>
            </a:r>
          </a:p>
          <a:p>
            <a:pPr marL="800100" lvl="1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200" dirty="0"/>
              <a:t>89% less dirty data (cache-line vs. page granularity) </a:t>
            </a:r>
          </a:p>
          <a:p>
            <a:pPr marL="800100" lvl="1" indent="-342900">
              <a:lnSpc>
                <a:spcPct val="150000"/>
              </a:lnSpc>
              <a:buFont typeface="ArialUnicodeMS" charset="0"/>
              <a:buChar char="✧"/>
            </a:pPr>
            <a:r>
              <a:rPr lang="en-US" sz="2200" dirty="0"/>
              <a:t>27% faster than WP </a:t>
            </a:r>
          </a:p>
          <a:p>
            <a:pPr lvl="1" indent="0">
              <a:buNone/>
            </a:pPr>
            <a:r>
              <a:rPr lang="en-US" sz="2400" dirty="0"/>
              <a:t> </a:t>
            </a:r>
          </a:p>
          <a:p>
            <a:pPr marL="342900" indent="-342900">
              <a:buFont typeface="ArialUnicodeMS" charset="0"/>
              <a:buChar char="✧"/>
            </a:pPr>
            <a:r>
              <a:rPr lang="en-US" sz="2400" dirty="0" err="1"/>
              <a:t>Redis-seq</a:t>
            </a:r>
            <a:r>
              <a:rPr lang="en-US" sz="2400" dirty="0"/>
              <a:t>: </a:t>
            </a:r>
          </a:p>
          <a:p>
            <a:pPr marL="800100" lvl="1" indent="-342900">
              <a:buFont typeface="ArialUnicodeMS" charset="0"/>
              <a:buChar char="✧"/>
            </a:pPr>
            <a:r>
              <a:rPr lang="en-US" sz="2200" dirty="0"/>
              <a:t>50% less dirty data (cache-line vs. page granularity) </a:t>
            </a:r>
          </a:p>
          <a:p>
            <a:pPr marL="800100" lvl="1" indent="-342900">
              <a:buFont typeface="ArialUnicodeMS" charset="0"/>
              <a:buChar char="✧"/>
            </a:pPr>
            <a:r>
              <a:rPr lang="en-US" sz="2200" dirty="0"/>
              <a:t>4% faster than WP</a:t>
            </a:r>
          </a:p>
          <a:p>
            <a:pPr marL="342900" indent="-342900">
              <a:buFont typeface="ArialUnicodeMS" charset="0"/>
              <a:buChar char="✧"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5C658-CD18-7A42-9118-716ECE5ED313}"/>
              </a:ext>
            </a:extLst>
          </p:cNvPr>
          <p:cNvSpPr txBox="1"/>
          <p:nvPr/>
        </p:nvSpPr>
        <p:spPr>
          <a:xfrm>
            <a:off x="4010936" y="1197744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1. Demand paging (fetch pages)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B7DAE9-F619-B948-9F03-FD018F35343B}"/>
              </a:ext>
            </a:extLst>
          </p:cNvPr>
          <p:cNvCxnSpPr>
            <a:cxnSpLocks/>
          </p:cNvCxnSpPr>
          <p:nvPr/>
        </p:nvCxnSpPr>
        <p:spPr bwMode="gray">
          <a:xfrm>
            <a:off x="4001635" y="1560322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633FC5-2DAE-B747-8618-0B718834410E}"/>
              </a:ext>
            </a:extLst>
          </p:cNvPr>
          <p:cNvSpPr txBox="1"/>
          <p:nvPr/>
        </p:nvSpPr>
        <p:spPr>
          <a:xfrm>
            <a:off x="4007440" y="1614809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2. Evict pages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0A9E128-90C6-5F4E-9427-2F1808A3D43D}"/>
              </a:ext>
            </a:extLst>
          </p:cNvPr>
          <p:cNvCxnSpPr>
            <a:cxnSpLocks/>
          </p:cNvCxnSpPr>
          <p:nvPr/>
        </p:nvCxnSpPr>
        <p:spPr bwMode="gray">
          <a:xfrm>
            <a:off x="3998139" y="2006883"/>
            <a:ext cx="3961212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olid"/>
            <a:miter lim="800000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FDEBEE0-3273-E740-BFFF-ED845751C468}"/>
              </a:ext>
            </a:extLst>
          </p:cNvPr>
          <p:cNvSpPr txBox="1"/>
          <p:nvPr/>
        </p:nvSpPr>
        <p:spPr>
          <a:xfrm>
            <a:off x="3186818" y="1555770"/>
            <a:ext cx="865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Local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8ABF6-09A3-7A44-BE41-AEE4946BDB8C}"/>
              </a:ext>
            </a:extLst>
          </p:cNvPr>
          <p:cNvSpPr txBox="1"/>
          <p:nvPr/>
        </p:nvSpPr>
        <p:spPr>
          <a:xfrm>
            <a:off x="7780016" y="1557294"/>
            <a:ext cx="1389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Remote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5BC3E7-648E-AB40-BD24-657E03CBACAD}"/>
              </a:ext>
            </a:extLst>
          </p:cNvPr>
          <p:cNvSpPr txBox="1"/>
          <p:nvPr/>
        </p:nvSpPr>
        <p:spPr>
          <a:xfrm>
            <a:off x="3993585" y="2030973"/>
            <a:ext cx="4138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2’. Dirty data tracking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EE0CE4-E705-C641-942E-20093D40F280}"/>
              </a:ext>
            </a:extLst>
          </p:cNvPr>
          <p:cNvSpPr/>
          <p:nvPr/>
        </p:nvSpPr>
        <p:spPr>
          <a:xfrm>
            <a:off x="4464919" y="1818006"/>
            <a:ext cx="3457243" cy="826043"/>
          </a:xfrm>
          <a:prstGeom prst="ellipse">
            <a:avLst/>
          </a:prstGeom>
          <a:noFill/>
          <a:ln>
            <a:solidFill>
              <a:srgbClr val="8200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552CC-C048-47C4-8B4B-53E3BC940B4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5653" y="1892435"/>
            <a:ext cx="10972800" cy="292138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261EBA-F18B-43F1-965E-21C60669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 cases 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E9D30B79-BF6B-47EC-B871-49E6DA862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073124"/>
              </p:ext>
            </p:extLst>
          </p:nvPr>
        </p:nvGraphicFramePr>
        <p:xfrm>
          <a:off x="579809" y="1892433"/>
          <a:ext cx="10970154" cy="2921385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633972">
                  <a:extLst>
                    <a:ext uri="{9D8B030D-6E8A-4147-A177-3AD203B41FA5}">
                      <a16:colId xmlns:a16="http://schemas.microsoft.com/office/drawing/2014/main" val="2214284477"/>
                    </a:ext>
                  </a:extLst>
                </a:gridCol>
                <a:gridCol w="3044858">
                  <a:extLst>
                    <a:ext uri="{9D8B030D-6E8A-4147-A177-3AD203B41FA5}">
                      <a16:colId xmlns:a16="http://schemas.microsoft.com/office/drawing/2014/main" val="1951745682"/>
                    </a:ext>
                  </a:extLst>
                </a:gridCol>
                <a:gridCol w="4291324">
                  <a:extLst>
                    <a:ext uri="{9D8B030D-6E8A-4147-A177-3AD203B41FA5}">
                      <a16:colId xmlns:a16="http://schemas.microsoft.com/office/drawing/2014/main" val="2316221431"/>
                    </a:ext>
                  </a:extLst>
                </a:gridCol>
              </a:tblGrid>
              <a:tr h="491181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Use case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Page type 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Primitive </a:t>
                      </a:r>
                    </a:p>
                  </a:txBody>
                  <a:tcPr marL="182880" marR="182880" marT="109727" marB="100584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836600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Live migration 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Data, page tables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Read/write tracking, remote copy 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29189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Compression, Encryption 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Read/write tracking, in-place transform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07136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Replication, Checkpointing 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Write tracking, local/remote copy 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574584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Near-memory compute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Read/write tracking, in-place transform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505048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Code analysis 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Code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Read tracking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026749"/>
                  </a:ext>
                </a:extLst>
              </a:tr>
              <a:tr h="405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</a:p>
                  </a:txBody>
                  <a:tcPr marL="189593" marR="94797" marT="34290" marB="34290" anchor="ctr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5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Read/write tracking</a:t>
                      </a:r>
                    </a:p>
                  </a:txBody>
                  <a:tcPr marL="189593" marR="94797" marT="34290" marB="3429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239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71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2AF29-A42F-DE4D-A353-4EB5CA064DF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505" y="2515154"/>
            <a:ext cx="3346930" cy="1253657"/>
          </a:xfrm>
        </p:spPr>
        <p:txBody>
          <a:bodyPr/>
          <a:lstStyle/>
          <a:p>
            <a:pPr algn="ctr"/>
            <a:r>
              <a:rPr lang="en-US" sz="1800" dirty="0"/>
              <a:t>Remote memory systems use page faults </a:t>
            </a:r>
          </a:p>
          <a:p>
            <a:pPr>
              <a:buNone/>
            </a:pP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2BE6-FBC8-4947-9F9F-C539110270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19677" y="2515154"/>
            <a:ext cx="3349473" cy="1253657"/>
          </a:xfrm>
        </p:spPr>
        <p:txBody>
          <a:bodyPr/>
          <a:lstStyle/>
          <a:p>
            <a:pPr algn="ctr">
              <a:buNone/>
            </a:pPr>
            <a:r>
              <a:rPr lang="en-US" sz="1800" dirty="0"/>
              <a:t>Use cache coherence     (w/ FPGA)</a:t>
            </a:r>
          </a:p>
          <a:p>
            <a:pPr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34C3-9D7C-FA4D-B265-8A154315BBF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236361" y="2515154"/>
            <a:ext cx="3346704" cy="1253657"/>
          </a:xfrm>
        </p:spPr>
        <p:txBody>
          <a:bodyPr/>
          <a:lstStyle/>
          <a:p>
            <a:pPr algn="ctr">
              <a:buNone/>
            </a:pPr>
            <a:r>
              <a:rPr lang="en-US" sz="1800" dirty="0"/>
              <a:t>Other use cases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B84832-AA48-9A43-B923-CD2F43291B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en-US" sz="2400" b="1" dirty="0"/>
              <a:t>Problem</a:t>
            </a: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D640D1-EF95-D447-B9F6-0F7AB43EA4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en-US" sz="2400" b="1" dirty="0"/>
              <a:t>Solution</a:t>
            </a:r>
            <a:endParaRPr lang="en-US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44D032-5282-0649-BBE8-D8CA2735D4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en-US" sz="2400" b="1" dirty="0"/>
              <a:t>Impact</a:t>
            </a:r>
            <a:r>
              <a:rPr lang="en-US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2D599A-D252-C249-A639-36E28768D1CC}"/>
              </a:ext>
            </a:extLst>
          </p:cNvPr>
          <p:cNvSpPr/>
          <p:nvPr/>
        </p:nvSpPr>
        <p:spPr>
          <a:xfrm>
            <a:off x="-1" y="184641"/>
            <a:ext cx="12188825" cy="10012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 Placeholder 99">
            <a:extLst>
              <a:ext uri="{FF2B5EF4-FFF2-40B4-BE49-F238E27FC236}">
                <a16:creationId xmlns:a16="http://schemas.microsoft.com/office/drawing/2014/main" id="{14F3EA89-1AB4-1C40-A4D7-37411CF539F5}"/>
              </a:ext>
            </a:extLst>
          </p:cNvPr>
          <p:cNvSpPr txBox="1">
            <a:spLocks/>
          </p:cNvSpPr>
          <p:nvPr/>
        </p:nvSpPr>
        <p:spPr bwMode="gray">
          <a:xfrm>
            <a:off x="576121" y="374359"/>
            <a:ext cx="11036580" cy="642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​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7305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111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69963" indent="-1666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1381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399" dirty="0">
                <a:solidFill>
                  <a:schemeClr val="bg1"/>
                </a:solidFill>
              </a:rPr>
              <a:t>Use cache coherence traffic to track application memory accesses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3A2CE-DB5A-9040-A662-7445529BA6F5}"/>
              </a:ext>
            </a:extLst>
          </p:cNvPr>
          <p:cNvSpPr/>
          <p:nvPr/>
        </p:nvSpPr>
        <p:spPr>
          <a:xfrm>
            <a:off x="185351" y="374359"/>
            <a:ext cx="123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>
              <a:buFont typeface="AppleColorEmoji" charset="0"/>
              <a:buChar char="💡"/>
            </a:pPr>
            <a:r>
              <a:rPr lang="en-US" sz="36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BDFC1-099F-4640-B29D-9A665EEAFD44}"/>
              </a:ext>
            </a:extLst>
          </p:cNvPr>
          <p:cNvSpPr txBox="1"/>
          <p:nvPr/>
        </p:nvSpPr>
        <p:spPr>
          <a:xfrm>
            <a:off x="4088382" y="5215124"/>
            <a:ext cx="3731791" cy="307777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Contact:</a:t>
            </a:r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icalciu@vmware.com</a:t>
            </a:r>
            <a:r>
              <a:rPr lang="en-US" sz="20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0DED43-3DED-A444-BD47-482E00AD751B}"/>
              </a:ext>
            </a:extLst>
          </p:cNvPr>
          <p:cNvSpPr txBox="1"/>
          <p:nvPr/>
        </p:nvSpPr>
        <p:spPr>
          <a:xfrm>
            <a:off x="4877862" y="4557687"/>
            <a:ext cx="2152833" cy="492443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4851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VMware_white_16x9">
  <a:themeElements>
    <a:clrScheme name="VMware 2019">
      <a:dk1>
        <a:srgbClr val="717074"/>
      </a:dk1>
      <a:lt1>
        <a:sysClr val="window" lastClr="FFFFFF"/>
      </a:lt1>
      <a:dk2>
        <a:srgbClr val="3F3F3F"/>
      </a:dk2>
      <a:lt2>
        <a:srgbClr val="F2F2F2"/>
      </a:lt2>
      <a:accent1>
        <a:srgbClr val="0091DA"/>
      </a:accent1>
      <a:accent2>
        <a:srgbClr val="1A428A"/>
      </a:accent2>
      <a:accent3>
        <a:srgbClr val="00C1D5"/>
      </a:accent3>
      <a:accent4>
        <a:srgbClr val="78BE20"/>
      </a:accent4>
      <a:accent5>
        <a:srgbClr val="7F35B2"/>
      </a:accent5>
      <a:accent6>
        <a:srgbClr val="387C2C"/>
      </a:accent6>
      <a:hlink>
        <a:srgbClr val="006990"/>
      </a:hlink>
      <a:folHlink>
        <a:srgbClr val="006990"/>
      </a:folHlink>
    </a:clrScheme>
    <a:fontScheme name="Custom 19">
      <a:majorFont>
        <a:latin typeface="Metropolis Light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 algn="l">
          <a:spcAft>
            <a:spcPts val="600"/>
          </a:spcAft>
          <a:defRPr sz="1200" smtClean="0"/>
        </a:defPPr>
      </a:lstStyle>
    </a:txDef>
  </a:objectDefaults>
  <a:extraClrSchemeLst/>
  <a:custClrLst>
    <a:custClr name="Orange">
      <a:srgbClr val="F8981D"/>
    </a:custClr>
    <a:custClr name="Red">
      <a:srgbClr val="820024"/>
    </a:custClr>
  </a:custClrLst>
  <a:extLst>
    <a:ext uri="{05A4C25C-085E-4340-85A3-A5531E510DB2}">
      <thm15:themeFamily xmlns:thm15="http://schemas.microsoft.com/office/thememl/2012/main" name="VMWR_CorpTempRefresh_Light_07_21_hr.potx" id="{05DAF37D-AD21-46CA-8327-AA29D585B2C3}" vid="{AA349161-A6C3-488A-A8B7-7A2D5F49158C}"/>
    </a:ext>
  </a:ext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VMWR_CorpTempRefresh_Light_07_22_MP</Template>
  <TotalTime>0</TotalTime>
  <Words>917</Words>
  <Application>Microsoft Macintosh PowerPoint</Application>
  <PresentationFormat>Custom</PresentationFormat>
  <Paragraphs>309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ArialUnicodeMS</vt:lpstr>
      <vt:lpstr>AppleColorEmoji</vt:lpstr>
      <vt:lpstr>Arial</vt:lpstr>
      <vt:lpstr>Camphor Std</vt:lpstr>
      <vt:lpstr>Metropolis</vt:lpstr>
      <vt:lpstr>Metropolis Light</vt:lpstr>
      <vt:lpstr>Open Sans</vt:lpstr>
      <vt:lpstr>VMware_white_16x9</vt:lpstr>
      <vt:lpstr>Project PBerry: FPGA Acceleration for Remote Memory</vt:lpstr>
      <vt:lpstr>Recent remote memory systems</vt:lpstr>
      <vt:lpstr>PowerPoint Presentation</vt:lpstr>
      <vt:lpstr>Remote memory</vt:lpstr>
      <vt:lpstr>How to track dirty data?</vt:lpstr>
      <vt:lpstr>Overheads in current remote memory systems</vt:lpstr>
      <vt:lpstr>Overheads in current remote memory systems</vt:lpstr>
      <vt:lpstr>PowerPoint Presentation</vt:lpstr>
      <vt:lpstr>Key idea: use cache coherence for tracking memory accesses</vt:lpstr>
      <vt:lpstr>Field Programmable Gate Array (FPGA)</vt:lpstr>
      <vt:lpstr>Key idea: use cache coherence for tracking memory accesses</vt:lpstr>
      <vt:lpstr>Key idea: use cache coherence for tracking memory accesses</vt:lpstr>
      <vt:lpstr>FPGA primitives</vt:lpstr>
      <vt:lpstr>Remote memory using a cache coherent FPGA</vt:lpstr>
      <vt:lpstr>1. “Demand paging” using a cache coherent FPGA</vt:lpstr>
      <vt:lpstr>1. “Demand paging” optimization: translation triggered prefetching </vt:lpstr>
      <vt:lpstr>PowerPoint Presentation</vt:lpstr>
      <vt:lpstr>Benefits</vt:lpstr>
      <vt:lpstr>Preliminary results (emulated)</vt:lpstr>
      <vt:lpstr>Other use cases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2019-06-08T00:02:14Z</cp:lastPrinted>
  <dcterms:created xsi:type="dcterms:W3CDTF">2018-01-16T21:43:38Z</dcterms:created>
  <dcterms:modified xsi:type="dcterms:W3CDTF">2019-06-08T00:02:15Z</dcterms:modified>
</cp:coreProperties>
</file>